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5"/>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B7EFA56-637B-42E1-8B62-F6641058A9B7}" v="21" dt="2026-10-06T02:09:24.40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2416" autoAdjust="0"/>
  </p:normalViewPr>
  <p:slideViewPr>
    <p:cSldViewPr snapToGrid="0">
      <p:cViewPr varScale="1">
        <p:scale>
          <a:sx n="80" d="100"/>
          <a:sy n="80" d="100"/>
        </p:scale>
        <p:origin x="132" y="51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725"/>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66725"/>
          </a:xfrm>
          <a:prstGeom prst="rect">
            <a:avLst/>
          </a:prstGeom>
        </p:spPr>
        <p:txBody>
          <a:bodyPr vert="horz" lIns="91440" tIns="45720" rIns="91440" bIns="45720" rtlCol="0"/>
          <a:lstStyle>
            <a:lvl1pPr algn="r">
              <a:defRPr sz="1200"/>
            </a:lvl1pPr>
          </a:lstStyle>
          <a:p>
            <a:fld id="{558B3002-F971-4BF2-ACD8-DCCDBA343B6A}" type="datetimeFigureOut">
              <a:rPr lang="en-AU" smtClean="0"/>
              <a:t>6/10/2026</a:t>
            </a:fld>
            <a:endParaRPr lang="en-AU"/>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73575"/>
            <a:ext cx="5486400" cy="36607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829675"/>
            <a:ext cx="2971800" cy="466725"/>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829675"/>
            <a:ext cx="2971800" cy="466725"/>
          </a:xfrm>
          <a:prstGeom prst="rect">
            <a:avLst/>
          </a:prstGeom>
        </p:spPr>
        <p:txBody>
          <a:bodyPr vert="horz" lIns="91440" tIns="45720" rIns="91440" bIns="45720" rtlCol="0" anchor="b"/>
          <a:lstStyle>
            <a:lvl1pPr algn="r">
              <a:defRPr sz="1200"/>
            </a:lvl1pPr>
          </a:lstStyle>
          <a:p>
            <a:fld id="{C7D4287C-2988-4D98-9643-A9D36ECC0901}" type="slidenum">
              <a:rPr lang="en-AU" smtClean="0"/>
              <a:t>‹#›</a:t>
            </a:fld>
            <a:endParaRPr lang="en-AU"/>
          </a:p>
        </p:txBody>
      </p:sp>
    </p:spTree>
    <p:extLst>
      <p:ext uri="{BB962C8B-B14F-4D97-AF65-F5344CB8AC3E}">
        <p14:creationId xmlns:p14="http://schemas.microsoft.com/office/powerpoint/2010/main" val="29778684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What’s p</a:t>
            </a:r>
            <a:r>
              <a:rPr lang="en-AU" b="1" dirty="0">
                <a:cs typeface="Calibri"/>
              </a:rPr>
              <a:t>olyendocrine metabolic ovarian syndrome (PMOS)?</a:t>
            </a:r>
            <a:endParaRPr lang="en-AU" b="1" dirty="0"/>
          </a:p>
          <a:p>
            <a:pPr>
              <a:lnSpc>
                <a:spcPct val="100000"/>
              </a:lnSpc>
            </a:pPr>
            <a:r>
              <a:rPr lang="en-AU" dirty="0">
                <a:cs typeface="Calibri"/>
              </a:rPr>
              <a:t>Polyendocrine metabolic ovarian syndrome (PMOS) used to be called polycystic ovary syndrome (PCOS). </a:t>
            </a:r>
            <a:r>
              <a:rPr lang="en-AU" dirty="0"/>
              <a:t>The new name shows that the condition affects the whole body. </a:t>
            </a:r>
          </a:p>
          <a:p>
            <a:pPr>
              <a:lnSpc>
                <a:spcPct val="100000"/>
              </a:lnSpc>
            </a:pPr>
            <a:r>
              <a:rPr lang="en-AU" dirty="0"/>
              <a:t>PMOS is a complex health condition with different symptoms, including irregular or absent periods. </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7</a:t>
            </a:fld>
            <a:endParaRPr lang="en-AU"/>
          </a:p>
        </p:txBody>
      </p:sp>
    </p:spTree>
    <p:extLst>
      <p:ext uri="{BB962C8B-B14F-4D97-AF65-F5344CB8AC3E}">
        <p14:creationId xmlns:p14="http://schemas.microsoft.com/office/powerpoint/2010/main" val="21038865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How common is PMOS?</a:t>
            </a:r>
          </a:p>
          <a:p>
            <a:r>
              <a:rPr lang="en-AU" dirty="0"/>
              <a:t>PMOS is common. </a:t>
            </a:r>
          </a:p>
          <a:p>
            <a:r>
              <a:rPr lang="en-AU" dirty="0"/>
              <a:t>In Australia, PMOS affects 1 in 8 women and may be more common in Aboriginal and Torres Strait Islander women.</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8</a:t>
            </a:fld>
            <a:endParaRPr lang="en-AU"/>
          </a:p>
        </p:txBody>
      </p:sp>
    </p:spTree>
    <p:extLst>
      <p:ext uri="{BB962C8B-B14F-4D97-AF65-F5344CB8AC3E}">
        <p14:creationId xmlns:p14="http://schemas.microsoft.com/office/powerpoint/2010/main" val="2035768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What causes PMOS?</a:t>
            </a:r>
          </a:p>
          <a:p>
            <a:pPr defTabSz="914173">
              <a:defRPr/>
            </a:pPr>
            <a:r>
              <a:rPr lang="en-AU" dirty="0"/>
              <a:t>PMOS is a complex condition with many likely causes involving women’s: </a:t>
            </a:r>
          </a:p>
          <a:p>
            <a:pPr marL="171450" lvl="0" indent="-171450" defTabSz="914173">
              <a:buFont typeface="Arial" panose="020B0604020202020204" pitchFamily="34" charset="0"/>
              <a:buChar char="•"/>
              <a:defRPr/>
            </a:pPr>
            <a:r>
              <a:rPr lang="en-AU" dirty="0"/>
              <a:t>genes </a:t>
            </a:r>
          </a:p>
          <a:p>
            <a:pPr marL="171450" lvl="0" indent="-171450" defTabSz="914173">
              <a:buFont typeface="Arial" panose="020B0604020202020204" pitchFamily="34" charset="0"/>
              <a:buChar char="•"/>
              <a:defRPr/>
            </a:pPr>
            <a:r>
              <a:rPr lang="en-AU" dirty="0"/>
              <a:t>environment </a:t>
            </a:r>
          </a:p>
          <a:p>
            <a:pPr marL="171450" lvl="0" indent="-171450" defTabSz="914173">
              <a:buFont typeface="Arial" panose="020B0604020202020204" pitchFamily="34" charset="0"/>
              <a:buChar char="•"/>
              <a:defRPr/>
            </a:pPr>
            <a:r>
              <a:rPr lang="en-AU" dirty="0"/>
              <a:t>lifestyle. </a:t>
            </a:r>
          </a:p>
          <a:p>
            <a:pPr defTabSz="914173">
              <a:defRPr/>
            </a:pPr>
            <a:r>
              <a:rPr lang="en-AU" dirty="0"/>
              <a:t>Hormonal changes and ovarian changes influence each other, and it’s not clear which one comes first.</a:t>
            </a:r>
            <a:endParaRPr lang="en-US" b="1" dirty="0">
              <a:cs typeface="Calibri"/>
            </a:endParaRPr>
          </a:p>
          <a:p>
            <a:pPr>
              <a:lnSpc>
                <a:spcPct val="107000"/>
              </a:lnSpc>
            </a:pPr>
            <a:endParaRPr lang="en-AU" dirty="0">
              <a:cs typeface="Calibri"/>
            </a:endParaRPr>
          </a:p>
          <a:p>
            <a:pPr>
              <a:lnSpc>
                <a:spcPct val="107000"/>
              </a:lnSpc>
            </a:pPr>
            <a:r>
              <a:rPr lang="en-AU" b="1" dirty="0">
                <a:cs typeface="Calibri"/>
              </a:rPr>
              <a:t>Risk factors for PMOS</a:t>
            </a:r>
          </a:p>
          <a:p>
            <a:pPr>
              <a:lnSpc>
                <a:spcPct val="100000"/>
              </a:lnSpc>
            </a:pPr>
            <a:r>
              <a:rPr lang="en-AU" dirty="0"/>
              <a:t>Some risk factors for PMOS can’t be changed, such as genetics. Risk factors that can be changed include: </a:t>
            </a:r>
          </a:p>
          <a:p>
            <a:pPr marL="171450" lvl="0" indent="-171450">
              <a:lnSpc>
                <a:spcPct val="100000"/>
              </a:lnSpc>
              <a:buFont typeface="Arial" panose="020B0604020202020204" pitchFamily="34" charset="0"/>
              <a:buChar char="•"/>
            </a:pPr>
            <a:r>
              <a:rPr lang="en-AU" dirty="0"/>
              <a:t>smoking </a:t>
            </a:r>
          </a:p>
          <a:p>
            <a:pPr marL="171450" lvl="0" indent="-171450">
              <a:lnSpc>
                <a:spcPct val="100000"/>
              </a:lnSpc>
              <a:buFont typeface="Arial" panose="020B0604020202020204" pitchFamily="34" charset="0"/>
              <a:buChar char="•"/>
            </a:pPr>
            <a:r>
              <a:rPr lang="en-AU" dirty="0"/>
              <a:t>exposure to pollution </a:t>
            </a:r>
          </a:p>
          <a:p>
            <a:pPr marL="171450" lvl="0" indent="-171450">
              <a:lnSpc>
                <a:spcPct val="100000"/>
              </a:lnSpc>
              <a:buFont typeface="Arial" panose="020B0604020202020204" pitchFamily="34" charset="0"/>
              <a:buChar char="•"/>
            </a:pPr>
            <a:r>
              <a:rPr lang="en-AU" dirty="0"/>
              <a:t>an unhealthy diet </a:t>
            </a:r>
          </a:p>
          <a:p>
            <a:pPr marL="171450" lvl="0" indent="-171450">
              <a:lnSpc>
                <a:spcPct val="100000"/>
              </a:lnSpc>
              <a:buFont typeface="Arial" panose="020B0604020202020204" pitchFamily="34" charset="0"/>
              <a:buChar char="•"/>
            </a:pPr>
            <a:r>
              <a:rPr lang="en-AU" dirty="0"/>
              <a:t>not exercising enough </a:t>
            </a:r>
          </a:p>
          <a:p>
            <a:pPr marL="171450" lvl="0" indent="-171450">
              <a:lnSpc>
                <a:spcPct val="100000"/>
              </a:lnSpc>
              <a:buFont typeface="Arial" panose="020B0604020202020204" pitchFamily="34" charset="0"/>
              <a:buChar char="•"/>
            </a:pPr>
            <a:r>
              <a:rPr lang="en-AU" dirty="0"/>
              <a:t>obesity. </a:t>
            </a:r>
          </a:p>
          <a:p>
            <a:pPr>
              <a:lnSpc>
                <a:spcPct val="100000"/>
              </a:lnSpc>
            </a:pPr>
            <a:r>
              <a:rPr lang="en-AU" dirty="0"/>
              <a:t>But having these risk factors doesn’t mean you will develop PMOS.</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9</a:t>
            </a:fld>
            <a:endParaRPr lang="en-AU"/>
          </a:p>
        </p:txBody>
      </p:sp>
    </p:spTree>
    <p:extLst>
      <p:ext uri="{BB962C8B-B14F-4D97-AF65-F5344CB8AC3E}">
        <p14:creationId xmlns:p14="http://schemas.microsoft.com/office/powerpoint/2010/main" val="6600047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PMOS symptoms</a:t>
            </a:r>
            <a:endParaRPr lang="en-AU" b="1" dirty="0">
              <a:cs typeface="Calibri"/>
            </a:endParaRPr>
          </a:p>
          <a:p>
            <a:pPr>
              <a:lnSpc>
                <a:spcPct val="107000"/>
              </a:lnSpc>
            </a:pPr>
            <a:r>
              <a:rPr lang="en-AU" dirty="0">
                <a:cs typeface="Calibri"/>
              </a:rPr>
              <a:t>If you have PMOS, you might notice symptoms such as:</a:t>
            </a:r>
          </a:p>
          <a:p>
            <a:pPr marL="176400" lvl="0" indent="-176400" defTabSz="914173">
              <a:lnSpc>
                <a:spcPct val="100000"/>
              </a:lnSpc>
              <a:buFont typeface="Arial"/>
              <a:buChar char="•"/>
            </a:pPr>
            <a:r>
              <a:rPr lang="en-AU" dirty="0"/>
              <a:t>irregular or no periods</a:t>
            </a:r>
          </a:p>
          <a:p>
            <a:pPr marL="176400" lvl="0" indent="-176400" defTabSz="914173">
              <a:lnSpc>
                <a:spcPct val="100000"/>
              </a:lnSpc>
              <a:buFont typeface="Arial"/>
              <a:buChar char="•"/>
            </a:pPr>
            <a:r>
              <a:rPr lang="en-AU" dirty="0"/>
              <a:t>thick hair on your face and body </a:t>
            </a:r>
          </a:p>
          <a:p>
            <a:pPr marL="176400" lvl="0" indent="-176400" defTabSz="914173">
              <a:lnSpc>
                <a:spcPct val="100000"/>
              </a:lnSpc>
              <a:buFont typeface="Arial"/>
              <a:buChar char="•"/>
            </a:pPr>
            <a:r>
              <a:rPr lang="en-AU" dirty="0"/>
              <a:t>hair loss around your scalp </a:t>
            </a:r>
          </a:p>
          <a:p>
            <a:pPr marL="176400" lvl="0" indent="-176400" defTabSz="914173">
              <a:lnSpc>
                <a:spcPct val="100000"/>
              </a:lnSpc>
              <a:buFont typeface="Arial"/>
              <a:buChar char="•"/>
            </a:pPr>
            <a:r>
              <a:rPr lang="en-AU" dirty="0"/>
              <a:t>pimples.</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10</a:t>
            </a:fld>
            <a:endParaRPr lang="en-AU"/>
          </a:p>
        </p:txBody>
      </p:sp>
    </p:spTree>
    <p:extLst>
      <p:ext uri="{BB962C8B-B14F-4D97-AF65-F5344CB8AC3E}">
        <p14:creationId xmlns:p14="http://schemas.microsoft.com/office/powerpoint/2010/main" val="25673420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PMOS symptoms</a:t>
            </a:r>
            <a:r>
              <a:rPr lang="en-AU" b="1" dirty="0">
                <a:cs typeface="Calibri"/>
              </a:rPr>
              <a:t> </a:t>
            </a:r>
            <a:r>
              <a:rPr lang="en-US" b="1" dirty="0"/>
              <a:t>(continued)</a:t>
            </a:r>
            <a:endParaRPr lang="en-AU" b="1" dirty="0">
              <a:cs typeface="Calibri"/>
            </a:endParaRPr>
          </a:p>
          <a:p>
            <a:pPr defTabSz="914286">
              <a:lnSpc>
                <a:spcPct val="107000"/>
              </a:lnSpc>
              <a:defRPr/>
            </a:pPr>
            <a:r>
              <a:rPr lang="en-AU" dirty="0">
                <a:cs typeface="Calibri"/>
              </a:rPr>
              <a:t>With PMOS, you might also have:</a:t>
            </a:r>
            <a:endParaRPr lang="en-AU" dirty="0"/>
          </a:p>
          <a:p>
            <a:pPr marL="171406" lvl="0" indent="-171406">
              <a:lnSpc>
                <a:spcPct val="107000"/>
              </a:lnSpc>
              <a:buFont typeface="Arial"/>
              <a:buChar char="•"/>
            </a:pPr>
            <a:r>
              <a:rPr lang="en-AU" dirty="0"/>
              <a:t>anxiety and depression</a:t>
            </a:r>
          </a:p>
          <a:p>
            <a:pPr marL="171406" lvl="0" indent="-171406">
              <a:lnSpc>
                <a:spcPct val="107000"/>
              </a:lnSpc>
              <a:buFont typeface="Arial"/>
              <a:buChar char="•"/>
            </a:pPr>
            <a:r>
              <a:rPr lang="en-AU" dirty="0"/>
              <a:t>difficulty losing weight</a:t>
            </a:r>
          </a:p>
          <a:p>
            <a:pPr marL="171406" lvl="0" indent="-171406">
              <a:lnSpc>
                <a:spcPct val="107000"/>
              </a:lnSpc>
              <a:buFont typeface="Arial"/>
              <a:buChar char="•"/>
            </a:pPr>
            <a:r>
              <a:rPr lang="en-AU" dirty="0"/>
              <a:t>fertility and pregnancy issues.</a:t>
            </a:r>
          </a:p>
        </p:txBody>
      </p:sp>
      <p:sp>
        <p:nvSpPr>
          <p:cNvPr id="4" name="Slide Number Placeholder 3"/>
          <p:cNvSpPr>
            <a:spLocks noGrp="1"/>
          </p:cNvSpPr>
          <p:nvPr>
            <p:ph type="sldNum" sz="quarter" idx="5"/>
          </p:nvPr>
        </p:nvSpPr>
        <p:spPr/>
        <p:txBody>
          <a:bodyPr/>
          <a:lstStyle/>
          <a:p>
            <a:fld id="{C7D4287C-2988-4D98-9643-A9D36ECC0901}" type="slidenum">
              <a:rPr lang="en-AU" smtClean="0"/>
              <a:t>11</a:t>
            </a:fld>
            <a:endParaRPr lang="en-AU"/>
          </a:p>
        </p:txBody>
      </p:sp>
    </p:spTree>
    <p:extLst>
      <p:ext uri="{BB962C8B-B14F-4D97-AF65-F5344CB8AC3E}">
        <p14:creationId xmlns:p14="http://schemas.microsoft.com/office/powerpoint/2010/main" val="21226843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20000"/>
              </a:spcBef>
            </a:pPr>
            <a:r>
              <a:rPr lang="en-AU" b="1" dirty="0">
                <a:cs typeface="Calibri" panose="020F0502020204030204"/>
              </a:rPr>
              <a:t>How do you know if you have PMOS?</a:t>
            </a:r>
          </a:p>
          <a:p>
            <a:pPr>
              <a:spcBef>
                <a:spcPct val="20000"/>
              </a:spcBef>
            </a:pPr>
            <a:r>
              <a:rPr lang="en-AU" dirty="0"/>
              <a:t>If you have symptoms, talk to your health carer. They will:</a:t>
            </a:r>
          </a:p>
          <a:p>
            <a:pPr marL="171406" lvl="0" indent="-171406">
              <a:spcBef>
                <a:spcPct val="20000"/>
              </a:spcBef>
              <a:buFont typeface="Arial" panose="020B0604020202020204" pitchFamily="34" charset="0"/>
              <a:buChar char="•"/>
            </a:pPr>
            <a:r>
              <a:rPr lang="en-AU" dirty="0"/>
              <a:t>ask how often you get your periods. It is a good idea to keep track of your periods using a diary, calendar or smartphone app so that you have this information ready for your health carer</a:t>
            </a:r>
            <a:endParaRPr lang="en-US" dirty="0">
              <a:cs typeface="Calibri" panose="020F0502020204030204"/>
            </a:endParaRPr>
          </a:p>
          <a:p>
            <a:pPr marL="171406" lvl="0" indent="-171406">
              <a:spcBef>
                <a:spcPct val="20000"/>
              </a:spcBef>
              <a:buFont typeface="Arial" panose="020B0604020202020204" pitchFamily="34" charset="0"/>
              <a:buChar char="•"/>
            </a:pPr>
            <a:r>
              <a:rPr lang="en-AU" dirty="0"/>
              <a:t>ask about your symptoms, like pimples or extra hair on your face or back.</a:t>
            </a:r>
          </a:p>
          <a:p>
            <a:pPr>
              <a:spcBef>
                <a:spcPct val="20000"/>
              </a:spcBef>
            </a:pPr>
            <a:endParaRPr lang="en-AU" dirty="0">
              <a:ea typeface="Calibri" panose="020F0502020204030204" pitchFamily="34" charset="0"/>
              <a:cs typeface="Calibri"/>
            </a:endParaRPr>
          </a:p>
          <a:p>
            <a:pPr>
              <a:spcBef>
                <a:spcPct val="20000"/>
              </a:spcBef>
            </a:pPr>
            <a:r>
              <a:rPr lang="en-AU" dirty="0">
                <a:ea typeface="Calibri" panose="020F0502020204030204" pitchFamily="34" charset="0"/>
                <a:cs typeface="Calibri"/>
              </a:rPr>
              <a:t>Your health carer might be a doctor, nurse or health worker.</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12</a:t>
            </a:fld>
            <a:endParaRPr lang="en-AU"/>
          </a:p>
        </p:txBody>
      </p:sp>
    </p:spTree>
    <p:extLst>
      <p:ext uri="{BB962C8B-B14F-4D97-AF65-F5344CB8AC3E}">
        <p14:creationId xmlns:p14="http://schemas.microsoft.com/office/powerpoint/2010/main" val="26162863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AU" b="1" dirty="0"/>
              <a:t>How do you know if you have PMOS? </a:t>
            </a:r>
            <a:r>
              <a:rPr lang="en-US" b="1" dirty="0"/>
              <a:t>(continued)</a:t>
            </a:r>
          </a:p>
          <a:p>
            <a:r>
              <a:rPr lang="en-AU" sz="1200" b="0" i="0" u="none" strike="noStrike" kern="1200" baseline="0" dirty="0">
                <a:solidFill>
                  <a:schemeClr val="tx1"/>
                </a:solidFill>
                <a:latin typeface="+mn-lt"/>
                <a:ea typeface="+mn-ea"/>
                <a:cs typeface="+mn-cs"/>
              </a:rPr>
              <a:t>A doctor might also organise an ultrasound to check the number of little sacs of fluid (follicles) in the ovaries. Having 20 or more follicles in each ovary is a sign of PMOS.</a:t>
            </a:r>
          </a:p>
          <a:p>
            <a:r>
              <a:rPr lang="en-AU" sz="1200" b="0" i="0" u="none" strike="noStrike" kern="1200" baseline="0" dirty="0">
                <a:solidFill>
                  <a:schemeClr val="tx1"/>
                </a:solidFill>
                <a:latin typeface="+mn-lt"/>
                <a:ea typeface="+mn-ea"/>
                <a:cs typeface="+mn-cs"/>
              </a:rPr>
              <a:t>Ultrasounds are not usually recommended for women aged under 20.</a:t>
            </a:r>
            <a:endParaRPr lang="en-AU" dirty="0"/>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13</a:t>
            </a:fld>
            <a:endParaRPr lang="en-AU"/>
          </a:p>
        </p:txBody>
      </p:sp>
    </p:spTree>
    <p:extLst>
      <p:ext uri="{BB962C8B-B14F-4D97-AF65-F5344CB8AC3E}">
        <p14:creationId xmlns:p14="http://schemas.microsoft.com/office/powerpoint/2010/main" val="26708057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PMOS can lead to other health issues </a:t>
            </a:r>
            <a:endParaRPr lang="en-US" dirty="0"/>
          </a:p>
          <a:p>
            <a:r>
              <a:rPr lang="en-AU" sz="1200" b="0" i="0" u="none" strike="noStrike" kern="1200" baseline="0" dirty="0">
                <a:solidFill>
                  <a:schemeClr val="tx1"/>
                </a:solidFill>
                <a:latin typeface="+mn-lt"/>
                <a:ea typeface="+mn-ea"/>
                <a:cs typeface="+mn-cs"/>
              </a:rPr>
              <a:t>PMOS can affect different systems in the body. </a:t>
            </a:r>
          </a:p>
          <a:p>
            <a:r>
              <a:rPr lang="en-AU" sz="1200" b="0" i="0" u="none" strike="noStrike" kern="1200" baseline="0" dirty="0">
                <a:solidFill>
                  <a:schemeClr val="tx1"/>
                </a:solidFill>
                <a:latin typeface="+mn-lt"/>
                <a:ea typeface="+mn-ea"/>
                <a:cs typeface="+mn-cs"/>
              </a:rPr>
              <a:t>Women with PMOS have a higher risk of developing conditions relating to:</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the heart</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metabolism (how the body converts food and drink into energy)</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fertility</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mental health. </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14</a:t>
            </a:fld>
            <a:endParaRPr lang="en-AU"/>
          </a:p>
        </p:txBody>
      </p:sp>
    </p:spTree>
    <p:extLst>
      <p:ext uri="{BB962C8B-B14F-4D97-AF65-F5344CB8AC3E}">
        <p14:creationId xmlns:p14="http://schemas.microsoft.com/office/powerpoint/2010/main" val="30236308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Looking after yourself</a:t>
            </a:r>
          </a:p>
          <a:p>
            <a:r>
              <a:rPr lang="en-AU" sz="1200" b="0" i="0" u="none" strike="noStrike" kern="1200" baseline="0" dirty="0">
                <a:solidFill>
                  <a:schemeClr val="tx1"/>
                </a:solidFill>
                <a:latin typeface="+mn-lt"/>
                <a:ea typeface="+mn-ea"/>
                <a:cs typeface="+mn-cs"/>
              </a:rPr>
              <a:t>Having a healthy lifestyle is the best way to manage PMOS. </a:t>
            </a:r>
          </a:p>
          <a:p>
            <a:r>
              <a:rPr lang="en-AU" sz="1200" b="0" i="0" u="none" strike="noStrike" kern="1200" baseline="0" dirty="0">
                <a:solidFill>
                  <a:schemeClr val="tx1"/>
                </a:solidFill>
                <a:latin typeface="+mn-lt"/>
                <a:ea typeface="+mn-ea"/>
                <a:cs typeface="+mn-cs"/>
              </a:rPr>
              <a:t>A healthy lifestyle means:</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a healthy diet</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regular physical activity </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losing some weight if you need to</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taking medicine if you need to.</a:t>
            </a:r>
          </a:p>
          <a:p>
            <a:endParaRPr lang="en-US" dirty="0">
              <a:cs typeface="Calibri"/>
            </a:endParaRPr>
          </a:p>
          <a:p>
            <a:pPr>
              <a:lnSpc>
                <a:spcPct val="107000"/>
              </a:lnSpc>
            </a:pPr>
            <a:r>
              <a:rPr lang="en-AU" i="1" dirty="0">
                <a:cs typeface="Calibri"/>
              </a:rPr>
              <a:t>Possible questions for discussion:</a:t>
            </a:r>
            <a:endParaRPr lang="en-AU" dirty="0">
              <a:cs typeface="Calibri"/>
            </a:endParaRPr>
          </a:p>
          <a:p>
            <a:pPr marL="171428" lvl="0" indent="-171428">
              <a:lnSpc>
                <a:spcPct val="107000"/>
              </a:lnSpc>
              <a:buFont typeface="Arial"/>
              <a:buChar char="•"/>
            </a:pPr>
            <a:r>
              <a:rPr lang="en-AU" i="1" dirty="0">
                <a:cs typeface="Calibri"/>
              </a:rPr>
              <a:t>What does a healthy diet mean to you?</a:t>
            </a:r>
          </a:p>
          <a:p>
            <a:pPr marL="171428" lvl="0" indent="-171428">
              <a:lnSpc>
                <a:spcPct val="107000"/>
              </a:lnSpc>
              <a:buFont typeface="Arial"/>
              <a:buChar char="•"/>
            </a:pPr>
            <a:r>
              <a:rPr lang="en-AU" i="1" dirty="0">
                <a:cs typeface="Calibri"/>
              </a:rPr>
              <a:t>How do we find balance in the way we eat?</a:t>
            </a:r>
          </a:p>
          <a:p>
            <a:pPr marL="171428" lvl="0" indent="-171428">
              <a:lnSpc>
                <a:spcPct val="107000"/>
              </a:lnSpc>
              <a:buFont typeface="Arial"/>
              <a:buChar char="•"/>
            </a:pPr>
            <a:r>
              <a:rPr lang="en-AU" i="1" dirty="0">
                <a:cs typeface="Calibri"/>
              </a:rPr>
              <a:t>What are some nutritious foods you know of?</a:t>
            </a:r>
          </a:p>
          <a:p>
            <a:pPr marL="171428" lvl="0" indent="-171428">
              <a:lnSpc>
                <a:spcPct val="107000"/>
              </a:lnSpc>
              <a:buFont typeface="Arial"/>
              <a:buChar char="•"/>
            </a:pPr>
            <a:r>
              <a:rPr lang="en-AU" i="1" dirty="0">
                <a:cs typeface="Calibri"/>
              </a:rPr>
              <a:t>How can we build more physical activity into our lives?</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15</a:t>
            </a:fld>
            <a:endParaRPr lang="en-AU"/>
          </a:p>
        </p:txBody>
      </p:sp>
    </p:spTree>
    <p:extLst>
      <p:ext uri="{BB962C8B-B14F-4D97-AF65-F5344CB8AC3E}">
        <p14:creationId xmlns:p14="http://schemas.microsoft.com/office/powerpoint/2010/main" val="36442593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pPr>
            <a:r>
              <a:rPr lang="en-AU" b="1" dirty="0">
                <a:latin typeface="+mn-lt"/>
              </a:rPr>
              <a:t>Managing PMOS – healthy diet</a:t>
            </a:r>
          </a:p>
          <a:p>
            <a:pPr>
              <a:lnSpc>
                <a:spcPct val="107000"/>
              </a:lnSpc>
            </a:pPr>
            <a:r>
              <a:rPr lang="en-AU" b="0" dirty="0">
                <a:latin typeface="+mn-lt"/>
              </a:rPr>
              <a:t>Eating a healthy diet is important if you have PMOS. </a:t>
            </a:r>
          </a:p>
          <a:p>
            <a:pPr>
              <a:lnSpc>
                <a:spcPct val="107000"/>
              </a:lnSpc>
            </a:pPr>
            <a:r>
              <a:rPr lang="en-AU" b="0" dirty="0">
                <a:latin typeface="+mn-lt"/>
              </a:rPr>
              <a:t>To eat a healthy diet, eat foods from the 5 food groups every day. The diagram shows foods from each of the 5 food groups. </a:t>
            </a:r>
          </a:p>
          <a:p>
            <a:pPr>
              <a:lnSpc>
                <a:spcPct val="107000"/>
              </a:lnSpc>
            </a:pPr>
            <a:endParaRPr lang="en-AU" b="0" dirty="0">
              <a:latin typeface="+mn-lt"/>
            </a:endParaRPr>
          </a:p>
          <a:p>
            <a:pPr>
              <a:lnSpc>
                <a:spcPct val="107000"/>
              </a:lnSpc>
            </a:pPr>
            <a:r>
              <a:rPr lang="en-AU" b="1" dirty="0">
                <a:latin typeface="+mn-lt"/>
              </a:rPr>
              <a:t>Food group 1: Grains </a:t>
            </a:r>
          </a:p>
          <a:p>
            <a:pPr>
              <a:lnSpc>
                <a:spcPct val="107000"/>
              </a:lnSpc>
            </a:pPr>
            <a:r>
              <a:rPr lang="en-AU" b="0" dirty="0">
                <a:latin typeface="+mn-lt"/>
              </a:rPr>
              <a:t>4 to 6 serves every day</a:t>
            </a:r>
          </a:p>
          <a:p>
            <a:pPr>
              <a:lnSpc>
                <a:spcPct val="107000"/>
              </a:lnSpc>
            </a:pPr>
            <a:r>
              <a:rPr lang="en-AU" b="0" dirty="0">
                <a:latin typeface="+mn-lt"/>
              </a:rPr>
              <a:t>1 serve of grains is equal to 1 slice of bread or half a cup of cooked rice, pasta, noodles or quinoa. </a:t>
            </a:r>
          </a:p>
          <a:p>
            <a:pPr>
              <a:lnSpc>
                <a:spcPct val="107000"/>
              </a:lnSpc>
            </a:pPr>
            <a:r>
              <a:rPr lang="en-AU" b="0" dirty="0">
                <a:latin typeface="+mn-lt"/>
              </a:rPr>
              <a:t>Choose whole grains. For example, wholemeal bread instead of white bread.</a:t>
            </a:r>
          </a:p>
          <a:p>
            <a:pPr>
              <a:lnSpc>
                <a:spcPct val="107000"/>
              </a:lnSpc>
            </a:pPr>
            <a:endParaRPr lang="en-AU" b="0" dirty="0">
              <a:latin typeface="+mn-lt"/>
            </a:endParaRPr>
          </a:p>
          <a:p>
            <a:pPr>
              <a:lnSpc>
                <a:spcPct val="107000"/>
              </a:lnSpc>
            </a:pPr>
            <a:r>
              <a:rPr lang="en-AU" b="1" dirty="0">
                <a:latin typeface="+mn-lt"/>
              </a:rPr>
              <a:t>Food group 2: Vegetables </a:t>
            </a:r>
          </a:p>
          <a:p>
            <a:pPr>
              <a:lnSpc>
                <a:spcPct val="107000"/>
              </a:lnSpc>
            </a:pPr>
            <a:r>
              <a:rPr lang="en-AU" b="0" dirty="0">
                <a:latin typeface="+mn-lt"/>
              </a:rPr>
              <a:t>5 serves every day</a:t>
            </a:r>
          </a:p>
          <a:p>
            <a:pPr>
              <a:lnSpc>
                <a:spcPct val="107000"/>
              </a:lnSpc>
            </a:pPr>
            <a:r>
              <a:rPr lang="en-AU" b="0" dirty="0">
                <a:latin typeface="+mn-lt"/>
              </a:rPr>
              <a:t>1 serve of vegetables is equal to half a cup of cooked vegetables or 1 cup of salad.</a:t>
            </a:r>
          </a:p>
          <a:p>
            <a:pPr>
              <a:lnSpc>
                <a:spcPct val="107000"/>
              </a:lnSpc>
            </a:pPr>
            <a:r>
              <a:rPr lang="en-AU" b="0" dirty="0">
                <a:latin typeface="+mn-lt"/>
              </a:rPr>
              <a:t>Frozen or tinned vegetables are also cheap and nutritious options. </a:t>
            </a:r>
          </a:p>
          <a:p>
            <a:pPr>
              <a:lnSpc>
                <a:spcPct val="107000"/>
              </a:lnSpc>
            </a:pPr>
            <a:endParaRPr lang="en-AU" b="0" dirty="0">
              <a:latin typeface="+mn-lt"/>
            </a:endParaRPr>
          </a:p>
          <a:p>
            <a:pPr>
              <a:lnSpc>
                <a:spcPct val="107000"/>
              </a:lnSpc>
            </a:pPr>
            <a:r>
              <a:rPr lang="en-AU" b="1" dirty="0">
                <a:latin typeface="+mn-lt"/>
              </a:rPr>
              <a:t>Food group 3: Fruit </a:t>
            </a:r>
          </a:p>
          <a:p>
            <a:pPr>
              <a:lnSpc>
                <a:spcPct val="107000"/>
              </a:lnSpc>
            </a:pPr>
            <a:r>
              <a:rPr lang="en-AU" b="0" dirty="0">
                <a:latin typeface="+mn-lt"/>
              </a:rPr>
              <a:t>2 serves every day</a:t>
            </a:r>
          </a:p>
          <a:p>
            <a:pPr>
              <a:lnSpc>
                <a:spcPct val="107000"/>
              </a:lnSpc>
            </a:pPr>
            <a:r>
              <a:rPr lang="en-AU" b="0" dirty="0">
                <a:latin typeface="+mn-lt"/>
              </a:rPr>
              <a:t>1 serve of fruit is equal to 1 medium apple, banana, orange or pear, or 1 cup of tinned fruit with no added sugar.</a:t>
            </a:r>
          </a:p>
          <a:p>
            <a:pPr>
              <a:lnSpc>
                <a:spcPct val="107000"/>
              </a:lnSpc>
            </a:pPr>
            <a:r>
              <a:rPr lang="en-AU" b="0" dirty="0">
                <a:latin typeface="+mn-lt"/>
              </a:rPr>
              <a:t>Dried fruit, frozen fruit and tinned fruits are all good options. </a:t>
            </a:r>
          </a:p>
          <a:p>
            <a:pPr>
              <a:lnSpc>
                <a:spcPct val="107000"/>
              </a:lnSpc>
            </a:pPr>
            <a:endParaRPr lang="en-AU" b="0" dirty="0">
              <a:latin typeface="+mn-lt"/>
            </a:endParaRPr>
          </a:p>
          <a:p>
            <a:pPr>
              <a:lnSpc>
                <a:spcPct val="107000"/>
              </a:lnSpc>
            </a:pPr>
            <a:r>
              <a:rPr lang="en-AU" b="1" dirty="0">
                <a:latin typeface="+mn-lt"/>
              </a:rPr>
              <a:t>Food group 4: Dairy and dairy alternatives</a:t>
            </a:r>
          </a:p>
          <a:p>
            <a:pPr>
              <a:lnSpc>
                <a:spcPct val="107000"/>
              </a:lnSpc>
            </a:pPr>
            <a:r>
              <a:rPr lang="en-AU" b="0" dirty="0">
                <a:latin typeface="+mn-lt"/>
              </a:rPr>
              <a:t>3 serves a day</a:t>
            </a:r>
          </a:p>
          <a:p>
            <a:pPr>
              <a:lnSpc>
                <a:spcPct val="107000"/>
              </a:lnSpc>
            </a:pPr>
            <a:r>
              <a:rPr lang="en-AU" b="0" dirty="0">
                <a:latin typeface="+mn-lt"/>
              </a:rPr>
              <a:t>1 serve of dairy is equal to 1 cup of milk, 2 slices of hard cheese, or 1 small tub of yoghurt.</a:t>
            </a:r>
          </a:p>
          <a:p>
            <a:pPr>
              <a:lnSpc>
                <a:spcPct val="107000"/>
              </a:lnSpc>
            </a:pPr>
            <a:endParaRPr lang="en-AU" b="0" dirty="0">
              <a:latin typeface="+mn-lt"/>
            </a:endParaRPr>
          </a:p>
          <a:p>
            <a:pPr>
              <a:lnSpc>
                <a:spcPct val="107000"/>
              </a:lnSpc>
            </a:pPr>
            <a:r>
              <a:rPr lang="en-AU" b="1" dirty="0">
                <a:latin typeface="+mn-lt"/>
              </a:rPr>
              <a:t>Food group 5: Meat and other protein </a:t>
            </a:r>
          </a:p>
          <a:p>
            <a:pPr>
              <a:lnSpc>
                <a:spcPct val="107000"/>
              </a:lnSpc>
            </a:pPr>
            <a:r>
              <a:rPr lang="en-AU" b="0" dirty="0">
                <a:latin typeface="+mn-lt"/>
              </a:rPr>
              <a:t>2 to 3 serves every day </a:t>
            </a:r>
          </a:p>
          <a:p>
            <a:pPr>
              <a:lnSpc>
                <a:spcPct val="107000"/>
              </a:lnSpc>
            </a:pPr>
            <a:r>
              <a:rPr lang="en-AU" b="0" dirty="0">
                <a:latin typeface="+mn-lt"/>
              </a:rPr>
              <a:t>1 serve of protein is equal to 65g of cooked lean red meat, such as beef, lamb, or kangaroo (about the size of the palm of your hand), one small can of fish, or 2 large eggs.</a:t>
            </a:r>
          </a:p>
          <a:p>
            <a:pPr>
              <a:lnSpc>
                <a:spcPct val="107000"/>
              </a:lnSpc>
            </a:pPr>
            <a:endParaRPr lang="en-AU" b="0" dirty="0">
              <a:latin typeface="+mn-lt"/>
            </a:endParaRPr>
          </a:p>
          <a:p>
            <a:pPr>
              <a:lnSpc>
                <a:spcPct val="107000"/>
              </a:lnSpc>
            </a:pPr>
            <a:r>
              <a:rPr lang="en-AU" b="0" i="1" dirty="0">
                <a:latin typeface="+mn-lt"/>
              </a:rPr>
              <a:t>For more information about serving sizes, go to www.eatforhealth.gov.au/food-essentials/five-food-groups</a:t>
            </a:r>
            <a:endParaRPr lang="en-AU" b="0" i="1" dirty="0">
              <a:latin typeface="+mn-lt"/>
              <a:cs typeface="Calibri"/>
            </a:endParaRP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16</a:t>
            </a:fld>
            <a:endParaRPr lang="en-AU"/>
          </a:p>
        </p:txBody>
      </p:sp>
    </p:spTree>
    <p:extLst>
      <p:ext uri="{BB962C8B-B14F-4D97-AF65-F5344CB8AC3E}">
        <p14:creationId xmlns:p14="http://schemas.microsoft.com/office/powerpoint/2010/main" val="879118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73">
              <a:defRPr/>
            </a:pPr>
            <a:r>
              <a:rPr lang="en-US" b="1" dirty="0"/>
              <a:t>Managing PMOS – healthy diet (continued)</a:t>
            </a:r>
            <a:endParaRPr lang="en-AU" dirty="0"/>
          </a:p>
          <a:p>
            <a:pPr defTabSz="914173">
              <a:defRPr/>
            </a:pPr>
            <a:r>
              <a:rPr lang="en-AU" dirty="0"/>
              <a:t>Eat regular meals and snacks when you feel hungry. </a:t>
            </a:r>
            <a:endParaRPr lang="en-AU" dirty="0">
              <a:cs typeface="Calibri"/>
            </a:endParaRPr>
          </a:p>
          <a:p>
            <a:pPr defTabSz="914173">
              <a:defRPr/>
            </a:pPr>
            <a:r>
              <a:rPr lang="en-AU" dirty="0">
                <a:cs typeface="Calibri"/>
              </a:rPr>
              <a:t>Eat less and stop eating when you feel full. </a:t>
            </a:r>
          </a:p>
          <a:p>
            <a:pPr defTabSz="914173">
              <a:defRPr/>
            </a:pPr>
            <a:r>
              <a:rPr lang="en-AU" baseline="0" dirty="0">
                <a:cs typeface="Calibri"/>
              </a:rPr>
              <a:t>Healthy foods are better at making you feel full as they have protein and fibre. </a:t>
            </a:r>
            <a:endParaRPr lang="en-AU" dirty="0">
              <a:cs typeface="Calibri"/>
            </a:endParaRPr>
          </a:p>
          <a:p>
            <a:r>
              <a:rPr lang="en-AU" baseline="0" dirty="0"/>
              <a:t>Drink mostly water, or other </a:t>
            </a:r>
            <a:r>
              <a:rPr lang="en-AU" dirty="0"/>
              <a:t>low-sugar </a:t>
            </a:r>
            <a:r>
              <a:rPr lang="en-AU" baseline="0" dirty="0"/>
              <a:t>or </a:t>
            </a:r>
            <a:r>
              <a:rPr lang="en-AU" dirty="0"/>
              <a:t>sugar-free </a:t>
            </a:r>
            <a:r>
              <a:rPr lang="en-AU" baseline="0" dirty="0"/>
              <a:t>drinks like:</a:t>
            </a:r>
          </a:p>
          <a:p>
            <a:pPr marL="171428" lvl="0" indent="-171428">
              <a:buFont typeface="Arial"/>
              <a:buChar char="•"/>
            </a:pPr>
            <a:r>
              <a:rPr lang="en-AU" baseline="0" dirty="0"/>
              <a:t>diet soft drink </a:t>
            </a:r>
          </a:p>
          <a:p>
            <a:pPr marL="171428" lvl="0" indent="-171428">
              <a:buFont typeface="Arial"/>
              <a:buChar char="•"/>
            </a:pPr>
            <a:r>
              <a:rPr lang="en-AU" baseline="0" dirty="0"/>
              <a:t>kombucha</a:t>
            </a:r>
          </a:p>
          <a:p>
            <a:pPr marL="171428" lvl="0" indent="-171428">
              <a:buFont typeface="Arial"/>
              <a:buChar char="•"/>
            </a:pPr>
            <a:r>
              <a:rPr lang="en-AU" baseline="0" dirty="0"/>
              <a:t>flavoured sparkling water</a:t>
            </a:r>
          </a:p>
          <a:p>
            <a:pPr marL="171428" lvl="0" indent="-171428">
              <a:buFont typeface="Arial"/>
              <a:buChar char="•"/>
            </a:pPr>
            <a:r>
              <a:rPr lang="en-AU" baseline="0" dirty="0"/>
              <a:t>diet cordial.</a:t>
            </a:r>
          </a:p>
          <a:p>
            <a:pPr defTabSz="914286">
              <a:defRPr/>
            </a:pPr>
            <a:r>
              <a:rPr lang="en-AU" baseline="0" dirty="0"/>
              <a:t>Avoid sugary drinks like soft drinks and flavoured milk. </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17</a:t>
            </a:fld>
            <a:endParaRPr lang="en-AU"/>
          </a:p>
        </p:txBody>
      </p:sp>
    </p:spTree>
    <p:extLst>
      <p:ext uri="{BB962C8B-B14F-4D97-AF65-F5344CB8AC3E}">
        <p14:creationId xmlns:p14="http://schemas.microsoft.com/office/powerpoint/2010/main" val="13051748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6">
              <a:defRPr/>
            </a:pPr>
            <a:r>
              <a:rPr lang="en-US" b="1" dirty="0"/>
              <a:t>Managing PMOS – healthy diet (continued)</a:t>
            </a:r>
            <a:endParaRPr lang="en-US" dirty="0"/>
          </a:p>
          <a:p>
            <a:pPr defTabSz="914286">
              <a:defRPr/>
            </a:pPr>
            <a:r>
              <a:rPr lang="en-US" dirty="0"/>
              <a:t>Include healthy</a:t>
            </a:r>
            <a:r>
              <a:rPr lang="en-US" baseline="0" dirty="0"/>
              <a:t> fats in your diet. </a:t>
            </a:r>
          </a:p>
          <a:p>
            <a:pPr defTabSz="914286">
              <a:defRPr/>
            </a:pPr>
            <a:r>
              <a:rPr lang="en-US" baseline="0" dirty="0"/>
              <a:t>Healthy fats are important for lots of things like maintaining good cholesterol and heart health. </a:t>
            </a:r>
          </a:p>
          <a:p>
            <a:pPr defTabSz="914286">
              <a:defRPr/>
            </a:pPr>
            <a:r>
              <a:rPr lang="en-US" baseline="0" dirty="0"/>
              <a:t>Healthy fats include:</a:t>
            </a:r>
          </a:p>
          <a:p>
            <a:pPr marL="171428" lvl="0" indent="-171428" defTabSz="914286">
              <a:buFont typeface="Arial"/>
              <a:buChar char="•"/>
              <a:defRPr/>
            </a:pPr>
            <a:r>
              <a:rPr lang="en-US" baseline="0" dirty="0"/>
              <a:t>fatty fish like salmon, tuna and sardines</a:t>
            </a:r>
          </a:p>
          <a:p>
            <a:pPr marL="171428" lvl="0" indent="-171428" defTabSz="914286">
              <a:buFont typeface="Arial"/>
              <a:buChar char="•"/>
              <a:defRPr/>
            </a:pPr>
            <a:r>
              <a:rPr lang="en-US" baseline="0" dirty="0"/>
              <a:t>nuts and seeds </a:t>
            </a:r>
          </a:p>
          <a:p>
            <a:pPr marL="171428" lvl="0" indent="-171428" defTabSz="914286">
              <a:buFont typeface="Arial"/>
              <a:buChar char="•"/>
              <a:defRPr/>
            </a:pPr>
            <a:r>
              <a:rPr lang="en-US" baseline="0" dirty="0"/>
              <a:t>avocado</a:t>
            </a:r>
          </a:p>
          <a:p>
            <a:pPr marL="171428" lvl="0" indent="-171428" defTabSz="914286">
              <a:buFont typeface="Arial"/>
              <a:buChar char="•"/>
              <a:defRPr/>
            </a:pPr>
            <a:r>
              <a:rPr lang="en-US" baseline="0" dirty="0"/>
              <a:t>extra virgin olive oil. </a:t>
            </a:r>
            <a:endParaRPr lang="en-US" dirty="0"/>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18</a:t>
            </a:fld>
            <a:endParaRPr lang="en-AU"/>
          </a:p>
        </p:txBody>
      </p:sp>
    </p:spTree>
    <p:extLst>
      <p:ext uri="{BB962C8B-B14F-4D97-AF65-F5344CB8AC3E}">
        <p14:creationId xmlns:p14="http://schemas.microsoft.com/office/powerpoint/2010/main" val="1026225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57135"/>
            <a:r>
              <a:rPr lang="en-US" b="1" dirty="0"/>
              <a:t>Managing PMOS – healthy diet (continued)</a:t>
            </a:r>
            <a:endParaRPr lang="en-US" dirty="0"/>
          </a:p>
          <a:p>
            <a:pPr indent="-57135"/>
            <a:r>
              <a:rPr lang="en-AU" dirty="0"/>
              <a:t>A healthy meal should be half vegetables, with some protein and some grains or other starchy foods (carbohydrates) like pasta or sweet potato. </a:t>
            </a:r>
          </a:p>
          <a:p>
            <a:pPr indent="-57135"/>
            <a:r>
              <a:rPr lang="en-AU" dirty="0"/>
              <a:t>To make a healthy meal:</a:t>
            </a:r>
            <a:endParaRPr lang="en-AU" dirty="0">
              <a:cs typeface="Calibri"/>
            </a:endParaRPr>
          </a:p>
          <a:p>
            <a:pPr indent="-57135"/>
            <a:r>
              <a:rPr lang="en-AU" dirty="0"/>
              <a:t>1. fill half your plate with vegetables</a:t>
            </a:r>
            <a:endParaRPr lang="en-AU" dirty="0">
              <a:cs typeface="Calibri"/>
            </a:endParaRPr>
          </a:p>
          <a:p>
            <a:pPr indent="-57135"/>
            <a:r>
              <a:rPr lang="en-AU" dirty="0"/>
              <a:t>2. add some protein – for example, meat, eggs, fish, tofu or legumes like chickpeas or lentils</a:t>
            </a:r>
          </a:p>
          <a:p>
            <a:pPr indent="-57135"/>
            <a:r>
              <a:rPr lang="en-AU" dirty="0"/>
              <a:t>3. add some grains or other starchy foods – for example, rice, noodles, quinoa, pasta, potato, sweet potato or bread</a:t>
            </a:r>
            <a:endParaRPr lang="en-AU" dirty="0">
              <a:cs typeface="Calibri"/>
            </a:endParaRPr>
          </a:p>
          <a:p>
            <a:pPr indent="-57135"/>
            <a:r>
              <a:rPr lang="en-AU" dirty="0"/>
              <a:t>4. eat fruit or dairy as a snack or for dessert.</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19</a:t>
            </a:fld>
            <a:endParaRPr lang="en-AU"/>
          </a:p>
        </p:txBody>
      </p:sp>
    </p:spTree>
    <p:extLst>
      <p:ext uri="{BB962C8B-B14F-4D97-AF65-F5344CB8AC3E}">
        <p14:creationId xmlns:p14="http://schemas.microsoft.com/office/powerpoint/2010/main" val="1851942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6">
              <a:defRPr/>
            </a:pPr>
            <a:r>
              <a:rPr lang="en-US" b="1" dirty="0"/>
              <a:t>Managing PMOS – healthy diet (continued)</a:t>
            </a:r>
            <a:endParaRPr lang="en-US" dirty="0"/>
          </a:p>
          <a:p>
            <a:r>
              <a:rPr lang="en-US" dirty="0"/>
              <a:t>A dietitian is a health professional</a:t>
            </a:r>
            <a:r>
              <a:rPr lang="en-US" baseline="0" dirty="0"/>
              <a:t> who can help you learn more about healthy eating. </a:t>
            </a:r>
          </a:p>
          <a:p>
            <a:r>
              <a:rPr lang="en-US" baseline="0" dirty="0"/>
              <a:t>Your health carer can refer you to a dietitian. </a:t>
            </a:r>
            <a:endParaRPr lang="en-US" dirty="0"/>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20</a:t>
            </a:fld>
            <a:endParaRPr lang="en-AU"/>
          </a:p>
        </p:txBody>
      </p:sp>
    </p:spTree>
    <p:extLst>
      <p:ext uri="{BB962C8B-B14F-4D97-AF65-F5344CB8AC3E}">
        <p14:creationId xmlns:p14="http://schemas.microsoft.com/office/powerpoint/2010/main" val="109313854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PMOS – physical activity</a:t>
            </a:r>
            <a:endParaRPr lang="en-US" dirty="0"/>
          </a:p>
          <a:p>
            <a:pPr defTabSz="914286">
              <a:defRPr/>
            </a:pPr>
            <a:r>
              <a:rPr lang="en-US" dirty="0">
                <a:cs typeface="Calibri"/>
              </a:rPr>
              <a:t>Physical activity means moving your body. </a:t>
            </a:r>
          </a:p>
          <a:p>
            <a:r>
              <a:rPr lang="en-US" dirty="0">
                <a:cs typeface="Calibri"/>
              </a:rPr>
              <a:t>Regular physical activity can help to reduce your PMOS symptoms. It can also reduce your risk of having other health issues. </a:t>
            </a:r>
            <a:endParaRPr lang="en-US" b="0" dirty="0">
              <a:cs typeface="Calibri"/>
            </a:endParaRPr>
          </a:p>
          <a:p>
            <a:r>
              <a:rPr lang="en-US" dirty="0">
                <a:cs typeface="Calibri"/>
              </a:rPr>
              <a:t>Find ways to build movement and exercise into your daily life. </a:t>
            </a:r>
          </a:p>
          <a:p>
            <a:endParaRPr lang="en-US" dirty="0">
              <a:cs typeface="Calibri"/>
            </a:endParaRPr>
          </a:p>
          <a:p>
            <a:r>
              <a:rPr lang="en-US" dirty="0">
                <a:cs typeface="Calibri"/>
              </a:rPr>
              <a:t>Physical activity includes moving at home. For example:</a:t>
            </a:r>
          </a:p>
          <a:p>
            <a:pPr marL="171428" lvl="0" indent="-171428">
              <a:buFont typeface="Arial" panose="020B0604020202020204" pitchFamily="34" charset="0"/>
              <a:buChar char="•"/>
            </a:pPr>
            <a:r>
              <a:rPr lang="en-US" dirty="0">
                <a:cs typeface="Calibri"/>
              </a:rPr>
              <a:t>gardening</a:t>
            </a:r>
          </a:p>
          <a:p>
            <a:pPr marL="171428" lvl="0" indent="-171428">
              <a:buFont typeface="Arial" panose="020B0604020202020204" pitchFamily="34" charset="0"/>
              <a:buChar char="•"/>
            </a:pPr>
            <a:r>
              <a:rPr lang="en-US" dirty="0">
                <a:cs typeface="Calibri"/>
              </a:rPr>
              <a:t>housework</a:t>
            </a:r>
          </a:p>
          <a:p>
            <a:pPr marL="171428" lvl="0" indent="-171428">
              <a:buFont typeface="Arial" panose="020B0604020202020204" pitchFamily="34" charset="0"/>
              <a:buChar char="•"/>
            </a:pPr>
            <a:r>
              <a:rPr lang="en-US" dirty="0">
                <a:cs typeface="Calibri"/>
              </a:rPr>
              <a:t>playing with your children if you have them </a:t>
            </a:r>
          </a:p>
          <a:p>
            <a:pPr marL="171428" lvl="0" indent="-171428">
              <a:buFont typeface="Arial" panose="020B0604020202020204" pitchFamily="34" charset="0"/>
              <a:buChar char="•"/>
            </a:pPr>
            <a:r>
              <a:rPr lang="en-US" dirty="0">
                <a:cs typeface="Calibri"/>
              </a:rPr>
              <a:t>walking to the shops instead of driving.</a:t>
            </a:r>
          </a:p>
          <a:p>
            <a:endParaRPr lang="en-US" dirty="0">
              <a:cs typeface="Calibri"/>
            </a:endParaRPr>
          </a:p>
          <a:p>
            <a:r>
              <a:rPr lang="en-US" dirty="0">
                <a:cs typeface="Calibri"/>
              </a:rPr>
              <a:t>It also includes moving out bush. For example:</a:t>
            </a:r>
          </a:p>
          <a:p>
            <a:pPr marL="171428" lvl="0" indent="-171428">
              <a:buFont typeface="Arial" panose="020B0604020202020204" pitchFamily="34" charset="0"/>
              <a:buChar char="•"/>
            </a:pPr>
            <a:r>
              <a:rPr lang="en-US" dirty="0">
                <a:cs typeface="Calibri"/>
              </a:rPr>
              <a:t>hunting </a:t>
            </a:r>
          </a:p>
          <a:p>
            <a:pPr marL="171428" lvl="0" indent="-171428">
              <a:buFont typeface="Arial" panose="020B0604020202020204" pitchFamily="34" charset="0"/>
              <a:buChar char="•"/>
            </a:pPr>
            <a:r>
              <a:rPr lang="en-US" dirty="0">
                <a:cs typeface="Calibri"/>
              </a:rPr>
              <a:t>collecting bush tucker.</a:t>
            </a:r>
          </a:p>
          <a:p>
            <a:endParaRPr lang="en-US" dirty="0"/>
          </a:p>
          <a:p>
            <a:r>
              <a:rPr lang="en-US" dirty="0"/>
              <a:t>Physical activity also includes moving at work. For example:</a:t>
            </a:r>
          </a:p>
          <a:p>
            <a:pPr marL="171428" lvl="0" indent="-171428">
              <a:buFont typeface="Arial" panose="020B0604020202020204" pitchFamily="34" charset="0"/>
              <a:buChar char="•"/>
            </a:pPr>
            <a:r>
              <a:rPr lang="en-US" dirty="0"/>
              <a:t>walking to work instead of driving</a:t>
            </a:r>
          </a:p>
          <a:p>
            <a:pPr marL="171428" lvl="0" indent="-171428">
              <a:buFont typeface="Arial" panose="020B0604020202020204" pitchFamily="34" charset="0"/>
              <a:buChar char="•"/>
            </a:pPr>
            <a:r>
              <a:rPr lang="en-US" dirty="0"/>
              <a:t>lifting or walking as a part of your job.</a:t>
            </a:r>
          </a:p>
          <a:p>
            <a:endParaRPr lang="en-US" dirty="0"/>
          </a:p>
          <a:p>
            <a:r>
              <a:rPr lang="en-US" dirty="0"/>
              <a:t>It also includes moving through sport and exercise. For example:</a:t>
            </a:r>
          </a:p>
          <a:p>
            <a:pPr marL="171428" lvl="0" indent="-171428">
              <a:buFont typeface="Arial" panose="020B0604020202020204" pitchFamily="34" charset="0"/>
              <a:buChar char="•"/>
            </a:pPr>
            <a:r>
              <a:rPr lang="en-US" dirty="0"/>
              <a:t>football</a:t>
            </a:r>
          </a:p>
          <a:p>
            <a:pPr marL="171428" lvl="0" indent="-171428">
              <a:buFont typeface="Arial" panose="020B0604020202020204" pitchFamily="34" charset="0"/>
              <a:buChar char="•"/>
            </a:pPr>
            <a:r>
              <a:rPr lang="en-US" dirty="0"/>
              <a:t>netball</a:t>
            </a:r>
          </a:p>
          <a:p>
            <a:pPr marL="171428" lvl="0" indent="-171428">
              <a:buFont typeface="Arial" panose="020B0604020202020204" pitchFamily="34" charset="0"/>
              <a:buChar char="•"/>
            </a:pPr>
            <a:r>
              <a:rPr lang="en-US" dirty="0"/>
              <a:t>basketball</a:t>
            </a:r>
          </a:p>
          <a:p>
            <a:pPr marL="171428" lvl="0" indent="-171428">
              <a:buFont typeface="Arial" panose="020B0604020202020204" pitchFamily="34" charset="0"/>
              <a:buChar char="•"/>
            </a:pPr>
            <a:r>
              <a:rPr lang="en-US" dirty="0"/>
              <a:t>yoga</a:t>
            </a:r>
          </a:p>
          <a:p>
            <a:pPr marL="171428" lvl="0" indent="-171428">
              <a:buFont typeface="Arial" panose="020B0604020202020204" pitchFamily="34" charset="0"/>
              <a:buChar char="•"/>
            </a:pPr>
            <a:r>
              <a:rPr lang="en-US" dirty="0"/>
              <a:t>jogging </a:t>
            </a:r>
          </a:p>
          <a:p>
            <a:pPr marL="171428" lvl="0" indent="-171428">
              <a:buFont typeface="Arial" panose="020B0604020202020204" pitchFamily="34" charset="0"/>
              <a:buChar char="•"/>
            </a:pPr>
            <a:r>
              <a:rPr lang="en-US" dirty="0"/>
              <a:t>dancing</a:t>
            </a:r>
          </a:p>
          <a:p>
            <a:pPr marL="171428" lvl="0" indent="-171428">
              <a:buFont typeface="Arial" panose="020B0604020202020204" pitchFamily="34" charset="0"/>
              <a:buChar char="•"/>
            </a:pPr>
            <a:r>
              <a:rPr lang="en-US" dirty="0"/>
              <a:t>hiking. </a:t>
            </a:r>
          </a:p>
          <a:p>
            <a:endParaRPr lang="en-US" b="0" dirty="0">
              <a:cs typeface="Calibri"/>
            </a:endParaRPr>
          </a:p>
        </p:txBody>
      </p:sp>
      <p:sp>
        <p:nvSpPr>
          <p:cNvPr id="4" name="Slide Number Placeholder 3"/>
          <p:cNvSpPr>
            <a:spLocks noGrp="1"/>
          </p:cNvSpPr>
          <p:nvPr>
            <p:ph type="sldNum" sz="quarter" idx="5"/>
          </p:nvPr>
        </p:nvSpPr>
        <p:spPr/>
        <p:txBody>
          <a:bodyPr/>
          <a:lstStyle/>
          <a:p>
            <a:fld id="{C7D4287C-2988-4D98-9643-A9D36ECC0901}" type="slidenum">
              <a:rPr lang="en-AU" smtClean="0"/>
              <a:t>21</a:t>
            </a:fld>
            <a:endParaRPr lang="en-AU"/>
          </a:p>
        </p:txBody>
      </p:sp>
    </p:spTree>
    <p:extLst>
      <p:ext uri="{BB962C8B-B14F-4D97-AF65-F5344CB8AC3E}">
        <p14:creationId xmlns:p14="http://schemas.microsoft.com/office/powerpoint/2010/main" val="20300192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PMOS – physical activity (continued)</a:t>
            </a:r>
            <a:endParaRPr lang="en-US" dirty="0"/>
          </a:p>
          <a:p>
            <a:r>
              <a:rPr lang="en-AU" b="0" dirty="0">
                <a:cs typeface="Calibri"/>
              </a:rPr>
              <a:t>Try to:</a:t>
            </a:r>
          </a:p>
          <a:p>
            <a:pPr marL="171428" lvl="0" indent="-171428">
              <a:buFont typeface="Arial" panose="020B0604020202020204" pitchFamily="34" charset="0"/>
              <a:buChar char="•"/>
            </a:pPr>
            <a:r>
              <a:rPr lang="en-AU" b="0" dirty="0">
                <a:cs typeface="Calibri"/>
              </a:rPr>
              <a:t>move your body for at least 30 minutes every day – you can break this up into 3 blocks of ten minutes </a:t>
            </a:r>
          </a:p>
          <a:p>
            <a:pPr marL="171428" lvl="0" indent="-171428">
              <a:buFont typeface="Arial" panose="020B0604020202020204" pitchFamily="34" charset="0"/>
              <a:buChar char="•"/>
            </a:pPr>
            <a:r>
              <a:rPr lang="en-AU" b="0" dirty="0">
                <a:cs typeface="Calibri"/>
              </a:rPr>
              <a:t>ask your health carer if you need to do more physical activity to stay healthy.</a:t>
            </a:r>
            <a:endParaRPr lang="en-US" b="1" dirty="0">
              <a:cs typeface="Calibri"/>
            </a:endParaRPr>
          </a:p>
          <a:p>
            <a:endParaRPr lang="en-US" b="1" dirty="0">
              <a:cs typeface="Calibri"/>
            </a:endParaRPr>
          </a:p>
          <a:p>
            <a:r>
              <a:rPr lang="en-US" b="1" dirty="0">
                <a:cs typeface="Calibri"/>
              </a:rPr>
              <a:t>Exercise recommendations </a:t>
            </a:r>
          </a:p>
          <a:p>
            <a:r>
              <a:rPr lang="en-US" b="0" i="1" dirty="0">
                <a:cs typeface="Calibri"/>
              </a:rPr>
              <a:t>Facilitator note: you may wish to present the relevant information only.</a:t>
            </a:r>
          </a:p>
          <a:p>
            <a:endParaRPr lang="en-US" b="0" i="1" dirty="0">
              <a:cs typeface="Calibri"/>
            </a:endParaRPr>
          </a:p>
          <a:p>
            <a:r>
              <a:rPr lang="en-US" b="1" dirty="0">
                <a:cs typeface="Calibri"/>
              </a:rPr>
              <a:t>What activity should you do?</a:t>
            </a:r>
            <a:endParaRPr lang="en-US" b="0" dirty="0">
              <a:cs typeface="Calibri"/>
            </a:endParaRPr>
          </a:p>
          <a:p>
            <a:r>
              <a:rPr lang="en-US" b="0" dirty="0">
                <a:cs typeface="Calibri"/>
              </a:rPr>
              <a:t>Try to do a mixture of moderate activity where you feel puffed but can still have a conversation, and vigorous activity where you feel puffed and can’t have a conversation. </a:t>
            </a:r>
          </a:p>
          <a:p>
            <a:endParaRPr lang="en-US" b="0" i="1" dirty="0">
              <a:cs typeface="Calibri"/>
            </a:endParaRPr>
          </a:p>
          <a:p>
            <a:r>
              <a:rPr lang="en-US" b="1" dirty="0">
                <a:cs typeface="Calibri"/>
              </a:rPr>
              <a:t>To stay </a:t>
            </a:r>
            <a:r>
              <a:rPr lang="en-AU" b="1" dirty="0">
                <a:cs typeface="Calibri"/>
              </a:rPr>
              <a:t>a healthy weight</a:t>
            </a:r>
            <a:endParaRPr lang="en-AU" b="0" u="none" dirty="0"/>
          </a:p>
          <a:p>
            <a:r>
              <a:rPr lang="en-AU" b="0" u="none" dirty="0"/>
              <a:t>Adults should do:</a:t>
            </a:r>
          </a:p>
          <a:p>
            <a:pPr marL="171428" lvl="0" indent="-171428">
              <a:buFont typeface="Arial"/>
              <a:buChar char="•"/>
            </a:pPr>
            <a:r>
              <a:rPr lang="en-AU" dirty="0"/>
              <a:t>150 minutes (2.5 hours) of moderate physical activity or 75 minutes of vigorous physical activity per week </a:t>
            </a:r>
          </a:p>
          <a:p>
            <a:pPr marL="171428" lvl="0" indent="-171428">
              <a:buFont typeface="Arial"/>
              <a:buChar char="•"/>
            </a:pPr>
            <a:r>
              <a:rPr lang="en-AU" dirty="0"/>
              <a:t>muscle-strengthening activities on 2 non-consecutive days.</a:t>
            </a:r>
          </a:p>
          <a:p>
            <a:endParaRPr lang="en-AU" b="0" u="none" dirty="0"/>
          </a:p>
          <a:p>
            <a:r>
              <a:rPr lang="en-AU" b="0" u="none" dirty="0"/>
              <a:t>Adolescents should do:</a:t>
            </a:r>
          </a:p>
          <a:p>
            <a:pPr marL="171428" lvl="0" indent="-171428">
              <a:buFont typeface="Arial"/>
              <a:buChar char="•"/>
            </a:pPr>
            <a:r>
              <a:rPr lang="en-AU" dirty="0"/>
              <a:t>1 hour of moderate-to-vigorous physical activity per day</a:t>
            </a:r>
          </a:p>
          <a:p>
            <a:pPr marL="171428" lvl="0" indent="-171428">
              <a:buFont typeface="Arial"/>
              <a:buChar char="•"/>
            </a:pPr>
            <a:r>
              <a:rPr lang="en-AU" dirty="0"/>
              <a:t>muscle- and bone-strengthening activities at least 3 times per week.</a:t>
            </a:r>
          </a:p>
        </p:txBody>
      </p:sp>
      <p:sp>
        <p:nvSpPr>
          <p:cNvPr id="4" name="Slide Number Placeholder 3"/>
          <p:cNvSpPr>
            <a:spLocks noGrp="1"/>
          </p:cNvSpPr>
          <p:nvPr>
            <p:ph type="sldNum" sz="quarter" idx="5"/>
          </p:nvPr>
        </p:nvSpPr>
        <p:spPr/>
        <p:txBody>
          <a:bodyPr/>
          <a:lstStyle/>
          <a:p>
            <a:fld id="{C7D4287C-2988-4D98-9643-A9D36ECC0901}" type="slidenum">
              <a:rPr lang="en-AU" smtClean="0"/>
              <a:t>22</a:t>
            </a:fld>
            <a:endParaRPr lang="en-AU"/>
          </a:p>
        </p:txBody>
      </p:sp>
    </p:spTree>
    <p:extLst>
      <p:ext uri="{BB962C8B-B14F-4D97-AF65-F5344CB8AC3E}">
        <p14:creationId xmlns:p14="http://schemas.microsoft.com/office/powerpoint/2010/main" val="24324875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286">
              <a:defRPr/>
            </a:pPr>
            <a:r>
              <a:rPr lang="en-AU" b="1" dirty="0"/>
              <a:t>Managing PMOS – healthy weight</a:t>
            </a:r>
          </a:p>
          <a:p>
            <a:r>
              <a:rPr lang="en-AU" sz="1200" b="0" i="0" u="none" strike="noStrike" kern="1200" baseline="0" dirty="0">
                <a:solidFill>
                  <a:schemeClr val="tx1"/>
                </a:solidFill>
                <a:latin typeface="+mn-lt"/>
                <a:ea typeface="+mn-ea"/>
                <a:cs typeface="+mn-cs"/>
              </a:rPr>
              <a:t>If you have PMOS, it’s important to be a healthy weight. </a:t>
            </a:r>
          </a:p>
          <a:p>
            <a:r>
              <a:rPr lang="en-AU" sz="1200" b="0" i="0" u="none" strike="noStrike" kern="1200" baseline="0" dirty="0">
                <a:solidFill>
                  <a:schemeClr val="tx1"/>
                </a:solidFill>
                <a:latin typeface="+mn-lt"/>
                <a:ea typeface="+mn-ea"/>
                <a:cs typeface="+mn-cs"/>
              </a:rPr>
              <a:t>Your health carer might measure your waist and check your body mass index (BMI) to see if you are a healthy weight. </a:t>
            </a:r>
          </a:p>
          <a:p>
            <a:r>
              <a:rPr lang="en-AU" sz="1200" b="0" i="0" u="none" strike="noStrike" kern="1200" baseline="0" dirty="0">
                <a:solidFill>
                  <a:schemeClr val="tx1"/>
                </a:solidFill>
                <a:latin typeface="+mn-lt"/>
                <a:ea typeface="+mn-ea"/>
                <a:cs typeface="+mn-cs"/>
              </a:rPr>
              <a:t>They can help you make goals to reach a healthy weight. </a:t>
            </a:r>
            <a:endParaRPr lang="en-AU" dirty="0"/>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23</a:t>
            </a:fld>
            <a:endParaRPr lang="en-AU"/>
          </a:p>
        </p:txBody>
      </p:sp>
    </p:spTree>
    <p:extLst>
      <p:ext uri="{BB962C8B-B14F-4D97-AF65-F5344CB8AC3E}">
        <p14:creationId xmlns:p14="http://schemas.microsoft.com/office/powerpoint/2010/main" val="36881951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AU" b="1" dirty="0"/>
              <a:t>Managing PMOS – medicine</a:t>
            </a:r>
          </a:p>
          <a:p>
            <a:r>
              <a:rPr lang="en-AU" b="0" dirty="0"/>
              <a:t>Some people with PMOS will also need medicine to help manage symptoms.</a:t>
            </a:r>
          </a:p>
          <a:p>
            <a:r>
              <a:rPr lang="en-AU" b="0" dirty="0"/>
              <a:t>Medicine can help with:</a:t>
            </a:r>
            <a:endParaRPr lang="en-AU" sz="1200" b="0" i="0" u="none" strike="noStrike" kern="1200" baseline="0" dirty="0">
              <a:solidFill>
                <a:schemeClr val="tx1"/>
              </a:solidFill>
              <a:latin typeface="+mn-lt"/>
              <a:ea typeface="+mn-ea"/>
              <a:cs typeface="+mn-cs"/>
            </a:endParaRP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weight loss</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mental health</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irregular periods</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infertility.</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24</a:t>
            </a:fld>
            <a:endParaRPr lang="en-AU"/>
          </a:p>
        </p:txBody>
      </p:sp>
    </p:spTree>
    <p:extLst>
      <p:ext uri="{BB962C8B-B14F-4D97-AF65-F5344CB8AC3E}">
        <p14:creationId xmlns:p14="http://schemas.microsoft.com/office/powerpoint/2010/main" val="37783230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PMOS – over-the-counter products</a:t>
            </a:r>
          </a:p>
          <a:p>
            <a:r>
              <a:rPr lang="en-AU" sz="1200" b="0" i="0" u="none" strike="noStrike" kern="1200" baseline="0" dirty="0">
                <a:solidFill>
                  <a:schemeClr val="tx1"/>
                </a:solidFill>
                <a:latin typeface="+mn-lt"/>
                <a:ea typeface="+mn-ea"/>
                <a:cs typeface="+mn-cs"/>
              </a:rPr>
              <a:t>You can manage your PMOS symptoms with over-the-counter products. </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For pimples, try topical creams or gels.</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For excess hair growth, try plucking, waxing or shaving.</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For hair loss, try minoxidil (foam or tablets). </a:t>
            </a:r>
          </a:p>
          <a:p>
            <a:endParaRPr lang="en-AU" sz="1200" b="0" i="0" u="none" strike="noStrike" kern="1200" baseline="0" dirty="0">
              <a:solidFill>
                <a:schemeClr val="tx1"/>
              </a:solidFill>
              <a:latin typeface="+mn-lt"/>
              <a:ea typeface="+mn-ea"/>
              <a:cs typeface="+mn-cs"/>
            </a:endParaRPr>
          </a:p>
          <a:p>
            <a:r>
              <a:rPr lang="en-AU" sz="1200" b="0" i="0" u="none" strike="noStrike" kern="1200" baseline="0" dirty="0">
                <a:solidFill>
                  <a:schemeClr val="tx1"/>
                </a:solidFill>
                <a:latin typeface="+mn-lt"/>
                <a:ea typeface="+mn-ea"/>
                <a:cs typeface="+mn-cs"/>
              </a:rPr>
              <a:t>Ask your health carer about the best treatment for you.</a:t>
            </a:r>
            <a:endParaRPr lang="en-AU" dirty="0"/>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25</a:t>
            </a:fld>
            <a:endParaRPr lang="en-AU"/>
          </a:p>
        </p:txBody>
      </p:sp>
    </p:spTree>
    <p:extLst>
      <p:ext uri="{BB962C8B-B14F-4D97-AF65-F5344CB8AC3E}">
        <p14:creationId xmlns:p14="http://schemas.microsoft.com/office/powerpoint/2010/main" val="91223250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85679"/>
            <a:r>
              <a:rPr lang="en-US" b="1" dirty="0"/>
              <a:t>Managing PMOS – infertility</a:t>
            </a:r>
            <a:endParaRPr lang="en-US" dirty="0"/>
          </a:p>
          <a:p>
            <a:r>
              <a:rPr lang="en-AU" sz="1200" b="0" i="0" u="none" strike="noStrike" kern="1200" baseline="0" dirty="0">
                <a:solidFill>
                  <a:schemeClr val="tx1"/>
                </a:solidFill>
                <a:latin typeface="+mn-lt"/>
                <a:ea typeface="+mn-ea"/>
                <a:cs typeface="+mn-cs"/>
              </a:rPr>
              <a:t>If you are having trouble getting pregnant, your health carer might recommend:</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a healthy lifestyle to improve fertility and lower health risks</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medicine, for example, letrozole</a:t>
            </a:r>
          </a:p>
          <a:p>
            <a:pPr marL="171450" lvl="0" indent="-171450">
              <a:buFont typeface="Arial" panose="020B0604020202020204" pitchFamily="34" charset="0"/>
              <a:buChar char="•"/>
            </a:pPr>
            <a:r>
              <a:rPr lang="en-AU" sz="1200" b="0" i="0" u="none" strike="noStrike" kern="1200" baseline="0" dirty="0">
                <a:solidFill>
                  <a:schemeClr val="tx1"/>
                </a:solidFill>
                <a:latin typeface="+mn-lt"/>
                <a:ea typeface="+mn-ea"/>
                <a:cs typeface="+mn-cs"/>
              </a:rPr>
              <a:t>medical procedures, like in vitro fertilisation (IVF).</a:t>
            </a: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26</a:t>
            </a:fld>
            <a:endParaRPr lang="en-AU"/>
          </a:p>
        </p:txBody>
      </p:sp>
    </p:spTree>
    <p:extLst>
      <p:ext uri="{BB962C8B-B14F-4D97-AF65-F5344CB8AC3E}">
        <p14:creationId xmlns:p14="http://schemas.microsoft.com/office/powerpoint/2010/main" val="27227994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Managing PMOS – anxiety and depression</a:t>
            </a:r>
            <a:endParaRPr lang="en-US" dirty="0"/>
          </a:p>
          <a:p>
            <a:r>
              <a:rPr lang="en-US" dirty="0"/>
              <a:t>PMOS can make you feel</a:t>
            </a:r>
            <a:r>
              <a:rPr lang="en-AU" dirty="0"/>
              <a:t> stressed, anxious or depressed.</a:t>
            </a:r>
          </a:p>
          <a:p>
            <a:pPr defTabSz="914173">
              <a:defRPr/>
            </a:pPr>
            <a:r>
              <a:rPr lang="en-US" dirty="0"/>
              <a:t>If you often </a:t>
            </a:r>
            <a:r>
              <a:rPr lang="en-AU" dirty="0"/>
              <a:t>feel like this, </a:t>
            </a:r>
            <a:r>
              <a:rPr lang="en-US" dirty="0"/>
              <a:t>talking about your feelings can help. </a:t>
            </a:r>
            <a:endParaRPr lang="en-US" dirty="0">
              <a:cs typeface="Calibri"/>
            </a:endParaRPr>
          </a:p>
          <a:p>
            <a:r>
              <a:rPr lang="en-US" dirty="0"/>
              <a:t>There are lots of people you can talk to. For example:</a:t>
            </a:r>
            <a:endParaRPr lang="en-US" dirty="0">
              <a:cs typeface="Calibri"/>
            </a:endParaRPr>
          </a:p>
          <a:p>
            <a:pPr marL="171406" lvl="0" indent="-171406">
              <a:buFont typeface="Arial,Sans-Serif"/>
              <a:buChar char="•"/>
            </a:pPr>
            <a:r>
              <a:rPr lang="en-US" dirty="0"/>
              <a:t>your friends, family, people in your community, Elders</a:t>
            </a:r>
            <a:endParaRPr lang="en-US" dirty="0">
              <a:cs typeface="Calibri"/>
            </a:endParaRPr>
          </a:p>
          <a:p>
            <a:pPr marL="171406" lvl="0" indent="-171406">
              <a:buFont typeface="Arial,Sans-Serif"/>
              <a:buChar char="•"/>
            </a:pPr>
            <a:r>
              <a:rPr lang="en-US" dirty="0"/>
              <a:t>your health carer</a:t>
            </a:r>
            <a:endParaRPr lang="en-US" dirty="0">
              <a:cs typeface="Calibri"/>
            </a:endParaRPr>
          </a:p>
          <a:p>
            <a:pPr marL="171406" lvl="0" indent="-171406">
              <a:buFont typeface="Arial,Sans-Serif"/>
              <a:buChar char="•"/>
            </a:pPr>
            <a:r>
              <a:rPr lang="en-US" dirty="0"/>
              <a:t>people with special training in social and emotional wellbeing, such as a counsellor, social worker or psychologist. </a:t>
            </a:r>
          </a:p>
          <a:p>
            <a:r>
              <a:rPr lang="en-US" dirty="0"/>
              <a:t>Your health carer can refer you to a counsellor.</a:t>
            </a:r>
            <a:endParaRPr lang="en-US" dirty="0">
              <a:cs typeface="Calibri"/>
            </a:endParaRPr>
          </a:p>
          <a:p>
            <a:endParaRPr lang="en-AU" dirty="0"/>
          </a:p>
        </p:txBody>
      </p:sp>
      <p:sp>
        <p:nvSpPr>
          <p:cNvPr id="4" name="Slide Number Placeholder 3"/>
          <p:cNvSpPr>
            <a:spLocks noGrp="1"/>
          </p:cNvSpPr>
          <p:nvPr>
            <p:ph type="sldNum" sz="quarter" idx="5"/>
          </p:nvPr>
        </p:nvSpPr>
        <p:spPr/>
        <p:txBody>
          <a:bodyPr/>
          <a:lstStyle/>
          <a:p>
            <a:fld id="{C7D4287C-2988-4D98-9643-A9D36ECC0901}" type="slidenum">
              <a:rPr lang="en-AU" smtClean="0"/>
              <a:t>27</a:t>
            </a:fld>
            <a:endParaRPr lang="en-AU"/>
          </a:p>
        </p:txBody>
      </p:sp>
    </p:spTree>
    <p:extLst>
      <p:ext uri="{BB962C8B-B14F-4D97-AF65-F5344CB8AC3E}">
        <p14:creationId xmlns:p14="http://schemas.microsoft.com/office/powerpoint/2010/main" val="357736738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C8E1A-C885-5D75-BA0B-B33C099759E2}"/>
              </a:ext>
            </a:extLst>
          </p:cNvPr>
          <p:cNvSpPr>
            <a:spLocks noGrp="1"/>
          </p:cNvSpPr>
          <p:nvPr>
            <p:ph type="title"/>
          </p:nvPr>
        </p:nvSpPr>
        <p:spPr/>
        <p:txBody>
          <a:bodyPr/>
          <a:lstStyle/>
          <a:p>
            <a:r>
              <a:rPr lang="en-US"/>
              <a:t>Click to edit Master title style</a:t>
            </a:r>
            <a:endParaRPr lang="en-AU"/>
          </a:p>
        </p:txBody>
      </p:sp>
      <p:sp>
        <p:nvSpPr>
          <p:cNvPr id="3" name="Date Placeholder 2">
            <a:extLst>
              <a:ext uri="{FF2B5EF4-FFF2-40B4-BE49-F238E27FC236}">
                <a16:creationId xmlns:a16="http://schemas.microsoft.com/office/drawing/2014/main" id="{C3C4CEF1-13D2-66AF-62FE-5673D2A9D49D}"/>
              </a:ext>
            </a:extLst>
          </p:cNvPr>
          <p:cNvSpPr>
            <a:spLocks noGrp="1"/>
          </p:cNvSpPr>
          <p:nvPr>
            <p:ph type="dt" sz="half" idx="10"/>
          </p:nvPr>
        </p:nvSpPr>
        <p:spPr/>
        <p:txBody>
          <a:bodyPr/>
          <a:lstStyle/>
          <a:p>
            <a:fld id="{89E6F326-811C-4BFE-84E7-5E07132DC939}" type="datetimeFigureOut">
              <a:rPr lang="en-AU" smtClean="0"/>
              <a:t>6/10/2026</a:t>
            </a:fld>
            <a:endParaRPr lang="en-AU"/>
          </a:p>
        </p:txBody>
      </p:sp>
      <p:sp>
        <p:nvSpPr>
          <p:cNvPr id="4" name="Footer Placeholder 3">
            <a:extLst>
              <a:ext uri="{FF2B5EF4-FFF2-40B4-BE49-F238E27FC236}">
                <a16:creationId xmlns:a16="http://schemas.microsoft.com/office/drawing/2014/main" id="{D23EF70F-FDF2-7058-9E43-7F8D88A1C1CA}"/>
              </a:ext>
            </a:extLst>
          </p:cNvPr>
          <p:cNvSpPr>
            <a:spLocks noGrp="1"/>
          </p:cNvSpPr>
          <p:nvPr>
            <p:ph type="ftr" sz="quarter" idx="11"/>
          </p:nvPr>
        </p:nvSpPr>
        <p:spPr/>
        <p:txBody>
          <a:bodyPr/>
          <a:lstStyle/>
          <a:p>
            <a:endParaRPr lang="en-AU"/>
          </a:p>
        </p:txBody>
      </p:sp>
      <p:sp>
        <p:nvSpPr>
          <p:cNvPr id="5" name="Slide Number Placeholder 4">
            <a:extLst>
              <a:ext uri="{FF2B5EF4-FFF2-40B4-BE49-F238E27FC236}">
                <a16:creationId xmlns:a16="http://schemas.microsoft.com/office/drawing/2014/main" id="{056B8487-C826-0355-73EE-1033C0417DC5}"/>
              </a:ext>
            </a:extLst>
          </p:cNvPr>
          <p:cNvSpPr>
            <a:spLocks noGrp="1"/>
          </p:cNvSpPr>
          <p:nvPr>
            <p:ph type="sldNum" sz="quarter" idx="12"/>
          </p:nvPr>
        </p:nvSpPr>
        <p:spPr/>
        <p:txBody>
          <a:bodyPr/>
          <a:lstStyle/>
          <a:p>
            <a:fld id="{C3D1FE90-1A9F-4BE5-A1C0-201598695E55}" type="slidenum">
              <a:rPr lang="en-AU" smtClean="0"/>
              <a:t>‹#›</a:t>
            </a:fld>
            <a:endParaRPr lang="en-AU"/>
          </a:p>
        </p:txBody>
      </p:sp>
    </p:spTree>
    <p:extLst>
      <p:ext uri="{BB962C8B-B14F-4D97-AF65-F5344CB8AC3E}">
        <p14:creationId xmlns:p14="http://schemas.microsoft.com/office/powerpoint/2010/main" val="1309900272"/>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0171B1B-CAE1-ECB7-F399-A21313A6E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AU"/>
          </a:p>
        </p:txBody>
      </p:sp>
      <p:sp>
        <p:nvSpPr>
          <p:cNvPr id="3" name="Text Placeholder 2">
            <a:extLst>
              <a:ext uri="{FF2B5EF4-FFF2-40B4-BE49-F238E27FC236}">
                <a16:creationId xmlns:a16="http://schemas.microsoft.com/office/drawing/2014/main" id="{8AF4D65E-7393-6A68-11A4-B75441E1B03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84EEC531-3E7A-01A0-0D32-41152A8CF36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E6F326-811C-4BFE-84E7-5E07132DC939}" type="datetimeFigureOut">
              <a:rPr lang="en-AU" smtClean="0"/>
              <a:t>6/10/2026</a:t>
            </a:fld>
            <a:endParaRPr lang="en-AU"/>
          </a:p>
        </p:txBody>
      </p:sp>
      <p:sp>
        <p:nvSpPr>
          <p:cNvPr id="5" name="Footer Placeholder 4">
            <a:extLst>
              <a:ext uri="{FF2B5EF4-FFF2-40B4-BE49-F238E27FC236}">
                <a16:creationId xmlns:a16="http://schemas.microsoft.com/office/drawing/2014/main" id="{EA848172-57EF-505F-09A8-C793E4971CF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AU"/>
          </a:p>
        </p:txBody>
      </p:sp>
      <p:sp>
        <p:nvSpPr>
          <p:cNvPr id="6" name="Slide Number Placeholder 5">
            <a:extLst>
              <a:ext uri="{FF2B5EF4-FFF2-40B4-BE49-F238E27FC236}">
                <a16:creationId xmlns:a16="http://schemas.microsoft.com/office/drawing/2014/main" id="{59208EDE-CDCD-9C74-EDCD-F676F592C66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C3D1FE90-1A9F-4BE5-A1C0-201598695E55}" type="slidenum">
              <a:rPr lang="en-AU" smtClean="0"/>
              <a:t>‹#›</a:t>
            </a:fld>
            <a:endParaRPr lang="en-AU"/>
          </a:p>
        </p:txBody>
      </p:sp>
    </p:spTree>
    <p:extLst>
      <p:ext uri="{BB962C8B-B14F-4D97-AF65-F5344CB8AC3E}">
        <p14:creationId xmlns:p14="http://schemas.microsoft.com/office/powerpoint/2010/main" val="4051089100"/>
      </p:ext>
    </p:extLst>
  </p:cSld>
  <p:clrMap bg1="lt1" tx1="dk1" bg2="lt2" tx2="dk2" accent1="accent1" accent2="accent2" accent3="accent3" accent4="accent4" accent5="accent5" accent6="accent6" hlink="hlink" folHlink="folHlink"/>
  <p:sldLayoutIdLst>
    <p:sldLayoutId id="214748365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8E55FE6-5F51-ADA8-E2A7-E7D052D97291}"/>
              </a:ext>
            </a:extLst>
          </p:cNvPr>
          <p:cNvSpPr>
            <a:spLocks noGrp="1"/>
          </p:cNvSpPr>
          <p:nvPr>
            <p:ph type="title"/>
          </p:nvPr>
        </p:nvSpPr>
        <p:spPr/>
        <p:txBody>
          <a:bodyPr/>
          <a:lstStyle/>
          <a:p>
            <a:pPr>
              <a:spcBef>
                <a:spcPts val="1200"/>
              </a:spcBef>
            </a:pPr>
            <a:r>
              <a:rPr lang="en-US" sz="3300" spc="100">
                <a:latin typeface="Arial"/>
                <a:cs typeface="Arial"/>
              </a:rPr>
              <a:t>Polyendocrine metabolic ovarian syndrome (PMOS)</a:t>
            </a:r>
            <a:br>
              <a:rPr lang="en-US" sz="3300" spc="100">
                <a:latin typeface="Arial"/>
                <a:cs typeface="Arial"/>
              </a:rPr>
            </a:br>
            <a:br>
              <a:rPr lang="en-US" sz="1200" spc="100">
                <a:latin typeface="Arial"/>
                <a:cs typeface="Arial"/>
              </a:rPr>
            </a:br>
            <a:r>
              <a:rPr lang="en-US" sz="1800" b="0" spc="100"/>
              <a:t>Formerly</a:t>
            </a:r>
            <a:r>
              <a:rPr lang="en-US" sz="1800" b="0" spc="100">
                <a:latin typeface="Arial"/>
                <a:cs typeface="Arial"/>
              </a:rPr>
              <a:t> known as polycystic ovary syndrome (PCOS)</a:t>
            </a:r>
            <a:endParaRPr lang="en-US" sz="3200" b="0" spc="100" dirty="0"/>
          </a:p>
        </p:txBody>
      </p:sp>
      <p:pic>
        <p:nvPicPr>
          <p:cNvPr id="3" name="Picture 2">
            <a:extLst>
              <a:ext uri="{FF2B5EF4-FFF2-40B4-BE49-F238E27FC236}">
                <a16:creationId xmlns:a16="http://schemas.microsoft.com/office/drawing/2014/main" id="{10987C13-2E5F-1D43-0EE4-95898F6589A7}"/>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282983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EB74269-81CF-F15F-E7FB-B5D4B46258A2}"/>
              </a:ext>
            </a:extLst>
          </p:cNvPr>
          <p:cNvSpPr>
            <a:spLocks noGrp="1"/>
          </p:cNvSpPr>
          <p:nvPr>
            <p:ph type="title"/>
          </p:nvPr>
        </p:nvSpPr>
        <p:spPr/>
        <p:txBody>
          <a:bodyPr/>
          <a:lstStyle/>
          <a:p>
            <a:r>
              <a:rPr lang="en-AU" sz="1800"/>
              <a:t>Acknowledgements </a:t>
            </a:r>
            <a:endParaRPr lang="en-AU" sz="1800" dirty="0"/>
          </a:p>
        </p:txBody>
      </p:sp>
      <p:pic>
        <p:nvPicPr>
          <p:cNvPr id="3" name="Picture 2">
            <a:extLst>
              <a:ext uri="{FF2B5EF4-FFF2-40B4-BE49-F238E27FC236}">
                <a16:creationId xmlns:a16="http://schemas.microsoft.com/office/drawing/2014/main" id="{6A781D4F-1053-99FD-DA02-0C485719DC38}"/>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794514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7FA129F4-1380-1EBF-33C3-4BC8D5448FB7}"/>
              </a:ext>
            </a:extLst>
          </p:cNvPr>
          <p:cNvSpPr>
            <a:spLocks noGrp="1"/>
          </p:cNvSpPr>
          <p:nvPr>
            <p:ph type="title"/>
          </p:nvPr>
        </p:nvSpPr>
        <p:spPr/>
        <p:txBody>
          <a:bodyPr/>
          <a:lstStyle/>
          <a:p>
            <a:r>
              <a:rPr lang="en-AU" sz="1800"/>
              <a:t>About us</a:t>
            </a:r>
            <a:endParaRPr lang="en-AU" sz="1800" dirty="0"/>
          </a:p>
        </p:txBody>
      </p:sp>
      <p:pic>
        <p:nvPicPr>
          <p:cNvPr id="3" name="Picture 2">
            <a:extLst>
              <a:ext uri="{FF2B5EF4-FFF2-40B4-BE49-F238E27FC236}">
                <a16:creationId xmlns:a16="http://schemas.microsoft.com/office/drawing/2014/main" id="{A4BFCA29-6A12-7194-A4B1-351D0EE5FE77}"/>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147297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955698A0-E0A7-0D38-796E-89074CC7FEC5}"/>
              </a:ext>
            </a:extLst>
          </p:cNvPr>
          <p:cNvSpPr>
            <a:spLocks noGrp="1"/>
          </p:cNvSpPr>
          <p:nvPr>
            <p:ph type="title"/>
          </p:nvPr>
        </p:nvSpPr>
        <p:spPr/>
        <p:txBody>
          <a:bodyPr/>
          <a:lstStyle/>
          <a:p>
            <a:r>
              <a:rPr lang="en-AU" sz="1800"/>
              <a:t>How to use this toolkit</a:t>
            </a:r>
            <a:endParaRPr lang="en-AU" sz="1800" dirty="0"/>
          </a:p>
        </p:txBody>
      </p:sp>
      <p:pic>
        <p:nvPicPr>
          <p:cNvPr id="3" name="Picture 2">
            <a:extLst>
              <a:ext uri="{FF2B5EF4-FFF2-40B4-BE49-F238E27FC236}">
                <a16:creationId xmlns:a16="http://schemas.microsoft.com/office/drawing/2014/main" id="{241387E6-626F-0B32-C9AA-790C3B3593D6}"/>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098802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3F934B4-2FC2-B210-3A61-5967632BACC3}"/>
              </a:ext>
            </a:extLst>
          </p:cNvPr>
          <p:cNvSpPr>
            <a:spLocks noGrp="1"/>
          </p:cNvSpPr>
          <p:nvPr>
            <p:ph type="title"/>
          </p:nvPr>
        </p:nvSpPr>
        <p:spPr/>
        <p:txBody>
          <a:bodyPr/>
          <a:lstStyle/>
          <a:p>
            <a:r>
              <a:rPr lang="en-AU" sz="1800"/>
              <a:t>Further information</a:t>
            </a:r>
            <a:endParaRPr lang="en-AU" sz="1800" dirty="0"/>
          </a:p>
        </p:txBody>
      </p:sp>
      <p:pic>
        <p:nvPicPr>
          <p:cNvPr id="3" name="Picture 2">
            <a:extLst>
              <a:ext uri="{FF2B5EF4-FFF2-40B4-BE49-F238E27FC236}">
                <a16:creationId xmlns:a16="http://schemas.microsoft.com/office/drawing/2014/main" id="{F2485242-EE8C-23A2-1B54-227941340C46}"/>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6396124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0E5D3772-C7F6-47AC-78EC-25FC82EC52F9}"/>
              </a:ext>
            </a:extLst>
          </p:cNvPr>
          <p:cNvSpPr>
            <a:spLocks noGrp="1"/>
          </p:cNvSpPr>
          <p:nvPr>
            <p:ph type="title"/>
          </p:nvPr>
        </p:nvSpPr>
        <p:spPr/>
        <p:txBody>
          <a:bodyPr/>
          <a:lstStyle/>
          <a:p>
            <a:r>
              <a:rPr lang="en-AU"/>
              <a:t>About the artwork</a:t>
            </a:r>
            <a:endParaRPr lang="en-AU" dirty="0"/>
          </a:p>
        </p:txBody>
      </p:sp>
      <p:pic>
        <p:nvPicPr>
          <p:cNvPr id="3" name="Picture 2">
            <a:extLst>
              <a:ext uri="{FF2B5EF4-FFF2-40B4-BE49-F238E27FC236}">
                <a16:creationId xmlns:a16="http://schemas.microsoft.com/office/drawing/2014/main" id="{A4A2D837-6F6F-4858-6E1A-D20AFAFE3BC9}"/>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3454169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C5D463A-A358-9557-67E2-D6AB42E9A628}"/>
              </a:ext>
            </a:extLst>
          </p:cNvPr>
          <p:cNvSpPr>
            <a:spLocks noGrp="1"/>
          </p:cNvSpPr>
          <p:nvPr>
            <p:ph type="title"/>
          </p:nvPr>
        </p:nvSpPr>
        <p:spPr/>
        <p:txBody>
          <a:bodyPr/>
          <a:lstStyle/>
          <a:p>
            <a:r>
              <a:rPr lang="en-AU" sz="3000"/>
              <a:t>What’s polyendocrine metabolic ovarian syndrome (PMOS)?</a:t>
            </a:r>
            <a:endParaRPr lang="en-AU" sz="3000" dirty="0"/>
          </a:p>
        </p:txBody>
      </p:sp>
      <p:pic>
        <p:nvPicPr>
          <p:cNvPr id="3" name="Picture 2">
            <a:extLst>
              <a:ext uri="{FF2B5EF4-FFF2-40B4-BE49-F238E27FC236}">
                <a16:creationId xmlns:a16="http://schemas.microsoft.com/office/drawing/2014/main" id="{CA9AA3B6-80E8-2654-15BF-D120E3BAE38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3032137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B1C6EA72-480F-73F7-E858-28D2D5F36309}"/>
              </a:ext>
            </a:extLst>
          </p:cNvPr>
          <p:cNvSpPr>
            <a:spLocks noGrp="1"/>
          </p:cNvSpPr>
          <p:nvPr>
            <p:ph type="title"/>
          </p:nvPr>
        </p:nvSpPr>
        <p:spPr/>
        <p:txBody>
          <a:bodyPr/>
          <a:lstStyle/>
          <a:p>
            <a:r>
              <a:rPr lang="en-AU"/>
              <a:t>How common is PMOS?</a:t>
            </a:r>
            <a:endParaRPr lang="en-AU" dirty="0"/>
          </a:p>
        </p:txBody>
      </p:sp>
      <p:pic>
        <p:nvPicPr>
          <p:cNvPr id="3" name="Picture 2">
            <a:extLst>
              <a:ext uri="{FF2B5EF4-FFF2-40B4-BE49-F238E27FC236}">
                <a16:creationId xmlns:a16="http://schemas.microsoft.com/office/drawing/2014/main" id="{F8C36C59-F5B9-F398-CB40-DEE76A8895C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2732614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1DD6124-2CF8-019A-6707-A9ADB5854B19}"/>
              </a:ext>
            </a:extLst>
          </p:cNvPr>
          <p:cNvSpPr>
            <a:spLocks noGrp="1"/>
          </p:cNvSpPr>
          <p:nvPr>
            <p:ph type="title"/>
          </p:nvPr>
        </p:nvSpPr>
        <p:spPr/>
        <p:txBody>
          <a:bodyPr/>
          <a:lstStyle/>
          <a:p>
            <a:r>
              <a:rPr lang="en-US"/>
              <a:t>What causes PMOS?</a:t>
            </a:r>
            <a:endParaRPr lang="en-AU" dirty="0"/>
          </a:p>
        </p:txBody>
      </p:sp>
      <p:pic>
        <p:nvPicPr>
          <p:cNvPr id="3" name="Picture 2">
            <a:extLst>
              <a:ext uri="{FF2B5EF4-FFF2-40B4-BE49-F238E27FC236}">
                <a16:creationId xmlns:a16="http://schemas.microsoft.com/office/drawing/2014/main" id="{687E4EF7-0244-37F5-CAEB-72B46441B03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315167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1404150-5178-164C-E5A2-8E8DF3799731}"/>
              </a:ext>
            </a:extLst>
          </p:cNvPr>
          <p:cNvSpPr>
            <a:spLocks noGrp="1"/>
          </p:cNvSpPr>
          <p:nvPr>
            <p:ph type="title"/>
          </p:nvPr>
        </p:nvSpPr>
        <p:spPr/>
        <p:txBody>
          <a:bodyPr/>
          <a:lstStyle/>
          <a:p>
            <a:r>
              <a:rPr lang="en-AU"/>
              <a:t>PMOS symptoms</a:t>
            </a:r>
            <a:endParaRPr lang="en-AU" dirty="0"/>
          </a:p>
        </p:txBody>
      </p:sp>
      <p:pic>
        <p:nvPicPr>
          <p:cNvPr id="3" name="Picture 2">
            <a:extLst>
              <a:ext uri="{FF2B5EF4-FFF2-40B4-BE49-F238E27FC236}">
                <a16:creationId xmlns:a16="http://schemas.microsoft.com/office/drawing/2014/main" id="{8EC5AEBC-4AEA-3E41-042F-354D1BE97ADA}"/>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64998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57A53CF-3B17-9085-9FCF-394143C0592F}"/>
              </a:ext>
            </a:extLst>
          </p:cNvPr>
          <p:cNvSpPr>
            <a:spLocks noGrp="1"/>
          </p:cNvSpPr>
          <p:nvPr>
            <p:ph type="title"/>
          </p:nvPr>
        </p:nvSpPr>
        <p:spPr/>
        <p:txBody>
          <a:bodyPr/>
          <a:lstStyle/>
          <a:p>
            <a:r>
              <a:rPr lang="en-AU"/>
              <a:t>PMOS symptoms</a:t>
            </a:r>
            <a:endParaRPr lang="en-AU" dirty="0"/>
          </a:p>
        </p:txBody>
      </p:sp>
      <p:pic>
        <p:nvPicPr>
          <p:cNvPr id="3" name="Picture 2">
            <a:extLst>
              <a:ext uri="{FF2B5EF4-FFF2-40B4-BE49-F238E27FC236}">
                <a16:creationId xmlns:a16="http://schemas.microsoft.com/office/drawing/2014/main" id="{C68FF13C-54CB-82CD-2B24-15729877C0C4}"/>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86350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793E39F-234B-2687-4709-D6262B039C50}"/>
              </a:ext>
            </a:extLst>
          </p:cNvPr>
          <p:cNvSpPr>
            <a:spLocks noGrp="1"/>
          </p:cNvSpPr>
          <p:nvPr>
            <p:ph type="title"/>
          </p:nvPr>
        </p:nvSpPr>
        <p:spPr/>
        <p:txBody>
          <a:bodyPr/>
          <a:lstStyle/>
          <a:p>
            <a:r>
              <a:rPr lang="en-AU"/>
              <a:t>How do you know if you have PMOS?</a:t>
            </a:r>
            <a:endParaRPr lang="en-AU" dirty="0"/>
          </a:p>
        </p:txBody>
      </p:sp>
      <p:pic>
        <p:nvPicPr>
          <p:cNvPr id="3" name="Picture 2">
            <a:extLst>
              <a:ext uri="{FF2B5EF4-FFF2-40B4-BE49-F238E27FC236}">
                <a16:creationId xmlns:a16="http://schemas.microsoft.com/office/drawing/2014/main" id="{EA99774E-59AC-F2FB-2ED1-FD3CF0FDC8E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3135031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8931138-FF67-A69D-99EE-056D9E5100E4}"/>
              </a:ext>
            </a:extLst>
          </p:cNvPr>
          <p:cNvSpPr>
            <a:spLocks noGrp="1"/>
          </p:cNvSpPr>
          <p:nvPr>
            <p:ph type="title"/>
          </p:nvPr>
        </p:nvSpPr>
        <p:spPr/>
        <p:txBody>
          <a:bodyPr/>
          <a:lstStyle/>
          <a:p>
            <a:r>
              <a:rPr lang="en-AU"/>
              <a:t>How do you know if you have PMOS?</a:t>
            </a:r>
            <a:endParaRPr lang="en-AU" dirty="0"/>
          </a:p>
        </p:txBody>
      </p:sp>
      <p:pic>
        <p:nvPicPr>
          <p:cNvPr id="3" name="Picture 2">
            <a:extLst>
              <a:ext uri="{FF2B5EF4-FFF2-40B4-BE49-F238E27FC236}">
                <a16:creationId xmlns:a16="http://schemas.microsoft.com/office/drawing/2014/main" id="{75BD9218-6049-11F2-F4D4-BF7C4475512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47822943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0760DFFC-02D3-EFD8-28EF-3A5E298DF55F}"/>
              </a:ext>
            </a:extLst>
          </p:cNvPr>
          <p:cNvSpPr>
            <a:spLocks noGrp="1"/>
          </p:cNvSpPr>
          <p:nvPr>
            <p:ph type="title"/>
          </p:nvPr>
        </p:nvSpPr>
        <p:spPr/>
        <p:txBody>
          <a:bodyPr/>
          <a:lstStyle/>
          <a:p>
            <a:r>
              <a:rPr lang="en-US"/>
              <a:t>PMOS can lead to other health issues</a:t>
            </a:r>
            <a:endParaRPr lang="en-AU" dirty="0"/>
          </a:p>
        </p:txBody>
      </p:sp>
      <p:pic>
        <p:nvPicPr>
          <p:cNvPr id="3" name="Picture 2">
            <a:extLst>
              <a:ext uri="{FF2B5EF4-FFF2-40B4-BE49-F238E27FC236}">
                <a16:creationId xmlns:a16="http://schemas.microsoft.com/office/drawing/2014/main" id="{9D053B7E-DD6F-894B-207A-B4B31752DFF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426919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A94A62F-501B-1447-4F4C-6E0DA767768E}"/>
              </a:ext>
            </a:extLst>
          </p:cNvPr>
          <p:cNvSpPr>
            <a:spLocks noGrp="1"/>
          </p:cNvSpPr>
          <p:nvPr>
            <p:ph type="title"/>
          </p:nvPr>
        </p:nvSpPr>
        <p:spPr/>
        <p:txBody>
          <a:bodyPr/>
          <a:lstStyle/>
          <a:p>
            <a:r>
              <a:rPr lang="en-US"/>
              <a:t>Looking after yourself</a:t>
            </a:r>
            <a:endParaRPr lang="en-AU" dirty="0"/>
          </a:p>
        </p:txBody>
      </p:sp>
      <p:pic>
        <p:nvPicPr>
          <p:cNvPr id="3" name="Picture 2">
            <a:extLst>
              <a:ext uri="{FF2B5EF4-FFF2-40B4-BE49-F238E27FC236}">
                <a16:creationId xmlns:a16="http://schemas.microsoft.com/office/drawing/2014/main" id="{74FAB86E-AF2B-32DF-60F5-6A04044844A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606755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63517A7-2533-6C38-0D0B-F5494149BDDA}"/>
              </a:ext>
            </a:extLst>
          </p:cNvPr>
          <p:cNvSpPr>
            <a:spLocks noGrp="1"/>
          </p:cNvSpPr>
          <p:nvPr>
            <p:ph type="title"/>
          </p:nvPr>
        </p:nvSpPr>
        <p:spPr/>
        <p:txBody>
          <a:bodyPr/>
          <a:lstStyle/>
          <a:p>
            <a:r>
              <a:rPr lang="en-AU"/>
              <a:t>Healthy diet </a:t>
            </a:r>
            <a:endParaRPr lang="en-AU" dirty="0"/>
          </a:p>
        </p:txBody>
      </p:sp>
      <p:pic>
        <p:nvPicPr>
          <p:cNvPr id="3" name="Picture 2">
            <a:extLst>
              <a:ext uri="{FF2B5EF4-FFF2-40B4-BE49-F238E27FC236}">
                <a16:creationId xmlns:a16="http://schemas.microsoft.com/office/drawing/2014/main" id="{6EC60F8B-41C1-B4FD-81A8-88B753D986A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696024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DF9D1426-57AE-10EA-3F9C-12D92E971DA1}"/>
              </a:ext>
            </a:extLst>
          </p:cNvPr>
          <p:cNvSpPr>
            <a:spLocks noGrp="1"/>
          </p:cNvSpPr>
          <p:nvPr>
            <p:ph type="title"/>
          </p:nvPr>
        </p:nvSpPr>
        <p:spPr/>
        <p:txBody>
          <a:bodyPr/>
          <a:lstStyle/>
          <a:p>
            <a:r>
              <a:rPr lang="en-US"/>
              <a:t>Healthy diet</a:t>
            </a:r>
            <a:endParaRPr lang="en-AU" dirty="0"/>
          </a:p>
        </p:txBody>
      </p:sp>
      <p:pic>
        <p:nvPicPr>
          <p:cNvPr id="3" name="Picture 2">
            <a:extLst>
              <a:ext uri="{FF2B5EF4-FFF2-40B4-BE49-F238E27FC236}">
                <a16:creationId xmlns:a16="http://schemas.microsoft.com/office/drawing/2014/main" id="{F44213C4-07C8-7C9F-699C-CE14F85519D0}"/>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1551726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71F2BCE-C3F7-51D3-3C7F-0BB391BD10F7}"/>
              </a:ext>
            </a:extLst>
          </p:cNvPr>
          <p:cNvSpPr>
            <a:spLocks noGrp="1"/>
          </p:cNvSpPr>
          <p:nvPr>
            <p:ph type="title"/>
          </p:nvPr>
        </p:nvSpPr>
        <p:spPr/>
        <p:txBody>
          <a:bodyPr/>
          <a:lstStyle/>
          <a:p>
            <a:r>
              <a:rPr lang="en-US"/>
              <a:t>Healthy diet</a:t>
            </a:r>
            <a:endParaRPr lang="en-AU" dirty="0"/>
          </a:p>
        </p:txBody>
      </p:sp>
      <p:pic>
        <p:nvPicPr>
          <p:cNvPr id="3" name="Picture 2">
            <a:extLst>
              <a:ext uri="{FF2B5EF4-FFF2-40B4-BE49-F238E27FC236}">
                <a16:creationId xmlns:a16="http://schemas.microsoft.com/office/drawing/2014/main" id="{A7C4C734-F153-B67E-177B-0AD35037AFE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24847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CE8D5B9-60F1-8D85-B75C-B725BFA857B9}"/>
              </a:ext>
            </a:extLst>
          </p:cNvPr>
          <p:cNvSpPr>
            <a:spLocks noGrp="1"/>
          </p:cNvSpPr>
          <p:nvPr>
            <p:ph type="title"/>
          </p:nvPr>
        </p:nvSpPr>
        <p:spPr/>
        <p:txBody>
          <a:bodyPr/>
          <a:lstStyle/>
          <a:p>
            <a:r>
              <a:rPr lang="en-US"/>
              <a:t>Healthy diet</a:t>
            </a:r>
            <a:endParaRPr lang="en-AU" dirty="0"/>
          </a:p>
        </p:txBody>
      </p:sp>
      <p:pic>
        <p:nvPicPr>
          <p:cNvPr id="3" name="Picture 2">
            <a:extLst>
              <a:ext uri="{FF2B5EF4-FFF2-40B4-BE49-F238E27FC236}">
                <a16:creationId xmlns:a16="http://schemas.microsoft.com/office/drawing/2014/main" id="{B59F3394-893D-5748-C1B2-96C5D01AC5FC}"/>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9389372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81370142-64A4-ED22-D52E-E199EED5F90F}"/>
              </a:ext>
            </a:extLst>
          </p:cNvPr>
          <p:cNvSpPr>
            <a:spLocks noGrp="1"/>
          </p:cNvSpPr>
          <p:nvPr>
            <p:ph type="title"/>
          </p:nvPr>
        </p:nvSpPr>
        <p:spPr/>
        <p:txBody>
          <a:bodyPr/>
          <a:lstStyle/>
          <a:p>
            <a:r>
              <a:rPr lang="en-US"/>
              <a:t>Healthy diet</a:t>
            </a:r>
            <a:endParaRPr lang="en-AU" dirty="0"/>
          </a:p>
        </p:txBody>
      </p:sp>
      <p:pic>
        <p:nvPicPr>
          <p:cNvPr id="3" name="Picture 2">
            <a:extLst>
              <a:ext uri="{FF2B5EF4-FFF2-40B4-BE49-F238E27FC236}">
                <a16:creationId xmlns:a16="http://schemas.microsoft.com/office/drawing/2014/main" id="{6B2CC551-1B85-4217-BBB4-ACC71862509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23863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43A3F993-DE88-07A3-13B4-207E5C27857E}"/>
              </a:ext>
            </a:extLst>
          </p:cNvPr>
          <p:cNvSpPr>
            <a:spLocks noGrp="1"/>
          </p:cNvSpPr>
          <p:nvPr>
            <p:ph type="title"/>
          </p:nvPr>
        </p:nvSpPr>
        <p:spPr/>
        <p:txBody>
          <a:bodyPr/>
          <a:lstStyle/>
          <a:p>
            <a:r>
              <a:rPr lang="en-US"/>
              <a:t>Physical activity</a:t>
            </a:r>
            <a:endParaRPr lang="en-AU" dirty="0"/>
          </a:p>
        </p:txBody>
      </p:sp>
      <p:pic>
        <p:nvPicPr>
          <p:cNvPr id="3" name="Picture 2">
            <a:extLst>
              <a:ext uri="{FF2B5EF4-FFF2-40B4-BE49-F238E27FC236}">
                <a16:creationId xmlns:a16="http://schemas.microsoft.com/office/drawing/2014/main" id="{7496CBAB-35BA-E200-652E-C6DC19BDB606}"/>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6981183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2D305A4-13CC-AD30-CCC3-402D5D33CB5F}"/>
              </a:ext>
            </a:extLst>
          </p:cNvPr>
          <p:cNvSpPr>
            <a:spLocks noGrp="1"/>
          </p:cNvSpPr>
          <p:nvPr>
            <p:ph type="title"/>
          </p:nvPr>
        </p:nvSpPr>
        <p:spPr/>
        <p:txBody>
          <a:bodyPr/>
          <a:lstStyle/>
          <a:p>
            <a:r>
              <a:rPr lang="en-AU"/>
              <a:t>Physical activity</a:t>
            </a:r>
            <a:endParaRPr lang="en-AU" dirty="0"/>
          </a:p>
        </p:txBody>
      </p:sp>
      <p:pic>
        <p:nvPicPr>
          <p:cNvPr id="3" name="Picture 2">
            <a:extLst>
              <a:ext uri="{FF2B5EF4-FFF2-40B4-BE49-F238E27FC236}">
                <a16:creationId xmlns:a16="http://schemas.microsoft.com/office/drawing/2014/main" id="{0432EA2A-F0AB-98A1-ECEE-F5C1469C43BF}"/>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42449931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E975BED1-54D3-C1C7-D438-4D0294C737EB}"/>
              </a:ext>
            </a:extLst>
          </p:cNvPr>
          <p:cNvSpPr>
            <a:spLocks noGrp="1"/>
          </p:cNvSpPr>
          <p:nvPr>
            <p:ph type="title"/>
          </p:nvPr>
        </p:nvSpPr>
        <p:spPr/>
        <p:txBody>
          <a:bodyPr/>
          <a:lstStyle/>
          <a:p>
            <a:r>
              <a:rPr lang="en-US"/>
              <a:t>Healthy weight </a:t>
            </a:r>
            <a:endParaRPr lang="en-AU" dirty="0"/>
          </a:p>
        </p:txBody>
      </p:sp>
      <p:pic>
        <p:nvPicPr>
          <p:cNvPr id="3" name="Picture 2">
            <a:extLst>
              <a:ext uri="{FF2B5EF4-FFF2-40B4-BE49-F238E27FC236}">
                <a16:creationId xmlns:a16="http://schemas.microsoft.com/office/drawing/2014/main" id="{DAE74DE1-B4DB-27AF-6CD0-69785238DDB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92742946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C36B74DA-E16A-F16B-DCAC-28701B57E53B}"/>
              </a:ext>
            </a:extLst>
          </p:cNvPr>
          <p:cNvSpPr>
            <a:spLocks noGrp="1"/>
          </p:cNvSpPr>
          <p:nvPr>
            <p:ph type="title"/>
          </p:nvPr>
        </p:nvSpPr>
        <p:spPr/>
        <p:txBody>
          <a:bodyPr/>
          <a:lstStyle/>
          <a:p>
            <a:r>
              <a:rPr lang="en-US"/>
              <a:t>Medicine</a:t>
            </a:r>
            <a:endParaRPr lang="en-AU" dirty="0"/>
          </a:p>
        </p:txBody>
      </p:sp>
      <p:pic>
        <p:nvPicPr>
          <p:cNvPr id="3" name="Picture 2">
            <a:extLst>
              <a:ext uri="{FF2B5EF4-FFF2-40B4-BE49-F238E27FC236}">
                <a16:creationId xmlns:a16="http://schemas.microsoft.com/office/drawing/2014/main" id="{055C563F-D649-8DEB-87A9-2F670F6702EE}"/>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22324771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23A7F4A5-50E7-6526-D21F-471628E33F84}"/>
              </a:ext>
            </a:extLst>
          </p:cNvPr>
          <p:cNvSpPr>
            <a:spLocks noGrp="1"/>
          </p:cNvSpPr>
          <p:nvPr>
            <p:ph type="title"/>
          </p:nvPr>
        </p:nvSpPr>
        <p:spPr/>
        <p:txBody>
          <a:bodyPr/>
          <a:lstStyle/>
          <a:p>
            <a:r>
              <a:rPr lang="en-US"/>
              <a:t>Over-the-counter products</a:t>
            </a:r>
            <a:endParaRPr lang="en-AU" dirty="0"/>
          </a:p>
        </p:txBody>
      </p:sp>
      <p:pic>
        <p:nvPicPr>
          <p:cNvPr id="3" name="Picture 2">
            <a:extLst>
              <a:ext uri="{FF2B5EF4-FFF2-40B4-BE49-F238E27FC236}">
                <a16:creationId xmlns:a16="http://schemas.microsoft.com/office/drawing/2014/main" id="{2C53DE0B-DE69-F47B-48A9-678FEC7E2881}"/>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35349762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0CBDADB8-7FFC-A7C1-198B-128D4F0C2202}"/>
              </a:ext>
            </a:extLst>
          </p:cNvPr>
          <p:cNvSpPr>
            <a:spLocks noGrp="1"/>
          </p:cNvSpPr>
          <p:nvPr>
            <p:ph type="title"/>
          </p:nvPr>
        </p:nvSpPr>
        <p:spPr/>
        <p:txBody>
          <a:bodyPr/>
          <a:lstStyle/>
          <a:p>
            <a:r>
              <a:rPr lang="en-US"/>
              <a:t>Infertility</a:t>
            </a:r>
            <a:endParaRPr lang="en-AU" dirty="0"/>
          </a:p>
        </p:txBody>
      </p:sp>
      <p:pic>
        <p:nvPicPr>
          <p:cNvPr id="3" name="Picture 2">
            <a:extLst>
              <a:ext uri="{FF2B5EF4-FFF2-40B4-BE49-F238E27FC236}">
                <a16:creationId xmlns:a16="http://schemas.microsoft.com/office/drawing/2014/main" id="{9DFD5E53-3ADD-9FC0-344B-DA40240D4E37}"/>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2315325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FF6EF09-9594-6680-6CCA-45D5E12B3DAB}"/>
              </a:ext>
            </a:extLst>
          </p:cNvPr>
          <p:cNvSpPr>
            <a:spLocks noGrp="1"/>
          </p:cNvSpPr>
          <p:nvPr>
            <p:ph type="title"/>
          </p:nvPr>
        </p:nvSpPr>
        <p:spPr/>
        <p:txBody>
          <a:bodyPr/>
          <a:lstStyle/>
          <a:p>
            <a:r>
              <a:rPr lang="en-US"/>
              <a:t>Anxiety and depression</a:t>
            </a:r>
            <a:endParaRPr lang="en-AU" dirty="0"/>
          </a:p>
        </p:txBody>
      </p:sp>
      <p:pic>
        <p:nvPicPr>
          <p:cNvPr id="3" name="Picture 2">
            <a:extLst>
              <a:ext uri="{FF2B5EF4-FFF2-40B4-BE49-F238E27FC236}">
                <a16:creationId xmlns:a16="http://schemas.microsoft.com/office/drawing/2014/main" id="{04B60FF2-5CB6-06D8-E21B-A88D589F12A8}"/>
              </a:ext>
            </a:extLst>
          </p:cNvPr>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4190512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1AD9222A-78CC-8A2E-C73E-BE914826E00A}"/>
              </a:ext>
            </a:extLst>
          </p:cNvPr>
          <p:cNvSpPr>
            <a:spLocks noGrp="1"/>
          </p:cNvSpPr>
          <p:nvPr>
            <p:ph type="title"/>
          </p:nvPr>
        </p:nvSpPr>
        <p:spPr/>
        <p:txBody>
          <a:bodyPr/>
          <a:lstStyle/>
          <a:p>
            <a:r>
              <a:rPr lang="en-AU" b="1"/>
              <a:t>Remember</a:t>
            </a:r>
            <a:endParaRPr lang="en-AU" b="1" dirty="0"/>
          </a:p>
        </p:txBody>
      </p:sp>
      <p:pic>
        <p:nvPicPr>
          <p:cNvPr id="3" name="Picture 2">
            <a:extLst>
              <a:ext uri="{FF2B5EF4-FFF2-40B4-BE49-F238E27FC236}">
                <a16:creationId xmlns:a16="http://schemas.microsoft.com/office/drawing/2014/main" id="{DE159969-E8C0-27EE-4104-86FC7D9694EA}"/>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18904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AC0DFD5F-9CC4-66DF-64AD-A87D03544609}"/>
              </a:ext>
            </a:extLst>
          </p:cNvPr>
          <p:cNvSpPr>
            <a:spLocks noGrp="1"/>
          </p:cNvSpPr>
          <p:nvPr>
            <p:ph type="title"/>
          </p:nvPr>
        </p:nvSpPr>
        <p:spPr/>
        <p:txBody>
          <a:bodyPr/>
          <a:lstStyle/>
          <a:p>
            <a:pPr algn="ctr"/>
            <a:r>
              <a:rPr lang="en-AU" sz="4200"/>
              <a:t>Thank you</a:t>
            </a:r>
            <a:endParaRPr lang="en-AU" sz="4200" dirty="0"/>
          </a:p>
        </p:txBody>
      </p:sp>
      <p:pic>
        <p:nvPicPr>
          <p:cNvPr id="3" name="Picture 2">
            <a:extLst>
              <a:ext uri="{FF2B5EF4-FFF2-40B4-BE49-F238E27FC236}">
                <a16:creationId xmlns:a16="http://schemas.microsoft.com/office/drawing/2014/main" id="{66E35DAC-D76E-C92A-815F-CB796E94EC3A}"/>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6288743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noFill/>
        <a:effectLst/>
      </p:bgPr>
    </p:bg>
    <p:spTree>
      <p:nvGrpSpPr>
        <p:cNvPr id="1" name=""/>
        <p:cNvGrpSpPr/>
        <p:nvPr/>
      </p:nvGrpSpPr>
      <p:grpSpPr>
        <a:xfrm>
          <a:off x="0" y="0"/>
          <a:ext cx="0" cy="0"/>
          <a:chOff x="0" y="0"/>
          <a:chExt cx="0" cy="0"/>
        </a:xfrm>
      </p:grpSpPr>
      <p:sp>
        <p:nvSpPr>
          <p:cNvPr id="2" name="Title 1" hidden="1">
            <a:extLst>
              <a:ext uri="{FF2B5EF4-FFF2-40B4-BE49-F238E27FC236}">
                <a16:creationId xmlns:a16="http://schemas.microsoft.com/office/drawing/2014/main" id="{6337A69A-F47C-FA11-157D-C46F847E0C0F}"/>
              </a:ext>
            </a:extLst>
          </p:cNvPr>
          <p:cNvSpPr>
            <a:spLocks noGrp="1"/>
          </p:cNvSpPr>
          <p:nvPr>
            <p:ph type="title"/>
          </p:nvPr>
        </p:nvSpPr>
        <p:spPr/>
        <p:txBody>
          <a:bodyPr/>
          <a:lstStyle/>
          <a:p>
            <a:endParaRPr lang="en-AU"/>
          </a:p>
        </p:txBody>
      </p:sp>
      <p:pic>
        <p:nvPicPr>
          <p:cNvPr id="3" name="Picture 2">
            <a:extLst>
              <a:ext uri="{FF2B5EF4-FFF2-40B4-BE49-F238E27FC236}">
                <a16:creationId xmlns:a16="http://schemas.microsoft.com/office/drawing/2014/main" id="{78C0BCEB-5269-1B9A-7B45-40888EF19C02}"/>
              </a:ext>
            </a:extLst>
          </p:cNvPr>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01936740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ia1394513c35475e8c27a07fe6ef5960 xmlns="a8d548c7-9000-4404-b1a2-47205b2545e7">
      <Terms xmlns="http://schemas.microsoft.com/office/infopath/2007/PartnerControls"/>
    </ia1394513c35475e8c27a07fe6ef5960>
    <Project_x002f_Initiative xmlns="a8d548c7-9000-4404-b1a2-47205b2545e7" xsi:nil="true"/>
    <lcf76f155ced4ddcb4097134ff3c332f xmlns="a8d548c7-9000-4404-b1a2-47205b2545e7">
      <Terms xmlns="http://schemas.microsoft.com/office/infopath/2007/PartnerControls"/>
    </lcf76f155ced4ddcb4097134ff3c332f>
    <Tags xmlns="a8d548c7-9000-4404-b1a2-47205b2545e7" xsi:nil="true"/>
    <af741afa277542bca3e46b9e1d056591 xmlns="a8d548c7-9000-4404-b1a2-47205b2545e7">
      <Terms xmlns="http://schemas.microsoft.com/office/infopath/2007/PartnerControls">
        <TermInfo xmlns="http://schemas.microsoft.com/office/infopath/2007/PartnerControls">
          <TermName xmlns="http://schemas.microsoft.com/office/infopath/2007/PartnerControls">Final</TermName>
          <TermId xmlns="http://schemas.microsoft.com/office/infopath/2007/PartnerControls">a17f967b-5970-4a07-a2c6-ca8aa1ab193f</TermId>
        </TermInfo>
      </Terms>
    </af741afa277542bca3e46b9e1d056591>
    <m588ceb6690e46fba146796199675e1c xmlns="a8d548c7-9000-4404-b1a2-47205b2545e7">
      <Terms xmlns="http://schemas.microsoft.com/office/infopath/2007/PartnerControls"/>
    </m588ceb6690e46fba146796199675e1c>
    <ReviewDate xmlns="a8d548c7-9000-4404-b1a2-47205b2545e7" xsi:nil="true"/>
    <TaxCatchAll xmlns="0ab3d4fb-fb26-4963-bc07-a879085248ac">
      <Value>3</Value>
    </TaxCatchAll>
    <nad7463cde61466fb53ab4237e5a7e23 xmlns="a8d548c7-9000-4404-b1a2-47205b2545e7">
      <Terms xmlns="http://schemas.microsoft.com/office/infopath/2007/PartnerControls"/>
    </nad7463cde61466fb53ab4237e5a7e23>
    <k4583a60c8e347f2be4489b8ebced491 xmlns="a8d548c7-9000-4404-b1a2-47205b2545e7">
      <Terms xmlns="http://schemas.microsoft.com/office/infopath/2007/PartnerControls"/>
    </k4583a60c8e347f2be4489b8ebced491>
    <DateCurrentVersionPublished xmlns="a8d548c7-9000-4404-b1a2-47205b2545e7" xsi:nil="true"/>
    <pe3610d426d844c2ab4838b14168f96b xmlns="a8d548c7-9000-4404-b1a2-47205b2545e7">
      <Terms xmlns="http://schemas.microsoft.com/office/infopath/2007/PartnerControls"/>
    </pe3610d426d844c2ab4838b14168f96b>
    <f54fc441dcfa4cdc851d8ba5a9c6e510 xmlns="a8d548c7-9000-4404-b1a2-47205b2545e7">
      <Terms xmlns="http://schemas.microsoft.com/office/infopath/2007/PartnerControls"/>
    </f54fc441dcfa4cdc851d8ba5a9c6e51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372DA22480FD04A98BAB3C06E4FB200" ma:contentTypeVersion="37" ma:contentTypeDescription="Create a new document." ma:contentTypeScope="" ma:versionID="0e0604ac46404f079e6a9df404001d1f">
  <xsd:schema xmlns:xsd="http://www.w3.org/2001/XMLSchema" xmlns:xs="http://www.w3.org/2001/XMLSchema" xmlns:p="http://schemas.microsoft.com/office/2006/metadata/properties" xmlns:ns2="a8d548c7-9000-4404-b1a2-47205b2545e7" xmlns:ns3="0ab3d4fb-fb26-4963-bc07-a879085248ac" targetNamespace="http://schemas.microsoft.com/office/2006/metadata/properties" ma:root="true" ma:fieldsID="dac2569bc63f33eb7d6597e4b74f35da" ns2:_="" ns3:_="">
    <xsd:import namespace="a8d548c7-9000-4404-b1a2-47205b2545e7"/>
    <xsd:import namespace="0ab3d4fb-fb26-4963-bc07-a879085248ac"/>
    <xsd:element name="properties">
      <xsd:complexType>
        <xsd:sequence>
          <xsd:element name="documentManagement">
            <xsd:complexType>
              <xsd:all>
                <xsd:element ref="ns2:Project_x002f_Initiative" minOccurs="0"/>
                <xsd:element ref="ns2:Tags" minOccurs="0"/>
                <xsd:element ref="ns2:nad7463cde61466fb53ab4237e5a7e23" minOccurs="0"/>
                <xsd:element ref="ns3:TaxCatchAll" minOccurs="0"/>
                <xsd:element ref="ns2:ia1394513c35475e8c27a07fe6ef5960" minOccurs="0"/>
                <xsd:element ref="ns2:pe3610d426d844c2ab4838b14168f96b" minOccurs="0"/>
                <xsd:element ref="ns2:k4583a60c8e347f2be4489b8ebced491" minOccurs="0"/>
                <xsd:element ref="ns2:af741afa277542bca3e46b9e1d056591" minOccurs="0"/>
                <xsd:element ref="ns2:DateCurrentVersionPublished" minOccurs="0"/>
                <xsd:element ref="ns2:ReviewDate" minOccurs="0"/>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2:MediaServiceOCR" minOccurs="0"/>
                <xsd:element ref="ns2:m588ceb6690e46fba146796199675e1c" minOccurs="0"/>
                <xsd:element ref="ns2:MediaServiceBillingMetadata" minOccurs="0"/>
                <xsd:element ref="ns2:f54fc441dcfa4cdc851d8ba5a9c6e510"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d548c7-9000-4404-b1a2-47205b2545e7" elementFormDefault="qualified">
    <xsd:import namespace="http://schemas.microsoft.com/office/2006/documentManagement/types"/>
    <xsd:import namespace="http://schemas.microsoft.com/office/infopath/2007/PartnerControls"/>
    <xsd:element name="Project_x002f_Initiative" ma:index="8" nillable="true" ma:displayName="Project / Initiative" ma:format="Dropdown" ma:internalName="Project_x002f_Initiative">
      <xsd:simpleType>
        <xsd:restriction base="dms:Text">
          <xsd:maxLength value="255"/>
        </xsd:restriction>
      </xsd:simpleType>
    </xsd:element>
    <xsd:element name="Tags" ma:index="9" nillable="true" ma:displayName="Tags" ma:format="Dropdown" ma:internalName="Tags">
      <xsd:simpleType>
        <xsd:restriction base="dms:Note">
          <xsd:maxLength value="255"/>
        </xsd:restriction>
      </xsd:simpleType>
    </xsd:element>
    <xsd:element name="nad7463cde61466fb53ab4237e5a7e23" ma:index="11" nillable="true" ma:taxonomy="true" ma:internalName="nad7463cde61466fb53ab4237e5a7e23" ma:taxonomyFieldName="Category" ma:displayName="Archetype" ma:readOnly="false" ma:default="" ma:fieldId="{7ad7463c-de61-466f-b53a-b4237e5a7e23}" ma:taxonomyMulti="true" ma:sspId="4a7b7b65-cfa3-4f44-9c54-318d2ede73eb" ma:termSetId="8545fc5c-a331-4bc5-b848-76c68ca10c97" ma:anchorId="00000000-0000-0000-0000-000000000000" ma:open="false" ma:isKeyword="false">
      <xsd:complexType>
        <xsd:sequence>
          <xsd:element ref="pc:Terms" minOccurs="0" maxOccurs="1"/>
        </xsd:sequence>
      </xsd:complexType>
    </xsd:element>
    <xsd:element name="ia1394513c35475e8c27a07fe6ef5960" ma:index="14" nillable="true" ma:taxonomy="true" ma:internalName="ia1394513c35475e8c27a07fe6ef5960" ma:taxonomyFieldName="Document_x0020_Type" ma:displayName="Document Type" ma:readOnly="false" ma:default="" ma:fieldId="{2a139451-3c35-475e-8c27-a07fe6ef5960}" ma:taxonomyMulti="true" ma:sspId="4a7b7b65-cfa3-4f44-9c54-318d2ede73eb" ma:termSetId="81fb69eb-e56a-4619-bbc5-5b65fd23521e" ma:anchorId="00000000-0000-0000-0000-000000000000" ma:open="false" ma:isKeyword="false">
      <xsd:complexType>
        <xsd:sequence>
          <xsd:element ref="pc:Terms" minOccurs="0" maxOccurs="1"/>
        </xsd:sequence>
      </xsd:complexType>
    </xsd:element>
    <xsd:element name="pe3610d426d844c2ab4838b14168f96b" ma:index="16" nillable="true" ma:taxonomy="true" ma:internalName="pe3610d426d844c2ab4838b14168f96b" ma:taxonomyFieldName="Document_x0020_Sub_x002d_type" ma:displayName="Document Sub-type" ma:default="" ma:fieldId="{9e3610d4-26d8-44c2-ab48-38b14168f96b}" ma:sspId="4a7b7b65-cfa3-4f44-9c54-318d2ede73eb" ma:termSetId="ac71be25-0936-4bef-b91f-781d7df51088" ma:anchorId="00000000-0000-0000-0000-000000000000" ma:open="false" ma:isKeyword="false">
      <xsd:complexType>
        <xsd:sequence>
          <xsd:element ref="pc:Terms" minOccurs="0" maxOccurs="1"/>
        </xsd:sequence>
      </xsd:complexType>
    </xsd:element>
    <xsd:element name="k4583a60c8e347f2be4489b8ebced491" ma:index="18" nillable="true" ma:taxonomy="true" ma:internalName="k4583a60c8e347f2be4489b8ebced491" ma:taxonomyFieldName="Available_x0020_Actions" ma:displayName="Available Actions" ma:readOnly="false" ma:default="" ma:fieldId="{44583a60-c8e3-47f2-be44-89b8ebced491}" ma:sspId="4a7b7b65-cfa3-4f44-9c54-318d2ede73eb" ma:termSetId="90a33971-2e87-4154-a00f-3f43b99bec2b" ma:anchorId="00000000-0000-0000-0000-000000000000" ma:open="false" ma:isKeyword="false">
      <xsd:complexType>
        <xsd:sequence>
          <xsd:element ref="pc:Terms" minOccurs="0" maxOccurs="1"/>
        </xsd:sequence>
      </xsd:complexType>
    </xsd:element>
    <xsd:element name="af741afa277542bca3e46b9e1d056591" ma:index="20" nillable="true" ma:taxonomy="true" ma:internalName="af741afa277542bca3e46b9e1d056591" ma:taxonomyFieldName="Stage" ma:displayName="Stage" ma:readOnly="false" ma:default="" ma:fieldId="{af741afa-2775-42bc-a3e4-6b9e1d056591}" ma:sspId="4a7b7b65-cfa3-4f44-9c54-318d2ede73eb" ma:termSetId="c8792dab-d432-4bb1-baa2-9976ae2ca436" ma:anchorId="00000000-0000-0000-0000-000000000000" ma:open="false" ma:isKeyword="false">
      <xsd:complexType>
        <xsd:sequence>
          <xsd:element ref="pc:Terms" minOccurs="0" maxOccurs="1"/>
        </xsd:sequence>
      </xsd:complexType>
    </xsd:element>
    <xsd:element name="DateCurrentVersionPublished" ma:index="21" nillable="true" ma:displayName="Date Current Version Published" ma:format="DateOnly" ma:internalName="DateCurrentVersionPublished">
      <xsd:simpleType>
        <xsd:restriction base="dms:DateTime"/>
      </xsd:simpleType>
    </xsd:element>
    <xsd:element name="ReviewDate" ma:index="22" nillable="true" ma:displayName="Review Date" ma:format="DateOnly" ma:internalName="ReviewDate">
      <xsd:simpleType>
        <xsd:restriction base="dms:DateTime"/>
      </xsd:simpleType>
    </xsd:element>
    <xsd:element name="MediaServiceMetadata" ma:index="23" nillable="true" ma:displayName="MediaServiceMetadata" ma:hidden="true" ma:internalName="MediaServiceMetadata" ma:readOnly="true">
      <xsd:simpleType>
        <xsd:restriction base="dms:Note"/>
      </xsd:simpleType>
    </xsd:element>
    <xsd:element name="MediaServiceFastMetadata" ma:index="24" nillable="true" ma:displayName="MediaServiceFastMetadata" ma:hidden="true" ma:internalName="MediaServiceFastMetadata"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DateTaken" ma:index="26" nillable="true" ma:displayName="MediaServiceDateTaken" ma:hidden="true" ma:indexed="true" ma:internalName="MediaServiceDateTaken" ma:readOnly="true">
      <xsd:simpleType>
        <xsd:restriction base="dms:Text"/>
      </xsd:simpleType>
    </xsd:element>
    <xsd:element name="MediaServiceGenerationTime" ma:index="27" nillable="true" ma:displayName="MediaServiceGenerationTime" ma:hidden="true" ma:internalName="MediaServiceGenerationTime" ma:readOnly="true">
      <xsd:simpleType>
        <xsd:restriction base="dms:Text"/>
      </xsd:simpleType>
    </xsd:element>
    <xsd:element name="MediaServiceEventHashCode" ma:index="28" nillable="true" ma:displayName="MediaServiceEventHashCode" ma:hidden="true" ma:internalName="MediaServiceEventHashCode" ma:readOnly="true">
      <xsd:simpleType>
        <xsd:restriction base="dms:Text"/>
      </xsd:simpleType>
    </xsd:element>
    <xsd:element name="MediaLengthInSeconds" ma:index="29" nillable="true" ma:displayName="MediaLengthInSeconds" ma:hidden="true" ma:internalName="MediaLengthInSeconds" ma:readOnly="true">
      <xsd:simpleType>
        <xsd:restriction base="dms:Unknown"/>
      </xsd:simpleType>
    </xsd:element>
    <xsd:element name="MediaServiceLocation" ma:index="30" nillable="true" ma:displayName="Location" ma:indexed="true" ma:internalName="MediaServiceLocation" ma:readOnly="true">
      <xsd:simpleType>
        <xsd:restriction base="dms:Text"/>
      </xsd:simpleType>
    </xsd:element>
    <xsd:element name="lcf76f155ced4ddcb4097134ff3c332f" ma:index="32" nillable="true" ma:taxonomy="true" ma:internalName="lcf76f155ced4ddcb4097134ff3c332f" ma:taxonomyFieldName="MediaServiceImageTags" ma:displayName="Image Tags" ma:readOnly="false" ma:fieldId="{5cf76f15-5ced-4ddc-b409-7134ff3c332f}" ma:taxonomyMulti="true" ma:sspId="4a7b7b65-cfa3-4f44-9c54-318d2ede73eb" ma:termSetId="09814cd3-568e-fe90-9814-8d621ff8fb84" ma:anchorId="fba54fb3-c3e1-fe81-a776-ca4b69148c4d" ma:open="true" ma:isKeyword="false">
      <xsd:complexType>
        <xsd:sequence>
          <xsd:element ref="pc:Terms" minOccurs="0" maxOccurs="1"/>
        </xsd:sequence>
      </xsd:complexType>
    </xsd:element>
    <xsd:element name="MediaServiceOCR" ma:index="33" nillable="true" ma:displayName="Extracted Text" ma:internalName="MediaServiceOCR" ma:readOnly="true">
      <xsd:simpleType>
        <xsd:restriction base="dms:Note">
          <xsd:maxLength value="255"/>
        </xsd:restriction>
      </xsd:simpleType>
    </xsd:element>
    <xsd:element name="m588ceb6690e46fba146796199675e1c" ma:index="35" nillable="true" ma:taxonomy="true" ma:internalName="m588ceb6690e46fba146796199675e1c" ma:taxonomyFieldName="Topic" ma:displayName="Topic" ma:indexed="true" ma:default="" ma:fieldId="{6588ceb6-690e-46fb-a146-796199675e1c}" ma:sspId="4a7b7b65-cfa3-4f44-9c54-318d2ede73eb" ma:termSetId="e816ea9f-1f60-4f94-8741-9929c40d1573" ma:anchorId="00000000-0000-0000-0000-000000000000" ma:open="false" ma:isKeyword="false">
      <xsd:complexType>
        <xsd:sequence>
          <xsd:element ref="pc:Terms" minOccurs="0" maxOccurs="1"/>
        </xsd:sequence>
      </xsd:complexType>
    </xsd:element>
    <xsd:element name="MediaServiceBillingMetadata" ma:index="36" nillable="true" ma:displayName="MediaServiceBillingMetadata" ma:hidden="true" ma:internalName="MediaServiceBillingMetadata" ma:readOnly="true">
      <xsd:simpleType>
        <xsd:restriction base="dms:Note"/>
      </xsd:simpleType>
    </xsd:element>
    <xsd:element name="f54fc441dcfa4cdc851d8ba5a9c6e510" ma:index="38" nillable="true" ma:taxonomy="true" ma:internalName="f54fc441dcfa4cdc851d8ba5a9c6e510" ma:taxonomyFieldName="Year" ma:displayName="Year" ma:readOnly="false" ma:default="" ma:fieldId="{f54fc441-dcfa-4cdc-851d-8ba5a9c6e510}" ma:sspId="4a7b7b65-cfa3-4f44-9c54-318d2ede73eb" ma:termSetId="5ef72452-c48f-4076-8f03-8820c7a6ba28"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0ab3d4fb-fb26-4963-bc07-a879085248ac" elementFormDefault="qualified">
    <xsd:import namespace="http://schemas.microsoft.com/office/2006/documentManagement/types"/>
    <xsd:import namespace="http://schemas.microsoft.com/office/infopath/2007/PartnerControls"/>
    <xsd:element name="TaxCatchAll" ma:index="12" nillable="true" ma:displayName="Taxonomy Catch All Column" ma:hidden="true" ma:list="{b1eac603-40e2-451d-85ef-65e56279f418}" ma:internalName="TaxCatchAll" ma:showField="CatchAllData" ma:web="0ab3d4fb-fb26-4963-bc07-a879085248a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8CEB5E0-1DB9-4167-94D8-F8E39F5848E7}">
  <ds:schemaRefs>
    <ds:schemaRef ds:uri="http://schemas.microsoft.com/office/2006/metadata/properties"/>
    <ds:schemaRef ds:uri="http://schemas.microsoft.com/office/infopath/2007/PartnerControls"/>
    <ds:schemaRef ds:uri="a8d548c7-9000-4404-b1a2-47205b2545e7"/>
    <ds:schemaRef ds:uri="0ab3d4fb-fb26-4963-bc07-a879085248ac"/>
  </ds:schemaRefs>
</ds:datastoreItem>
</file>

<file path=customXml/itemProps2.xml><?xml version="1.0" encoding="utf-8"?>
<ds:datastoreItem xmlns:ds="http://schemas.openxmlformats.org/officeDocument/2006/customXml" ds:itemID="{6EC0619F-4B4A-4A8A-AA47-A6B95CBDAF04}">
  <ds:schemaRefs>
    <ds:schemaRef ds:uri="http://schemas.microsoft.com/sharepoint/v3/contenttype/forms"/>
  </ds:schemaRefs>
</ds:datastoreItem>
</file>

<file path=customXml/itemProps3.xml><?xml version="1.0" encoding="utf-8"?>
<ds:datastoreItem xmlns:ds="http://schemas.openxmlformats.org/officeDocument/2006/customXml" ds:itemID="{492F6EDB-D255-4944-9271-B2C12075B2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8d548c7-9000-4404-b1a2-47205b2545e7"/>
    <ds:schemaRef ds:uri="0ab3d4fb-fb26-4963-bc07-a879085248a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TotalTime>
  <Words>1779</Words>
  <Application>Microsoft Office PowerPoint</Application>
  <PresentationFormat>Widescreen</PresentationFormat>
  <Paragraphs>244</Paragraphs>
  <Slides>30</Slides>
  <Notes>21</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Polyendocrine metabolic ovarian syndrome (PMOS)  Formerly known as polycystic ovary syndrome (PCOS)</vt:lpstr>
      <vt:lpstr>Acknowledgements </vt:lpstr>
      <vt:lpstr>About us</vt:lpstr>
      <vt:lpstr>How to use this toolkit</vt:lpstr>
      <vt:lpstr>Further information</vt:lpstr>
      <vt:lpstr>About the artwork</vt:lpstr>
      <vt:lpstr>What’s polyendocrine metabolic ovarian syndrome (PMOS)?</vt:lpstr>
      <vt:lpstr>How common is PMOS?</vt:lpstr>
      <vt:lpstr>What causes PMOS?</vt:lpstr>
      <vt:lpstr>PMOS symptoms</vt:lpstr>
      <vt:lpstr>PMOS symptoms</vt:lpstr>
      <vt:lpstr>How do you know if you have PMOS?</vt:lpstr>
      <vt:lpstr>How do you know if you have PMOS?</vt:lpstr>
      <vt:lpstr>PMOS can lead to other health issues</vt:lpstr>
      <vt:lpstr>Looking after yourself</vt:lpstr>
      <vt:lpstr>Healthy diet </vt:lpstr>
      <vt:lpstr>Healthy diet</vt:lpstr>
      <vt:lpstr>Healthy diet</vt:lpstr>
      <vt:lpstr>Healthy diet</vt:lpstr>
      <vt:lpstr>Healthy diet</vt:lpstr>
      <vt:lpstr>Physical activity</vt:lpstr>
      <vt:lpstr>Physical activity</vt:lpstr>
      <vt:lpstr>Healthy weight </vt:lpstr>
      <vt:lpstr>Medicine</vt:lpstr>
      <vt:lpstr>Over-the-counter products</vt:lpstr>
      <vt:lpstr>Infertility</vt:lpstr>
      <vt:lpstr>Anxiety and depression</vt:lpstr>
      <vt:lpstr>Remember</vt:lpstr>
      <vt:lpstr>Thank you</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Ewa Sosidko</dc:creator>
  <cp:lastModifiedBy>Ewa Sosidko</cp:lastModifiedBy>
  <cp:revision>2</cp:revision>
  <dcterms:created xsi:type="dcterms:W3CDTF">2026-10-06T02:01:28Z</dcterms:created>
  <dcterms:modified xsi:type="dcterms:W3CDTF">2026-10-07T01:44:54Z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0x0101004372DA22480FD04A98BAB3C06E4FB200</vt:lpwstr>
  </property>
  <property fmtid="{D5CDD505-2E9C-101B-9397-08002B2CF9AE}" pid="3" name="MSIP_Label_9261b67f-8a51-4a37-95dd-77da68eb38f1_Enabled">
    <vt:lpwstr>True</vt:lpwstr>
  </property>
  <property fmtid="{D5CDD505-2E9C-101B-9397-08002B2CF9AE}" pid="4" name="MSIP_Label_9261b67f-8a51-4a37-95dd-77da68eb38f1_SiteId">
    <vt:lpwstr>9d0c1166-ec84-4d4b-b6b5-def91e0b1b90</vt:lpwstr>
  </property>
  <property fmtid="{D5CDD505-2E9C-101B-9397-08002B2CF9AE}" pid="5" name="MSIP_Label_9261b67f-8a51-4a37-95dd-77da68eb38f1_SetDate">
    <vt:lpwstr>2026-10-06T02:10:53Z</vt:lpwstr>
  </property>
  <property fmtid="{D5CDD505-2E9C-101B-9397-08002B2CF9AE}" pid="6" name="MSIP_Label_9261b67f-8a51-4a37-95dd-77da68eb38f1_Name">
    <vt:lpwstr>Sensitive</vt:lpwstr>
  </property>
  <property fmtid="{D5CDD505-2E9C-101B-9397-08002B2CF9AE}" pid="7" name="MSIP_Label_9261b67f-8a51-4a37-95dd-77da68eb38f1_ActionId">
    <vt:lpwstr>1a318be4-6fa7-4ec7-9723-bf2b184c37d6</vt:lpwstr>
  </property>
  <property fmtid="{D5CDD505-2E9C-101B-9397-08002B2CF9AE}" pid="8" name="MSIP_Label_9261b67f-8a51-4a37-95dd-77da68eb38f1_Removed">
    <vt:lpwstr>False</vt:lpwstr>
  </property>
  <property fmtid="{D5CDD505-2E9C-101B-9397-08002B2CF9AE}" pid="9" name="MSIP_Label_9261b67f-8a51-4a37-95dd-77da68eb38f1_Extended_MSFT_Method">
    <vt:lpwstr>Standard</vt:lpwstr>
  </property>
  <property fmtid="{D5CDD505-2E9C-101B-9397-08002B2CF9AE}" pid="10" name="Sensitivity">
    <vt:lpwstr>Sensitive</vt:lpwstr>
  </property>
  <property fmtid="{D5CDD505-2E9C-101B-9397-08002B2CF9AE}" pid="11" name="Available_x0020_Actions">
    <vt:lpwstr/>
  </property>
  <property fmtid="{D5CDD505-2E9C-101B-9397-08002B2CF9AE}" pid="12" name="Document Sub-type">
    <vt:lpwstr/>
  </property>
  <property fmtid="{D5CDD505-2E9C-101B-9397-08002B2CF9AE}" pid="13" name="Topic">
    <vt:lpwstr/>
  </property>
  <property fmtid="{D5CDD505-2E9C-101B-9397-08002B2CF9AE}" pid="14" name="Document_x0020_Type">
    <vt:lpwstr/>
  </property>
  <property fmtid="{D5CDD505-2E9C-101B-9397-08002B2CF9AE}" pid="15" name="Stage">
    <vt:lpwstr>3;#Final|a17f967b-5970-4a07-a2c6-ca8aa1ab193f</vt:lpwstr>
  </property>
  <property fmtid="{D5CDD505-2E9C-101B-9397-08002B2CF9AE}" pid="16" name="Document_x0020_Sub_x002d_type">
    <vt:lpwstr/>
  </property>
  <property fmtid="{D5CDD505-2E9C-101B-9397-08002B2CF9AE}" pid="17" name="MediaServiceImageTags">
    <vt:lpwstr/>
  </property>
  <property fmtid="{D5CDD505-2E9C-101B-9397-08002B2CF9AE}" pid="18" name="Available Actions">
    <vt:lpwstr/>
  </property>
  <property fmtid="{D5CDD505-2E9C-101B-9397-08002B2CF9AE}" pid="19" name="Document Type">
    <vt:lpwstr/>
  </property>
  <property fmtid="{D5CDD505-2E9C-101B-9397-08002B2CF9AE}" pid="20" name="Category">
    <vt:lpwstr/>
  </property>
  <property fmtid="{D5CDD505-2E9C-101B-9397-08002B2CF9AE}" pid="21" name="Year">
    <vt:lpwstr/>
  </property>
</Properties>
</file>