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2"/>
  </p:notesMasterIdLst>
  <p:sldIdLst>
    <p:sldId id="486" r:id="rId5"/>
    <p:sldId id="3353" r:id="rId6"/>
    <p:sldId id="3413" r:id="rId7"/>
    <p:sldId id="258" r:id="rId8"/>
    <p:sldId id="409" r:id="rId9"/>
    <p:sldId id="3414" r:id="rId10"/>
    <p:sldId id="405" r:id="rId11"/>
    <p:sldId id="483" r:id="rId12"/>
    <p:sldId id="481" r:id="rId13"/>
    <p:sldId id="480" r:id="rId14"/>
    <p:sldId id="468" r:id="rId15"/>
    <p:sldId id="3410" r:id="rId16"/>
    <p:sldId id="3364" r:id="rId17"/>
    <p:sldId id="3354" r:id="rId18"/>
    <p:sldId id="482" r:id="rId19"/>
    <p:sldId id="320" r:id="rId20"/>
    <p:sldId id="408" r:id="rId21"/>
    <p:sldId id="3361" r:id="rId22"/>
    <p:sldId id="3355" r:id="rId23"/>
    <p:sldId id="3422" r:id="rId24"/>
    <p:sldId id="263" r:id="rId25"/>
    <p:sldId id="406" r:id="rId26"/>
    <p:sldId id="350" r:id="rId27"/>
    <p:sldId id="3358" r:id="rId28"/>
    <p:sldId id="262" r:id="rId29"/>
    <p:sldId id="413" r:id="rId30"/>
    <p:sldId id="3357" r:id="rId31"/>
    <p:sldId id="274" r:id="rId32"/>
    <p:sldId id="3359" r:id="rId33"/>
    <p:sldId id="466" r:id="rId34"/>
    <p:sldId id="473" r:id="rId35"/>
    <p:sldId id="4548" r:id="rId36"/>
    <p:sldId id="3360" r:id="rId37"/>
    <p:sldId id="278" r:id="rId38"/>
    <p:sldId id="4530" r:id="rId39"/>
    <p:sldId id="4540" r:id="rId40"/>
    <p:sldId id="4542" r:id="rId41"/>
    <p:sldId id="4545" r:id="rId42"/>
    <p:sldId id="4539" r:id="rId43"/>
    <p:sldId id="4531" r:id="rId44"/>
    <p:sldId id="4532" r:id="rId45"/>
    <p:sldId id="4534" r:id="rId46"/>
    <p:sldId id="4543" r:id="rId47"/>
    <p:sldId id="4544" r:id="rId48"/>
    <p:sldId id="4546" r:id="rId49"/>
    <p:sldId id="4535" r:id="rId50"/>
    <p:sldId id="4536" r:id="rId51"/>
    <p:sldId id="4537" r:id="rId52"/>
    <p:sldId id="4538" r:id="rId53"/>
    <p:sldId id="4526" r:id="rId54"/>
    <p:sldId id="308" r:id="rId55"/>
    <p:sldId id="336" r:id="rId56"/>
    <p:sldId id="4547" r:id="rId57"/>
    <p:sldId id="334" r:id="rId58"/>
    <p:sldId id="345" r:id="rId59"/>
    <p:sldId id="257" r:id="rId60"/>
    <p:sldId id="259" r:id="rId61"/>
    <p:sldId id="337" r:id="rId62"/>
    <p:sldId id="346" r:id="rId63"/>
    <p:sldId id="347" r:id="rId64"/>
    <p:sldId id="348" r:id="rId65"/>
    <p:sldId id="351" r:id="rId66"/>
    <p:sldId id="349" r:id="rId67"/>
    <p:sldId id="341" r:id="rId68"/>
    <p:sldId id="340" r:id="rId69"/>
    <p:sldId id="335" r:id="rId70"/>
    <p:sldId id="267"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DC4748-001B-457A-831C-E1FB2F0D5AB8}" v="1" dt="2026-05-25T03:58:47.7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7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3A3CBF-2F17-41F3-9526-231CD335B637}"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AU"/>
        </a:p>
      </dgm:t>
    </dgm:pt>
    <dgm:pt modelId="{0D081360-0E85-405E-A224-EE58A6533AAD}">
      <dgm:prSet phldrT="[Text]"/>
      <dgm:spPr/>
      <dgm:t>
        <a:bodyPr/>
        <a:lstStyle/>
        <a:p>
          <a:r>
            <a:rPr lang="en-AU" dirty="0"/>
            <a:t>Early Identification</a:t>
          </a:r>
        </a:p>
      </dgm:t>
    </dgm:pt>
    <dgm:pt modelId="{BD350641-2F9C-4E4F-A4B4-47CE0911160B}" type="parTrans" cxnId="{592A251B-C005-49FE-81EC-384F2B51AEC3}">
      <dgm:prSet/>
      <dgm:spPr/>
      <dgm:t>
        <a:bodyPr/>
        <a:lstStyle/>
        <a:p>
          <a:endParaRPr lang="en-AU"/>
        </a:p>
      </dgm:t>
    </dgm:pt>
    <dgm:pt modelId="{0F97D70C-BBD8-429C-B2ED-820FA5D4AF1D}" type="sibTrans" cxnId="{592A251B-C005-49FE-81EC-384F2B51AEC3}">
      <dgm:prSet/>
      <dgm:spPr/>
      <dgm:t>
        <a:bodyPr/>
        <a:lstStyle/>
        <a:p>
          <a:endParaRPr lang="en-AU"/>
        </a:p>
      </dgm:t>
    </dgm:pt>
    <dgm:pt modelId="{0C493D19-E9D6-478A-82AE-A8BAD8B8CB26}">
      <dgm:prSet phldrT="[Text]" custT="1"/>
      <dgm:spPr/>
      <dgm:t>
        <a:bodyPr/>
        <a:lstStyle/>
        <a:p>
          <a:r>
            <a:rPr lang="en-AU" sz="2000" dirty="0"/>
            <a:t>Recognise symptoms and signs</a:t>
          </a:r>
        </a:p>
      </dgm:t>
    </dgm:pt>
    <dgm:pt modelId="{7D9E5B3D-D876-4DDB-B8E4-C991E06F66B2}" type="parTrans" cxnId="{8D935753-1031-400C-830B-CD4E2CE5B393}">
      <dgm:prSet/>
      <dgm:spPr/>
      <dgm:t>
        <a:bodyPr/>
        <a:lstStyle/>
        <a:p>
          <a:endParaRPr lang="en-AU"/>
        </a:p>
      </dgm:t>
    </dgm:pt>
    <dgm:pt modelId="{4089FF98-C89A-449D-8A41-E3B058C54FC5}" type="sibTrans" cxnId="{8D935753-1031-400C-830B-CD4E2CE5B393}">
      <dgm:prSet/>
      <dgm:spPr/>
      <dgm:t>
        <a:bodyPr/>
        <a:lstStyle/>
        <a:p>
          <a:endParaRPr lang="en-AU"/>
        </a:p>
      </dgm:t>
    </dgm:pt>
    <dgm:pt modelId="{928D32F5-2148-47E6-ACF6-BF2212F42572}">
      <dgm:prSet phldrT="[Text]" custT="1"/>
      <dgm:spPr/>
      <dgm:t>
        <a:bodyPr/>
        <a:lstStyle/>
        <a:p>
          <a:r>
            <a:rPr lang="en-AU" sz="2000" dirty="0"/>
            <a:t>Initiate investigations</a:t>
          </a:r>
        </a:p>
      </dgm:t>
    </dgm:pt>
    <dgm:pt modelId="{574578A6-DF53-403A-8386-52672419FAC9}" type="parTrans" cxnId="{9F01E361-9A31-47DB-81FA-7D34E371C91A}">
      <dgm:prSet/>
      <dgm:spPr/>
      <dgm:t>
        <a:bodyPr/>
        <a:lstStyle/>
        <a:p>
          <a:endParaRPr lang="en-AU"/>
        </a:p>
      </dgm:t>
    </dgm:pt>
    <dgm:pt modelId="{D1D9DF58-B6F3-4109-B9BB-60D4A9098B25}" type="sibTrans" cxnId="{9F01E361-9A31-47DB-81FA-7D34E371C91A}">
      <dgm:prSet/>
      <dgm:spPr/>
      <dgm:t>
        <a:bodyPr/>
        <a:lstStyle/>
        <a:p>
          <a:endParaRPr lang="en-AU"/>
        </a:p>
      </dgm:t>
    </dgm:pt>
    <dgm:pt modelId="{2BB7FCC4-998C-4AF0-A799-18B267EAB4BF}">
      <dgm:prSet phldrT="[Text]"/>
      <dgm:spPr/>
      <dgm:t>
        <a:bodyPr/>
        <a:lstStyle/>
        <a:p>
          <a:r>
            <a:rPr lang="en-AU" dirty="0"/>
            <a:t>Diagnosis</a:t>
          </a:r>
        </a:p>
      </dgm:t>
    </dgm:pt>
    <dgm:pt modelId="{0759E175-B920-4DD7-BA46-47DA46794AE3}" type="parTrans" cxnId="{75968B62-E82A-4736-9BD8-C02FA61C63A4}">
      <dgm:prSet/>
      <dgm:spPr/>
      <dgm:t>
        <a:bodyPr/>
        <a:lstStyle/>
        <a:p>
          <a:endParaRPr lang="en-AU"/>
        </a:p>
      </dgm:t>
    </dgm:pt>
    <dgm:pt modelId="{D1289D8A-3631-471D-8C9B-B3C60E00B5BF}" type="sibTrans" cxnId="{75968B62-E82A-4736-9BD8-C02FA61C63A4}">
      <dgm:prSet/>
      <dgm:spPr/>
      <dgm:t>
        <a:bodyPr/>
        <a:lstStyle/>
        <a:p>
          <a:endParaRPr lang="en-AU"/>
        </a:p>
      </dgm:t>
    </dgm:pt>
    <dgm:pt modelId="{F7F9A00A-F115-4815-9F43-70ADEC81F281}">
      <dgm:prSet phldrT="[Text]" custT="1"/>
      <dgm:spPr/>
      <dgm:t>
        <a:bodyPr/>
        <a:lstStyle/>
        <a:p>
          <a:r>
            <a:rPr lang="en-AU" sz="2000" dirty="0"/>
            <a:t>Confirm with karyotype</a:t>
          </a:r>
        </a:p>
      </dgm:t>
    </dgm:pt>
    <dgm:pt modelId="{98D23CC4-93AE-4C24-BBF6-628A16B82BF8}" type="parTrans" cxnId="{E0A73B10-753D-4FD4-A273-798748263314}">
      <dgm:prSet/>
      <dgm:spPr/>
      <dgm:t>
        <a:bodyPr/>
        <a:lstStyle/>
        <a:p>
          <a:endParaRPr lang="en-AU"/>
        </a:p>
      </dgm:t>
    </dgm:pt>
    <dgm:pt modelId="{634D1AE8-F1BD-4355-9B00-FCE2C656E56D}" type="sibTrans" cxnId="{E0A73B10-753D-4FD4-A273-798748263314}">
      <dgm:prSet/>
      <dgm:spPr/>
      <dgm:t>
        <a:bodyPr/>
        <a:lstStyle/>
        <a:p>
          <a:endParaRPr lang="en-AU"/>
        </a:p>
      </dgm:t>
    </dgm:pt>
    <dgm:pt modelId="{6A937C16-117C-4BE2-AFD1-302C5D2E4484}">
      <dgm:prSet phldrT="[Text]" custT="1"/>
      <dgm:spPr/>
      <dgm:t>
        <a:bodyPr/>
        <a:lstStyle/>
        <a:p>
          <a:r>
            <a:rPr lang="en-AU" sz="2000" dirty="0"/>
            <a:t>Convey diagnosis in a sensitive manner</a:t>
          </a:r>
        </a:p>
      </dgm:t>
    </dgm:pt>
    <dgm:pt modelId="{5BA9B016-BD2A-4BA9-9E94-FF9E2130A2E1}" type="parTrans" cxnId="{7F117710-9349-4672-B6F3-F9C8845DEBA7}">
      <dgm:prSet/>
      <dgm:spPr/>
      <dgm:t>
        <a:bodyPr/>
        <a:lstStyle/>
        <a:p>
          <a:endParaRPr lang="en-AU"/>
        </a:p>
      </dgm:t>
    </dgm:pt>
    <dgm:pt modelId="{E72BFB14-D5CB-404F-89D8-EF6CEE4D0849}" type="sibTrans" cxnId="{7F117710-9349-4672-B6F3-F9C8845DEBA7}">
      <dgm:prSet/>
      <dgm:spPr/>
      <dgm:t>
        <a:bodyPr/>
        <a:lstStyle/>
        <a:p>
          <a:endParaRPr lang="en-AU"/>
        </a:p>
      </dgm:t>
    </dgm:pt>
    <dgm:pt modelId="{A09C1D02-8A36-46AF-BA1E-09370C129171}">
      <dgm:prSet phldrT="[Text]"/>
      <dgm:spPr/>
      <dgm:t>
        <a:bodyPr/>
        <a:lstStyle/>
        <a:p>
          <a:r>
            <a:rPr lang="en-AU" dirty="0"/>
            <a:t>Initial management</a:t>
          </a:r>
        </a:p>
      </dgm:t>
    </dgm:pt>
    <dgm:pt modelId="{1727D46C-2462-489F-AEC6-C2F53B2E7EC8}" type="parTrans" cxnId="{533A3FF6-9991-4F6A-90D5-56719DB3E310}">
      <dgm:prSet/>
      <dgm:spPr/>
      <dgm:t>
        <a:bodyPr/>
        <a:lstStyle/>
        <a:p>
          <a:endParaRPr lang="en-AU"/>
        </a:p>
      </dgm:t>
    </dgm:pt>
    <dgm:pt modelId="{BACAF659-7026-4A44-B5D7-C7FA3F0EE1C1}" type="sibTrans" cxnId="{533A3FF6-9991-4F6A-90D5-56719DB3E310}">
      <dgm:prSet/>
      <dgm:spPr/>
      <dgm:t>
        <a:bodyPr/>
        <a:lstStyle/>
        <a:p>
          <a:endParaRPr lang="en-AU"/>
        </a:p>
      </dgm:t>
    </dgm:pt>
    <dgm:pt modelId="{7173123A-6D27-41F9-A04F-59E38C7ECF6B}">
      <dgm:prSet phldrT="[Text]" custT="1"/>
      <dgm:spPr/>
      <dgm:t>
        <a:bodyPr/>
        <a:lstStyle/>
        <a:p>
          <a:r>
            <a:rPr lang="en-AU" sz="2000" dirty="0"/>
            <a:t>Screen for co-morbidities </a:t>
          </a:r>
        </a:p>
      </dgm:t>
    </dgm:pt>
    <dgm:pt modelId="{6BFA39DB-9DBD-4929-A7C5-2725061E1D58}" type="parTrans" cxnId="{BD7EBB54-6CCF-4C4D-9671-58978745D85F}">
      <dgm:prSet/>
      <dgm:spPr/>
      <dgm:t>
        <a:bodyPr/>
        <a:lstStyle/>
        <a:p>
          <a:endParaRPr lang="en-AU"/>
        </a:p>
      </dgm:t>
    </dgm:pt>
    <dgm:pt modelId="{E11D76EA-436B-4B6C-B486-30276BA6A570}" type="sibTrans" cxnId="{BD7EBB54-6CCF-4C4D-9671-58978745D85F}">
      <dgm:prSet/>
      <dgm:spPr/>
      <dgm:t>
        <a:bodyPr/>
        <a:lstStyle/>
        <a:p>
          <a:endParaRPr lang="en-AU"/>
        </a:p>
      </dgm:t>
    </dgm:pt>
    <dgm:pt modelId="{C67FEB01-5ABF-4C80-A65C-D09DAE76BB81}">
      <dgm:prSet phldrT="[Text]" custT="1"/>
      <dgm:spPr/>
      <dgm:t>
        <a:bodyPr/>
        <a:lstStyle/>
        <a:p>
          <a:r>
            <a:rPr lang="en-AU" sz="2000" dirty="0"/>
            <a:t>Assess fertility, psychosocial, sexual health needs</a:t>
          </a:r>
        </a:p>
      </dgm:t>
    </dgm:pt>
    <dgm:pt modelId="{ECBD3F04-23B9-4198-90ED-4FC67F5EA127}" type="parTrans" cxnId="{08DD2CD4-C1B9-41F0-8BB0-1B9999324B8C}">
      <dgm:prSet/>
      <dgm:spPr/>
      <dgm:t>
        <a:bodyPr/>
        <a:lstStyle/>
        <a:p>
          <a:endParaRPr lang="en-AU"/>
        </a:p>
      </dgm:t>
    </dgm:pt>
    <dgm:pt modelId="{27F364BF-9B4A-4BB7-BFF7-6D5663D5C2BD}" type="sibTrans" cxnId="{08DD2CD4-C1B9-41F0-8BB0-1B9999324B8C}">
      <dgm:prSet/>
      <dgm:spPr/>
      <dgm:t>
        <a:bodyPr/>
        <a:lstStyle/>
        <a:p>
          <a:endParaRPr lang="en-AU"/>
        </a:p>
      </dgm:t>
    </dgm:pt>
    <dgm:pt modelId="{2FD3F78C-6B12-4259-A203-C2CEEBDE554D}">
      <dgm:prSet phldrT="[Text]" custT="1"/>
      <dgm:spPr/>
      <dgm:t>
        <a:bodyPr/>
        <a:lstStyle/>
        <a:p>
          <a:r>
            <a:rPr lang="en-AU" sz="2000" dirty="0"/>
            <a:t>Assess and support healthy lifestyle</a:t>
          </a:r>
        </a:p>
      </dgm:t>
    </dgm:pt>
    <dgm:pt modelId="{97DE3C28-0825-4CA2-BB76-D41AC4E52ED2}" type="parTrans" cxnId="{8DE4F0EC-E1C9-4605-8833-31D25373BD5F}">
      <dgm:prSet/>
      <dgm:spPr/>
      <dgm:t>
        <a:bodyPr/>
        <a:lstStyle/>
        <a:p>
          <a:endParaRPr lang="en-AU"/>
        </a:p>
      </dgm:t>
    </dgm:pt>
    <dgm:pt modelId="{BB498C54-9EE2-4287-A2C2-99CEBB63EE0C}" type="sibTrans" cxnId="{8DE4F0EC-E1C9-4605-8833-31D25373BD5F}">
      <dgm:prSet/>
      <dgm:spPr/>
      <dgm:t>
        <a:bodyPr/>
        <a:lstStyle/>
        <a:p>
          <a:endParaRPr lang="en-AU"/>
        </a:p>
      </dgm:t>
    </dgm:pt>
    <dgm:pt modelId="{8A46EDDB-BA81-47AA-94D8-6382A97ADA19}">
      <dgm:prSet phldrT="[Text]" custT="1"/>
      <dgm:spPr/>
      <dgm:t>
        <a:bodyPr/>
        <a:lstStyle/>
        <a:p>
          <a:r>
            <a:rPr lang="en-AU" sz="2000" dirty="0"/>
            <a:t>Assess and initiate personalised hormone therapy if no contraindications</a:t>
          </a:r>
        </a:p>
      </dgm:t>
    </dgm:pt>
    <dgm:pt modelId="{3F3F9135-6483-419E-8DA0-67A830ED61DD}" type="parTrans" cxnId="{BD09BBED-6F78-4CCC-A0FD-41C56E8FC46A}">
      <dgm:prSet/>
      <dgm:spPr/>
      <dgm:t>
        <a:bodyPr/>
        <a:lstStyle/>
        <a:p>
          <a:endParaRPr lang="en-AU"/>
        </a:p>
      </dgm:t>
    </dgm:pt>
    <dgm:pt modelId="{8BF5AF4D-B7CB-4D1C-8526-1B7D605E74F1}" type="sibTrans" cxnId="{BD09BBED-6F78-4CCC-A0FD-41C56E8FC46A}">
      <dgm:prSet/>
      <dgm:spPr/>
      <dgm:t>
        <a:bodyPr/>
        <a:lstStyle/>
        <a:p>
          <a:endParaRPr lang="en-AU"/>
        </a:p>
      </dgm:t>
    </dgm:pt>
    <dgm:pt modelId="{E243D1FD-A0D8-4A8C-AE40-2B6BD7633A7E}">
      <dgm:prSet phldrT="[Text]"/>
      <dgm:spPr/>
      <dgm:t>
        <a:bodyPr/>
        <a:lstStyle/>
        <a:p>
          <a:r>
            <a:rPr lang="en-AU" dirty="0"/>
            <a:t>Referral</a:t>
          </a:r>
        </a:p>
      </dgm:t>
    </dgm:pt>
    <dgm:pt modelId="{1417EA50-CF36-4546-9599-50395293CEAA}" type="parTrans" cxnId="{A4954C66-29E6-4FD0-B238-12E159E7A15E}">
      <dgm:prSet/>
      <dgm:spPr/>
      <dgm:t>
        <a:bodyPr/>
        <a:lstStyle/>
        <a:p>
          <a:endParaRPr lang="en-AU"/>
        </a:p>
      </dgm:t>
    </dgm:pt>
    <dgm:pt modelId="{EABBB6DF-C6A1-4B71-9980-067BC552852E}" type="sibTrans" cxnId="{A4954C66-29E6-4FD0-B238-12E159E7A15E}">
      <dgm:prSet/>
      <dgm:spPr/>
      <dgm:t>
        <a:bodyPr/>
        <a:lstStyle/>
        <a:p>
          <a:endParaRPr lang="en-AU"/>
        </a:p>
      </dgm:t>
    </dgm:pt>
    <dgm:pt modelId="{DFD25ED0-AF43-4E73-90FB-C6DE99068426}">
      <dgm:prSet phldrT="[Text]"/>
      <dgm:spPr/>
      <dgm:t>
        <a:bodyPr/>
        <a:lstStyle/>
        <a:p>
          <a:r>
            <a:rPr lang="en-AU" dirty="0"/>
            <a:t>Long term follow-up</a:t>
          </a:r>
        </a:p>
      </dgm:t>
    </dgm:pt>
    <dgm:pt modelId="{C94BA417-85B3-446B-A192-0B02C43C75B4}" type="parTrans" cxnId="{6BA5844E-89CF-4E98-AAAB-7C683629FEE0}">
      <dgm:prSet/>
      <dgm:spPr/>
      <dgm:t>
        <a:bodyPr/>
        <a:lstStyle/>
        <a:p>
          <a:endParaRPr lang="en-AU"/>
        </a:p>
      </dgm:t>
    </dgm:pt>
    <dgm:pt modelId="{9C18F616-2B11-4C96-A104-43AADDEF8B1D}" type="sibTrans" cxnId="{6BA5844E-89CF-4E98-AAAB-7C683629FEE0}">
      <dgm:prSet/>
      <dgm:spPr/>
      <dgm:t>
        <a:bodyPr/>
        <a:lstStyle/>
        <a:p>
          <a:endParaRPr lang="en-AU"/>
        </a:p>
      </dgm:t>
    </dgm:pt>
    <dgm:pt modelId="{F665A62E-9EDA-477C-9D03-3584D447BA8D}">
      <dgm:prSet phldrT="[Text]" custT="1"/>
      <dgm:spPr/>
      <dgm:t>
        <a:bodyPr/>
        <a:lstStyle/>
        <a:p>
          <a:r>
            <a:rPr lang="en-AU" sz="2000" dirty="0"/>
            <a:t>Genetic counselling, gynaecology, endocrinology, psychology, fertility, allied health, sexual counselling support group</a:t>
          </a:r>
        </a:p>
      </dgm:t>
    </dgm:pt>
    <dgm:pt modelId="{1899BCD9-E14E-487A-ADD8-3AB467E914FD}" type="parTrans" cxnId="{F37FC35D-2ACD-4ED0-B23A-BF6BAD6FD72F}">
      <dgm:prSet/>
      <dgm:spPr/>
      <dgm:t>
        <a:bodyPr/>
        <a:lstStyle/>
        <a:p>
          <a:endParaRPr lang="en-AU"/>
        </a:p>
      </dgm:t>
    </dgm:pt>
    <dgm:pt modelId="{DA595405-1EBA-4061-A4D4-68B9CD928844}" type="sibTrans" cxnId="{F37FC35D-2ACD-4ED0-B23A-BF6BAD6FD72F}">
      <dgm:prSet/>
      <dgm:spPr/>
      <dgm:t>
        <a:bodyPr/>
        <a:lstStyle/>
        <a:p>
          <a:endParaRPr lang="en-AU"/>
        </a:p>
      </dgm:t>
    </dgm:pt>
    <dgm:pt modelId="{453FAD22-012A-4A22-BCB8-81BDDD449D5A}">
      <dgm:prSet phldrT="[Text]" custT="1"/>
      <dgm:spPr/>
      <dgm:t>
        <a:bodyPr/>
        <a:lstStyle/>
        <a:p>
          <a:r>
            <a:rPr lang="en-AU" sz="2000" dirty="0"/>
            <a:t>Monitor and support healthy  lifestyle</a:t>
          </a:r>
        </a:p>
      </dgm:t>
    </dgm:pt>
    <dgm:pt modelId="{C2C016D6-0BA5-4B83-9228-1D2B264E8765}" type="parTrans" cxnId="{89789600-C908-4652-A73B-E6D40FA645EF}">
      <dgm:prSet/>
      <dgm:spPr/>
      <dgm:t>
        <a:bodyPr/>
        <a:lstStyle/>
        <a:p>
          <a:endParaRPr lang="en-AU"/>
        </a:p>
      </dgm:t>
    </dgm:pt>
    <dgm:pt modelId="{EE92B966-5A8A-489C-9AE1-C249DDE8F2AA}" type="sibTrans" cxnId="{89789600-C908-4652-A73B-E6D40FA645EF}">
      <dgm:prSet/>
      <dgm:spPr/>
      <dgm:t>
        <a:bodyPr/>
        <a:lstStyle/>
        <a:p>
          <a:endParaRPr lang="en-AU"/>
        </a:p>
      </dgm:t>
    </dgm:pt>
    <dgm:pt modelId="{5C65248E-72D5-4D85-B4E1-FA5341F53DF3}">
      <dgm:prSet phldrT="[Text]" custT="1"/>
      <dgm:spPr/>
      <dgm:t>
        <a:bodyPr/>
        <a:lstStyle/>
        <a:p>
          <a:r>
            <a:rPr lang="en-AU" sz="2000" dirty="0"/>
            <a:t>Monitor co-morbidities especially CVD and bone health risk factors</a:t>
          </a:r>
        </a:p>
      </dgm:t>
    </dgm:pt>
    <dgm:pt modelId="{69D3337F-5DF9-482E-94FE-E305D701464E}" type="parTrans" cxnId="{7BCC8EC1-B0E2-4ECD-91AD-43C1F8B6E9C5}">
      <dgm:prSet/>
      <dgm:spPr/>
      <dgm:t>
        <a:bodyPr/>
        <a:lstStyle/>
        <a:p>
          <a:endParaRPr lang="en-AU"/>
        </a:p>
      </dgm:t>
    </dgm:pt>
    <dgm:pt modelId="{FAF41AD0-3F6D-476B-A872-10A4C155612A}" type="sibTrans" cxnId="{7BCC8EC1-B0E2-4ECD-91AD-43C1F8B6E9C5}">
      <dgm:prSet/>
      <dgm:spPr/>
      <dgm:t>
        <a:bodyPr/>
        <a:lstStyle/>
        <a:p>
          <a:endParaRPr lang="en-AU"/>
        </a:p>
      </dgm:t>
    </dgm:pt>
    <dgm:pt modelId="{9D6B0498-9741-4BFE-9AD6-DB45E145D523}">
      <dgm:prSet phldrT="[Text]" custT="1"/>
      <dgm:spPr/>
      <dgm:t>
        <a:bodyPr/>
        <a:lstStyle/>
        <a:p>
          <a:r>
            <a:rPr lang="en-AU" sz="2000" dirty="0"/>
            <a:t>Review hormone therapy and promote adherence</a:t>
          </a:r>
        </a:p>
      </dgm:t>
    </dgm:pt>
    <dgm:pt modelId="{BEA4C55C-4909-4ADF-B837-E144F01E70E4}" type="parTrans" cxnId="{CBB7929C-28EE-4B9E-B474-69A86BEC90E7}">
      <dgm:prSet/>
      <dgm:spPr/>
      <dgm:t>
        <a:bodyPr/>
        <a:lstStyle/>
        <a:p>
          <a:endParaRPr lang="en-AU"/>
        </a:p>
      </dgm:t>
    </dgm:pt>
    <dgm:pt modelId="{45E66365-9CA0-4A5D-845D-127ECAB216E8}" type="sibTrans" cxnId="{CBB7929C-28EE-4B9E-B474-69A86BEC90E7}">
      <dgm:prSet/>
      <dgm:spPr/>
      <dgm:t>
        <a:bodyPr/>
        <a:lstStyle/>
        <a:p>
          <a:endParaRPr lang="en-AU"/>
        </a:p>
      </dgm:t>
    </dgm:pt>
    <dgm:pt modelId="{AE1A043D-DC71-4C57-B896-F1ECE6C7EC0B}">
      <dgm:prSet phldrT="[Text]"/>
      <dgm:spPr/>
      <dgm:t>
        <a:bodyPr/>
        <a:lstStyle/>
        <a:p>
          <a:endParaRPr lang="en-AU" sz="1300" dirty="0"/>
        </a:p>
      </dgm:t>
    </dgm:pt>
    <dgm:pt modelId="{460FDEAC-944C-4E35-81CF-1501E4D8B8BA}" type="parTrans" cxnId="{0906E4E0-B301-4444-BEB5-E5B9CF20CF2A}">
      <dgm:prSet/>
      <dgm:spPr/>
      <dgm:t>
        <a:bodyPr/>
        <a:lstStyle/>
        <a:p>
          <a:endParaRPr lang="en-AU"/>
        </a:p>
      </dgm:t>
    </dgm:pt>
    <dgm:pt modelId="{5314A9B6-69D9-467F-8C56-337E58142DE3}" type="sibTrans" cxnId="{0906E4E0-B301-4444-BEB5-E5B9CF20CF2A}">
      <dgm:prSet/>
      <dgm:spPr/>
      <dgm:t>
        <a:bodyPr/>
        <a:lstStyle/>
        <a:p>
          <a:endParaRPr lang="en-AU"/>
        </a:p>
      </dgm:t>
    </dgm:pt>
    <dgm:pt modelId="{0650B448-61CA-4439-BEA9-8F3737EFF2C5}">
      <dgm:prSet phldrT="[Text]" custT="1"/>
      <dgm:spPr/>
      <dgm:t>
        <a:bodyPr/>
        <a:lstStyle/>
        <a:p>
          <a:r>
            <a:rPr lang="en-AU" sz="2000" dirty="0"/>
            <a:t>Monitor and address psychological and sexual health needs</a:t>
          </a:r>
        </a:p>
      </dgm:t>
    </dgm:pt>
    <dgm:pt modelId="{0E90BF22-623A-4276-A552-07BABC5C2069}" type="parTrans" cxnId="{CF5C4FA2-E766-402D-8105-7CF9375040AA}">
      <dgm:prSet/>
      <dgm:spPr/>
      <dgm:t>
        <a:bodyPr/>
        <a:lstStyle/>
        <a:p>
          <a:endParaRPr lang="en-AU"/>
        </a:p>
      </dgm:t>
    </dgm:pt>
    <dgm:pt modelId="{7D51A559-154F-4B18-A495-73F07C7EC5FF}" type="sibTrans" cxnId="{CF5C4FA2-E766-402D-8105-7CF9375040AA}">
      <dgm:prSet/>
      <dgm:spPr/>
      <dgm:t>
        <a:bodyPr/>
        <a:lstStyle/>
        <a:p>
          <a:endParaRPr lang="en-AU"/>
        </a:p>
      </dgm:t>
    </dgm:pt>
    <dgm:pt modelId="{F248103B-36A4-4B62-BB22-34368A70E999}">
      <dgm:prSet phldrT="[Text]" custT="1"/>
      <dgm:spPr/>
      <dgm:t>
        <a:bodyPr/>
        <a:lstStyle/>
        <a:p>
          <a:r>
            <a:rPr lang="en-AU" sz="2000" dirty="0"/>
            <a:t>Specialist multidisciplinary clinic</a:t>
          </a:r>
        </a:p>
      </dgm:t>
    </dgm:pt>
    <dgm:pt modelId="{2C7CADC8-CF97-4139-9A84-F2B12072208B}" type="parTrans" cxnId="{24AC0733-2543-41C5-BCCB-D1A650E16AE3}">
      <dgm:prSet/>
      <dgm:spPr/>
      <dgm:t>
        <a:bodyPr/>
        <a:lstStyle/>
        <a:p>
          <a:endParaRPr lang="en-AU"/>
        </a:p>
      </dgm:t>
    </dgm:pt>
    <dgm:pt modelId="{3B9F55D0-0E15-4E01-9FE7-BC3227CF7865}" type="sibTrans" cxnId="{24AC0733-2543-41C5-BCCB-D1A650E16AE3}">
      <dgm:prSet/>
      <dgm:spPr/>
      <dgm:t>
        <a:bodyPr/>
        <a:lstStyle/>
        <a:p>
          <a:endParaRPr lang="en-AU"/>
        </a:p>
      </dgm:t>
    </dgm:pt>
    <dgm:pt modelId="{7BF16D96-9818-443F-A7F4-49B5003897E5}" type="pres">
      <dgm:prSet presAssocID="{963A3CBF-2F17-41F3-9526-231CD335B637}" presName="Name0" presStyleCnt="0">
        <dgm:presLayoutVars>
          <dgm:dir/>
          <dgm:animLvl val="lvl"/>
          <dgm:resizeHandles val="exact"/>
        </dgm:presLayoutVars>
      </dgm:prSet>
      <dgm:spPr/>
    </dgm:pt>
    <dgm:pt modelId="{18B4F66D-4546-4E3B-B781-B57A4940875D}" type="pres">
      <dgm:prSet presAssocID="{0D081360-0E85-405E-A224-EE58A6533AAD}" presName="linNode" presStyleCnt="0"/>
      <dgm:spPr/>
    </dgm:pt>
    <dgm:pt modelId="{79A51A7B-6217-4D05-924C-9C961735D511}" type="pres">
      <dgm:prSet presAssocID="{0D081360-0E85-405E-A224-EE58A6533AAD}" presName="parentText" presStyleLbl="node1" presStyleIdx="0" presStyleCnt="5">
        <dgm:presLayoutVars>
          <dgm:chMax val="1"/>
          <dgm:bulletEnabled val="1"/>
        </dgm:presLayoutVars>
      </dgm:prSet>
      <dgm:spPr/>
    </dgm:pt>
    <dgm:pt modelId="{B50758BA-0AB8-47BD-A806-B63A78676A91}" type="pres">
      <dgm:prSet presAssocID="{0D081360-0E85-405E-A224-EE58A6533AAD}" presName="descendantText" presStyleLbl="alignAccFollowNode1" presStyleIdx="0" presStyleCnt="5">
        <dgm:presLayoutVars>
          <dgm:bulletEnabled val="1"/>
        </dgm:presLayoutVars>
      </dgm:prSet>
      <dgm:spPr/>
    </dgm:pt>
    <dgm:pt modelId="{5D28ED5C-50EA-467A-B074-132F8EAD7F4A}" type="pres">
      <dgm:prSet presAssocID="{0F97D70C-BBD8-429C-B2ED-820FA5D4AF1D}" presName="sp" presStyleCnt="0"/>
      <dgm:spPr/>
    </dgm:pt>
    <dgm:pt modelId="{2554C73E-9038-401C-886E-B21A1C9834DC}" type="pres">
      <dgm:prSet presAssocID="{2BB7FCC4-998C-4AF0-A799-18B267EAB4BF}" presName="linNode" presStyleCnt="0"/>
      <dgm:spPr/>
    </dgm:pt>
    <dgm:pt modelId="{3A2D0EE0-A4D7-4AEB-95C4-D03F173DF2D5}" type="pres">
      <dgm:prSet presAssocID="{2BB7FCC4-998C-4AF0-A799-18B267EAB4BF}" presName="parentText" presStyleLbl="node1" presStyleIdx="1" presStyleCnt="5">
        <dgm:presLayoutVars>
          <dgm:chMax val="1"/>
          <dgm:bulletEnabled val="1"/>
        </dgm:presLayoutVars>
      </dgm:prSet>
      <dgm:spPr/>
    </dgm:pt>
    <dgm:pt modelId="{06001999-3D61-4B15-A7AF-8EEF592A1426}" type="pres">
      <dgm:prSet presAssocID="{2BB7FCC4-998C-4AF0-A799-18B267EAB4BF}" presName="descendantText" presStyleLbl="alignAccFollowNode1" presStyleIdx="1" presStyleCnt="5">
        <dgm:presLayoutVars>
          <dgm:bulletEnabled val="1"/>
        </dgm:presLayoutVars>
      </dgm:prSet>
      <dgm:spPr/>
    </dgm:pt>
    <dgm:pt modelId="{93863BC8-D108-407F-9AA3-AD1B64E9F15B}" type="pres">
      <dgm:prSet presAssocID="{D1289D8A-3631-471D-8C9B-B3C60E00B5BF}" presName="sp" presStyleCnt="0"/>
      <dgm:spPr/>
    </dgm:pt>
    <dgm:pt modelId="{C4974368-5F81-40E0-868A-3A05664A87D3}" type="pres">
      <dgm:prSet presAssocID="{A09C1D02-8A36-46AF-BA1E-09370C129171}" presName="linNode" presStyleCnt="0"/>
      <dgm:spPr/>
    </dgm:pt>
    <dgm:pt modelId="{EED05F48-E3F7-4D68-BB6A-C21460556581}" type="pres">
      <dgm:prSet presAssocID="{A09C1D02-8A36-46AF-BA1E-09370C129171}" presName="parentText" presStyleLbl="node1" presStyleIdx="2" presStyleCnt="5">
        <dgm:presLayoutVars>
          <dgm:chMax val="1"/>
          <dgm:bulletEnabled val="1"/>
        </dgm:presLayoutVars>
      </dgm:prSet>
      <dgm:spPr/>
    </dgm:pt>
    <dgm:pt modelId="{49C9D06F-9476-438F-8F9B-8752A85C34FC}" type="pres">
      <dgm:prSet presAssocID="{A09C1D02-8A36-46AF-BA1E-09370C129171}" presName="descendantText" presStyleLbl="alignAccFollowNode1" presStyleIdx="2" presStyleCnt="5">
        <dgm:presLayoutVars>
          <dgm:bulletEnabled val="1"/>
        </dgm:presLayoutVars>
      </dgm:prSet>
      <dgm:spPr/>
    </dgm:pt>
    <dgm:pt modelId="{AEFD8BED-087B-4E8B-AABA-2D5624557E93}" type="pres">
      <dgm:prSet presAssocID="{BACAF659-7026-4A44-B5D7-C7FA3F0EE1C1}" presName="sp" presStyleCnt="0"/>
      <dgm:spPr/>
    </dgm:pt>
    <dgm:pt modelId="{3579E576-AC37-48C6-BE3B-37F75BFC1757}" type="pres">
      <dgm:prSet presAssocID="{E243D1FD-A0D8-4A8C-AE40-2B6BD7633A7E}" presName="linNode" presStyleCnt="0"/>
      <dgm:spPr/>
    </dgm:pt>
    <dgm:pt modelId="{105B8F2A-2AF6-4974-95D7-8D0B7E990C21}" type="pres">
      <dgm:prSet presAssocID="{E243D1FD-A0D8-4A8C-AE40-2B6BD7633A7E}" presName="parentText" presStyleLbl="node1" presStyleIdx="3" presStyleCnt="5">
        <dgm:presLayoutVars>
          <dgm:chMax val="1"/>
          <dgm:bulletEnabled val="1"/>
        </dgm:presLayoutVars>
      </dgm:prSet>
      <dgm:spPr/>
    </dgm:pt>
    <dgm:pt modelId="{45BA0BBF-F160-46E3-8D3E-EC3201ECD1B7}" type="pres">
      <dgm:prSet presAssocID="{E243D1FD-A0D8-4A8C-AE40-2B6BD7633A7E}" presName="descendantText" presStyleLbl="alignAccFollowNode1" presStyleIdx="3" presStyleCnt="5">
        <dgm:presLayoutVars>
          <dgm:bulletEnabled val="1"/>
        </dgm:presLayoutVars>
      </dgm:prSet>
      <dgm:spPr/>
    </dgm:pt>
    <dgm:pt modelId="{26078102-2812-47E1-BDB4-15EE5277A31D}" type="pres">
      <dgm:prSet presAssocID="{EABBB6DF-C6A1-4B71-9980-067BC552852E}" presName="sp" presStyleCnt="0"/>
      <dgm:spPr/>
    </dgm:pt>
    <dgm:pt modelId="{AD49402C-DABE-43B5-B35D-5340B2F97123}" type="pres">
      <dgm:prSet presAssocID="{DFD25ED0-AF43-4E73-90FB-C6DE99068426}" presName="linNode" presStyleCnt="0"/>
      <dgm:spPr/>
    </dgm:pt>
    <dgm:pt modelId="{086740B4-D476-4027-99DD-CA4C34A209AE}" type="pres">
      <dgm:prSet presAssocID="{DFD25ED0-AF43-4E73-90FB-C6DE99068426}" presName="parentText" presStyleLbl="node1" presStyleIdx="4" presStyleCnt="5">
        <dgm:presLayoutVars>
          <dgm:chMax val="1"/>
          <dgm:bulletEnabled val="1"/>
        </dgm:presLayoutVars>
      </dgm:prSet>
      <dgm:spPr/>
    </dgm:pt>
    <dgm:pt modelId="{93A53AB5-18CC-4FC6-9709-70D90564BCFD}" type="pres">
      <dgm:prSet presAssocID="{DFD25ED0-AF43-4E73-90FB-C6DE99068426}" presName="descendantText" presStyleLbl="alignAccFollowNode1" presStyleIdx="4" presStyleCnt="5" custScaleY="114326">
        <dgm:presLayoutVars>
          <dgm:bulletEnabled val="1"/>
        </dgm:presLayoutVars>
      </dgm:prSet>
      <dgm:spPr/>
    </dgm:pt>
  </dgm:ptLst>
  <dgm:cxnLst>
    <dgm:cxn modelId="{89789600-C908-4652-A73B-E6D40FA645EF}" srcId="{DFD25ED0-AF43-4E73-90FB-C6DE99068426}" destId="{453FAD22-012A-4A22-BCB8-81BDDD449D5A}" srcOrd="0" destOrd="0" parTransId="{C2C016D6-0BA5-4B83-9228-1D2B264E8765}" sibTransId="{EE92B966-5A8A-489C-9AE1-C249DDE8F2AA}"/>
    <dgm:cxn modelId="{84AEF001-152E-4056-AE4E-37D89124B9D3}" type="presOf" srcId="{A09C1D02-8A36-46AF-BA1E-09370C129171}" destId="{EED05F48-E3F7-4D68-BB6A-C21460556581}" srcOrd="0" destOrd="0" presId="urn:microsoft.com/office/officeart/2005/8/layout/vList5"/>
    <dgm:cxn modelId="{DAF6EA0C-CD4C-4511-8386-FE97805DF845}" type="presOf" srcId="{DFD25ED0-AF43-4E73-90FB-C6DE99068426}" destId="{086740B4-D476-4027-99DD-CA4C34A209AE}" srcOrd="0" destOrd="0" presId="urn:microsoft.com/office/officeart/2005/8/layout/vList5"/>
    <dgm:cxn modelId="{9F80640F-B6EB-44E6-AB05-28AD789590CB}" type="presOf" srcId="{928D32F5-2148-47E6-ACF6-BF2212F42572}" destId="{B50758BA-0AB8-47BD-A806-B63A78676A91}" srcOrd="0" destOrd="1" presId="urn:microsoft.com/office/officeart/2005/8/layout/vList5"/>
    <dgm:cxn modelId="{E0A73B10-753D-4FD4-A273-798748263314}" srcId="{2BB7FCC4-998C-4AF0-A799-18B267EAB4BF}" destId="{F7F9A00A-F115-4815-9F43-70ADEC81F281}" srcOrd="0" destOrd="0" parTransId="{98D23CC4-93AE-4C24-BBF6-628A16B82BF8}" sibTransId="{634D1AE8-F1BD-4355-9B00-FCE2C656E56D}"/>
    <dgm:cxn modelId="{7F117710-9349-4672-B6F3-F9C8845DEBA7}" srcId="{2BB7FCC4-998C-4AF0-A799-18B267EAB4BF}" destId="{6A937C16-117C-4BE2-AFD1-302C5D2E4484}" srcOrd="1" destOrd="0" parTransId="{5BA9B016-BD2A-4BA9-9E94-FF9E2130A2E1}" sibTransId="{E72BFB14-D5CB-404F-89D8-EF6CEE4D0849}"/>
    <dgm:cxn modelId="{592A251B-C005-49FE-81EC-384F2B51AEC3}" srcId="{963A3CBF-2F17-41F3-9526-231CD335B637}" destId="{0D081360-0E85-405E-A224-EE58A6533AAD}" srcOrd="0" destOrd="0" parTransId="{BD350641-2F9C-4E4F-A4B4-47CE0911160B}" sibTransId="{0F97D70C-BBD8-429C-B2ED-820FA5D4AF1D}"/>
    <dgm:cxn modelId="{04C7F12C-75EC-4D1F-B4A1-42702A1D1E3B}" type="presOf" srcId="{453FAD22-012A-4A22-BCB8-81BDDD449D5A}" destId="{93A53AB5-18CC-4FC6-9709-70D90564BCFD}" srcOrd="0" destOrd="0" presId="urn:microsoft.com/office/officeart/2005/8/layout/vList5"/>
    <dgm:cxn modelId="{24AC0733-2543-41C5-BCCB-D1A650E16AE3}" srcId="{E243D1FD-A0D8-4A8C-AE40-2B6BD7633A7E}" destId="{F248103B-36A4-4B62-BB22-34368A70E999}" srcOrd="1" destOrd="0" parTransId="{2C7CADC8-CF97-4139-9A84-F2B12072208B}" sibTransId="{3B9F55D0-0E15-4E01-9FE7-BC3227CF7865}"/>
    <dgm:cxn modelId="{41FCAE33-596D-449B-BF48-6D5A68266D30}" type="presOf" srcId="{F248103B-36A4-4B62-BB22-34368A70E999}" destId="{45BA0BBF-F160-46E3-8D3E-EC3201ECD1B7}" srcOrd="0" destOrd="1" presId="urn:microsoft.com/office/officeart/2005/8/layout/vList5"/>
    <dgm:cxn modelId="{6143D534-FC48-4C22-AFB2-8B29DA782D13}" type="presOf" srcId="{0C493D19-E9D6-478A-82AE-A8BAD8B8CB26}" destId="{B50758BA-0AB8-47BD-A806-B63A78676A91}" srcOrd="0" destOrd="0" presId="urn:microsoft.com/office/officeart/2005/8/layout/vList5"/>
    <dgm:cxn modelId="{121EA03C-1E75-4C03-9C52-27469246C16B}" type="presOf" srcId="{F7F9A00A-F115-4815-9F43-70ADEC81F281}" destId="{06001999-3D61-4B15-A7AF-8EEF592A1426}" srcOrd="0" destOrd="0" presId="urn:microsoft.com/office/officeart/2005/8/layout/vList5"/>
    <dgm:cxn modelId="{F37FC35D-2ACD-4ED0-B23A-BF6BAD6FD72F}" srcId="{E243D1FD-A0D8-4A8C-AE40-2B6BD7633A7E}" destId="{F665A62E-9EDA-477C-9D03-3584D447BA8D}" srcOrd="0" destOrd="0" parTransId="{1899BCD9-E14E-487A-ADD8-3AB467E914FD}" sibTransId="{DA595405-1EBA-4061-A4D4-68B9CD928844}"/>
    <dgm:cxn modelId="{9F01E361-9A31-47DB-81FA-7D34E371C91A}" srcId="{0D081360-0E85-405E-A224-EE58A6533AAD}" destId="{928D32F5-2148-47E6-ACF6-BF2212F42572}" srcOrd="1" destOrd="0" parTransId="{574578A6-DF53-403A-8386-52672419FAC9}" sibTransId="{D1D9DF58-B6F3-4109-B9BB-60D4A9098B25}"/>
    <dgm:cxn modelId="{75968B62-E82A-4736-9BD8-C02FA61C63A4}" srcId="{963A3CBF-2F17-41F3-9526-231CD335B637}" destId="{2BB7FCC4-998C-4AF0-A799-18B267EAB4BF}" srcOrd="1" destOrd="0" parTransId="{0759E175-B920-4DD7-BA46-47DA46794AE3}" sibTransId="{D1289D8A-3631-471D-8C9B-B3C60E00B5BF}"/>
    <dgm:cxn modelId="{A4954C66-29E6-4FD0-B238-12E159E7A15E}" srcId="{963A3CBF-2F17-41F3-9526-231CD335B637}" destId="{E243D1FD-A0D8-4A8C-AE40-2B6BD7633A7E}" srcOrd="3" destOrd="0" parTransId="{1417EA50-CF36-4546-9599-50395293CEAA}" sibTransId="{EABBB6DF-C6A1-4B71-9980-067BC552852E}"/>
    <dgm:cxn modelId="{18A70E4B-F408-4D79-9BE5-9E9580906B66}" type="presOf" srcId="{F665A62E-9EDA-477C-9D03-3584D447BA8D}" destId="{45BA0BBF-F160-46E3-8D3E-EC3201ECD1B7}" srcOrd="0" destOrd="0" presId="urn:microsoft.com/office/officeart/2005/8/layout/vList5"/>
    <dgm:cxn modelId="{4C4EB34B-16BB-4859-A619-3B72CA80575A}" type="presOf" srcId="{5C65248E-72D5-4D85-B4E1-FA5341F53DF3}" destId="{93A53AB5-18CC-4FC6-9709-70D90564BCFD}" srcOrd="0" destOrd="1" presId="urn:microsoft.com/office/officeart/2005/8/layout/vList5"/>
    <dgm:cxn modelId="{6BA5844E-89CF-4E98-AAAB-7C683629FEE0}" srcId="{963A3CBF-2F17-41F3-9526-231CD335B637}" destId="{DFD25ED0-AF43-4E73-90FB-C6DE99068426}" srcOrd="4" destOrd="0" parTransId="{C94BA417-85B3-446B-A192-0B02C43C75B4}" sibTransId="{9C18F616-2B11-4C96-A104-43AADDEF8B1D}"/>
    <dgm:cxn modelId="{8E388172-A0DF-4FC1-99E9-D9594C7ACE7D}" type="presOf" srcId="{963A3CBF-2F17-41F3-9526-231CD335B637}" destId="{7BF16D96-9818-443F-A7F4-49B5003897E5}" srcOrd="0" destOrd="0" presId="urn:microsoft.com/office/officeart/2005/8/layout/vList5"/>
    <dgm:cxn modelId="{8D935753-1031-400C-830B-CD4E2CE5B393}" srcId="{0D081360-0E85-405E-A224-EE58A6533AAD}" destId="{0C493D19-E9D6-478A-82AE-A8BAD8B8CB26}" srcOrd="0" destOrd="0" parTransId="{7D9E5B3D-D876-4DDB-B8E4-C991E06F66B2}" sibTransId="{4089FF98-C89A-449D-8A41-E3B058C54FC5}"/>
    <dgm:cxn modelId="{BD7EBB54-6CCF-4C4D-9671-58978745D85F}" srcId="{A09C1D02-8A36-46AF-BA1E-09370C129171}" destId="{7173123A-6D27-41F9-A04F-59E38C7ECF6B}" srcOrd="0" destOrd="0" parTransId="{6BFA39DB-9DBD-4929-A7C5-2725061E1D58}" sibTransId="{E11D76EA-436B-4B6C-B486-30276BA6A570}"/>
    <dgm:cxn modelId="{CF52AA84-2C33-4F5A-B4B3-34C881502DBD}" type="presOf" srcId="{E243D1FD-A0D8-4A8C-AE40-2B6BD7633A7E}" destId="{105B8F2A-2AF6-4974-95D7-8D0B7E990C21}" srcOrd="0" destOrd="0" presId="urn:microsoft.com/office/officeart/2005/8/layout/vList5"/>
    <dgm:cxn modelId="{4071BC87-6611-439C-A8A1-83FFF0306D0C}" type="presOf" srcId="{0D081360-0E85-405E-A224-EE58A6533AAD}" destId="{79A51A7B-6217-4D05-924C-9C961735D511}" srcOrd="0" destOrd="0" presId="urn:microsoft.com/office/officeart/2005/8/layout/vList5"/>
    <dgm:cxn modelId="{5E97448B-ADC5-48B4-9FE8-7A533D7E292E}" type="presOf" srcId="{2BB7FCC4-998C-4AF0-A799-18B267EAB4BF}" destId="{3A2D0EE0-A4D7-4AEB-95C4-D03F173DF2D5}" srcOrd="0" destOrd="0" presId="urn:microsoft.com/office/officeart/2005/8/layout/vList5"/>
    <dgm:cxn modelId="{59FDFB92-26B2-4928-99D1-868A2C117591}" type="presOf" srcId="{2FD3F78C-6B12-4259-A203-C2CEEBDE554D}" destId="{49C9D06F-9476-438F-8F9B-8752A85C34FC}" srcOrd="0" destOrd="2" presId="urn:microsoft.com/office/officeart/2005/8/layout/vList5"/>
    <dgm:cxn modelId="{CBB7929C-28EE-4B9E-B474-69A86BEC90E7}" srcId="{DFD25ED0-AF43-4E73-90FB-C6DE99068426}" destId="{9D6B0498-9741-4BFE-9AD6-DB45E145D523}" srcOrd="3" destOrd="0" parTransId="{BEA4C55C-4909-4ADF-B837-E144F01E70E4}" sibTransId="{45E66365-9CA0-4A5D-845D-127ECAB216E8}"/>
    <dgm:cxn modelId="{CF5C4FA2-E766-402D-8105-7CF9375040AA}" srcId="{DFD25ED0-AF43-4E73-90FB-C6DE99068426}" destId="{0650B448-61CA-4439-BEA9-8F3737EFF2C5}" srcOrd="2" destOrd="0" parTransId="{0E90BF22-623A-4276-A552-07BABC5C2069}" sibTransId="{7D51A559-154F-4B18-A495-73F07C7EC5FF}"/>
    <dgm:cxn modelId="{4F563CB2-C669-4EFB-BEEA-B4F17FB8CA8F}" type="presOf" srcId="{6A937C16-117C-4BE2-AFD1-302C5D2E4484}" destId="{06001999-3D61-4B15-A7AF-8EEF592A1426}" srcOrd="0" destOrd="1" presId="urn:microsoft.com/office/officeart/2005/8/layout/vList5"/>
    <dgm:cxn modelId="{7BCC8EC1-B0E2-4ECD-91AD-43C1F8B6E9C5}" srcId="{DFD25ED0-AF43-4E73-90FB-C6DE99068426}" destId="{5C65248E-72D5-4D85-B4E1-FA5341F53DF3}" srcOrd="1" destOrd="0" parTransId="{69D3337F-5DF9-482E-94FE-E305D701464E}" sibTransId="{FAF41AD0-3F6D-476B-A872-10A4C155612A}"/>
    <dgm:cxn modelId="{463D7BC2-5495-47F9-A2D3-1D6B120C7A6E}" type="presOf" srcId="{8A46EDDB-BA81-47AA-94D8-6382A97ADA19}" destId="{49C9D06F-9476-438F-8F9B-8752A85C34FC}" srcOrd="0" destOrd="3" presId="urn:microsoft.com/office/officeart/2005/8/layout/vList5"/>
    <dgm:cxn modelId="{441381CB-4C8B-4FFB-937E-E1C827121148}" type="presOf" srcId="{7173123A-6D27-41F9-A04F-59E38C7ECF6B}" destId="{49C9D06F-9476-438F-8F9B-8752A85C34FC}" srcOrd="0" destOrd="0" presId="urn:microsoft.com/office/officeart/2005/8/layout/vList5"/>
    <dgm:cxn modelId="{08DD2CD4-C1B9-41F0-8BB0-1B9999324B8C}" srcId="{A09C1D02-8A36-46AF-BA1E-09370C129171}" destId="{C67FEB01-5ABF-4C80-A65C-D09DAE76BB81}" srcOrd="1" destOrd="0" parTransId="{ECBD3F04-23B9-4198-90ED-4FC67F5EA127}" sibTransId="{27F364BF-9B4A-4BB7-BFF7-6D5663D5C2BD}"/>
    <dgm:cxn modelId="{31A4A1D5-FAF5-4DBB-8251-5DF674E5CF0B}" type="presOf" srcId="{0650B448-61CA-4439-BEA9-8F3737EFF2C5}" destId="{93A53AB5-18CC-4FC6-9709-70D90564BCFD}" srcOrd="0" destOrd="2" presId="urn:microsoft.com/office/officeart/2005/8/layout/vList5"/>
    <dgm:cxn modelId="{0906E4E0-B301-4444-BEB5-E5B9CF20CF2A}" srcId="{DFD25ED0-AF43-4E73-90FB-C6DE99068426}" destId="{AE1A043D-DC71-4C57-B896-F1ECE6C7EC0B}" srcOrd="4" destOrd="0" parTransId="{460FDEAC-944C-4E35-81CF-1501E4D8B8BA}" sibTransId="{5314A9B6-69D9-467F-8C56-337E58142DE3}"/>
    <dgm:cxn modelId="{4A082CE8-5637-48F0-B785-05EB56B5CFE5}" type="presOf" srcId="{C67FEB01-5ABF-4C80-A65C-D09DAE76BB81}" destId="{49C9D06F-9476-438F-8F9B-8752A85C34FC}" srcOrd="0" destOrd="1" presId="urn:microsoft.com/office/officeart/2005/8/layout/vList5"/>
    <dgm:cxn modelId="{A896A3E9-CE7A-4E14-ADA3-4B1F3098760B}" type="presOf" srcId="{AE1A043D-DC71-4C57-B896-F1ECE6C7EC0B}" destId="{93A53AB5-18CC-4FC6-9709-70D90564BCFD}" srcOrd="0" destOrd="4" presId="urn:microsoft.com/office/officeart/2005/8/layout/vList5"/>
    <dgm:cxn modelId="{8DE4F0EC-E1C9-4605-8833-31D25373BD5F}" srcId="{A09C1D02-8A36-46AF-BA1E-09370C129171}" destId="{2FD3F78C-6B12-4259-A203-C2CEEBDE554D}" srcOrd="2" destOrd="0" parTransId="{97DE3C28-0825-4CA2-BB76-D41AC4E52ED2}" sibTransId="{BB498C54-9EE2-4287-A2C2-99CEBB63EE0C}"/>
    <dgm:cxn modelId="{BD09BBED-6F78-4CCC-A0FD-41C56E8FC46A}" srcId="{A09C1D02-8A36-46AF-BA1E-09370C129171}" destId="{8A46EDDB-BA81-47AA-94D8-6382A97ADA19}" srcOrd="3" destOrd="0" parTransId="{3F3F9135-6483-419E-8DA0-67A830ED61DD}" sibTransId="{8BF5AF4D-B7CB-4D1C-8526-1B7D605E74F1}"/>
    <dgm:cxn modelId="{533A3FF6-9991-4F6A-90D5-56719DB3E310}" srcId="{963A3CBF-2F17-41F3-9526-231CD335B637}" destId="{A09C1D02-8A36-46AF-BA1E-09370C129171}" srcOrd="2" destOrd="0" parTransId="{1727D46C-2462-489F-AEC6-C2F53B2E7EC8}" sibTransId="{BACAF659-7026-4A44-B5D7-C7FA3F0EE1C1}"/>
    <dgm:cxn modelId="{CDDCB3FC-BDF7-40AB-A60F-10309902DB3C}" type="presOf" srcId="{9D6B0498-9741-4BFE-9AD6-DB45E145D523}" destId="{93A53AB5-18CC-4FC6-9709-70D90564BCFD}" srcOrd="0" destOrd="3" presId="urn:microsoft.com/office/officeart/2005/8/layout/vList5"/>
    <dgm:cxn modelId="{6511FF01-333B-4518-BBAB-AB09865910B5}" type="presParOf" srcId="{7BF16D96-9818-443F-A7F4-49B5003897E5}" destId="{18B4F66D-4546-4E3B-B781-B57A4940875D}" srcOrd="0" destOrd="0" presId="urn:microsoft.com/office/officeart/2005/8/layout/vList5"/>
    <dgm:cxn modelId="{A2A977D7-6120-44D6-8C5B-36D621253CA2}" type="presParOf" srcId="{18B4F66D-4546-4E3B-B781-B57A4940875D}" destId="{79A51A7B-6217-4D05-924C-9C961735D511}" srcOrd="0" destOrd="0" presId="urn:microsoft.com/office/officeart/2005/8/layout/vList5"/>
    <dgm:cxn modelId="{353B95F2-640F-461B-BCD1-F376FC00492D}" type="presParOf" srcId="{18B4F66D-4546-4E3B-B781-B57A4940875D}" destId="{B50758BA-0AB8-47BD-A806-B63A78676A91}" srcOrd="1" destOrd="0" presId="urn:microsoft.com/office/officeart/2005/8/layout/vList5"/>
    <dgm:cxn modelId="{F03C8D73-786E-4972-9171-773B6B9640F6}" type="presParOf" srcId="{7BF16D96-9818-443F-A7F4-49B5003897E5}" destId="{5D28ED5C-50EA-467A-B074-132F8EAD7F4A}" srcOrd="1" destOrd="0" presId="urn:microsoft.com/office/officeart/2005/8/layout/vList5"/>
    <dgm:cxn modelId="{DA54F442-CF10-4E30-9A82-42DC380D737A}" type="presParOf" srcId="{7BF16D96-9818-443F-A7F4-49B5003897E5}" destId="{2554C73E-9038-401C-886E-B21A1C9834DC}" srcOrd="2" destOrd="0" presId="urn:microsoft.com/office/officeart/2005/8/layout/vList5"/>
    <dgm:cxn modelId="{8388877E-849D-4294-A70F-7C54B0735351}" type="presParOf" srcId="{2554C73E-9038-401C-886E-B21A1C9834DC}" destId="{3A2D0EE0-A4D7-4AEB-95C4-D03F173DF2D5}" srcOrd="0" destOrd="0" presId="urn:microsoft.com/office/officeart/2005/8/layout/vList5"/>
    <dgm:cxn modelId="{83D26D08-CF49-4064-9D00-117052E3D6F5}" type="presParOf" srcId="{2554C73E-9038-401C-886E-B21A1C9834DC}" destId="{06001999-3D61-4B15-A7AF-8EEF592A1426}" srcOrd="1" destOrd="0" presId="urn:microsoft.com/office/officeart/2005/8/layout/vList5"/>
    <dgm:cxn modelId="{90A15CE5-0402-4F53-9720-90F2841281AA}" type="presParOf" srcId="{7BF16D96-9818-443F-A7F4-49B5003897E5}" destId="{93863BC8-D108-407F-9AA3-AD1B64E9F15B}" srcOrd="3" destOrd="0" presId="urn:microsoft.com/office/officeart/2005/8/layout/vList5"/>
    <dgm:cxn modelId="{EA5463C6-36B7-4884-9C61-5B7248691634}" type="presParOf" srcId="{7BF16D96-9818-443F-A7F4-49B5003897E5}" destId="{C4974368-5F81-40E0-868A-3A05664A87D3}" srcOrd="4" destOrd="0" presId="urn:microsoft.com/office/officeart/2005/8/layout/vList5"/>
    <dgm:cxn modelId="{AF378B64-DF88-475D-8592-83EE2DDF8F7C}" type="presParOf" srcId="{C4974368-5F81-40E0-868A-3A05664A87D3}" destId="{EED05F48-E3F7-4D68-BB6A-C21460556581}" srcOrd="0" destOrd="0" presId="urn:microsoft.com/office/officeart/2005/8/layout/vList5"/>
    <dgm:cxn modelId="{6E0A8B3F-A5DA-4AB6-8D89-1CCEB8464981}" type="presParOf" srcId="{C4974368-5F81-40E0-868A-3A05664A87D3}" destId="{49C9D06F-9476-438F-8F9B-8752A85C34FC}" srcOrd="1" destOrd="0" presId="urn:microsoft.com/office/officeart/2005/8/layout/vList5"/>
    <dgm:cxn modelId="{95A267DF-1B7D-468B-8A35-96DBA50F481E}" type="presParOf" srcId="{7BF16D96-9818-443F-A7F4-49B5003897E5}" destId="{AEFD8BED-087B-4E8B-AABA-2D5624557E93}" srcOrd="5" destOrd="0" presId="urn:microsoft.com/office/officeart/2005/8/layout/vList5"/>
    <dgm:cxn modelId="{DF3E995B-E5BF-4BCB-81E6-63EC30235B43}" type="presParOf" srcId="{7BF16D96-9818-443F-A7F4-49B5003897E5}" destId="{3579E576-AC37-48C6-BE3B-37F75BFC1757}" srcOrd="6" destOrd="0" presId="urn:microsoft.com/office/officeart/2005/8/layout/vList5"/>
    <dgm:cxn modelId="{03997702-4299-4EBC-BF4C-5C700364411B}" type="presParOf" srcId="{3579E576-AC37-48C6-BE3B-37F75BFC1757}" destId="{105B8F2A-2AF6-4974-95D7-8D0B7E990C21}" srcOrd="0" destOrd="0" presId="urn:microsoft.com/office/officeart/2005/8/layout/vList5"/>
    <dgm:cxn modelId="{66A37088-FAB0-429F-B2DB-2AC5649B325C}" type="presParOf" srcId="{3579E576-AC37-48C6-BE3B-37F75BFC1757}" destId="{45BA0BBF-F160-46E3-8D3E-EC3201ECD1B7}" srcOrd="1" destOrd="0" presId="urn:microsoft.com/office/officeart/2005/8/layout/vList5"/>
    <dgm:cxn modelId="{52B285F7-C596-4245-BB63-C85DE4ABA5C0}" type="presParOf" srcId="{7BF16D96-9818-443F-A7F4-49B5003897E5}" destId="{26078102-2812-47E1-BDB4-15EE5277A31D}" srcOrd="7" destOrd="0" presId="urn:microsoft.com/office/officeart/2005/8/layout/vList5"/>
    <dgm:cxn modelId="{4FC0D7A3-39CE-4535-A192-8D118F969694}" type="presParOf" srcId="{7BF16D96-9818-443F-A7F4-49B5003897E5}" destId="{AD49402C-DABE-43B5-B35D-5340B2F97123}" srcOrd="8" destOrd="0" presId="urn:microsoft.com/office/officeart/2005/8/layout/vList5"/>
    <dgm:cxn modelId="{CCC4DA0F-D65A-4998-AEE9-84F7109CFD79}" type="presParOf" srcId="{AD49402C-DABE-43B5-B35D-5340B2F97123}" destId="{086740B4-D476-4027-99DD-CA4C34A209AE}" srcOrd="0" destOrd="0" presId="urn:microsoft.com/office/officeart/2005/8/layout/vList5"/>
    <dgm:cxn modelId="{D2890D47-B97B-49A4-8039-FFDC316CF066}" type="presParOf" srcId="{AD49402C-DABE-43B5-B35D-5340B2F97123}" destId="{93A53AB5-18CC-4FC6-9709-70D90564BCF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50F758-67B9-4472-8E05-CA042FCB538E}"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AU"/>
        </a:p>
      </dgm:t>
    </dgm:pt>
    <dgm:pt modelId="{3864E06A-A081-46C5-A5FB-FE2F271001DD}">
      <dgm:prSet phldrT="[Text]" custT="1"/>
      <dgm:spPr/>
      <dgm:t>
        <a:bodyPr/>
        <a:lstStyle/>
        <a:p>
          <a:r>
            <a:rPr lang="en-AU" sz="2700" dirty="0"/>
            <a:t> </a:t>
          </a:r>
          <a:r>
            <a:rPr lang="en-AU" sz="3200" b="1" dirty="0"/>
            <a:t>Clinical presentation: &lt;40 years of age</a:t>
          </a:r>
        </a:p>
      </dgm:t>
    </dgm:pt>
    <dgm:pt modelId="{AF5BB740-BCB9-45E6-8D65-8D5EA619B23A}" type="parTrans" cxnId="{5C585D7D-76F3-47F5-B87C-8B0599952F35}">
      <dgm:prSet/>
      <dgm:spPr/>
      <dgm:t>
        <a:bodyPr/>
        <a:lstStyle/>
        <a:p>
          <a:endParaRPr lang="en-AU"/>
        </a:p>
      </dgm:t>
    </dgm:pt>
    <dgm:pt modelId="{8CDFB697-D057-496F-8BE0-53975B7EA1A3}" type="sibTrans" cxnId="{5C585D7D-76F3-47F5-B87C-8B0599952F35}">
      <dgm:prSet/>
      <dgm:spPr/>
      <dgm:t>
        <a:bodyPr/>
        <a:lstStyle/>
        <a:p>
          <a:endParaRPr lang="en-AU"/>
        </a:p>
      </dgm:t>
    </dgm:pt>
    <dgm:pt modelId="{9A99DACF-52E5-4C9B-97CA-A6CC3D7D2916}">
      <dgm:prSet phldrT="[Text]" custT="1"/>
      <dgm:spPr>
        <a:ln>
          <a:solidFill>
            <a:schemeClr val="accent1">
              <a:alpha val="90000"/>
            </a:schemeClr>
          </a:solidFill>
        </a:ln>
      </dgm:spPr>
      <dgm:t>
        <a:bodyPr/>
        <a:lstStyle/>
        <a:p>
          <a:r>
            <a:rPr lang="en-AU" sz="2800" dirty="0"/>
            <a:t>≥4months oligo/amenorrhea</a:t>
          </a:r>
        </a:p>
      </dgm:t>
    </dgm:pt>
    <dgm:pt modelId="{1077E5E3-C0E7-42D3-91E4-6220D8F43EB9}" type="parTrans" cxnId="{052F363C-7CE8-4AC8-BD58-8A62B3538D36}">
      <dgm:prSet/>
      <dgm:spPr/>
      <dgm:t>
        <a:bodyPr/>
        <a:lstStyle/>
        <a:p>
          <a:endParaRPr lang="en-AU"/>
        </a:p>
      </dgm:t>
    </dgm:pt>
    <dgm:pt modelId="{A847469E-47B0-470B-BEC4-43EF32B10F7E}" type="sibTrans" cxnId="{052F363C-7CE8-4AC8-BD58-8A62B3538D36}">
      <dgm:prSet/>
      <dgm:spPr/>
      <dgm:t>
        <a:bodyPr/>
        <a:lstStyle/>
        <a:p>
          <a:endParaRPr lang="en-AU"/>
        </a:p>
      </dgm:t>
    </dgm:pt>
    <dgm:pt modelId="{4E6F4A98-6FAC-46A9-B212-C00FE814D8EA}">
      <dgm:prSet phldrT="[Text]" custT="1"/>
      <dgm:spPr>
        <a:ln>
          <a:solidFill>
            <a:schemeClr val="accent1">
              <a:alpha val="90000"/>
            </a:schemeClr>
          </a:solidFill>
        </a:ln>
      </dgm:spPr>
      <dgm:t>
        <a:bodyPr/>
        <a:lstStyle/>
        <a:p>
          <a:r>
            <a:rPr lang="en-AU" sz="2800" dirty="0"/>
            <a:t> +/- symptoms of estrogen deficiency</a:t>
          </a:r>
        </a:p>
      </dgm:t>
    </dgm:pt>
    <dgm:pt modelId="{F2C98DCC-5B12-4BF7-8E9F-168FA8AE8796}" type="parTrans" cxnId="{64E4A357-FF02-4104-8DFF-7613AD53B2B5}">
      <dgm:prSet/>
      <dgm:spPr/>
      <dgm:t>
        <a:bodyPr/>
        <a:lstStyle/>
        <a:p>
          <a:endParaRPr lang="en-AU"/>
        </a:p>
      </dgm:t>
    </dgm:pt>
    <dgm:pt modelId="{076587D2-4B27-4C9C-A283-120AB397DFBC}" type="sibTrans" cxnId="{64E4A357-FF02-4104-8DFF-7613AD53B2B5}">
      <dgm:prSet/>
      <dgm:spPr/>
      <dgm:t>
        <a:bodyPr/>
        <a:lstStyle/>
        <a:p>
          <a:endParaRPr lang="en-AU"/>
        </a:p>
      </dgm:t>
    </dgm:pt>
    <dgm:pt modelId="{13B305F0-6E09-47D2-81EB-F260C2C40CBE}">
      <dgm:prSet phldrT="[Text]" custT="1"/>
      <dgm:spPr/>
      <dgm:t>
        <a:bodyPr/>
        <a:lstStyle/>
        <a:p>
          <a:r>
            <a:rPr lang="en-AU" sz="3200" b="1" dirty="0"/>
            <a:t>Investigations</a:t>
          </a:r>
        </a:p>
      </dgm:t>
    </dgm:pt>
    <dgm:pt modelId="{B558D457-293F-4CDD-95B7-9F1925B2C192}" type="parTrans" cxnId="{6D85E3D0-69A3-4B93-A1FC-59DECF58CA57}">
      <dgm:prSet/>
      <dgm:spPr/>
      <dgm:t>
        <a:bodyPr/>
        <a:lstStyle/>
        <a:p>
          <a:endParaRPr lang="en-AU"/>
        </a:p>
      </dgm:t>
    </dgm:pt>
    <dgm:pt modelId="{3EDE56B9-3551-444E-9FFF-F0B9AFBA2306}" type="sibTrans" cxnId="{6D85E3D0-69A3-4B93-A1FC-59DECF58CA57}">
      <dgm:prSet/>
      <dgm:spPr/>
      <dgm:t>
        <a:bodyPr/>
        <a:lstStyle/>
        <a:p>
          <a:endParaRPr lang="en-AU"/>
        </a:p>
      </dgm:t>
    </dgm:pt>
    <dgm:pt modelId="{B2553C81-894C-4D14-ABFD-687BE0997BEA}">
      <dgm:prSet phldrT="[Text]" custT="1"/>
      <dgm:spPr>
        <a:ln>
          <a:solidFill>
            <a:schemeClr val="accent1">
              <a:alpha val="90000"/>
            </a:schemeClr>
          </a:solidFill>
        </a:ln>
      </dgm:spPr>
      <dgm:t>
        <a:bodyPr/>
        <a:lstStyle/>
        <a:p>
          <a:r>
            <a:rPr lang="en-AU" sz="2800" dirty="0"/>
            <a:t>Pregnancy test</a:t>
          </a:r>
        </a:p>
      </dgm:t>
    </dgm:pt>
    <dgm:pt modelId="{D4714709-76A0-4BE5-9583-404AE4F16E2E}" type="parTrans" cxnId="{C1AFAB92-BD56-448B-AEF1-ED1083906EDC}">
      <dgm:prSet/>
      <dgm:spPr/>
      <dgm:t>
        <a:bodyPr/>
        <a:lstStyle/>
        <a:p>
          <a:endParaRPr lang="en-AU"/>
        </a:p>
      </dgm:t>
    </dgm:pt>
    <dgm:pt modelId="{0C950E9A-0C29-47CB-A6A3-44CB7B152750}" type="sibTrans" cxnId="{C1AFAB92-BD56-448B-AEF1-ED1083906EDC}">
      <dgm:prSet/>
      <dgm:spPr/>
      <dgm:t>
        <a:bodyPr/>
        <a:lstStyle/>
        <a:p>
          <a:endParaRPr lang="en-AU"/>
        </a:p>
      </dgm:t>
    </dgm:pt>
    <dgm:pt modelId="{E8359C34-BC60-4866-AF70-7269B5D0E348}">
      <dgm:prSet phldrT="[Text]" custT="1"/>
      <dgm:spPr>
        <a:ln>
          <a:solidFill>
            <a:schemeClr val="accent1">
              <a:alpha val="90000"/>
            </a:schemeClr>
          </a:solidFill>
        </a:ln>
      </dgm:spPr>
      <dgm:t>
        <a:bodyPr/>
        <a:lstStyle/>
        <a:p>
          <a:r>
            <a:rPr lang="en-AU" sz="2800" b="1" dirty="0"/>
            <a:t>Check Follicle Stimulating Hormone (FSH) concentration</a:t>
          </a:r>
        </a:p>
      </dgm:t>
    </dgm:pt>
    <dgm:pt modelId="{84A11DF5-0BE4-4529-9760-23A2BB63411E}" type="parTrans" cxnId="{883D7950-BB70-4D9F-96B8-047B1735FACD}">
      <dgm:prSet/>
      <dgm:spPr/>
      <dgm:t>
        <a:bodyPr/>
        <a:lstStyle/>
        <a:p>
          <a:endParaRPr lang="en-AU"/>
        </a:p>
      </dgm:t>
    </dgm:pt>
    <dgm:pt modelId="{A5FB720A-B013-4E6E-98FE-28A7BF488E61}" type="sibTrans" cxnId="{883D7950-BB70-4D9F-96B8-047B1735FACD}">
      <dgm:prSet/>
      <dgm:spPr/>
      <dgm:t>
        <a:bodyPr/>
        <a:lstStyle/>
        <a:p>
          <a:endParaRPr lang="en-AU"/>
        </a:p>
      </dgm:t>
    </dgm:pt>
    <dgm:pt modelId="{55710AD8-4EA0-4C17-8BE2-BCFA78DDAEEB}">
      <dgm:prSet phldrT="[Text]" custT="1"/>
      <dgm:spPr/>
      <dgm:t>
        <a:bodyPr/>
        <a:lstStyle/>
        <a:p>
          <a:r>
            <a:rPr lang="en-AU" sz="3200" b="1" dirty="0"/>
            <a:t>If diagnosis not confirmed on first FSH test</a:t>
          </a:r>
        </a:p>
      </dgm:t>
    </dgm:pt>
    <dgm:pt modelId="{716BD2D1-A0E1-43FE-9300-DFE6D973E7EA}" type="parTrans" cxnId="{351685FC-126D-463B-A474-79FB651A608F}">
      <dgm:prSet/>
      <dgm:spPr/>
      <dgm:t>
        <a:bodyPr/>
        <a:lstStyle/>
        <a:p>
          <a:endParaRPr lang="en-AU"/>
        </a:p>
      </dgm:t>
    </dgm:pt>
    <dgm:pt modelId="{4F534DFB-F5A5-40FF-B6A3-19AD8B97E174}" type="sibTrans" cxnId="{351685FC-126D-463B-A474-79FB651A608F}">
      <dgm:prSet/>
      <dgm:spPr/>
      <dgm:t>
        <a:bodyPr/>
        <a:lstStyle/>
        <a:p>
          <a:endParaRPr lang="en-AU"/>
        </a:p>
      </dgm:t>
    </dgm:pt>
    <dgm:pt modelId="{84A74561-A60C-4054-A2DA-9E29561839EF}">
      <dgm:prSet phldrT="[Text]" custT="1"/>
      <dgm:spPr>
        <a:ln>
          <a:solidFill>
            <a:schemeClr val="accent1">
              <a:alpha val="90000"/>
            </a:schemeClr>
          </a:solidFill>
        </a:ln>
      </dgm:spPr>
      <dgm:t>
        <a:bodyPr/>
        <a:lstStyle/>
        <a:p>
          <a:r>
            <a:rPr lang="en-AU" sz="2800" dirty="0"/>
            <a:t>Repeat FSH after 4-6 weeks</a:t>
          </a:r>
        </a:p>
      </dgm:t>
    </dgm:pt>
    <dgm:pt modelId="{7561B847-41EE-48F4-8040-E71BCCD93210}" type="parTrans" cxnId="{71DCF38E-1434-4461-9A35-1F71A3548B1F}">
      <dgm:prSet/>
      <dgm:spPr/>
      <dgm:t>
        <a:bodyPr/>
        <a:lstStyle/>
        <a:p>
          <a:endParaRPr lang="en-AU"/>
        </a:p>
      </dgm:t>
    </dgm:pt>
    <dgm:pt modelId="{D705C8C3-78C9-49DB-8CA3-C23AD0D18CB8}" type="sibTrans" cxnId="{71DCF38E-1434-4461-9A35-1F71A3548B1F}">
      <dgm:prSet/>
      <dgm:spPr/>
      <dgm:t>
        <a:bodyPr/>
        <a:lstStyle/>
        <a:p>
          <a:endParaRPr lang="en-AU"/>
        </a:p>
      </dgm:t>
    </dgm:pt>
    <dgm:pt modelId="{9CCA5873-5731-4E6B-8D6A-B1A45F69B34E}">
      <dgm:prSet phldrT="[Text]" custT="1"/>
      <dgm:spPr>
        <a:ln>
          <a:solidFill>
            <a:schemeClr val="accent1">
              <a:alpha val="90000"/>
            </a:schemeClr>
          </a:solidFill>
        </a:ln>
      </dgm:spPr>
      <dgm:t>
        <a:bodyPr/>
        <a:lstStyle/>
        <a:p>
          <a:r>
            <a:rPr lang="en-AU" sz="2800" dirty="0"/>
            <a:t>Check Anti-Mullerian hormone level</a:t>
          </a:r>
        </a:p>
      </dgm:t>
    </dgm:pt>
    <dgm:pt modelId="{C9BE5B1D-F2D3-41BE-9493-C8384B107918}" type="parTrans" cxnId="{9D54FDD8-1C97-4334-894C-86942FF1F6A3}">
      <dgm:prSet/>
      <dgm:spPr/>
      <dgm:t>
        <a:bodyPr/>
        <a:lstStyle/>
        <a:p>
          <a:endParaRPr lang="en-AU"/>
        </a:p>
      </dgm:t>
    </dgm:pt>
    <dgm:pt modelId="{48B62EE2-5A62-4F00-8229-F682F9775026}" type="sibTrans" cxnId="{9D54FDD8-1C97-4334-894C-86942FF1F6A3}">
      <dgm:prSet/>
      <dgm:spPr/>
      <dgm:t>
        <a:bodyPr/>
        <a:lstStyle/>
        <a:p>
          <a:endParaRPr lang="en-AU"/>
        </a:p>
      </dgm:t>
    </dgm:pt>
    <dgm:pt modelId="{9B66D21A-3F5D-403A-A550-4AA64184E3F8}">
      <dgm:prSet phldrT="[Text]" custT="1"/>
      <dgm:spPr>
        <a:ln>
          <a:solidFill>
            <a:schemeClr val="accent1">
              <a:alpha val="90000"/>
            </a:schemeClr>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800" dirty="0"/>
            <a:t>Symptoms or signs of potential cause</a:t>
          </a:r>
        </a:p>
        <a:p>
          <a:pPr marL="0" lvl="0" defTabSz="1244600">
            <a:lnSpc>
              <a:spcPct val="90000"/>
            </a:lnSpc>
            <a:spcBef>
              <a:spcPct val="0"/>
            </a:spcBef>
            <a:spcAft>
              <a:spcPct val="35000"/>
            </a:spcAft>
            <a:buNone/>
          </a:pPr>
          <a:endParaRPr lang="en-AU" sz="2800" dirty="0"/>
        </a:p>
      </dgm:t>
    </dgm:pt>
    <dgm:pt modelId="{84B18C04-2F91-4F65-9CB6-FC529BAC90F0}" type="parTrans" cxnId="{C6958AF9-B49C-41FE-B04A-77DADA3D8E51}">
      <dgm:prSet/>
      <dgm:spPr/>
      <dgm:t>
        <a:bodyPr/>
        <a:lstStyle/>
        <a:p>
          <a:endParaRPr lang="en-AU"/>
        </a:p>
      </dgm:t>
    </dgm:pt>
    <dgm:pt modelId="{933D367D-AE5B-499B-8DF7-81BCD269F496}" type="sibTrans" cxnId="{C6958AF9-B49C-41FE-B04A-77DADA3D8E51}">
      <dgm:prSet/>
      <dgm:spPr/>
      <dgm:t>
        <a:bodyPr/>
        <a:lstStyle/>
        <a:p>
          <a:endParaRPr lang="en-AU"/>
        </a:p>
      </dgm:t>
    </dgm:pt>
    <dgm:pt modelId="{77607A89-9493-4038-A278-7920AED90A30}">
      <dgm:prSet phldrT="[Text]" custT="1"/>
      <dgm:spPr>
        <a:ln>
          <a:solidFill>
            <a:schemeClr val="accent1">
              <a:alpha val="90000"/>
            </a:schemeClr>
          </a:solidFill>
        </a:ln>
      </dgm:spPr>
      <dgm:t>
        <a:bodyPr/>
        <a:lstStyle/>
        <a:p>
          <a:r>
            <a:rPr lang="en-AU" sz="2800" dirty="0"/>
            <a:t>Infertility</a:t>
          </a:r>
        </a:p>
      </dgm:t>
    </dgm:pt>
    <dgm:pt modelId="{68EB1684-EE79-4004-8470-8B06F7AA9EC4}" type="parTrans" cxnId="{29C62711-F325-475A-BBE0-77ECBBFB378A}">
      <dgm:prSet/>
      <dgm:spPr/>
      <dgm:t>
        <a:bodyPr/>
        <a:lstStyle/>
        <a:p>
          <a:endParaRPr lang="en-AU"/>
        </a:p>
      </dgm:t>
    </dgm:pt>
    <dgm:pt modelId="{935B1F74-2CE6-4A45-A2C0-A29CA22977F1}" type="sibTrans" cxnId="{29C62711-F325-475A-BBE0-77ECBBFB378A}">
      <dgm:prSet/>
      <dgm:spPr/>
      <dgm:t>
        <a:bodyPr/>
        <a:lstStyle/>
        <a:p>
          <a:endParaRPr lang="en-AU"/>
        </a:p>
      </dgm:t>
    </dgm:pt>
    <dgm:pt modelId="{123E4EA3-DFA0-4CFA-B266-4E72DC492249}">
      <dgm:prSet phldrT="[Text]" custT="1"/>
      <dgm:spPr>
        <a:ln>
          <a:solidFill>
            <a:schemeClr val="accent1">
              <a:alpha val="90000"/>
            </a:schemeClr>
          </a:solidFill>
        </a:ln>
      </dgm:spPr>
      <dgm:t>
        <a:bodyPr/>
        <a:lstStyle/>
        <a:p>
          <a:r>
            <a:rPr lang="en-AU" sz="2800" dirty="0"/>
            <a:t>Serum </a:t>
          </a:r>
          <a:r>
            <a:rPr lang="en-AU" sz="2800" dirty="0" err="1"/>
            <a:t>estradiol</a:t>
          </a:r>
          <a:r>
            <a:rPr lang="en-AU" sz="2800" dirty="0"/>
            <a:t> not needed for diagnosis but if low indicates hypoestrogenism</a:t>
          </a:r>
        </a:p>
      </dgm:t>
    </dgm:pt>
    <dgm:pt modelId="{B787A1E2-A47E-4C53-AD96-AFB8CD848619}" type="parTrans" cxnId="{7A88C581-A363-4393-8EDD-4272C1BC04D6}">
      <dgm:prSet/>
      <dgm:spPr/>
      <dgm:t>
        <a:bodyPr/>
        <a:lstStyle/>
        <a:p>
          <a:endParaRPr lang="en-AU"/>
        </a:p>
      </dgm:t>
    </dgm:pt>
    <dgm:pt modelId="{8C89D67E-1C7C-4106-890C-5F956CD49162}" type="sibTrans" cxnId="{7A88C581-A363-4393-8EDD-4272C1BC04D6}">
      <dgm:prSet/>
      <dgm:spPr/>
      <dgm:t>
        <a:bodyPr/>
        <a:lstStyle/>
        <a:p>
          <a:endParaRPr lang="en-AU"/>
        </a:p>
      </dgm:t>
    </dgm:pt>
    <dgm:pt modelId="{A0F7C3DA-4D09-4FE7-849B-2478081F0615}">
      <dgm:prSet phldrT="[Text]" custT="1"/>
      <dgm:spPr>
        <a:ln>
          <a:solidFill>
            <a:schemeClr val="accent1">
              <a:alpha val="90000"/>
            </a:schemeClr>
          </a:solidFill>
        </a:ln>
      </dgm:spPr>
      <dgm:t>
        <a:bodyPr/>
        <a:lstStyle/>
        <a:p>
          <a:r>
            <a:rPr lang="en-AU" sz="2800" dirty="0"/>
            <a:t>Pelvic Ultrasound not needed for diagnosis but may show small ovaries and low antral follicle count</a:t>
          </a:r>
        </a:p>
      </dgm:t>
    </dgm:pt>
    <dgm:pt modelId="{763F55F5-416F-4E65-9528-D761C3B85C55}" type="parTrans" cxnId="{521DC8CE-6CC7-411D-A2C9-C99246EFF6B3}">
      <dgm:prSet/>
      <dgm:spPr/>
      <dgm:t>
        <a:bodyPr/>
        <a:lstStyle/>
        <a:p>
          <a:endParaRPr lang="en-AU"/>
        </a:p>
      </dgm:t>
    </dgm:pt>
    <dgm:pt modelId="{B6BC4C89-3CB3-433E-BACD-65B202F1EB97}" type="sibTrans" cxnId="{521DC8CE-6CC7-411D-A2C9-C99246EFF6B3}">
      <dgm:prSet/>
      <dgm:spPr/>
      <dgm:t>
        <a:bodyPr/>
        <a:lstStyle/>
        <a:p>
          <a:endParaRPr lang="en-AU"/>
        </a:p>
      </dgm:t>
    </dgm:pt>
    <dgm:pt modelId="{EB3E3E95-0AD1-4962-B66C-C53BFC5A6DB2}">
      <dgm:prSet phldrT="[Text]" custT="1"/>
      <dgm:spPr/>
      <dgm:t>
        <a:bodyPr/>
        <a:lstStyle/>
        <a:p>
          <a:r>
            <a:rPr lang="en-AU" sz="3600" b="1" dirty="0">
              <a:solidFill>
                <a:srgbClr val="FFFF00"/>
              </a:solidFill>
            </a:rPr>
            <a:t>FSH&gt;25IU/L + oligo/amenorrhoea for at least 4 months = DIAGNOSIS of POI</a:t>
          </a:r>
        </a:p>
      </dgm:t>
    </dgm:pt>
    <dgm:pt modelId="{D51D7B5D-D24F-49BF-9CAE-482F88C39E2E}" type="parTrans" cxnId="{518A02FB-D437-4E68-8A6C-EEABEE3A364D}">
      <dgm:prSet/>
      <dgm:spPr/>
      <dgm:t>
        <a:bodyPr/>
        <a:lstStyle/>
        <a:p>
          <a:endParaRPr lang="en-AU"/>
        </a:p>
      </dgm:t>
    </dgm:pt>
    <dgm:pt modelId="{DF7A8452-A32C-45F8-A531-D04A43935EF4}" type="sibTrans" cxnId="{518A02FB-D437-4E68-8A6C-EEABEE3A364D}">
      <dgm:prSet/>
      <dgm:spPr/>
      <dgm:t>
        <a:bodyPr/>
        <a:lstStyle/>
        <a:p>
          <a:endParaRPr lang="en-AU"/>
        </a:p>
      </dgm:t>
    </dgm:pt>
    <dgm:pt modelId="{DBDC3CC5-C0A3-40AC-9400-479E61CCB72E}" type="pres">
      <dgm:prSet presAssocID="{B950F758-67B9-4472-8E05-CA042FCB538E}" presName="Name0" presStyleCnt="0">
        <dgm:presLayoutVars>
          <dgm:dir/>
          <dgm:animLvl val="lvl"/>
          <dgm:resizeHandles val="exact"/>
        </dgm:presLayoutVars>
      </dgm:prSet>
      <dgm:spPr/>
    </dgm:pt>
    <dgm:pt modelId="{2A970F1A-F7E7-4CB3-8D71-1AE0230A5B06}" type="pres">
      <dgm:prSet presAssocID="{55710AD8-4EA0-4C17-8BE2-BCFA78DDAEEB}" presName="boxAndChildren" presStyleCnt="0"/>
      <dgm:spPr/>
    </dgm:pt>
    <dgm:pt modelId="{1ACF6A7E-9420-4B8D-A42D-947F49DB16B3}" type="pres">
      <dgm:prSet presAssocID="{55710AD8-4EA0-4C17-8BE2-BCFA78DDAEEB}" presName="parentTextBox" presStyleLbl="node1" presStyleIdx="0" presStyleCnt="4"/>
      <dgm:spPr/>
    </dgm:pt>
    <dgm:pt modelId="{578C69DF-9240-46F8-971C-033141309CCF}" type="pres">
      <dgm:prSet presAssocID="{55710AD8-4EA0-4C17-8BE2-BCFA78DDAEEB}" presName="entireBox" presStyleLbl="node1" presStyleIdx="0" presStyleCnt="4"/>
      <dgm:spPr/>
    </dgm:pt>
    <dgm:pt modelId="{9E309A98-E8FF-49F0-A23B-C18D3F6A9E5C}" type="pres">
      <dgm:prSet presAssocID="{55710AD8-4EA0-4C17-8BE2-BCFA78DDAEEB}" presName="descendantBox" presStyleCnt="0"/>
      <dgm:spPr/>
    </dgm:pt>
    <dgm:pt modelId="{F98F33C8-5D53-49C8-BBF2-80924AF6BE44}" type="pres">
      <dgm:prSet presAssocID="{84A74561-A60C-4054-A2DA-9E29561839EF}" presName="childTextBox" presStyleLbl="fgAccFollowNode1" presStyleIdx="0" presStyleCnt="10">
        <dgm:presLayoutVars>
          <dgm:bulletEnabled val="1"/>
        </dgm:presLayoutVars>
      </dgm:prSet>
      <dgm:spPr/>
    </dgm:pt>
    <dgm:pt modelId="{DC4AC1ED-2DAC-427C-A19D-EC2560479300}" type="pres">
      <dgm:prSet presAssocID="{9CCA5873-5731-4E6B-8D6A-B1A45F69B34E}" presName="childTextBox" presStyleLbl="fgAccFollowNode1" presStyleIdx="1" presStyleCnt="10">
        <dgm:presLayoutVars>
          <dgm:bulletEnabled val="1"/>
        </dgm:presLayoutVars>
      </dgm:prSet>
      <dgm:spPr/>
    </dgm:pt>
    <dgm:pt modelId="{E8133887-AA0A-4EA2-9DC7-40C243694F7F}" type="pres">
      <dgm:prSet presAssocID="{DF7A8452-A32C-45F8-A531-D04A43935EF4}" presName="sp" presStyleCnt="0"/>
      <dgm:spPr/>
    </dgm:pt>
    <dgm:pt modelId="{601573A1-9C14-4497-B66B-0BEB9E61828A}" type="pres">
      <dgm:prSet presAssocID="{EB3E3E95-0AD1-4962-B66C-C53BFC5A6DB2}" presName="arrowAndChildren" presStyleCnt="0"/>
      <dgm:spPr/>
    </dgm:pt>
    <dgm:pt modelId="{A8E8A490-6618-4FE8-898A-F6665AE9773A}" type="pres">
      <dgm:prSet presAssocID="{EB3E3E95-0AD1-4962-B66C-C53BFC5A6DB2}" presName="parentTextArrow" presStyleLbl="node1" presStyleIdx="1" presStyleCnt="4"/>
      <dgm:spPr/>
    </dgm:pt>
    <dgm:pt modelId="{FB7C6577-6F5F-401E-8C20-480504449DA2}" type="pres">
      <dgm:prSet presAssocID="{3EDE56B9-3551-444E-9FFF-F0B9AFBA2306}" presName="sp" presStyleCnt="0"/>
      <dgm:spPr/>
    </dgm:pt>
    <dgm:pt modelId="{DF125552-66B7-4E12-B777-8E1A0AB5E26E}" type="pres">
      <dgm:prSet presAssocID="{13B305F0-6E09-47D2-81EB-F260C2C40CBE}" presName="arrowAndChildren" presStyleCnt="0"/>
      <dgm:spPr/>
    </dgm:pt>
    <dgm:pt modelId="{12E2E774-F77C-454E-8C0A-E86D372566D3}" type="pres">
      <dgm:prSet presAssocID="{13B305F0-6E09-47D2-81EB-F260C2C40CBE}" presName="parentTextArrow" presStyleLbl="node1" presStyleIdx="1" presStyleCnt="4"/>
      <dgm:spPr/>
    </dgm:pt>
    <dgm:pt modelId="{EDB221FB-4970-46B2-A960-2129D5FAD4F7}" type="pres">
      <dgm:prSet presAssocID="{13B305F0-6E09-47D2-81EB-F260C2C40CBE}" presName="arrow" presStyleLbl="node1" presStyleIdx="2" presStyleCnt="4" custScaleY="146692" custLinFactNeighborY="97"/>
      <dgm:spPr/>
    </dgm:pt>
    <dgm:pt modelId="{484A20E6-1451-495C-8F79-B53B3C4C766A}" type="pres">
      <dgm:prSet presAssocID="{13B305F0-6E09-47D2-81EB-F260C2C40CBE}" presName="descendantArrow" presStyleCnt="0"/>
      <dgm:spPr/>
    </dgm:pt>
    <dgm:pt modelId="{33EFA709-E2C7-4ACC-AAA8-47654525EE12}" type="pres">
      <dgm:prSet presAssocID="{B2553C81-894C-4D14-ABFD-687BE0997BEA}" presName="childTextArrow" presStyleLbl="fgAccFollowNode1" presStyleIdx="2" presStyleCnt="10" custScaleX="57215" custScaleY="204144">
        <dgm:presLayoutVars>
          <dgm:bulletEnabled val="1"/>
        </dgm:presLayoutVars>
      </dgm:prSet>
      <dgm:spPr/>
    </dgm:pt>
    <dgm:pt modelId="{084CE91C-2C99-4B90-B5C4-C56B8EFAD68E}" type="pres">
      <dgm:prSet presAssocID="{E8359C34-BC60-4866-AF70-7269B5D0E348}" presName="childTextArrow" presStyleLbl="fgAccFollowNode1" presStyleIdx="3" presStyleCnt="10" custScaleX="101584" custScaleY="204144">
        <dgm:presLayoutVars>
          <dgm:bulletEnabled val="1"/>
        </dgm:presLayoutVars>
      </dgm:prSet>
      <dgm:spPr/>
    </dgm:pt>
    <dgm:pt modelId="{EC47651F-268F-42FB-BE7E-3B3CA0C98F90}" type="pres">
      <dgm:prSet presAssocID="{123E4EA3-DFA0-4CFA-B266-4E72DC492249}" presName="childTextArrow" presStyleLbl="fgAccFollowNode1" presStyleIdx="4" presStyleCnt="10" custScaleX="135942" custScaleY="204144">
        <dgm:presLayoutVars>
          <dgm:bulletEnabled val="1"/>
        </dgm:presLayoutVars>
      </dgm:prSet>
      <dgm:spPr/>
    </dgm:pt>
    <dgm:pt modelId="{905523A1-664A-48E8-8205-6E8ADB601EF1}" type="pres">
      <dgm:prSet presAssocID="{A0F7C3DA-4D09-4FE7-849B-2478081F0615}" presName="childTextArrow" presStyleLbl="fgAccFollowNode1" presStyleIdx="5" presStyleCnt="10" custScaleX="143656" custScaleY="204144">
        <dgm:presLayoutVars>
          <dgm:bulletEnabled val="1"/>
        </dgm:presLayoutVars>
      </dgm:prSet>
      <dgm:spPr/>
    </dgm:pt>
    <dgm:pt modelId="{6133C607-983C-4791-90E5-7AB92EE62B34}" type="pres">
      <dgm:prSet presAssocID="{8CDFB697-D057-496F-8BE0-53975B7EA1A3}" presName="sp" presStyleCnt="0"/>
      <dgm:spPr/>
    </dgm:pt>
    <dgm:pt modelId="{6EFB06CB-3F3A-4668-8A29-D707B3066323}" type="pres">
      <dgm:prSet presAssocID="{3864E06A-A081-46C5-A5FB-FE2F271001DD}" presName="arrowAndChildren" presStyleCnt="0"/>
      <dgm:spPr/>
    </dgm:pt>
    <dgm:pt modelId="{F86A80C8-6FEB-457C-82C4-AC58DA99959E}" type="pres">
      <dgm:prSet presAssocID="{3864E06A-A081-46C5-A5FB-FE2F271001DD}" presName="parentTextArrow" presStyleLbl="node1" presStyleIdx="2" presStyleCnt="4"/>
      <dgm:spPr/>
    </dgm:pt>
    <dgm:pt modelId="{1FC7216F-FBFA-4355-B39D-03F73E543633}" type="pres">
      <dgm:prSet presAssocID="{3864E06A-A081-46C5-A5FB-FE2F271001DD}" presName="arrow" presStyleLbl="node1" presStyleIdx="3" presStyleCnt="4" custLinFactNeighborX="-934" custLinFactNeighborY="1159"/>
      <dgm:spPr/>
    </dgm:pt>
    <dgm:pt modelId="{240339E7-C609-4113-B0A8-1DCF8F12D77A}" type="pres">
      <dgm:prSet presAssocID="{3864E06A-A081-46C5-A5FB-FE2F271001DD}" presName="descendantArrow" presStyleCnt="0"/>
      <dgm:spPr/>
    </dgm:pt>
    <dgm:pt modelId="{92DE63B8-5096-40B7-9A20-7E9143CF1ECD}" type="pres">
      <dgm:prSet presAssocID="{9A99DACF-52E5-4C9B-97CA-A6CC3D7D2916}" presName="childTextArrow" presStyleLbl="fgAccFollowNode1" presStyleIdx="6" presStyleCnt="10" custScaleY="132481">
        <dgm:presLayoutVars>
          <dgm:bulletEnabled val="1"/>
        </dgm:presLayoutVars>
      </dgm:prSet>
      <dgm:spPr/>
    </dgm:pt>
    <dgm:pt modelId="{92D6F290-91B5-46F5-A133-BAA400CA82CB}" type="pres">
      <dgm:prSet presAssocID="{4E6F4A98-6FAC-46A9-B212-C00FE814D8EA}" presName="childTextArrow" presStyleLbl="fgAccFollowNode1" presStyleIdx="7" presStyleCnt="10" custScaleX="93735" custScaleY="132481">
        <dgm:presLayoutVars>
          <dgm:bulletEnabled val="1"/>
        </dgm:presLayoutVars>
      </dgm:prSet>
      <dgm:spPr/>
    </dgm:pt>
    <dgm:pt modelId="{97D2FB6C-E237-4CEC-B87E-18E3D0412303}" type="pres">
      <dgm:prSet presAssocID="{77607A89-9493-4038-A278-7920AED90A30}" presName="childTextArrow" presStyleLbl="fgAccFollowNode1" presStyleIdx="8" presStyleCnt="10" custScaleX="65840" custScaleY="132481">
        <dgm:presLayoutVars>
          <dgm:bulletEnabled val="1"/>
        </dgm:presLayoutVars>
      </dgm:prSet>
      <dgm:spPr/>
    </dgm:pt>
    <dgm:pt modelId="{F1074D2E-A53D-4769-8B39-A4D86549F484}" type="pres">
      <dgm:prSet presAssocID="{9B66D21A-3F5D-403A-A550-4AA64184E3F8}" presName="childTextArrow" presStyleLbl="fgAccFollowNode1" presStyleIdx="9" presStyleCnt="10" custScaleX="144539" custScaleY="132481">
        <dgm:presLayoutVars>
          <dgm:bulletEnabled val="1"/>
        </dgm:presLayoutVars>
      </dgm:prSet>
      <dgm:spPr/>
    </dgm:pt>
  </dgm:ptLst>
  <dgm:cxnLst>
    <dgm:cxn modelId="{CDE6EF10-D808-4B6F-AA08-E68DDC757C16}" type="presOf" srcId="{55710AD8-4EA0-4C17-8BE2-BCFA78DDAEEB}" destId="{578C69DF-9240-46F8-971C-033141309CCF}" srcOrd="1" destOrd="0" presId="urn:microsoft.com/office/officeart/2005/8/layout/process4"/>
    <dgm:cxn modelId="{29C62711-F325-475A-BBE0-77ECBBFB378A}" srcId="{3864E06A-A081-46C5-A5FB-FE2F271001DD}" destId="{77607A89-9493-4038-A278-7920AED90A30}" srcOrd="2" destOrd="0" parTransId="{68EB1684-EE79-4004-8470-8B06F7AA9EC4}" sibTransId="{935B1F74-2CE6-4A45-A2C0-A29CA22977F1}"/>
    <dgm:cxn modelId="{568BDB29-2FE9-4886-B90F-6826EB00B39D}" type="presOf" srcId="{EB3E3E95-0AD1-4962-B66C-C53BFC5A6DB2}" destId="{A8E8A490-6618-4FE8-898A-F6665AE9773A}" srcOrd="0" destOrd="0" presId="urn:microsoft.com/office/officeart/2005/8/layout/process4"/>
    <dgm:cxn modelId="{CDF55932-FBFA-4E79-A7C6-45FEEA2E9A88}" type="presOf" srcId="{3864E06A-A081-46C5-A5FB-FE2F271001DD}" destId="{1FC7216F-FBFA-4355-B39D-03F73E543633}" srcOrd="1" destOrd="0" presId="urn:microsoft.com/office/officeart/2005/8/layout/process4"/>
    <dgm:cxn modelId="{B5315C37-EA65-4094-B56A-14B707D7E84B}" type="presOf" srcId="{9B66D21A-3F5D-403A-A550-4AA64184E3F8}" destId="{F1074D2E-A53D-4769-8B39-A4D86549F484}" srcOrd="0" destOrd="0" presId="urn:microsoft.com/office/officeart/2005/8/layout/process4"/>
    <dgm:cxn modelId="{052F363C-7CE8-4AC8-BD58-8A62B3538D36}" srcId="{3864E06A-A081-46C5-A5FB-FE2F271001DD}" destId="{9A99DACF-52E5-4C9B-97CA-A6CC3D7D2916}" srcOrd="0" destOrd="0" parTransId="{1077E5E3-C0E7-42D3-91E4-6220D8F43EB9}" sibTransId="{A847469E-47B0-470B-BEC4-43EF32B10F7E}"/>
    <dgm:cxn modelId="{C88AA83C-0646-4BE9-9F8D-AEBC643A9756}" type="presOf" srcId="{9A99DACF-52E5-4C9B-97CA-A6CC3D7D2916}" destId="{92DE63B8-5096-40B7-9A20-7E9143CF1ECD}" srcOrd="0" destOrd="0" presId="urn:microsoft.com/office/officeart/2005/8/layout/process4"/>
    <dgm:cxn modelId="{38919B68-5F56-4D29-9FE2-506C701C9B2A}" type="presOf" srcId="{123E4EA3-DFA0-4CFA-B266-4E72DC492249}" destId="{EC47651F-268F-42FB-BE7E-3B3CA0C98F90}" srcOrd="0" destOrd="0" presId="urn:microsoft.com/office/officeart/2005/8/layout/process4"/>
    <dgm:cxn modelId="{DD77164C-8FC7-439F-AE93-5D44FB0B5ED7}" type="presOf" srcId="{3864E06A-A081-46C5-A5FB-FE2F271001DD}" destId="{F86A80C8-6FEB-457C-82C4-AC58DA99959E}" srcOrd="0" destOrd="0" presId="urn:microsoft.com/office/officeart/2005/8/layout/process4"/>
    <dgm:cxn modelId="{7610564C-7984-4A97-9A60-5F81D82AC595}" type="presOf" srcId="{84A74561-A60C-4054-A2DA-9E29561839EF}" destId="{F98F33C8-5D53-49C8-BBF2-80924AF6BE44}" srcOrd="0" destOrd="0" presId="urn:microsoft.com/office/officeart/2005/8/layout/process4"/>
    <dgm:cxn modelId="{D69C0C4F-EDCE-475C-91C6-A4AEF2E1C864}" type="presOf" srcId="{77607A89-9493-4038-A278-7920AED90A30}" destId="{97D2FB6C-E237-4CEC-B87E-18E3D0412303}" srcOrd="0" destOrd="0" presId="urn:microsoft.com/office/officeart/2005/8/layout/process4"/>
    <dgm:cxn modelId="{883D7950-BB70-4D9F-96B8-047B1735FACD}" srcId="{13B305F0-6E09-47D2-81EB-F260C2C40CBE}" destId="{E8359C34-BC60-4866-AF70-7269B5D0E348}" srcOrd="1" destOrd="0" parTransId="{84A11DF5-0BE4-4529-9760-23A2BB63411E}" sibTransId="{A5FB720A-B013-4E6E-98FE-28A7BF488E61}"/>
    <dgm:cxn modelId="{64E4A357-FF02-4104-8DFF-7613AD53B2B5}" srcId="{3864E06A-A081-46C5-A5FB-FE2F271001DD}" destId="{4E6F4A98-6FAC-46A9-B212-C00FE814D8EA}" srcOrd="1" destOrd="0" parTransId="{F2C98DCC-5B12-4BF7-8E9F-168FA8AE8796}" sibTransId="{076587D2-4B27-4C9C-A283-120AB397DFBC}"/>
    <dgm:cxn modelId="{5C585D7D-76F3-47F5-B87C-8B0599952F35}" srcId="{B950F758-67B9-4472-8E05-CA042FCB538E}" destId="{3864E06A-A081-46C5-A5FB-FE2F271001DD}" srcOrd="0" destOrd="0" parTransId="{AF5BB740-BCB9-45E6-8D65-8D5EA619B23A}" sibTransId="{8CDFB697-D057-496F-8BE0-53975B7EA1A3}"/>
    <dgm:cxn modelId="{7A88C581-A363-4393-8EDD-4272C1BC04D6}" srcId="{13B305F0-6E09-47D2-81EB-F260C2C40CBE}" destId="{123E4EA3-DFA0-4CFA-B266-4E72DC492249}" srcOrd="2" destOrd="0" parTransId="{B787A1E2-A47E-4C53-AD96-AFB8CD848619}" sibTransId="{8C89D67E-1C7C-4106-890C-5F956CD49162}"/>
    <dgm:cxn modelId="{71467382-F56F-4189-BA13-B7A99389DEAD}" type="presOf" srcId="{4E6F4A98-6FAC-46A9-B212-C00FE814D8EA}" destId="{92D6F290-91B5-46F5-A133-BAA400CA82CB}" srcOrd="0" destOrd="0" presId="urn:microsoft.com/office/officeart/2005/8/layout/process4"/>
    <dgm:cxn modelId="{1B474288-C772-44BD-A71D-8ABDC92DFB08}" type="presOf" srcId="{13B305F0-6E09-47D2-81EB-F260C2C40CBE}" destId="{EDB221FB-4970-46B2-A960-2129D5FAD4F7}" srcOrd="1" destOrd="0" presId="urn:microsoft.com/office/officeart/2005/8/layout/process4"/>
    <dgm:cxn modelId="{FD4A9388-03E4-43BC-B953-5D114413DB42}" type="presOf" srcId="{B2553C81-894C-4D14-ABFD-687BE0997BEA}" destId="{33EFA709-E2C7-4ACC-AAA8-47654525EE12}" srcOrd="0" destOrd="0" presId="urn:microsoft.com/office/officeart/2005/8/layout/process4"/>
    <dgm:cxn modelId="{71DCF38E-1434-4461-9A35-1F71A3548B1F}" srcId="{55710AD8-4EA0-4C17-8BE2-BCFA78DDAEEB}" destId="{84A74561-A60C-4054-A2DA-9E29561839EF}" srcOrd="0" destOrd="0" parTransId="{7561B847-41EE-48F4-8040-E71BCCD93210}" sibTransId="{D705C8C3-78C9-49DB-8CA3-C23AD0D18CB8}"/>
    <dgm:cxn modelId="{C1AFAB92-BD56-448B-AEF1-ED1083906EDC}" srcId="{13B305F0-6E09-47D2-81EB-F260C2C40CBE}" destId="{B2553C81-894C-4D14-ABFD-687BE0997BEA}" srcOrd="0" destOrd="0" parTransId="{D4714709-76A0-4BE5-9583-404AE4F16E2E}" sibTransId="{0C950E9A-0C29-47CB-A6A3-44CB7B152750}"/>
    <dgm:cxn modelId="{55F0FF95-58D4-4AA0-BD0C-7F3EAC3AC6C0}" type="presOf" srcId="{13B305F0-6E09-47D2-81EB-F260C2C40CBE}" destId="{12E2E774-F77C-454E-8C0A-E86D372566D3}" srcOrd="0" destOrd="0" presId="urn:microsoft.com/office/officeart/2005/8/layout/process4"/>
    <dgm:cxn modelId="{44345A9E-43B3-4635-AC8E-672AA8009959}" type="presOf" srcId="{A0F7C3DA-4D09-4FE7-849B-2478081F0615}" destId="{905523A1-664A-48E8-8205-6E8ADB601EF1}" srcOrd="0" destOrd="0" presId="urn:microsoft.com/office/officeart/2005/8/layout/process4"/>
    <dgm:cxn modelId="{5745BEA7-A5B2-4D01-AF92-A5B04F6824E6}" type="presOf" srcId="{B950F758-67B9-4472-8E05-CA042FCB538E}" destId="{DBDC3CC5-C0A3-40AC-9400-479E61CCB72E}" srcOrd="0" destOrd="0" presId="urn:microsoft.com/office/officeart/2005/8/layout/process4"/>
    <dgm:cxn modelId="{92842EAB-A8F7-4C0F-BDCB-EC15F20F5A34}" type="presOf" srcId="{9CCA5873-5731-4E6B-8D6A-B1A45F69B34E}" destId="{DC4AC1ED-2DAC-427C-A19D-EC2560479300}" srcOrd="0" destOrd="0" presId="urn:microsoft.com/office/officeart/2005/8/layout/process4"/>
    <dgm:cxn modelId="{4C365AC0-1C9A-4225-BC5E-03F9626BA34C}" type="presOf" srcId="{E8359C34-BC60-4866-AF70-7269B5D0E348}" destId="{084CE91C-2C99-4B90-B5C4-C56B8EFAD68E}" srcOrd="0" destOrd="0" presId="urn:microsoft.com/office/officeart/2005/8/layout/process4"/>
    <dgm:cxn modelId="{521DC8CE-6CC7-411D-A2C9-C99246EFF6B3}" srcId="{13B305F0-6E09-47D2-81EB-F260C2C40CBE}" destId="{A0F7C3DA-4D09-4FE7-849B-2478081F0615}" srcOrd="3" destOrd="0" parTransId="{763F55F5-416F-4E65-9528-D761C3B85C55}" sibTransId="{B6BC4C89-3CB3-433E-BACD-65B202F1EB97}"/>
    <dgm:cxn modelId="{6D85E3D0-69A3-4B93-A1FC-59DECF58CA57}" srcId="{B950F758-67B9-4472-8E05-CA042FCB538E}" destId="{13B305F0-6E09-47D2-81EB-F260C2C40CBE}" srcOrd="1" destOrd="0" parTransId="{B558D457-293F-4CDD-95B7-9F1925B2C192}" sibTransId="{3EDE56B9-3551-444E-9FFF-F0B9AFBA2306}"/>
    <dgm:cxn modelId="{9D54FDD8-1C97-4334-894C-86942FF1F6A3}" srcId="{55710AD8-4EA0-4C17-8BE2-BCFA78DDAEEB}" destId="{9CCA5873-5731-4E6B-8D6A-B1A45F69B34E}" srcOrd="1" destOrd="0" parTransId="{C9BE5B1D-F2D3-41BE-9493-C8384B107918}" sibTransId="{48B62EE2-5A62-4F00-8229-F682F9775026}"/>
    <dgm:cxn modelId="{215422DA-5606-4982-8CC7-6828506691B3}" type="presOf" srcId="{55710AD8-4EA0-4C17-8BE2-BCFA78DDAEEB}" destId="{1ACF6A7E-9420-4B8D-A42D-947F49DB16B3}" srcOrd="0" destOrd="0" presId="urn:microsoft.com/office/officeart/2005/8/layout/process4"/>
    <dgm:cxn modelId="{C6958AF9-B49C-41FE-B04A-77DADA3D8E51}" srcId="{3864E06A-A081-46C5-A5FB-FE2F271001DD}" destId="{9B66D21A-3F5D-403A-A550-4AA64184E3F8}" srcOrd="3" destOrd="0" parTransId="{84B18C04-2F91-4F65-9CB6-FC529BAC90F0}" sibTransId="{933D367D-AE5B-499B-8DF7-81BCD269F496}"/>
    <dgm:cxn modelId="{518A02FB-D437-4E68-8A6C-EEABEE3A364D}" srcId="{B950F758-67B9-4472-8E05-CA042FCB538E}" destId="{EB3E3E95-0AD1-4962-B66C-C53BFC5A6DB2}" srcOrd="2" destOrd="0" parTransId="{D51D7B5D-D24F-49BF-9CAE-482F88C39E2E}" sibTransId="{DF7A8452-A32C-45F8-A531-D04A43935EF4}"/>
    <dgm:cxn modelId="{351685FC-126D-463B-A474-79FB651A608F}" srcId="{B950F758-67B9-4472-8E05-CA042FCB538E}" destId="{55710AD8-4EA0-4C17-8BE2-BCFA78DDAEEB}" srcOrd="3" destOrd="0" parTransId="{716BD2D1-A0E1-43FE-9300-DFE6D973E7EA}" sibTransId="{4F534DFB-F5A5-40FF-B6A3-19AD8B97E174}"/>
    <dgm:cxn modelId="{739DD266-15CA-4B69-BE64-B82E0F2DFB87}" type="presParOf" srcId="{DBDC3CC5-C0A3-40AC-9400-479E61CCB72E}" destId="{2A970F1A-F7E7-4CB3-8D71-1AE0230A5B06}" srcOrd="0" destOrd="0" presId="urn:microsoft.com/office/officeart/2005/8/layout/process4"/>
    <dgm:cxn modelId="{5477E4C7-D247-4CB6-B4F8-9C715A16DF44}" type="presParOf" srcId="{2A970F1A-F7E7-4CB3-8D71-1AE0230A5B06}" destId="{1ACF6A7E-9420-4B8D-A42D-947F49DB16B3}" srcOrd="0" destOrd="0" presId="urn:microsoft.com/office/officeart/2005/8/layout/process4"/>
    <dgm:cxn modelId="{0DAAA5C3-8887-4C24-A28E-D817A7259696}" type="presParOf" srcId="{2A970F1A-F7E7-4CB3-8D71-1AE0230A5B06}" destId="{578C69DF-9240-46F8-971C-033141309CCF}" srcOrd="1" destOrd="0" presId="urn:microsoft.com/office/officeart/2005/8/layout/process4"/>
    <dgm:cxn modelId="{08D052E6-E7B0-4EEE-B7D6-093C2CFBFB39}" type="presParOf" srcId="{2A970F1A-F7E7-4CB3-8D71-1AE0230A5B06}" destId="{9E309A98-E8FF-49F0-A23B-C18D3F6A9E5C}" srcOrd="2" destOrd="0" presId="urn:microsoft.com/office/officeart/2005/8/layout/process4"/>
    <dgm:cxn modelId="{170F6933-D903-4FAE-89D4-5395BD1A1BAC}" type="presParOf" srcId="{9E309A98-E8FF-49F0-A23B-C18D3F6A9E5C}" destId="{F98F33C8-5D53-49C8-BBF2-80924AF6BE44}" srcOrd="0" destOrd="0" presId="urn:microsoft.com/office/officeart/2005/8/layout/process4"/>
    <dgm:cxn modelId="{B9733D4E-0F71-41E3-8600-32B8DE7856A8}" type="presParOf" srcId="{9E309A98-E8FF-49F0-A23B-C18D3F6A9E5C}" destId="{DC4AC1ED-2DAC-427C-A19D-EC2560479300}" srcOrd="1" destOrd="0" presId="urn:microsoft.com/office/officeart/2005/8/layout/process4"/>
    <dgm:cxn modelId="{37CEA86C-80C6-4A09-8A8B-33916B5CB5FC}" type="presParOf" srcId="{DBDC3CC5-C0A3-40AC-9400-479E61CCB72E}" destId="{E8133887-AA0A-4EA2-9DC7-40C243694F7F}" srcOrd="1" destOrd="0" presId="urn:microsoft.com/office/officeart/2005/8/layout/process4"/>
    <dgm:cxn modelId="{36EB4C29-267C-423B-BE65-1208EAE73FE1}" type="presParOf" srcId="{DBDC3CC5-C0A3-40AC-9400-479E61CCB72E}" destId="{601573A1-9C14-4497-B66B-0BEB9E61828A}" srcOrd="2" destOrd="0" presId="urn:microsoft.com/office/officeart/2005/8/layout/process4"/>
    <dgm:cxn modelId="{B16FABA5-FA34-4AB9-A439-480D86CA8CA1}" type="presParOf" srcId="{601573A1-9C14-4497-B66B-0BEB9E61828A}" destId="{A8E8A490-6618-4FE8-898A-F6665AE9773A}" srcOrd="0" destOrd="0" presId="urn:microsoft.com/office/officeart/2005/8/layout/process4"/>
    <dgm:cxn modelId="{10F56377-3DDE-4743-967B-1B5931D371FA}" type="presParOf" srcId="{DBDC3CC5-C0A3-40AC-9400-479E61CCB72E}" destId="{FB7C6577-6F5F-401E-8C20-480504449DA2}" srcOrd="3" destOrd="0" presId="urn:microsoft.com/office/officeart/2005/8/layout/process4"/>
    <dgm:cxn modelId="{C8A9A991-B1CD-42EC-8F24-9B6A419A45E4}" type="presParOf" srcId="{DBDC3CC5-C0A3-40AC-9400-479E61CCB72E}" destId="{DF125552-66B7-4E12-B777-8E1A0AB5E26E}" srcOrd="4" destOrd="0" presId="urn:microsoft.com/office/officeart/2005/8/layout/process4"/>
    <dgm:cxn modelId="{DA2F7155-3986-4D28-AF8A-94D27C17705D}" type="presParOf" srcId="{DF125552-66B7-4E12-B777-8E1A0AB5E26E}" destId="{12E2E774-F77C-454E-8C0A-E86D372566D3}" srcOrd="0" destOrd="0" presId="urn:microsoft.com/office/officeart/2005/8/layout/process4"/>
    <dgm:cxn modelId="{80DE1621-E4A2-4BDE-BAC0-A1D6316EC8CD}" type="presParOf" srcId="{DF125552-66B7-4E12-B777-8E1A0AB5E26E}" destId="{EDB221FB-4970-46B2-A960-2129D5FAD4F7}" srcOrd="1" destOrd="0" presId="urn:microsoft.com/office/officeart/2005/8/layout/process4"/>
    <dgm:cxn modelId="{835E4A07-DB46-4694-911A-9E7A4C9B59E8}" type="presParOf" srcId="{DF125552-66B7-4E12-B777-8E1A0AB5E26E}" destId="{484A20E6-1451-495C-8F79-B53B3C4C766A}" srcOrd="2" destOrd="0" presId="urn:microsoft.com/office/officeart/2005/8/layout/process4"/>
    <dgm:cxn modelId="{630382B2-E46C-4E1D-88BB-B72209F0B1D5}" type="presParOf" srcId="{484A20E6-1451-495C-8F79-B53B3C4C766A}" destId="{33EFA709-E2C7-4ACC-AAA8-47654525EE12}" srcOrd="0" destOrd="0" presId="urn:microsoft.com/office/officeart/2005/8/layout/process4"/>
    <dgm:cxn modelId="{2B2B79C7-DA98-4883-A692-85DF61283E1F}" type="presParOf" srcId="{484A20E6-1451-495C-8F79-B53B3C4C766A}" destId="{084CE91C-2C99-4B90-B5C4-C56B8EFAD68E}" srcOrd="1" destOrd="0" presId="urn:microsoft.com/office/officeart/2005/8/layout/process4"/>
    <dgm:cxn modelId="{1C66A202-8BE6-4673-96EC-285533A5CC59}" type="presParOf" srcId="{484A20E6-1451-495C-8F79-B53B3C4C766A}" destId="{EC47651F-268F-42FB-BE7E-3B3CA0C98F90}" srcOrd="2" destOrd="0" presId="urn:microsoft.com/office/officeart/2005/8/layout/process4"/>
    <dgm:cxn modelId="{F80E22A9-7EB1-4D67-B031-38CECF323F10}" type="presParOf" srcId="{484A20E6-1451-495C-8F79-B53B3C4C766A}" destId="{905523A1-664A-48E8-8205-6E8ADB601EF1}" srcOrd="3" destOrd="0" presId="urn:microsoft.com/office/officeart/2005/8/layout/process4"/>
    <dgm:cxn modelId="{B4202E7D-021D-4210-AD43-54571B16A30B}" type="presParOf" srcId="{DBDC3CC5-C0A3-40AC-9400-479E61CCB72E}" destId="{6133C607-983C-4791-90E5-7AB92EE62B34}" srcOrd="5" destOrd="0" presId="urn:microsoft.com/office/officeart/2005/8/layout/process4"/>
    <dgm:cxn modelId="{C6C955ED-D49A-490D-9D9C-75A458BE2B3F}" type="presParOf" srcId="{DBDC3CC5-C0A3-40AC-9400-479E61CCB72E}" destId="{6EFB06CB-3F3A-4668-8A29-D707B3066323}" srcOrd="6" destOrd="0" presId="urn:microsoft.com/office/officeart/2005/8/layout/process4"/>
    <dgm:cxn modelId="{C4214FD4-C327-41CC-B0CD-3379B366BB6F}" type="presParOf" srcId="{6EFB06CB-3F3A-4668-8A29-D707B3066323}" destId="{F86A80C8-6FEB-457C-82C4-AC58DA99959E}" srcOrd="0" destOrd="0" presId="urn:microsoft.com/office/officeart/2005/8/layout/process4"/>
    <dgm:cxn modelId="{7503BE7E-4CC9-49EA-A636-96C5AC4C08DD}" type="presParOf" srcId="{6EFB06CB-3F3A-4668-8A29-D707B3066323}" destId="{1FC7216F-FBFA-4355-B39D-03F73E543633}" srcOrd="1" destOrd="0" presId="urn:microsoft.com/office/officeart/2005/8/layout/process4"/>
    <dgm:cxn modelId="{488F8A5B-7065-4749-9A37-05ADD3317764}" type="presParOf" srcId="{6EFB06CB-3F3A-4668-8A29-D707B3066323}" destId="{240339E7-C609-4113-B0A8-1DCF8F12D77A}" srcOrd="2" destOrd="0" presId="urn:microsoft.com/office/officeart/2005/8/layout/process4"/>
    <dgm:cxn modelId="{3ADC31DB-27F4-42F3-AAA3-8E553B7AB512}" type="presParOf" srcId="{240339E7-C609-4113-B0A8-1DCF8F12D77A}" destId="{92DE63B8-5096-40B7-9A20-7E9143CF1ECD}" srcOrd="0" destOrd="0" presId="urn:microsoft.com/office/officeart/2005/8/layout/process4"/>
    <dgm:cxn modelId="{2664EF75-5A9F-40B9-B926-463B0212809A}" type="presParOf" srcId="{240339E7-C609-4113-B0A8-1DCF8F12D77A}" destId="{92D6F290-91B5-46F5-A133-BAA400CA82CB}" srcOrd="1" destOrd="0" presId="urn:microsoft.com/office/officeart/2005/8/layout/process4"/>
    <dgm:cxn modelId="{F57CE47B-E19F-4D79-887D-A8BC68D2D86E}" type="presParOf" srcId="{240339E7-C609-4113-B0A8-1DCF8F12D77A}" destId="{97D2FB6C-E237-4CEC-B87E-18E3D0412303}" srcOrd="2" destOrd="0" presId="urn:microsoft.com/office/officeart/2005/8/layout/process4"/>
    <dgm:cxn modelId="{6FA34D75-5CAA-4468-BF11-11486422397C}" type="presParOf" srcId="{240339E7-C609-4113-B0A8-1DCF8F12D77A}" destId="{F1074D2E-A53D-4769-8B39-A4D86549F484}"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0758BA-0AB8-47BD-A806-B63A78676A91}">
      <dsp:nvSpPr>
        <dsp:cNvPr id="0" name=""/>
        <dsp:cNvSpPr/>
      </dsp:nvSpPr>
      <dsp:spPr>
        <a:xfrm rot="5400000">
          <a:off x="5766921" y="-2386875"/>
          <a:ext cx="832908" cy="5819648"/>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dirty="0"/>
            <a:t>Recognise symptoms and signs</a:t>
          </a:r>
        </a:p>
        <a:p>
          <a:pPr marL="228600" lvl="1" indent="-228600" algn="l" defTabSz="889000">
            <a:lnSpc>
              <a:spcPct val="90000"/>
            </a:lnSpc>
            <a:spcBef>
              <a:spcPct val="0"/>
            </a:spcBef>
            <a:spcAft>
              <a:spcPct val="15000"/>
            </a:spcAft>
            <a:buChar char="•"/>
          </a:pPr>
          <a:r>
            <a:rPr lang="en-AU" sz="2000" kern="1200" dirty="0"/>
            <a:t>Initiate investigations</a:t>
          </a:r>
        </a:p>
      </dsp:txBody>
      <dsp:txXfrm rot="-5400000">
        <a:off x="3273552" y="147153"/>
        <a:ext cx="5778989" cy="751590"/>
      </dsp:txXfrm>
    </dsp:sp>
    <dsp:sp modelId="{79A51A7B-6217-4D05-924C-9C961735D511}">
      <dsp:nvSpPr>
        <dsp:cNvPr id="0" name=""/>
        <dsp:cNvSpPr/>
      </dsp:nvSpPr>
      <dsp:spPr>
        <a:xfrm>
          <a:off x="0" y="2381"/>
          <a:ext cx="3273552" cy="104113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AU" sz="2900" kern="1200" dirty="0"/>
            <a:t>Early Identification</a:t>
          </a:r>
        </a:p>
      </dsp:txBody>
      <dsp:txXfrm>
        <a:off x="50824" y="53205"/>
        <a:ext cx="3171904" cy="939487"/>
      </dsp:txXfrm>
    </dsp:sp>
    <dsp:sp modelId="{06001999-3D61-4B15-A7AF-8EEF592A1426}">
      <dsp:nvSpPr>
        <dsp:cNvPr id="0" name=""/>
        <dsp:cNvSpPr/>
      </dsp:nvSpPr>
      <dsp:spPr>
        <a:xfrm rot="5400000">
          <a:off x="5766921" y="-1293682"/>
          <a:ext cx="832908" cy="5819648"/>
        </a:xfrm>
        <a:prstGeom prst="round2Same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dirty="0"/>
            <a:t>Confirm with karyotype</a:t>
          </a:r>
        </a:p>
        <a:p>
          <a:pPr marL="228600" lvl="1" indent="-228600" algn="l" defTabSz="889000">
            <a:lnSpc>
              <a:spcPct val="90000"/>
            </a:lnSpc>
            <a:spcBef>
              <a:spcPct val="0"/>
            </a:spcBef>
            <a:spcAft>
              <a:spcPct val="15000"/>
            </a:spcAft>
            <a:buChar char="•"/>
          </a:pPr>
          <a:r>
            <a:rPr lang="en-AU" sz="2000" kern="1200" dirty="0"/>
            <a:t>Convey diagnosis in a sensitive manner</a:t>
          </a:r>
        </a:p>
      </dsp:txBody>
      <dsp:txXfrm rot="-5400000">
        <a:off x="3273552" y="1240346"/>
        <a:ext cx="5778989" cy="751590"/>
      </dsp:txXfrm>
    </dsp:sp>
    <dsp:sp modelId="{3A2D0EE0-A4D7-4AEB-95C4-D03F173DF2D5}">
      <dsp:nvSpPr>
        <dsp:cNvPr id="0" name=""/>
        <dsp:cNvSpPr/>
      </dsp:nvSpPr>
      <dsp:spPr>
        <a:xfrm>
          <a:off x="0" y="1095573"/>
          <a:ext cx="3273552" cy="1041135"/>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AU" sz="2900" kern="1200" dirty="0"/>
            <a:t>Diagnosis</a:t>
          </a:r>
        </a:p>
      </dsp:txBody>
      <dsp:txXfrm>
        <a:off x="50824" y="1146397"/>
        <a:ext cx="3171904" cy="939487"/>
      </dsp:txXfrm>
    </dsp:sp>
    <dsp:sp modelId="{49C9D06F-9476-438F-8F9B-8752A85C34FC}">
      <dsp:nvSpPr>
        <dsp:cNvPr id="0" name=""/>
        <dsp:cNvSpPr/>
      </dsp:nvSpPr>
      <dsp:spPr>
        <a:xfrm rot="5400000">
          <a:off x="5766921" y="-200490"/>
          <a:ext cx="832908" cy="5819648"/>
        </a:xfrm>
        <a:prstGeom prst="round2Same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dirty="0"/>
            <a:t>Screen for co-morbidities </a:t>
          </a:r>
        </a:p>
        <a:p>
          <a:pPr marL="228600" lvl="1" indent="-228600" algn="l" defTabSz="889000">
            <a:lnSpc>
              <a:spcPct val="90000"/>
            </a:lnSpc>
            <a:spcBef>
              <a:spcPct val="0"/>
            </a:spcBef>
            <a:spcAft>
              <a:spcPct val="15000"/>
            </a:spcAft>
            <a:buChar char="•"/>
          </a:pPr>
          <a:r>
            <a:rPr lang="en-AU" sz="2000" kern="1200" dirty="0"/>
            <a:t>Assess fertility, psychosocial, sexual health needs</a:t>
          </a:r>
        </a:p>
        <a:p>
          <a:pPr marL="228600" lvl="1" indent="-228600" algn="l" defTabSz="889000">
            <a:lnSpc>
              <a:spcPct val="90000"/>
            </a:lnSpc>
            <a:spcBef>
              <a:spcPct val="0"/>
            </a:spcBef>
            <a:spcAft>
              <a:spcPct val="15000"/>
            </a:spcAft>
            <a:buChar char="•"/>
          </a:pPr>
          <a:r>
            <a:rPr lang="en-AU" sz="2000" kern="1200" dirty="0"/>
            <a:t>Assess and support healthy lifestyle</a:t>
          </a:r>
        </a:p>
        <a:p>
          <a:pPr marL="228600" lvl="1" indent="-228600" algn="l" defTabSz="889000">
            <a:lnSpc>
              <a:spcPct val="90000"/>
            </a:lnSpc>
            <a:spcBef>
              <a:spcPct val="0"/>
            </a:spcBef>
            <a:spcAft>
              <a:spcPct val="15000"/>
            </a:spcAft>
            <a:buChar char="•"/>
          </a:pPr>
          <a:r>
            <a:rPr lang="en-AU" sz="2000" kern="1200" dirty="0"/>
            <a:t>Assess and initiate personalised hormone therapy if no contraindications</a:t>
          </a:r>
        </a:p>
      </dsp:txBody>
      <dsp:txXfrm rot="-5400000">
        <a:off x="3273552" y="2333538"/>
        <a:ext cx="5778989" cy="751590"/>
      </dsp:txXfrm>
    </dsp:sp>
    <dsp:sp modelId="{EED05F48-E3F7-4D68-BB6A-C21460556581}">
      <dsp:nvSpPr>
        <dsp:cNvPr id="0" name=""/>
        <dsp:cNvSpPr/>
      </dsp:nvSpPr>
      <dsp:spPr>
        <a:xfrm>
          <a:off x="0" y="2188765"/>
          <a:ext cx="3273552" cy="1041135"/>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AU" sz="2900" kern="1200" dirty="0"/>
            <a:t>Initial management</a:t>
          </a:r>
        </a:p>
      </dsp:txBody>
      <dsp:txXfrm>
        <a:off x="50824" y="2239589"/>
        <a:ext cx="3171904" cy="939487"/>
      </dsp:txXfrm>
    </dsp:sp>
    <dsp:sp modelId="{45BA0BBF-F160-46E3-8D3E-EC3201ECD1B7}">
      <dsp:nvSpPr>
        <dsp:cNvPr id="0" name=""/>
        <dsp:cNvSpPr/>
      </dsp:nvSpPr>
      <dsp:spPr>
        <a:xfrm rot="5400000">
          <a:off x="5766921" y="892701"/>
          <a:ext cx="832908" cy="5819648"/>
        </a:xfrm>
        <a:prstGeom prst="round2Same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dirty="0"/>
            <a:t>Genetic counselling, gynaecology, endocrinology, psychology, fertility, allied health, sexual counselling support group</a:t>
          </a:r>
        </a:p>
        <a:p>
          <a:pPr marL="228600" lvl="1" indent="-228600" algn="l" defTabSz="889000">
            <a:lnSpc>
              <a:spcPct val="90000"/>
            </a:lnSpc>
            <a:spcBef>
              <a:spcPct val="0"/>
            </a:spcBef>
            <a:spcAft>
              <a:spcPct val="15000"/>
            </a:spcAft>
            <a:buChar char="•"/>
          </a:pPr>
          <a:r>
            <a:rPr lang="en-AU" sz="2000" kern="1200" dirty="0"/>
            <a:t>Specialist multidisciplinary clinic</a:t>
          </a:r>
        </a:p>
      </dsp:txBody>
      <dsp:txXfrm rot="-5400000">
        <a:off x="3273552" y="3426730"/>
        <a:ext cx="5778989" cy="751590"/>
      </dsp:txXfrm>
    </dsp:sp>
    <dsp:sp modelId="{105B8F2A-2AF6-4974-95D7-8D0B7E990C21}">
      <dsp:nvSpPr>
        <dsp:cNvPr id="0" name=""/>
        <dsp:cNvSpPr/>
      </dsp:nvSpPr>
      <dsp:spPr>
        <a:xfrm>
          <a:off x="0" y="3281958"/>
          <a:ext cx="3273552" cy="104113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AU" sz="2900" kern="1200" dirty="0"/>
            <a:t>Referral</a:t>
          </a:r>
        </a:p>
      </dsp:txBody>
      <dsp:txXfrm>
        <a:off x="50824" y="3332782"/>
        <a:ext cx="3171904" cy="939487"/>
      </dsp:txXfrm>
    </dsp:sp>
    <dsp:sp modelId="{93A53AB5-18CC-4FC6-9709-70D90564BCFD}">
      <dsp:nvSpPr>
        <dsp:cNvPr id="0" name=""/>
        <dsp:cNvSpPr/>
      </dsp:nvSpPr>
      <dsp:spPr>
        <a:xfrm rot="5400000">
          <a:off x="5707260" y="1985894"/>
          <a:ext cx="952230" cy="5819648"/>
        </a:xfrm>
        <a:prstGeom prst="round2SameRect">
          <a:avLst/>
        </a:prstGeom>
        <a:solidFill>
          <a:schemeClr val="accent6">
            <a:tint val="40000"/>
            <a:alpha val="90000"/>
            <a:hueOff val="0"/>
            <a:satOff val="0"/>
            <a:lumOff val="0"/>
            <a:alphaOff val="0"/>
          </a:schemeClr>
        </a:solidFill>
        <a:ln w="1905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dirty="0"/>
            <a:t>Monitor and support healthy  lifestyle</a:t>
          </a:r>
        </a:p>
        <a:p>
          <a:pPr marL="228600" lvl="1" indent="-228600" algn="l" defTabSz="889000">
            <a:lnSpc>
              <a:spcPct val="90000"/>
            </a:lnSpc>
            <a:spcBef>
              <a:spcPct val="0"/>
            </a:spcBef>
            <a:spcAft>
              <a:spcPct val="15000"/>
            </a:spcAft>
            <a:buChar char="•"/>
          </a:pPr>
          <a:r>
            <a:rPr lang="en-AU" sz="2000" kern="1200" dirty="0"/>
            <a:t>Monitor co-morbidities especially CVD and bone health risk factors</a:t>
          </a:r>
        </a:p>
        <a:p>
          <a:pPr marL="228600" lvl="1" indent="-228600" algn="l" defTabSz="889000">
            <a:lnSpc>
              <a:spcPct val="90000"/>
            </a:lnSpc>
            <a:spcBef>
              <a:spcPct val="0"/>
            </a:spcBef>
            <a:spcAft>
              <a:spcPct val="15000"/>
            </a:spcAft>
            <a:buChar char="•"/>
          </a:pPr>
          <a:r>
            <a:rPr lang="en-AU" sz="2000" kern="1200" dirty="0"/>
            <a:t>Monitor and address psychological and sexual health needs</a:t>
          </a:r>
        </a:p>
        <a:p>
          <a:pPr marL="228600" lvl="1" indent="-228600" algn="l" defTabSz="889000">
            <a:lnSpc>
              <a:spcPct val="90000"/>
            </a:lnSpc>
            <a:spcBef>
              <a:spcPct val="0"/>
            </a:spcBef>
            <a:spcAft>
              <a:spcPct val="15000"/>
            </a:spcAft>
            <a:buChar char="•"/>
          </a:pPr>
          <a:r>
            <a:rPr lang="en-AU" sz="2000" kern="1200" dirty="0"/>
            <a:t>Review hormone therapy and promote adherence</a:t>
          </a:r>
        </a:p>
        <a:p>
          <a:pPr marL="114300" lvl="1" indent="-114300" algn="l" defTabSz="577850">
            <a:lnSpc>
              <a:spcPct val="90000"/>
            </a:lnSpc>
            <a:spcBef>
              <a:spcPct val="0"/>
            </a:spcBef>
            <a:spcAft>
              <a:spcPct val="15000"/>
            </a:spcAft>
            <a:buChar char="•"/>
          </a:pPr>
          <a:endParaRPr lang="en-AU" sz="1300" kern="1200" dirty="0"/>
        </a:p>
      </dsp:txBody>
      <dsp:txXfrm rot="-5400000">
        <a:off x="3273551" y="4466087"/>
        <a:ext cx="5773164" cy="859262"/>
      </dsp:txXfrm>
    </dsp:sp>
    <dsp:sp modelId="{086740B4-D476-4027-99DD-CA4C34A209AE}">
      <dsp:nvSpPr>
        <dsp:cNvPr id="0" name=""/>
        <dsp:cNvSpPr/>
      </dsp:nvSpPr>
      <dsp:spPr>
        <a:xfrm>
          <a:off x="0" y="4375150"/>
          <a:ext cx="3273552" cy="1041135"/>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AU" sz="2900" kern="1200" dirty="0"/>
            <a:t>Long term follow-up</a:t>
          </a:r>
        </a:p>
      </dsp:txBody>
      <dsp:txXfrm>
        <a:off x="50824" y="4425974"/>
        <a:ext cx="3171904" cy="9394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C69DF-9240-46F8-971C-033141309CCF}">
      <dsp:nvSpPr>
        <dsp:cNvPr id="0" name=""/>
        <dsp:cNvSpPr/>
      </dsp:nvSpPr>
      <dsp:spPr>
        <a:xfrm>
          <a:off x="0" y="4645214"/>
          <a:ext cx="11480801" cy="8781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AU" sz="3200" b="1" kern="1200" dirty="0"/>
            <a:t>If diagnosis not confirmed on first FSH test</a:t>
          </a:r>
        </a:p>
      </dsp:txBody>
      <dsp:txXfrm>
        <a:off x="0" y="4645214"/>
        <a:ext cx="11480801" cy="474226"/>
      </dsp:txXfrm>
    </dsp:sp>
    <dsp:sp modelId="{F98F33C8-5D53-49C8-BBF2-80924AF6BE44}">
      <dsp:nvSpPr>
        <dsp:cNvPr id="0" name=""/>
        <dsp:cNvSpPr/>
      </dsp:nvSpPr>
      <dsp:spPr>
        <a:xfrm>
          <a:off x="0" y="5101877"/>
          <a:ext cx="5740400" cy="403970"/>
        </a:xfrm>
        <a:prstGeom prst="rect">
          <a:avLst/>
        </a:prstGeom>
        <a:solidFill>
          <a:schemeClr val="accent1">
            <a:alpha val="90000"/>
            <a:tint val="40000"/>
            <a:hueOff val="0"/>
            <a:satOff val="0"/>
            <a:lumOff val="0"/>
            <a:alphaOff val="0"/>
          </a:schemeClr>
        </a:solidFill>
        <a:ln w="1905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AU" sz="2800" kern="1200" dirty="0"/>
            <a:t>Repeat FSH after 4-6 weeks</a:t>
          </a:r>
        </a:p>
      </dsp:txBody>
      <dsp:txXfrm>
        <a:off x="0" y="5101877"/>
        <a:ext cx="5740400" cy="403970"/>
      </dsp:txXfrm>
    </dsp:sp>
    <dsp:sp modelId="{DC4AC1ED-2DAC-427C-A19D-EC2560479300}">
      <dsp:nvSpPr>
        <dsp:cNvPr id="0" name=""/>
        <dsp:cNvSpPr/>
      </dsp:nvSpPr>
      <dsp:spPr>
        <a:xfrm>
          <a:off x="5740400" y="5101877"/>
          <a:ext cx="5740400" cy="403970"/>
        </a:xfrm>
        <a:prstGeom prst="rect">
          <a:avLst/>
        </a:prstGeom>
        <a:solidFill>
          <a:schemeClr val="accent1">
            <a:alpha val="90000"/>
            <a:tint val="40000"/>
            <a:hueOff val="0"/>
            <a:satOff val="0"/>
            <a:lumOff val="0"/>
            <a:alphaOff val="0"/>
          </a:schemeClr>
        </a:solidFill>
        <a:ln w="1905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AU" sz="2800" kern="1200" dirty="0"/>
            <a:t>Check Anti-Mullerian hormone level</a:t>
          </a:r>
        </a:p>
      </dsp:txBody>
      <dsp:txXfrm>
        <a:off x="5740400" y="5101877"/>
        <a:ext cx="5740400" cy="403970"/>
      </dsp:txXfrm>
    </dsp:sp>
    <dsp:sp modelId="{A8E8A490-6618-4FE8-898A-F6665AE9773A}">
      <dsp:nvSpPr>
        <dsp:cNvPr id="0" name=""/>
        <dsp:cNvSpPr/>
      </dsp:nvSpPr>
      <dsp:spPr>
        <a:xfrm rot="10800000">
          <a:off x="0" y="3307720"/>
          <a:ext cx="11480801" cy="1350666"/>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AU" sz="3600" b="1" kern="1200" dirty="0">
              <a:solidFill>
                <a:srgbClr val="FFFF00"/>
              </a:solidFill>
            </a:rPr>
            <a:t>FSH&gt;25IU/L + oligo/amenorrhoea for at least 4 months = DIAGNOSIS of POI</a:t>
          </a:r>
        </a:p>
      </dsp:txBody>
      <dsp:txXfrm rot="10800000">
        <a:off x="0" y="3307720"/>
        <a:ext cx="11480801" cy="877622"/>
      </dsp:txXfrm>
    </dsp:sp>
    <dsp:sp modelId="{EDB221FB-4970-46B2-A960-2129D5FAD4F7}">
      <dsp:nvSpPr>
        <dsp:cNvPr id="0" name=""/>
        <dsp:cNvSpPr/>
      </dsp:nvSpPr>
      <dsp:spPr>
        <a:xfrm rot="10800000">
          <a:off x="0" y="1340883"/>
          <a:ext cx="11480801" cy="1981320"/>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AU" sz="3200" b="1" kern="1200" dirty="0"/>
            <a:t>Investigations</a:t>
          </a:r>
        </a:p>
      </dsp:txBody>
      <dsp:txXfrm rot="-10800000">
        <a:off x="0" y="1340883"/>
        <a:ext cx="11480801" cy="695443"/>
      </dsp:txXfrm>
    </dsp:sp>
    <dsp:sp modelId="{33EFA709-E2C7-4ACC-AAA8-47654525EE12}">
      <dsp:nvSpPr>
        <dsp:cNvPr id="0" name=""/>
        <dsp:cNvSpPr/>
      </dsp:nvSpPr>
      <dsp:spPr>
        <a:xfrm>
          <a:off x="1922" y="1918691"/>
          <a:ext cx="1497852" cy="824434"/>
        </a:xfrm>
        <a:prstGeom prst="rect">
          <a:avLst/>
        </a:prstGeom>
        <a:solidFill>
          <a:schemeClr val="accent1">
            <a:alpha val="90000"/>
            <a:tint val="40000"/>
            <a:hueOff val="0"/>
            <a:satOff val="0"/>
            <a:lumOff val="0"/>
            <a:alphaOff val="0"/>
          </a:schemeClr>
        </a:solidFill>
        <a:ln w="1905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AU" sz="2800" kern="1200" dirty="0"/>
            <a:t>Pregnancy test</a:t>
          </a:r>
        </a:p>
      </dsp:txBody>
      <dsp:txXfrm>
        <a:off x="1922" y="1918691"/>
        <a:ext cx="1497852" cy="824434"/>
      </dsp:txXfrm>
    </dsp:sp>
    <dsp:sp modelId="{084CE91C-2C99-4B90-B5C4-C56B8EFAD68E}">
      <dsp:nvSpPr>
        <dsp:cNvPr id="0" name=""/>
        <dsp:cNvSpPr/>
      </dsp:nvSpPr>
      <dsp:spPr>
        <a:xfrm>
          <a:off x="1499775" y="1918691"/>
          <a:ext cx="2659404" cy="824434"/>
        </a:xfrm>
        <a:prstGeom prst="rect">
          <a:avLst/>
        </a:prstGeom>
        <a:solidFill>
          <a:schemeClr val="accent1">
            <a:alpha val="90000"/>
            <a:tint val="40000"/>
            <a:hueOff val="0"/>
            <a:satOff val="0"/>
            <a:lumOff val="0"/>
            <a:alphaOff val="0"/>
          </a:schemeClr>
        </a:solidFill>
        <a:ln w="1905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AU" sz="2800" b="1" kern="1200" dirty="0"/>
            <a:t>Check Follicle Stimulating Hormone (FSH) concentration</a:t>
          </a:r>
        </a:p>
      </dsp:txBody>
      <dsp:txXfrm>
        <a:off x="1499775" y="1918691"/>
        <a:ext cx="2659404" cy="824434"/>
      </dsp:txXfrm>
    </dsp:sp>
    <dsp:sp modelId="{EC47651F-268F-42FB-BE7E-3B3CA0C98F90}">
      <dsp:nvSpPr>
        <dsp:cNvPr id="0" name=""/>
        <dsp:cNvSpPr/>
      </dsp:nvSpPr>
      <dsp:spPr>
        <a:xfrm>
          <a:off x="4159179" y="1918691"/>
          <a:ext cx="3558875" cy="824434"/>
        </a:xfrm>
        <a:prstGeom prst="rect">
          <a:avLst/>
        </a:prstGeom>
        <a:solidFill>
          <a:schemeClr val="accent1">
            <a:alpha val="90000"/>
            <a:tint val="40000"/>
            <a:hueOff val="0"/>
            <a:satOff val="0"/>
            <a:lumOff val="0"/>
            <a:alphaOff val="0"/>
          </a:schemeClr>
        </a:solidFill>
        <a:ln w="1905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AU" sz="2800" kern="1200" dirty="0"/>
            <a:t>Serum </a:t>
          </a:r>
          <a:r>
            <a:rPr lang="en-AU" sz="2800" kern="1200" dirty="0" err="1"/>
            <a:t>estradiol</a:t>
          </a:r>
          <a:r>
            <a:rPr lang="en-AU" sz="2800" kern="1200" dirty="0"/>
            <a:t> not needed for diagnosis but if low indicates hypoestrogenism</a:t>
          </a:r>
        </a:p>
      </dsp:txBody>
      <dsp:txXfrm>
        <a:off x="4159179" y="1918691"/>
        <a:ext cx="3558875" cy="824434"/>
      </dsp:txXfrm>
    </dsp:sp>
    <dsp:sp modelId="{905523A1-664A-48E8-8205-6E8ADB601EF1}">
      <dsp:nvSpPr>
        <dsp:cNvPr id="0" name=""/>
        <dsp:cNvSpPr/>
      </dsp:nvSpPr>
      <dsp:spPr>
        <a:xfrm>
          <a:off x="7718055" y="1918691"/>
          <a:ext cx="3760822" cy="824434"/>
        </a:xfrm>
        <a:prstGeom prst="rect">
          <a:avLst/>
        </a:prstGeom>
        <a:solidFill>
          <a:schemeClr val="accent1">
            <a:alpha val="90000"/>
            <a:tint val="40000"/>
            <a:hueOff val="0"/>
            <a:satOff val="0"/>
            <a:lumOff val="0"/>
            <a:alphaOff val="0"/>
          </a:schemeClr>
        </a:solidFill>
        <a:ln w="1905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AU" sz="2800" kern="1200" dirty="0"/>
            <a:t>Pelvic Ultrasound not needed for diagnosis but may show small ovaries and low antral follicle count</a:t>
          </a:r>
        </a:p>
      </dsp:txBody>
      <dsp:txXfrm>
        <a:off x="7718055" y="1918691"/>
        <a:ext cx="3760822" cy="824434"/>
      </dsp:txXfrm>
    </dsp:sp>
    <dsp:sp modelId="{1FC7216F-FBFA-4355-B39D-03F73E543633}">
      <dsp:nvSpPr>
        <dsp:cNvPr id="0" name=""/>
        <dsp:cNvSpPr/>
      </dsp:nvSpPr>
      <dsp:spPr>
        <a:xfrm rot="10800000">
          <a:off x="0" y="17733"/>
          <a:ext cx="11480801" cy="1350666"/>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AU" sz="2700" kern="1200" dirty="0"/>
            <a:t> </a:t>
          </a:r>
          <a:r>
            <a:rPr lang="en-AU" sz="3200" b="1" kern="1200" dirty="0"/>
            <a:t>Clinical presentation: &lt;40 years of age</a:t>
          </a:r>
        </a:p>
      </dsp:txBody>
      <dsp:txXfrm rot="-10800000">
        <a:off x="0" y="17733"/>
        <a:ext cx="11480801" cy="474084"/>
      </dsp:txXfrm>
    </dsp:sp>
    <dsp:sp modelId="{92DE63B8-5096-40B7-9A20-7E9143CF1ECD}">
      <dsp:nvSpPr>
        <dsp:cNvPr id="0" name=""/>
        <dsp:cNvSpPr/>
      </dsp:nvSpPr>
      <dsp:spPr>
        <a:xfrm>
          <a:off x="3258" y="410576"/>
          <a:ext cx="2839368" cy="535023"/>
        </a:xfrm>
        <a:prstGeom prst="rect">
          <a:avLst/>
        </a:prstGeom>
        <a:solidFill>
          <a:schemeClr val="accent1">
            <a:alpha val="90000"/>
            <a:tint val="40000"/>
            <a:hueOff val="0"/>
            <a:satOff val="0"/>
            <a:lumOff val="0"/>
            <a:alphaOff val="0"/>
          </a:schemeClr>
        </a:solidFill>
        <a:ln w="1905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AU" sz="2800" kern="1200" dirty="0"/>
            <a:t>≥4months oligo/amenorrhea</a:t>
          </a:r>
        </a:p>
      </dsp:txBody>
      <dsp:txXfrm>
        <a:off x="3258" y="410576"/>
        <a:ext cx="2839368" cy="535023"/>
      </dsp:txXfrm>
    </dsp:sp>
    <dsp:sp modelId="{92D6F290-91B5-46F5-A133-BAA400CA82CB}">
      <dsp:nvSpPr>
        <dsp:cNvPr id="0" name=""/>
        <dsp:cNvSpPr/>
      </dsp:nvSpPr>
      <dsp:spPr>
        <a:xfrm>
          <a:off x="2842626" y="410576"/>
          <a:ext cx="2661481" cy="535023"/>
        </a:xfrm>
        <a:prstGeom prst="rect">
          <a:avLst/>
        </a:prstGeom>
        <a:solidFill>
          <a:schemeClr val="accent1">
            <a:alpha val="90000"/>
            <a:tint val="40000"/>
            <a:hueOff val="0"/>
            <a:satOff val="0"/>
            <a:lumOff val="0"/>
            <a:alphaOff val="0"/>
          </a:schemeClr>
        </a:solidFill>
        <a:ln w="1905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AU" sz="2800" kern="1200" dirty="0"/>
            <a:t> +/- symptoms of estrogen deficiency</a:t>
          </a:r>
        </a:p>
      </dsp:txBody>
      <dsp:txXfrm>
        <a:off x="2842626" y="410576"/>
        <a:ext cx="2661481" cy="535023"/>
      </dsp:txXfrm>
    </dsp:sp>
    <dsp:sp modelId="{97D2FB6C-E237-4CEC-B87E-18E3D0412303}">
      <dsp:nvSpPr>
        <dsp:cNvPr id="0" name=""/>
        <dsp:cNvSpPr/>
      </dsp:nvSpPr>
      <dsp:spPr>
        <a:xfrm>
          <a:off x="5504108" y="410576"/>
          <a:ext cx="1869439" cy="535023"/>
        </a:xfrm>
        <a:prstGeom prst="rect">
          <a:avLst/>
        </a:prstGeom>
        <a:solidFill>
          <a:schemeClr val="accent1">
            <a:alpha val="90000"/>
            <a:tint val="40000"/>
            <a:hueOff val="0"/>
            <a:satOff val="0"/>
            <a:lumOff val="0"/>
            <a:alphaOff val="0"/>
          </a:schemeClr>
        </a:solidFill>
        <a:ln w="1905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AU" sz="2800" kern="1200" dirty="0"/>
            <a:t>Infertility</a:t>
          </a:r>
        </a:p>
      </dsp:txBody>
      <dsp:txXfrm>
        <a:off x="5504108" y="410576"/>
        <a:ext cx="1869439" cy="535023"/>
      </dsp:txXfrm>
    </dsp:sp>
    <dsp:sp modelId="{F1074D2E-A53D-4769-8B39-A4D86549F484}">
      <dsp:nvSpPr>
        <dsp:cNvPr id="0" name=""/>
        <dsp:cNvSpPr/>
      </dsp:nvSpPr>
      <dsp:spPr>
        <a:xfrm>
          <a:off x="7373548" y="410576"/>
          <a:ext cx="4103994" cy="535023"/>
        </a:xfrm>
        <a:prstGeom prst="rect">
          <a:avLst/>
        </a:prstGeom>
        <a:solidFill>
          <a:schemeClr val="accent1">
            <a:alpha val="90000"/>
            <a:tint val="40000"/>
            <a:hueOff val="0"/>
            <a:satOff val="0"/>
            <a:lumOff val="0"/>
            <a:alphaOff val="0"/>
          </a:schemeClr>
        </a:solidFill>
        <a:ln w="1905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AU" sz="2800" kern="1200" dirty="0"/>
            <a:t>Symptoms or signs of potential cause</a:t>
          </a:r>
        </a:p>
        <a:p>
          <a:pPr marL="0" lvl="0" algn="ctr" defTabSz="1244600">
            <a:lnSpc>
              <a:spcPct val="90000"/>
            </a:lnSpc>
            <a:spcBef>
              <a:spcPct val="0"/>
            </a:spcBef>
            <a:spcAft>
              <a:spcPct val="35000"/>
            </a:spcAft>
            <a:buNone/>
          </a:pPr>
          <a:endParaRPr lang="en-AU" sz="2800" kern="1200" dirty="0"/>
        </a:p>
      </dsp:txBody>
      <dsp:txXfrm>
        <a:off x="7373548" y="410576"/>
        <a:ext cx="4103994" cy="53502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1CFBE-030F-4256-9CAD-7B226835AB39}" type="datetimeFigureOut">
              <a:rPr lang="en-AU" smtClean="0"/>
              <a:t>2/06/2026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2FB28-1EB0-422D-8444-FF472484C649}" type="slidenum">
              <a:rPr lang="en-AU" smtClean="0"/>
              <a:t>‹#›</a:t>
            </a:fld>
            <a:endParaRPr lang="en-AU"/>
          </a:p>
        </p:txBody>
      </p:sp>
    </p:spTree>
    <p:extLst>
      <p:ext uri="{BB962C8B-B14F-4D97-AF65-F5344CB8AC3E}">
        <p14:creationId xmlns:p14="http://schemas.microsoft.com/office/powerpoint/2010/main" val="2898554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1339850"/>
            <a:ext cx="6426200" cy="3616325"/>
          </a:xfrm>
        </p:spPr>
      </p:sp>
      <p:sp>
        <p:nvSpPr>
          <p:cNvPr id="3" name="Notes Placeholder 2"/>
          <p:cNvSpPr>
            <a:spLocks noGrp="1"/>
          </p:cNvSpPr>
          <p:nvPr>
            <p:ph type="body" idx="1"/>
          </p:nvPr>
        </p:nvSpPr>
        <p:spPr/>
        <p:txBody>
          <a:bodyPr/>
          <a:lstStyle/>
          <a:p>
            <a:r>
              <a:rPr lang="en-AU" dirty="0"/>
              <a:t>Thank-you for that introduction.</a:t>
            </a:r>
          </a:p>
          <a:p>
            <a:r>
              <a:rPr lang="en-AU" dirty="0"/>
              <a:t>Today I am going to provide you with an overview of Turner syndrome, a condition which although rare represents a diagnostic and management challenge and where GPs have an important role. I will highlight key aspects form the updated 2024 Turner syndrome guideline</a:t>
            </a:r>
          </a:p>
          <a:p>
            <a:endParaRPr lang="en-AU"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9FCAFA8-BAD3-4669-A645-2BA953C63C1B}"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460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a:t>Let us use a case to illustrate these roles.</a:t>
            </a:r>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882823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a:t>It is important to consider a diagnosis of TS in a female presenting with primary amenorrhoea, POI, infertility or the typical features of TS</a:t>
            </a:r>
          </a:p>
          <a:p>
            <a:r>
              <a:rPr lang="en-AU" dirty="0"/>
              <a:t>The recommendations shown throughout this presentation are from the 2024 updated Turner syndrome clinical guideline or 2024 POI guideline. </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1746178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a:t>The diagnosis of POI should be considered in any woman under the age of 40 years presenting with either 1. primary amenorrhoea or more than 4 months of secondary amenorrhoea or oligo/amenorrhoea  or 2. symptoms of estrogen deficiency or 3. infertility. They may also have signs or symptoms of a potential cause of POI</a:t>
            </a:r>
          </a:p>
          <a:p>
            <a:endParaRPr lang="en-AU" dirty="0"/>
          </a:p>
          <a:p>
            <a:r>
              <a:rPr lang="en-AU" dirty="0"/>
              <a:t>As in the previous ESHRE POI guideline the diagnosis of POI should be considered where there is oligo/amenorrhoea occurring for at least 4 months and an elevated FSH level&gt;25IU.</a:t>
            </a:r>
          </a:p>
          <a:p>
            <a:r>
              <a:rPr lang="en-AU" dirty="0"/>
              <a:t>Where the new guideline differs is that a second FSH level is only required where there is diagnostic uncertainty. </a:t>
            </a:r>
          </a:p>
          <a:p>
            <a:r>
              <a:rPr lang="en-AU" dirty="0"/>
              <a:t>Anti-Mullerian hormone is not recommended as a primary test to diagnose POI but can be useful if the diagnosis is uncertain.</a:t>
            </a:r>
          </a:p>
          <a:p>
            <a:r>
              <a:rPr lang="en-AU" dirty="0"/>
              <a:t>Hopefully this change should facilitate more timely diagnosis.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62C46E-34D7-41D1-9868-6DD55AEC237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747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a:t>Once the diagnosis is made than a cause of POI should be sought. Genetic testing with chromosomal analysis and Fragile X gene premutation testing is recommended regardless of age. </a:t>
            </a:r>
          </a:p>
          <a:p>
            <a:r>
              <a:rPr lang="en-AU" dirty="0"/>
              <a:t>Further gene testing can be performed but is expensive</a:t>
            </a:r>
          </a:p>
          <a:p>
            <a:r>
              <a:rPr lang="en-AU" dirty="0"/>
              <a:t>Adrenal antibody testing and TSH with additional autoimmune testing depending on the clinical picture</a:t>
            </a:r>
          </a:p>
          <a:p>
            <a:r>
              <a:rPr lang="en-AU" dirty="0"/>
              <a:t>Most often spontaneous POI is found to be idiopathic. This may change with more advanced genetic testing in future.</a:t>
            </a:r>
          </a:p>
          <a:p>
            <a:endParaRPr lang="en-AU" dirty="0"/>
          </a:p>
          <a:p>
            <a:r>
              <a:rPr lang="en-US" b="0" i="0" dirty="0">
                <a:solidFill>
                  <a:srgbClr val="222222"/>
                </a:solidFill>
                <a:effectLst/>
                <a:latin typeface="Arial" panose="020B0604020202020204" pitchFamily="34" charset="0"/>
              </a:rPr>
              <a:t>The panel has 84 “diagnostic/green” genes. It has a further 40 amber (moderate confidence) and 31 red (low confidence) genes that would be reported on only if sufficient evidence emerged.</a:t>
            </a:r>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6D2D3-AD96-3A4E-A3AA-A3B0D5F83FA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093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1956970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a:t>Although most patients are diagnosed at birth or childhood, approximately one third are diagnosed as adults as indicated in this frequency distribution of a UK clinic cohort.</a:t>
            </a:r>
          </a:p>
          <a:p>
            <a:r>
              <a:rPr lang="en-AU" dirty="0"/>
              <a:t>Previously it was calculated that up to 50% of TS cases may be unrecognised but …..</a:t>
            </a:r>
          </a:p>
          <a:p>
            <a:r>
              <a:rPr lang="en-AU" dirty="0"/>
              <a:t>Triple test identifies~40% of expected cases</a:t>
            </a:r>
          </a:p>
          <a:p>
            <a:r>
              <a:rPr lang="en-AU" dirty="0"/>
              <a:t>NIPT PPV 26% so needs to be confirmed                               </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970893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a:t>Delayed or late diagnosis can have negative effects on health outcomes and psychosocial development with decreased quality of life. </a:t>
            </a:r>
          </a:p>
          <a:p>
            <a:r>
              <a:rPr lang="en-AU" dirty="0"/>
              <a:t>This graph shows lower bone density in adolescents who started HRT late compared to similar bone density between early HRT onset and menstruating controls</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045718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a:t>Management is directed at screening for and managing co-morbidities associated with TS, </a:t>
            </a:r>
          </a:p>
          <a:p>
            <a:r>
              <a:rPr lang="en-AU" dirty="0"/>
              <a:t>optimising psychological wellbeing, </a:t>
            </a:r>
          </a:p>
          <a:p>
            <a:r>
              <a:rPr lang="en-AU" dirty="0"/>
              <a:t>supporting healthy lifestyle behaviours which are particularly important due to the elevated risk of CVD and osteoporosis, </a:t>
            </a:r>
          </a:p>
          <a:p>
            <a:r>
              <a:rPr lang="en-AU" dirty="0"/>
              <a:t>prompt commencement of personalised hormone therapy if hypogonadal, </a:t>
            </a:r>
          </a:p>
          <a:p>
            <a:r>
              <a:rPr lang="en-AU" dirty="0"/>
              <a:t>attention to fertility concerns and </a:t>
            </a:r>
          </a:p>
          <a:p>
            <a:r>
              <a:rPr lang="en-AU" dirty="0"/>
              <a:t>providing education and counselling.</a:t>
            </a:r>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3506898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991748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a:t>TS is associated with specific neurocognitive changes and psychological disorders such as anxiety and depression which can affect emotional and social wellbeing in addition to education and work. We do not understand the mechanisms underlying how the genetic changes with TS affect brain function although estrogen deficiency does play a role.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2849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49A3D-3F1C-41BE-BBCB-CEEFA80C79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780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a:t>Hormone therapy is indicated for those with primary amenorrhoea or premature ovarian insufficiency. The beneficial effects of HRT are summarised in this figure.</a:t>
            </a: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1726835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a:t>The choice of hormone therapy depends on a number of factors including…</a:t>
            </a:r>
          </a:p>
          <a:p>
            <a:r>
              <a:rPr lang="en-AU" dirty="0"/>
              <a:t>Shared decision making is important and the need to personalise therapy.</a:t>
            </a:r>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3913551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a:t>This algorithm summarises the steps when considering choice of systemic hormone therapy for those with POI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62C46E-34D7-41D1-9868-6DD55AEC237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774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0" dirty="0"/>
              <a:t>The guideline has recommendations for HT use in the setting of different co-morbidities and are summarised here. Specialist advice may be helpful here</a:t>
            </a:r>
          </a:p>
          <a:p>
            <a:pPr marL="171450" indent="-171450">
              <a:buFont typeface="Arial" panose="020B0604020202020204" pitchFamily="34" charset="0"/>
              <a:buChar char="•"/>
            </a:pPr>
            <a:r>
              <a:rPr lang="en-AU" b="0" dirty="0"/>
              <a:t>Tick means can be used but transdermal is suggested in view or malabsorption of oral 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Orange indicates shared decision making with discussion of personalised risk/ benefits and in certain settings transdermal therapy is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For </a:t>
            </a:r>
            <a:r>
              <a:rPr lang="en-AU" b="0" dirty="0" err="1"/>
              <a:t>endometrioisis</a:t>
            </a:r>
            <a:r>
              <a:rPr lang="en-AU" b="0" dirty="0"/>
              <a:t> </a:t>
            </a:r>
            <a:r>
              <a:rPr lang="en-AU" b="0" dirty="0" err="1"/>
              <a:t>combned</a:t>
            </a:r>
            <a:r>
              <a:rPr lang="en-AU" b="0" dirty="0"/>
              <a:t> estrogen+ progestogen therapy is preferred even if hysterectomy to avoid reactivation or malignant transformation</a:t>
            </a:r>
          </a:p>
          <a:p>
            <a:pPr marL="171450" indent="-171450">
              <a:buFont typeface="Arial" panose="020B0604020202020204" pitchFamily="34" charset="0"/>
              <a:buChar char="•"/>
            </a:pPr>
            <a:r>
              <a:rPr lang="en-AU" b="0" dirty="0"/>
              <a:t>The red symbol indicates that HT is generally contraindicated.</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62C46E-34D7-41D1-9868-6DD55AEC237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513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a:t>Recommendations regarding estrogen replacement therapy are shown here.</a:t>
            </a:r>
          </a:p>
          <a:p>
            <a:r>
              <a:rPr lang="en-AU" dirty="0"/>
              <a:t>It is important to note that generally higher doses of </a:t>
            </a:r>
            <a:r>
              <a:rPr lang="en-AU" dirty="0" err="1"/>
              <a:t>estradiol</a:t>
            </a:r>
            <a:r>
              <a:rPr lang="en-AU" dirty="0"/>
              <a:t> are preferred and transdermal </a:t>
            </a:r>
            <a:r>
              <a:rPr lang="en-AU" dirty="0" err="1"/>
              <a:t>estradiol</a:t>
            </a:r>
            <a:r>
              <a:rPr lang="en-AU" dirty="0"/>
              <a:t> is suggested as the preferred route</a:t>
            </a:r>
          </a:p>
          <a:p>
            <a:r>
              <a:rPr lang="en-AU" dirty="0"/>
              <a:t>The OCP with ethinyl </a:t>
            </a:r>
            <a:r>
              <a:rPr lang="en-AU" dirty="0" err="1"/>
              <a:t>estradiol</a:t>
            </a:r>
            <a:r>
              <a:rPr lang="en-AU" dirty="0"/>
              <a:t> may be required in those women with spontaneous menstrual function.</a:t>
            </a:r>
          </a:p>
          <a:p>
            <a:r>
              <a:rPr lang="en-AU" dirty="0"/>
              <a:t>There is no data regarding the use of the </a:t>
            </a:r>
            <a:r>
              <a:rPr lang="en-AU" dirty="0" err="1"/>
              <a:t>estradiol</a:t>
            </a:r>
            <a:r>
              <a:rPr lang="en-AU" dirty="0"/>
              <a:t> containing OCPs but </a:t>
            </a:r>
            <a:r>
              <a:rPr lang="en-AU" dirty="0" err="1"/>
              <a:t>Qlaira</a:t>
            </a:r>
            <a:r>
              <a:rPr lang="en-AU" dirty="0"/>
              <a:t> would be an potential choice for oral contraception. </a:t>
            </a:r>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3962741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3539325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err="1"/>
              <a:t>Estradiol</a:t>
            </a:r>
            <a:r>
              <a:rPr lang="en-AU" dirty="0"/>
              <a:t> containing OCP </a:t>
            </a:r>
            <a:r>
              <a:rPr lang="en-AU" dirty="0" err="1"/>
              <a:t>eg</a:t>
            </a:r>
            <a:r>
              <a:rPr lang="en-AU" dirty="0"/>
              <a:t> </a:t>
            </a:r>
            <a:r>
              <a:rPr lang="en-AU" dirty="0" err="1"/>
              <a:t>Zoely</a:t>
            </a:r>
            <a:endParaRPr lang="en-AU" dirty="0"/>
          </a:p>
          <a:p>
            <a:r>
              <a:rPr lang="en-AU" dirty="0"/>
              <a:t>transdermal estrogen + progestogen</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3779817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9E9B30-9C3D-452F-8000-D861F0B47FEB}"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8111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49A3D-3F1C-41BE-BBCB-CEEFA80C79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662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MBS billing number for </a:t>
            </a:r>
            <a:r>
              <a:rPr lang="en-US" dirty="0" err="1"/>
              <a:t>aoropahthy</a:t>
            </a:r>
            <a:r>
              <a:rPr lang="en-US" dirty="0"/>
              <a:t> can be used here </a:t>
            </a:r>
          </a:p>
        </p:txBody>
      </p:sp>
      <p:sp>
        <p:nvSpPr>
          <p:cNvPr id="4" name="Slide Number Placeholder 3"/>
          <p:cNvSpPr>
            <a:spLocks noGrp="1"/>
          </p:cNvSpPr>
          <p:nvPr>
            <p:ph type="sldNum" sz="quarter" idx="5"/>
          </p:nvPr>
        </p:nvSpPr>
        <p:spPr/>
        <p:txBody>
          <a:bodyPr/>
          <a:lstStyle/>
          <a:p>
            <a:fld id="{DE6E715A-0AA4-4D0A-BA13-2346F220B811}" type="slidenum">
              <a:rPr lang="en-AU" smtClean="0"/>
              <a:t>37</a:t>
            </a:fld>
            <a:endParaRPr lang="en-AU"/>
          </a:p>
        </p:txBody>
      </p:sp>
    </p:spTree>
    <p:extLst>
      <p:ext uri="{BB962C8B-B14F-4D97-AF65-F5344CB8AC3E}">
        <p14:creationId xmlns:p14="http://schemas.microsoft.com/office/powerpoint/2010/main" val="2102031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49A3D-3F1C-41BE-BBCB-CEEFA80C79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440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Bovine aortic arch – LCC arises from the brachiocephalic</a:t>
            </a:r>
          </a:p>
          <a:p>
            <a:r>
              <a:rPr lang="en-US" dirty="0" err="1"/>
              <a:t>Abbarent</a:t>
            </a:r>
            <a:r>
              <a:rPr lang="en-US" dirty="0"/>
              <a:t> right subclavian  - arises as the forth branch of the </a:t>
            </a:r>
            <a:r>
              <a:rPr lang="en-US" dirty="0" err="1"/>
              <a:t>acrch</a:t>
            </a:r>
            <a:r>
              <a:rPr lang="en-US" dirty="0"/>
              <a:t> and tracks back around the </a:t>
            </a:r>
            <a:r>
              <a:rPr lang="en-US" dirty="0" err="1"/>
              <a:t>oesophagous</a:t>
            </a:r>
            <a:endParaRPr lang="en-US" dirty="0"/>
          </a:p>
          <a:p>
            <a:r>
              <a:rPr lang="en-US" dirty="0"/>
              <a:t>Persistent left SVC – a vein that normally regresses persists and often </a:t>
            </a:r>
            <a:r>
              <a:rPr lang="en-US" dirty="0" err="1"/>
              <a:t>drins</a:t>
            </a:r>
            <a:r>
              <a:rPr lang="en-US" dirty="0"/>
              <a:t> into the RA via the coronary sinus. </a:t>
            </a:r>
          </a:p>
          <a:p>
            <a:r>
              <a:rPr lang="en-US" dirty="0"/>
              <a:t>PAPVR – pulmonary veins drain into the right rather than the left atrium</a:t>
            </a:r>
          </a:p>
          <a:p>
            <a:r>
              <a:rPr lang="en-US" dirty="0"/>
              <a:t>Hypoplastic left heart – the left ventricle is severely underdeveloped and cannot support the systemic circulation – very complex and requires surgical intervention in infancy</a:t>
            </a:r>
          </a:p>
          <a:p>
            <a:endParaRPr lang="en-US" dirty="0"/>
          </a:p>
        </p:txBody>
      </p:sp>
      <p:sp>
        <p:nvSpPr>
          <p:cNvPr id="4" name="Slide Number Placeholder 3"/>
          <p:cNvSpPr>
            <a:spLocks noGrp="1"/>
          </p:cNvSpPr>
          <p:nvPr>
            <p:ph type="sldNum" sz="quarter" idx="5"/>
          </p:nvPr>
        </p:nvSpPr>
        <p:spPr/>
        <p:txBody>
          <a:bodyPr/>
          <a:lstStyle/>
          <a:p>
            <a:fld id="{DE6E715A-0AA4-4D0A-BA13-2346F220B811}" type="slidenum">
              <a:rPr lang="en-AU" smtClean="0"/>
              <a:t>39</a:t>
            </a:fld>
            <a:endParaRPr lang="en-AU"/>
          </a:p>
        </p:txBody>
      </p:sp>
    </p:spTree>
    <p:extLst>
      <p:ext uri="{BB962C8B-B14F-4D97-AF65-F5344CB8AC3E}">
        <p14:creationId xmlns:p14="http://schemas.microsoft.com/office/powerpoint/2010/main" val="3681156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sz="1200" b="1" i="0" u="none" strike="noStrike" kern="1200" dirty="0">
                <a:solidFill>
                  <a:schemeClr val="tx1"/>
                </a:solidFill>
                <a:effectLst/>
                <a:latin typeface="+mn-lt"/>
                <a:ea typeface="+mn-ea"/>
                <a:cs typeface="+mn-cs"/>
              </a:rPr>
              <a:t>R 4.29</a:t>
            </a:r>
            <a:r>
              <a:rPr lang="en-AU" sz="1200" b="0" i="0" u="none" strike="noStrike" kern="1200" dirty="0">
                <a:solidFill>
                  <a:schemeClr val="tx1"/>
                </a:solidFill>
                <a:effectLst/>
                <a:latin typeface="+mn-lt"/>
                <a:ea typeface="+mn-ea"/>
                <a:cs typeface="+mn-cs"/>
              </a:rPr>
              <a:t> We suggest that for individuals with normal aortic size (age &lt; 15 years: </a:t>
            </a:r>
            <a:r>
              <a:rPr lang="en-AU" sz="1200" b="0" i="1" u="none" strike="noStrike" kern="1200" dirty="0">
                <a:solidFill>
                  <a:schemeClr val="tx1"/>
                </a:solidFill>
                <a:effectLst/>
                <a:latin typeface="+mn-lt"/>
                <a:ea typeface="+mn-ea"/>
                <a:cs typeface="+mn-cs"/>
              </a:rPr>
              <a:t>Z</a:t>
            </a:r>
            <a:r>
              <a:rPr lang="en-AU" sz="1200" b="0" i="0" u="none" strike="noStrike" kern="1200" dirty="0">
                <a:solidFill>
                  <a:schemeClr val="tx1"/>
                </a:solidFill>
                <a:effectLst/>
                <a:latin typeface="+mn-lt"/>
                <a:ea typeface="+mn-ea"/>
                <a:cs typeface="+mn-cs"/>
              </a:rPr>
              <a:t> &lt; 2.5; age ≥ 15 years: AHI &lt; 20 mm m</a:t>
            </a:r>
            <a:r>
              <a:rPr lang="en-AU" sz="1200" b="0" i="0" u="none" strike="noStrike" kern="1200" baseline="30000" dirty="0">
                <a:solidFill>
                  <a:schemeClr val="tx1"/>
                </a:solidFill>
                <a:effectLst/>
                <a:latin typeface="+mn-lt"/>
                <a:ea typeface="+mn-ea"/>
                <a:cs typeface="+mn-cs"/>
              </a:rPr>
              <a:t>−1</a:t>
            </a:r>
            <a:r>
              <a:rPr lang="en-AU" sz="1200" b="0" i="0" u="none" strike="noStrike" kern="1200" dirty="0">
                <a:solidFill>
                  <a:schemeClr val="tx1"/>
                </a:solidFill>
                <a:effectLst/>
                <a:latin typeface="+mn-lt"/>
                <a:ea typeface="+mn-ea"/>
                <a:cs typeface="+mn-cs"/>
              </a:rPr>
              <a:t>, ASI &lt; 2.0 cm m</a:t>
            </a:r>
            <a:r>
              <a:rPr lang="en-AU" sz="1200" b="0" i="0" u="none" strike="noStrike" kern="1200" baseline="30000" dirty="0">
                <a:solidFill>
                  <a:schemeClr val="tx1"/>
                </a:solidFill>
                <a:effectLst/>
                <a:latin typeface="+mn-lt"/>
                <a:ea typeface="+mn-ea"/>
                <a:cs typeface="+mn-cs"/>
              </a:rPr>
              <a:t>−2</a:t>
            </a:r>
            <a:r>
              <a:rPr lang="en-AU" sz="1200" b="0" i="0" u="none" strike="noStrike" kern="1200" dirty="0">
                <a:solidFill>
                  <a:schemeClr val="tx1"/>
                </a:solidFill>
                <a:effectLst/>
                <a:latin typeface="+mn-lt"/>
                <a:ea typeface="+mn-ea"/>
                <a:cs typeface="+mn-cs"/>
              </a:rPr>
              <a:t>, or </a:t>
            </a:r>
            <a:r>
              <a:rPr lang="en-AU" sz="1200" b="0" i="1" u="none" strike="noStrike" kern="1200" dirty="0">
                <a:solidFill>
                  <a:schemeClr val="tx1"/>
                </a:solidFill>
                <a:effectLst/>
                <a:latin typeface="+mn-lt"/>
                <a:ea typeface="+mn-ea"/>
                <a:cs typeface="+mn-cs"/>
              </a:rPr>
              <a:t>Z</a:t>
            </a:r>
            <a:r>
              <a:rPr lang="en-AU" sz="1200" b="0" i="0" u="none" strike="noStrike" kern="1200" dirty="0">
                <a:solidFill>
                  <a:schemeClr val="tx1"/>
                </a:solidFill>
                <a:effectLst/>
                <a:latin typeface="+mn-lt"/>
                <a:ea typeface="+mn-ea"/>
                <a:cs typeface="+mn-cs"/>
              </a:rPr>
              <a:t> &lt; 2.5), it is reasonable to participate in all sports (⨁○○○).</a:t>
            </a:r>
          </a:p>
          <a:p>
            <a:pPr fontAlgn="base"/>
            <a:r>
              <a:rPr lang="en-AU" sz="1200" b="1" i="0" u="none" strike="noStrike" kern="1200" dirty="0">
                <a:solidFill>
                  <a:schemeClr val="tx1"/>
                </a:solidFill>
                <a:effectLst/>
                <a:latin typeface="+mn-lt"/>
                <a:ea typeface="+mn-ea"/>
                <a:cs typeface="+mn-cs"/>
              </a:rPr>
              <a:t>R 4.30</a:t>
            </a:r>
            <a:r>
              <a:rPr lang="en-AU" sz="1200" b="0" i="0" u="none" strike="noStrike" kern="1200" dirty="0">
                <a:solidFill>
                  <a:schemeClr val="tx1"/>
                </a:solidFill>
                <a:effectLst/>
                <a:latin typeface="+mn-lt"/>
                <a:ea typeface="+mn-ea"/>
                <a:cs typeface="+mn-cs"/>
              </a:rPr>
              <a:t> We suggest that for individuals with a mild to moderately dilated aorta (age &lt; 15 years: </a:t>
            </a:r>
            <a:r>
              <a:rPr lang="en-AU" sz="1200" b="0" i="1" u="none" strike="noStrike" kern="1200" dirty="0">
                <a:solidFill>
                  <a:schemeClr val="tx1"/>
                </a:solidFill>
                <a:effectLst/>
                <a:latin typeface="+mn-lt"/>
                <a:ea typeface="+mn-ea"/>
                <a:cs typeface="+mn-cs"/>
              </a:rPr>
              <a:t>Z</a:t>
            </a:r>
            <a:r>
              <a:rPr lang="en-AU" sz="1200" b="0" i="0" u="none" strike="noStrike" kern="1200" dirty="0">
                <a:solidFill>
                  <a:schemeClr val="tx1"/>
                </a:solidFill>
                <a:effectLst/>
                <a:latin typeface="+mn-lt"/>
                <a:ea typeface="+mn-ea"/>
                <a:cs typeface="+mn-cs"/>
              </a:rPr>
              <a:t> 2.5-3.5; age ≥ 15 years: AHI 20-23 mm m</a:t>
            </a:r>
            <a:r>
              <a:rPr lang="en-AU" sz="1200" b="0" i="0" u="none" strike="noStrike" kern="1200" baseline="30000" dirty="0">
                <a:solidFill>
                  <a:schemeClr val="tx1"/>
                </a:solidFill>
                <a:effectLst/>
                <a:latin typeface="+mn-lt"/>
                <a:ea typeface="+mn-ea"/>
                <a:cs typeface="+mn-cs"/>
              </a:rPr>
              <a:t>−1</a:t>
            </a:r>
            <a:r>
              <a:rPr lang="en-AU" sz="1200" b="0" i="0" u="none" strike="noStrike" kern="1200" dirty="0">
                <a:solidFill>
                  <a:schemeClr val="tx1"/>
                </a:solidFill>
                <a:effectLst/>
                <a:latin typeface="+mn-lt"/>
                <a:ea typeface="+mn-ea"/>
                <a:cs typeface="+mn-cs"/>
              </a:rPr>
              <a:t>, ASI 2.0-2.3 cm m</a:t>
            </a:r>
            <a:r>
              <a:rPr lang="en-AU" sz="1200" b="0" i="0" u="none" strike="noStrike" kern="1200" baseline="30000" dirty="0">
                <a:solidFill>
                  <a:schemeClr val="tx1"/>
                </a:solidFill>
                <a:effectLst/>
                <a:latin typeface="+mn-lt"/>
                <a:ea typeface="+mn-ea"/>
                <a:cs typeface="+mn-cs"/>
              </a:rPr>
              <a:t>−2</a:t>
            </a:r>
            <a:r>
              <a:rPr lang="en-AU" sz="1200" b="0" i="0" u="none" strike="noStrike" kern="1200" dirty="0">
                <a:solidFill>
                  <a:schemeClr val="tx1"/>
                </a:solidFill>
                <a:effectLst/>
                <a:latin typeface="+mn-lt"/>
                <a:ea typeface="+mn-ea"/>
                <a:cs typeface="+mn-cs"/>
              </a:rPr>
              <a:t>, or </a:t>
            </a:r>
            <a:r>
              <a:rPr lang="en-AU" sz="1200" b="0" i="1" u="none" strike="noStrike" kern="1200" dirty="0">
                <a:solidFill>
                  <a:schemeClr val="tx1"/>
                </a:solidFill>
                <a:effectLst/>
                <a:latin typeface="+mn-lt"/>
                <a:ea typeface="+mn-ea"/>
                <a:cs typeface="+mn-cs"/>
              </a:rPr>
              <a:t>Z</a:t>
            </a:r>
            <a:r>
              <a:rPr lang="en-AU" sz="1200" b="0" i="0" u="none" strike="noStrike" kern="1200" dirty="0">
                <a:solidFill>
                  <a:schemeClr val="tx1"/>
                </a:solidFill>
                <a:effectLst/>
                <a:latin typeface="+mn-lt"/>
                <a:ea typeface="+mn-ea"/>
                <a:cs typeface="+mn-cs"/>
              </a:rPr>
              <a:t> 2.5-3.5), participation in low and moderate static and dynamic competitive sports may be acceptable but intense weight-training should be avoided (⨁○○○).</a:t>
            </a:r>
          </a:p>
          <a:p>
            <a:pPr fontAlgn="base"/>
            <a:r>
              <a:rPr lang="en-AU" sz="1200" b="1" i="0" u="none" strike="noStrike" kern="1200" dirty="0">
                <a:solidFill>
                  <a:schemeClr val="tx1"/>
                </a:solidFill>
                <a:effectLst/>
                <a:latin typeface="+mn-lt"/>
                <a:ea typeface="+mn-ea"/>
                <a:cs typeface="+mn-cs"/>
              </a:rPr>
              <a:t>R 4.31</a:t>
            </a:r>
            <a:r>
              <a:rPr lang="en-AU" sz="1200" b="0" i="0" u="none" strike="noStrike" kern="1200" dirty="0">
                <a:solidFill>
                  <a:schemeClr val="tx1"/>
                </a:solidFill>
                <a:effectLst/>
                <a:latin typeface="+mn-lt"/>
                <a:ea typeface="+mn-ea"/>
                <a:cs typeface="+mn-cs"/>
              </a:rPr>
              <a:t> We suggest that individuals with a moderately to severely dilated aorta (age &lt; 15 years: </a:t>
            </a:r>
            <a:r>
              <a:rPr lang="en-AU" sz="1200" b="0" i="1" u="none" strike="noStrike" kern="1200" dirty="0">
                <a:solidFill>
                  <a:schemeClr val="tx1"/>
                </a:solidFill>
                <a:effectLst/>
                <a:latin typeface="+mn-lt"/>
                <a:ea typeface="+mn-ea"/>
                <a:cs typeface="+mn-cs"/>
              </a:rPr>
              <a:t>Z</a:t>
            </a:r>
            <a:r>
              <a:rPr lang="en-AU" sz="1200" b="0" i="0" u="none" strike="noStrike" kern="1200" dirty="0">
                <a:solidFill>
                  <a:schemeClr val="tx1"/>
                </a:solidFill>
                <a:effectLst/>
                <a:latin typeface="+mn-lt"/>
                <a:ea typeface="+mn-ea"/>
                <a:cs typeface="+mn-cs"/>
              </a:rPr>
              <a:t> &gt; 3.5; age ≥ 15 years: AHI &gt; 23 mm m</a:t>
            </a:r>
            <a:r>
              <a:rPr lang="en-AU" sz="1200" b="0" i="0" u="none" strike="noStrike" kern="1200" baseline="30000" dirty="0">
                <a:solidFill>
                  <a:schemeClr val="tx1"/>
                </a:solidFill>
                <a:effectLst/>
                <a:latin typeface="+mn-lt"/>
                <a:ea typeface="+mn-ea"/>
                <a:cs typeface="+mn-cs"/>
              </a:rPr>
              <a:t>−1</a:t>
            </a:r>
            <a:r>
              <a:rPr lang="en-AU" sz="1200" b="0" i="0" u="none" strike="noStrike" kern="1200" dirty="0">
                <a:solidFill>
                  <a:schemeClr val="tx1"/>
                </a:solidFill>
                <a:effectLst/>
                <a:latin typeface="+mn-lt"/>
                <a:ea typeface="+mn-ea"/>
                <a:cs typeface="+mn-cs"/>
              </a:rPr>
              <a:t>, ASI &gt; 2.3 cm m</a:t>
            </a:r>
            <a:r>
              <a:rPr lang="en-AU" sz="1200" b="0" i="0" u="none" strike="noStrike" kern="1200" baseline="30000" dirty="0">
                <a:solidFill>
                  <a:schemeClr val="tx1"/>
                </a:solidFill>
                <a:effectLst/>
                <a:latin typeface="+mn-lt"/>
                <a:ea typeface="+mn-ea"/>
                <a:cs typeface="+mn-cs"/>
              </a:rPr>
              <a:t>−2</a:t>
            </a:r>
            <a:r>
              <a:rPr lang="en-AU" sz="1200" b="0" i="0" u="none" strike="noStrike" kern="1200" dirty="0">
                <a:solidFill>
                  <a:schemeClr val="tx1"/>
                </a:solidFill>
                <a:effectLst/>
                <a:latin typeface="+mn-lt"/>
                <a:ea typeface="+mn-ea"/>
                <a:cs typeface="+mn-cs"/>
              </a:rPr>
              <a:t>, or </a:t>
            </a:r>
            <a:r>
              <a:rPr lang="en-AU" sz="1200" b="0" i="1" u="none" strike="noStrike" kern="1200" dirty="0">
                <a:solidFill>
                  <a:schemeClr val="tx1"/>
                </a:solidFill>
                <a:effectLst/>
                <a:latin typeface="+mn-lt"/>
                <a:ea typeface="+mn-ea"/>
                <a:cs typeface="+mn-cs"/>
              </a:rPr>
              <a:t>Z</a:t>
            </a:r>
            <a:r>
              <a:rPr lang="en-AU" sz="1200" b="0" i="0" u="none" strike="noStrike" kern="1200" dirty="0">
                <a:solidFill>
                  <a:schemeClr val="tx1"/>
                </a:solidFill>
                <a:effectLst/>
                <a:latin typeface="+mn-lt"/>
                <a:ea typeface="+mn-ea"/>
                <a:cs typeface="+mn-cs"/>
              </a:rPr>
              <a:t> &gt; 3.5) should be advised not to participate in any competitive sports, intense weight-training, or physical activities with risk of contact injury to the chest (⨁○○○).</a:t>
            </a:r>
          </a:p>
          <a:p>
            <a:endParaRPr lang="en-US" dirty="0"/>
          </a:p>
        </p:txBody>
      </p:sp>
      <p:sp>
        <p:nvSpPr>
          <p:cNvPr id="4" name="Slide Number Placeholder 3"/>
          <p:cNvSpPr>
            <a:spLocks noGrp="1"/>
          </p:cNvSpPr>
          <p:nvPr>
            <p:ph type="sldNum" sz="quarter" idx="5"/>
          </p:nvPr>
        </p:nvSpPr>
        <p:spPr/>
        <p:txBody>
          <a:bodyPr/>
          <a:lstStyle/>
          <a:p>
            <a:fld id="{DE6E715A-0AA4-4D0A-BA13-2346F220B811}" type="slidenum">
              <a:rPr lang="en-AU" smtClean="0"/>
              <a:t>45</a:t>
            </a:fld>
            <a:endParaRPr lang="en-AU"/>
          </a:p>
        </p:txBody>
      </p:sp>
    </p:spTree>
    <p:extLst>
      <p:ext uri="{BB962C8B-B14F-4D97-AF65-F5344CB8AC3E}">
        <p14:creationId xmlns:p14="http://schemas.microsoft.com/office/powerpoint/2010/main" val="1519767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mn-lt"/>
                <a:ea typeface="+mn-ea"/>
                <a:cs typeface="+mn-cs"/>
              </a:rPr>
              <a:t>There is inconclusive evidence about the effect of estrogen supplementation on blood pressure. A recent randomized clinical trial found no difference in the rate of increase in blood pressure over 5 years in young participants with TS (23 ± 2 years) who were assigned to 2 or 4 mg of oral E2 supplementation.</a:t>
            </a:r>
            <a:r>
              <a:rPr lang="en-AU" sz="1200" b="0" i="0" u="none" strike="noStrike" kern="1200" baseline="30000" dirty="0">
                <a:solidFill>
                  <a:schemeClr val="tx1"/>
                </a:solidFill>
                <a:effectLst/>
                <a:latin typeface="+mn-lt"/>
                <a:ea typeface="+mn-ea"/>
                <a:cs typeface="+mn-cs"/>
              </a:rPr>
              <a:t>328</a:t>
            </a:r>
            <a:r>
              <a:rPr lang="en-AU" sz="1200" b="0" i="0" kern="1200" dirty="0">
                <a:solidFill>
                  <a:schemeClr val="tx1"/>
                </a:solidFill>
                <a:effectLst/>
                <a:latin typeface="+mn-lt"/>
                <a:ea typeface="+mn-ea"/>
                <a:cs typeface="+mn-cs"/>
              </a:rPr>
              <a:t> A crossover study found that arterial stiffness and central blood pressures decreased in older individuals with TS (29 ± 9 years) after they stopped taking 2 mg oral E2.</a:t>
            </a:r>
            <a:r>
              <a:rPr lang="en-AU" sz="1200" b="0" i="0" u="none" strike="noStrike" kern="1200" baseline="30000" dirty="0">
                <a:solidFill>
                  <a:schemeClr val="tx1"/>
                </a:solidFill>
                <a:effectLst/>
                <a:latin typeface="+mn-lt"/>
                <a:ea typeface="+mn-ea"/>
                <a:cs typeface="+mn-cs"/>
              </a:rPr>
              <a:t>358</a:t>
            </a:r>
            <a:r>
              <a:rPr lang="en-AU" sz="1200" b="0" i="0" kern="1200" dirty="0">
                <a:solidFill>
                  <a:schemeClr val="tx1"/>
                </a:solidFill>
                <a:effectLst/>
                <a:latin typeface="+mn-lt"/>
                <a:ea typeface="+mn-ea"/>
                <a:cs typeface="+mn-cs"/>
              </a:rPr>
              <a:t> Another study showed that blood pressure decreased during treatment with E2 (either oral or TD) for 6 months compared with no treatment for 4 months.</a:t>
            </a:r>
            <a:r>
              <a:rPr lang="en-AU" sz="1200" b="0" i="0" u="none" strike="noStrike" kern="1200" baseline="30000" dirty="0">
                <a:solidFill>
                  <a:schemeClr val="tx1"/>
                </a:solidFill>
                <a:effectLst/>
                <a:latin typeface="+mn-lt"/>
                <a:ea typeface="+mn-ea"/>
                <a:cs typeface="+mn-cs"/>
              </a:rPr>
              <a:t>357</a:t>
            </a:r>
            <a:r>
              <a:rPr lang="en-AU" sz="1200" b="0" i="0" kern="1200" dirty="0">
                <a:solidFill>
                  <a:schemeClr val="tx1"/>
                </a:solidFill>
                <a:effectLst/>
                <a:latin typeface="+mn-lt"/>
                <a:ea typeface="+mn-ea"/>
                <a:cs typeface="+mn-cs"/>
              </a:rPr>
              <a:t> There is some evidence that blood pressure may be substantially lower with TD E2 preparations compared to oral </a:t>
            </a:r>
            <a:r>
              <a:rPr lang="en-AU" sz="1200" b="0" i="0" kern="1200" dirty="0" err="1">
                <a:solidFill>
                  <a:schemeClr val="tx1"/>
                </a:solidFill>
                <a:effectLst/>
                <a:latin typeface="+mn-lt"/>
                <a:ea typeface="+mn-ea"/>
                <a:cs typeface="+mn-cs"/>
              </a:rPr>
              <a:t>ethinyl</a:t>
            </a:r>
            <a:r>
              <a:rPr lang="en-AU" sz="1200" b="0" i="0" kern="1200" dirty="0">
                <a:solidFill>
                  <a:schemeClr val="tx1"/>
                </a:solidFill>
                <a:effectLst/>
                <a:latin typeface="+mn-lt"/>
                <a:ea typeface="+mn-ea"/>
                <a:cs typeface="+mn-cs"/>
              </a:rPr>
              <a:t> E2, but this has not been tested specifically in TS.</a:t>
            </a:r>
            <a:r>
              <a:rPr lang="en-AU" sz="1200" b="0" i="0" u="none" strike="noStrike" kern="1200" baseline="30000" dirty="0">
                <a:solidFill>
                  <a:schemeClr val="tx1"/>
                </a:solidFill>
                <a:effectLst/>
                <a:latin typeface="+mn-lt"/>
                <a:ea typeface="+mn-ea"/>
                <a:cs typeface="+mn-cs"/>
              </a:rPr>
              <a:t>359</a:t>
            </a:r>
            <a:endParaRPr lang="en-AU" dirty="0"/>
          </a:p>
          <a:p>
            <a:endParaRPr lang="en-AU" dirty="0"/>
          </a:p>
          <a:p>
            <a:endParaRPr lang="en-AU" dirty="0"/>
          </a:p>
          <a:p>
            <a:r>
              <a:rPr lang="en-AU" sz="1200" b="0" i="0" u="none" strike="noStrike" kern="1200" dirty="0">
                <a:solidFill>
                  <a:schemeClr val="tx1"/>
                </a:solidFill>
                <a:effectLst/>
                <a:latin typeface="+mn-lt"/>
                <a:ea typeface="+mn-ea"/>
                <a:cs typeface="+mn-cs"/>
              </a:rPr>
              <a:t>We recommend treatment with a beta-blocker, an angiotensin receptor blocker, or both for individuals with TS who have hypertension and have a dilated aorta</a:t>
            </a:r>
          </a:p>
          <a:p>
            <a:endParaRPr lang="en-AU" sz="1200" b="0" i="0" u="none" strike="noStrike" kern="1200" dirty="0">
              <a:solidFill>
                <a:schemeClr val="tx1"/>
              </a:solidFill>
              <a:effectLst/>
              <a:latin typeface="+mn-lt"/>
              <a:ea typeface="+mn-ea"/>
              <a:cs typeface="+mn-cs"/>
            </a:endParaRPr>
          </a:p>
          <a:p>
            <a:r>
              <a:rPr lang="en-AU" sz="1200" b="0" i="0" u="none" strike="noStrike" kern="1200" dirty="0">
                <a:solidFill>
                  <a:schemeClr val="tx1"/>
                </a:solidFill>
                <a:effectLst/>
                <a:latin typeface="+mn-lt"/>
                <a:ea typeface="+mn-ea"/>
                <a:cs typeface="+mn-cs"/>
              </a:rPr>
              <a:t>Note ESC </a:t>
            </a:r>
            <a:r>
              <a:rPr lang="en-AU" sz="1200" b="0" i="0" u="none" strike="noStrike" kern="1200" dirty="0" err="1">
                <a:solidFill>
                  <a:schemeClr val="tx1"/>
                </a:solidFill>
                <a:effectLst/>
                <a:latin typeface="+mn-lt"/>
                <a:ea typeface="+mn-ea"/>
                <a:cs typeface="+mn-cs"/>
              </a:rPr>
              <a:t>guuidelines</a:t>
            </a:r>
            <a:r>
              <a:rPr lang="en-AU" sz="1200" b="0" i="0" u="none" strike="noStrike" kern="1200" dirty="0">
                <a:solidFill>
                  <a:schemeClr val="tx1"/>
                </a:solidFill>
                <a:effectLst/>
                <a:latin typeface="+mn-lt"/>
                <a:ea typeface="+mn-ea"/>
                <a:cs typeface="+mn-cs"/>
              </a:rPr>
              <a:t> (HTN 135/85 on 24 hour monitoring – however anything over 120/70 is elevated </a:t>
            </a:r>
            <a:endParaRPr lang="en-AU" dirty="0"/>
          </a:p>
        </p:txBody>
      </p:sp>
      <p:sp>
        <p:nvSpPr>
          <p:cNvPr id="4" name="Slide Number Placeholder 3"/>
          <p:cNvSpPr>
            <a:spLocks noGrp="1"/>
          </p:cNvSpPr>
          <p:nvPr>
            <p:ph type="sldNum" sz="quarter" idx="10"/>
          </p:nvPr>
        </p:nvSpPr>
        <p:spPr/>
        <p:txBody>
          <a:bodyPr/>
          <a:lstStyle/>
          <a:p>
            <a:fld id="{DE6E715A-0AA4-4D0A-BA13-2346F220B811}" type="slidenum">
              <a:rPr lang="en-AU" smtClean="0"/>
              <a:t>46</a:t>
            </a:fld>
            <a:endParaRPr lang="en-AU"/>
          </a:p>
        </p:txBody>
      </p:sp>
    </p:spTree>
    <p:extLst>
      <p:ext uri="{BB962C8B-B14F-4D97-AF65-F5344CB8AC3E}">
        <p14:creationId xmlns:p14="http://schemas.microsoft.com/office/powerpoint/2010/main" val="961330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mn-lt"/>
                <a:ea typeface="+mn-ea"/>
                <a:cs typeface="+mn-cs"/>
              </a:rPr>
              <a:t>Individuals with TS and comorbidities often exhibit higher total cholesterol, LDL cholesterol, and triglycerides compared to controls, although severe elevations are infrequently reported.</a:t>
            </a:r>
            <a:r>
              <a:rPr lang="en-AU" sz="1200" b="0" i="0" u="none" strike="noStrike" kern="1200" baseline="30000" dirty="0">
                <a:solidFill>
                  <a:schemeClr val="tx1"/>
                </a:solidFill>
                <a:effectLst/>
                <a:latin typeface="+mn-lt"/>
                <a:ea typeface="+mn-ea"/>
                <a:cs typeface="+mn-cs"/>
              </a:rPr>
              <a:t>331,476</a:t>
            </a:r>
            <a:r>
              <a:rPr lang="en-AU" sz="1200" b="0" i="0" u="none" strike="noStrike" kern="1200" dirty="0">
                <a:solidFill>
                  <a:schemeClr val="tx1"/>
                </a:solidFill>
                <a:effectLst/>
                <a:latin typeface="+mn-lt"/>
                <a:ea typeface="+mn-ea"/>
                <a:cs typeface="+mn-cs"/>
              </a:rPr>
              <a:t>There does not seem to be a specific </a:t>
            </a:r>
            <a:r>
              <a:rPr lang="en-AU" sz="1200" b="0" i="0" u="none" strike="noStrike" kern="1200" dirty="0" err="1">
                <a:solidFill>
                  <a:schemeClr val="tx1"/>
                </a:solidFill>
                <a:effectLst/>
                <a:latin typeface="+mn-lt"/>
                <a:ea typeface="+mn-ea"/>
                <a:cs typeface="+mn-cs"/>
              </a:rPr>
              <a:t>dyslipidemia</a:t>
            </a:r>
            <a:r>
              <a:rPr lang="en-AU" sz="1200" b="0" i="0" u="none" strike="noStrike" kern="1200" dirty="0">
                <a:solidFill>
                  <a:schemeClr val="tx1"/>
                </a:solidFill>
                <a:effectLst/>
                <a:latin typeface="+mn-lt"/>
                <a:ea typeface="+mn-ea"/>
                <a:cs typeface="+mn-cs"/>
              </a:rPr>
              <a:t> associated with TS.</a:t>
            </a:r>
            <a:endParaRPr lang="en-AU" dirty="0"/>
          </a:p>
        </p:txBody>
      </p:sp>
      <p:sp>
        <p:nvSpPr>
          <p:cNvPr id="4" name="Slide Number Placeholder 3"/>
          <p:cNvSpPr>
            <a:spLocks noGrp="1"/>
          </p:cNvSpPr>
          <p:nvPr>
            <p:ph type="sldNum" sz="quarter" idx="10"/>
          </p:nvPr>
        </p:nvSpPr>
        <p:spPr/>
        <p:txBody>
          <a:bodyPr/>
          <a:lstStyle/>
          <a:p>
            <a:fld id="{DE6E715A-0AA4-4D0A-BA13-2346F220B811}" type="slidenum">
              <a:rPr lang="en-AU" smtClean="0"/>
              <a:t>47</a:t>
            </a:fld>
            <a:endParaRPr lang="en-AU"/>
          </a:p>
        </p:txBody>
      </p:sp>
    </p:spTree>
    <p:extLst>
      <p:ext uri="{BB962C8B-B14F-4D97-AF65-F5344CB8AC3E}">
        <p14:creationId xmlns:p14="http://schemas.microsoft.com/office/powerpoint/2010/main" val="3037757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9170F82-FD54-1576-72AA-2F8E2704A592}"/>
              </a:ext>
            </a:extLst>
          </p:cNvPr>
          <p:cNvSpPr>
            <a:spLocks noGrp="1" noRot="1" noChangeAspect="1" noChangeArrowheads="1" noTextEdit="1"/>
          </p:cNvSpPr>
          <p:nvPr>
            <p:ph type="sldImg" idx="2"/>
          </p:nvPr>
        </p:nvSpPr>
        <p:spPr>
          <a:ln/>
        </p:spPr>
      </p:sp>
      <p:sp>
        <p:nvSpPr>
          <p:cNvPr id="31747" name="Notes Placeholder 2">
            <a:extLst>
              <a:ext uri="{FF2B5EF4-FFF2-40B4-BE49-F238E27FC236}">
                <a16:creationId xmlns:a16="http://schemas.microsoft.com/office/drawing/2014/main" id="{930CFEE5-76BB-2A39-E301-E2A3B8CE1A73}"/>
              </a:ext>
            </a:extLst>
          </p:cNvPr>
          <p:cNvSpPr>
            <a:spLocks noGrp="1" noChangeArrowheads="1"/>
          </p:cNvSpPr>
          <p:nvPr>
            <p:ph type="body"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Include DOI/URLs in handout for attendees. Selected recent reviews and guidelines listed.</a:t>
            </a:r>
          </a:p>
        </p:txBody>
      </p:sp>
      <p:sp>
        <p:nvSpPr>
          <p:cNvPr id="31748" name="Slide Number Placeholder 3">
            <a:extLst>
              <a:ext uri="{FF2B5EF4-FFF2-40B4-BE49-F238E27FC236}">
                <a16:creationId xmlns:a16="http://schemas.microsoft.com/office/drawing/2014/main" id="{99AFCC80-67D8-6CA2-A7BE-12C4AECF81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AU"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Turner syndrome or TS was first described in the  1930’s by Henry Turner in USA and Otto Ulrich in Europe</a:t>
            </a:r>
          </a:p>
          <a:p>
            <a:r>
              <a:rPr lang="en-US" dirty="0"/>
              <a:t>The X chromosome abnormality shown here was identified  in 1959 by Ford and co workers</a:t>
            </a:r>
          </a:p>
          <a:p>
            <a:r>
              <a:rPr lang="en-US" dirty="0"/>
              <a:t>TS affects ~ 1/2000 live female births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a:t>TS is defined as …</a:t>
            </a:r>
          </a:p>
          <a:p>
            <a:r>
              <a:rPr lang="en-AU" dirty="0"/>
              <a:t>Variable karyotypes are associated with the TS phenotype with 45X being the most common. </a:t>
            </a:r>
          </a:p>
          <a:p>
            <a:r>
              <a:rPr lang="en-AU" dirty="0"/>
              <a:t>There are a variety of mosaic forms of TS including that with the Y chromosome.</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38525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a:t>This picture shows just how complicated the genotype- phenotype relationship is and why the effects of TS can vary between individuals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4677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a:t>From the previous slide you can see how TS affects multiple organ systems. These are shown in this figure. Short stature and hypogonadism are the most prevalent. </a:t>
            </a:r>
          </a:p>
          <a:p>
            <a:r>
              <a:rPr lang="en-AU" dirty="0"/>
              <a:t>There is some variation in phenotype with genotype. The 45 X karyotype is associated with the highest prevalence of comorbidities and highest mortality</a:t>
            </a:r>
          </a:p>
          <a:p>
            <a:r>
              <a:rPr lang="en-AU" dirty="0"/>
              <a:t> </a:t>
            </a:r>
          </a:p>
          <a:p>
            <a:endParaRPr lang="en-AU" dirty="0"/>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965641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TS is associated with an 3 fold increased mortality predominately due to CVD </a:t>
            </a:r>
          </a:p>
          <a:p>
            <a:r>
              <a:rPr lang="en-US" dirty="0"/>
              <a:t>Increased all causes and CVD mortality is seen in the TS cohort shown by the sold lines compared to the general population showed by the dotted lines.</a:t>
            </a:r>
          </a:p>
          <a:p>
            <a:r>
              <a:rPr lang="en-US" dirty="0"/>
              <a:t>This translates to a apparent loss of lifespan of approximately 13-15 years</a:t>
            </a:r>
          </a:p>
          <a:p>
            <a:r>
              <a:rPr lang="en-US" dirty="0"/>
              <a:t>Apart from congenital heart disease, the absolute excess mortality increases with advancing age with cardiovascular disease the main contributor.</a:t>
            </a:r>
          </a:p>
          <a:p>
            <a:r>
              <a:rPr lang="en-US" dirty="0"/>
              <a:t>The third panel shows the hazard ratios for health and social . Women with TS are more likely to </a:t>
            </a:r>
            <a:r>
              <a:rPr lang="en-US" dirty="0" err="1"/>
              <a:t>haveGIT</a:t>
            </a:r>
            <a:r>
              <a:rPr lang="en-US" dirty="0"/>
              <a:t>, CVD and endocrine </a:t>
            </a:r>
            <a:r>
              <a:rPr lang="en-US" dirty="0" err="1"/>
              <a:t>dosorers</a:t>
            </a:r>
            <a:r>
              <a:rPr lang="en-US" dirty="0"/>
              <a:t> and less likely to achieve motherhood or co-habitation with a romantic partner</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74030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dirty="0"/>
              <a:t>The GP has key roles in the diagnosis and management of TS which are summarised here.</a:t>
            </a:r>
          </a:p>
          <a:p>
            <a:r>
              <a:rPr lang="en-AU" dirty="0"/>
              <a:t>Individuals with TS, particularly in childhood are involved in specialist care but transition to adult care can be fragmented and many are lost to follow up. Adult specialist multidisciplinary care clinics such as at Monash Health can assist in the management of these patients.</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645784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296B1-E80C-BD76-24FB-CACBDA36D2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C48E20E-2DEE-A3FD-AC8E-5E33D2DCA5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5E23F4E-146A-213C-412E-48277E4D8F1F}"/>
              </a:ext>
            </a:extLst>
          </p:cNvPr>
          <p:cNvSpPr>
            <a:spLocks noGrp="1"/>
          </p:cNvSpPr>
          <p:nvPr>
            <p:ph type="dt" sz="half" idx="10"/>
          </p:nvPr>
        </p:nvSpPr>
        <p:spPr/>
        <p:txBody>
          <a:bodyPr/>
          <a:lstStyle/>
          <a:p>
            <a:fld id="{40418E52-7B4C-424E-AED0-FCCC27A160B3}" type="datetimeFigureOut">
              <a:rPr lang="en-AU" smtClean="0"/>
              <a:t>2/06/2026</a:t>
            </a:fld>
            <a:endParaRPr lang="en-AU"/>
          </a:p>
        </p:txBody>
      </p:sp>
      <p:sp>
        <p:nvSpPr>
          <p:cNvPr id="5" name="Footer Placeholder 4">
            <a:extLst>
              <a:ext uri="{FF2B5EF4-FFF2-40B4-BE49-F238E27FC236}">
                <a16:creationId xmlns:a16="http://schemas.microsoft.com/office/drawing/2014/main" id="{BA795D96-73AE-ECA2-921A-755C1AFC42D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9CC0ADF-2796-4715-1F36-EACDCB39A6DA}"/>
              </a:ext>
            </a:extLst>
          </p:cNvPr>
          <p:cNvSpPr>
            <a:spLocks noGrp="1"/>
          </p:cNvSpPr>
          <p:nvPr>
            <p:ph type="sldNum" sz="quarter" idx="12"/>
          </p:nvPr>
        </p:nvSpPr>
        <p:spPr/>
        <p:txBody>
          <a:bodyPr/>
          <a:lstStyle/>
          <a:p>
            <a:fld id="{63CA1166-6F39-4430-B939-D33B3B2ACDE4}" type="slidenum">
              <a:rPr lang="en-AU" smtClean="0"/>
              <a:t>‹#›</a:t>
            </a:fld>
            <a:endParaRPr lang="en-AU"/>
          </a:p>
        </p:txBody>
      </p:sp>
    </p:spTree>
    <p:extLst>
      <p:ext uri="{BB962C8B-B14F-4D97-AF65-F5344CB8AC3E}">
        <p14:creationId xmlns:p14="http://schemas.microsoft.com/office/powerpoint/2010/main" val="1672722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9D9E-5B62-B922-7F6B-FCB603406A0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293F1B5-2486-963B-C9E5-CDAED9D2AF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AC15A00-C440-BD0A-AD30-A2F831FB476A}"/>
              </a:ext>
            </a:extLst>
          </p:cNvPr>
          <p:cNvSpPr>
            <a:spLocks noGrp="1"/>
          </p:cNvSpPr>
          <p:nvPr>
            <p:ph type="dt" sz="half" idx="10"/>
          </p:nvPr>
        </p:nvSpPr>
        <p:spPr/>
        <p:txBody>
          <a:bodyPr/>
          <a:lstStyle/>
          <a:p>
            <a:fld id="{40418E52-7B4C-424E-AED0-FCCC27A160B3}" type="datetimeFigureOut">
              <a:rPr lang="en-AU" smtClean="0"/>
              <a:t>2/06/2026</a:t>
            </a:fld>
            <a:endParaRPr lang="en-AU"/>
          </a:p>
        </p:txBody>
      </p:sp>
      <p:sp>
        <p:nvSpPr>
          <p:cNvPr id="5" name="Footer Placeholder 4">
            <a:extLst>
              <a:ext uri="{FF2B5EF4-FFF2-40B4-BE49-F238E27FC236}">
                <a16:creationId xmlns:a16="http://schemas.microsoft.com/office/drawing/2014/main" id="{BDC98DCB-7990-D731-9D16-CFF35EA9924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04C07B1-B528-331C-62D9-1D34FF4F8EED}"/>
              </a:ext>
            </a:extLst>
          </p:cNvPr>
          <p:cNvSpPr>
            <a:spLocks noGrp="1"/>
          </p:cNvSpPr>
          <p:nvPr>
            <p:ph type="sldNum" sz="quarter" idx="12"/>
          </p:nvPr>
        </p:nvSpPr>
        <p:spPr/>
        <p:txBody>
          <a:bodyPr/>
          <a:lstStyle/>
          <a:p>
            <a:fld id="{63CA1166-6F39-4430-B939-D33B3B2ACDE4}" type="slidenum">
              <a:rPr lang="en-AU" smtClean="0"/>
              <a:t>‹#›</a:t>
            </a:fld>
            <a:endParaRPr lang="en-AU"/>
          </a:p>
        </p:txBody>
      </p:sp>
    </p:spTree>
    <p:extLst>
      <p:ext uri="{BB962C8B-B14F-4D97-AF65-F5344CB8AC3E}">
        <p14:creationId xmlns:p14="http://schemas.microsoft.com/office/powerpoint/2010/main" val="2878912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0825E0-4AD6-0819-43C9-AC92B33E39F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5E8E26C-EA8C-CB40-4880-C734365B1C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37B8D3C-6AA2-A5C8-9AA6-E680382EDE81}"/>
              </a:ext>
            </a:extLst>
          </p:cNvPr>
          <p:cNvSpPr>
            <a:spLocks noGrp="1"/>
          </p:cNvSpPr>
          <p:nvPr>
            <p:ph type="dt" sz="half" idx="10"/>
          </p:nvPr>
        </p:nvSpPr>
        <p:spPr/>
        <p:txBody>
          <a:bodyPr/>
          <a:lstStyle/>
          <a:p>
            <a:fld id="{40418E52-7B4C-424E-AED0-FCCC27A160B3}" type="datetimeFigureOut">
              <a:rPr lang="en-AU" smtClean="0"/>
              <a:t>2/06/2026</a:t>
            </a:fld>
            <a:endParaRPr lang="en-AU"/>
          </a:p>
        </p:txBody>
      </p:sp>
      <p:sp>
        <p:nvSpPr>
          <p:cNvPr id="5" name="Footer Placeholder 4">
            <a:extLst>
              <a:ext uri="{FF2B5EF4-FFF2-40B4-BE49-F238E27FC236}">
                <a16:creationId xmlns:a16="http://schemas.microsoft.com/office/drawing/2014/main" id="{03B13237-FD11-C710-7A60-14D373FEE88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96CDE14-1E55-4AF1-E615-535F90557D7A}"/>
              </a:ext>
            </a:extLst>
          </p:cNvPr>
          <p:cNvSpPr>
            <a:spLocks noGrp="1"/>
          </p:cNvSpPr>
          <p:nvPr>
            <p:ph type="sldNum" sz="quarter" idx="12"/>
          </p:nvPr>
        </p:nvSpPr>
        <p:spPr/>
        <p:txBody>
          <a:bodyPr/>
          <a:lstStyle/>
          <a:p>
            <a:fld id="{63CA1166-6F39-4430-B939-D33B3B2ACDE4}" type="slidenum">
              <a:rPr lang="en-AU" smtClean="0"/>
              <a:t>‹#›</a:t>
            </a:fld>
            <a:endParaRPr lang="en-AU"/>
          </a:p>
        </p:txBody>
      </p:sp>
    </p:spTree>
    <p:extLst>
      <p:ext uri="{BB962C8B-B14F-4D97-AF65-F5344CB8AC3E}">
        <p14:creationId xmlns:p14="http://schemas.microsoft.com/office/powerpoint/2010/main" val="160195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ext+Picture">
    <p:spTree>
      <p:nvGrpSpPr>
        <p:cNvPr id="1" name=""/>
        <p:cNvGrpSpPr/>
        <p:nvPr/>
      </p:nvGrpSpPr>
      <p:grpSpPr>
        <a:xfrm>
          <a:off x="0" y="0"/>
          <a:ext cx="0" cy="0"/>
          <a:chOff x="0" y="0"/>
          <a:chExt cx="0" cy="0"/>
        </a:xfrm>
      </p:grpSpPr>
      <p:sp>
        <p:nvSpPr>
          <p:cNvPr id="9" name="Holder 2">
            <a:extLst>
              <a:ext uri="{FF2B5EF4-FFF2-40B4-BE49-F238E27FC236}">
                <a16:creationId xmlns:a16="http://schemas.microsoft.com/office/drawing/2014/main" id="{16C23E39-1D98-A447-999D-F123AB80891B}"/>
              </a:ext>
            </a:extLst>
          </p:cNvPr>
          <p:cNvSpPr>
            <a:spLocks noGrp="1"/>
          </p:cNvSpPr>
          <p:nvPr>
            <p:ph type="ctrTitle" hasCustomPrompt="1"/>
          </p:nvPr>
        </p:nvSpPr>
        <p:spPr>
          <a:xfrm>
            <a:off x="273416" y="1381540"/>
            <a:ext cx="5450025" cy="335861"/>
          </a:xfrm>
          <a:prstGeom prst="rect">
            <a:avLst/>
          </a:prstGeom>
        </p:spPr>
        <p:txBody>
          <a:bodyPr wrap="square" lIns="0" tIns="0" rIns="0" bIns="0">
            <a:spAutoFit/>
          </a:bodyPr>
          <a:lstStyle>
            <a:lvl1pPr>
              <a:defRPr sz="2425" b="0" i="0">
                <a:solidFill>
                  <a:srgbClr val="0F2C7A"/>
                </a:solidFill>
                <a:latin typeface="Segoe UI" panose="020B0502040204020203" pitchFamily="34" charset="0"/>
                <a:cs typeface="Segoe UI" panose="020B0502040204020203" pitchFamily="34" charset="0"/>
              </a:defRPr>
            </a:lvl1pPr>
          </a:lstStyle>
          <a:p>
            <a:r>
              <a:rPr lang="es-ES" dirty="0" err="1"/>
              <a:t>Title</a:t>
            </a:r>
            <a:endParaRPr dirty="0"/>
          </a:p>
        </p:txBody>
      </p:sp>
      <p:sp>
        <p:nvSpPr>
          <p:cNvPr id="10" name="Holder 3">
            <a:extLst>
              <a:ext uri="{FF2B5EF4-FFF2-40B4-BE49-F238E27FC236}">
                <a16:creationId xmlns:a16="http://schemas.microsoft.com/office/drawing/2014/main" id="{693BE192-5B7E-5F4B-B7AB-55B8FC713D35}"/>
              </a:ext>
            </a:extLst>
          </p:cNvPr>
          <p:cNvSpPr>
            <a:spLocks noGrp="1"/>
          </p:cNvSpPr>
          <p:nvPr>
            <p:ph sz="half" idx="2"/>
          </p:nvPr>
        </p:nvSpPr>
        <p:spPr>
          <a:xfrm>
            <a:off x="5995491" y="1363870"/>
            <a:ext cx="5657766" cy="390300"/>
          </a:xfrm>
          <a:prstGeom prst="rect">
            <a:avLst/>
          </a:prstGeom>
        </p:spPr>
        <p:txBody>
          <a:bodyPr wrap="square" lIns="0" tIns="0" rIns="0" bIns="0">
            <a:spAutoFit/>
          </a:bodyPr>
          <a:lstStyle>
            <a:lvl1pPr>
              <a:defRPr/>
            </a:lvl1pPr>
          </a:lstStyle>
          <a:p>
            <a:pPr lvl="0"/>
            <a:r>
              <a:rPr lang="en-US"/>
              <a:t>Click to edit Master text styles</a:t>
            </a:r>
          </a:p>
        </p:txBody>
      </p:sp>
      <p:sp>
        <p:nvSpPr>
          <p:cNvPr id="18" name="Holder 3">
            <a:extLst>
              <a:ext uri="{FF2B5EF4-FFF2-40B4-BE49-F238E27FC236}">
                <a16:creationId xmlns:a16="http://schemas.microsoft.com/office/drawing/2014/main" id="{1A335A59-D39D-DC4F-BF75-DA212B7F62DA}"/>
              </a:ext>
            </a:extLst>
          </p:cNvPr>
          <p:cNvSpPr>
            <a:spLocks noGrp="1"/>
          </p:cNvSpPr>
          <p:nvPr>
            <p:ph sz="half" idx="10" hasCustomPrompt="1"/>
          </p:nvPr>
        </p:nvSpPr>
        <p:spPr>
          <a:xfrm>
            <a:off x="295869" y="1811729"/>
            <a:ext cx="5457098" cy="201530"/>
          </a:xfrm>
          <a:prstGeom prst="rect">
            <a:avLst/>
          </a:prstGeom>
        </p:spPr>
        <p:txBody>
          <a:bodyPr wrap="square" lIns="0" tIns="0" rIns="0" bIns="0">
            <a:spAutoFit/>
          </a:bodyPr>
          <a:lstStyle>
            <a:lvl1pPr>
              <a:defRPr sz="1455">
                <a:solidFill>
                  <a:srgbClr val="0F2C7A"/>
                </a:solidFill>
                <a:latin typeface="Segoe UI" panose="020B0502040204020203" pitchFamily="34" charset="0"/>
                <a:cs typeface="Segoe UI" panose="020B0502040204020203" pitchFamily="34" charset="0"/>
              </a:defRPr>
            </a:lvl1pPr>
          </a:lstStyle>
          <a:p>
            <a:r>
              <a:rPr lang="es-ES" dirty="0"/>
              <a:t>Text</a:t>
            </a:r>
            <a:endParaRPr dirty="0"/>
          </a:p>
        </p:txBody>
      </p:sp>
      <p:sp>
        <p:nvSpPr>
          <p:cNvPr id="11" name="Marcador de texto 2">
            <a:extLst>
              <a:ext uri="{FF2B5EF4-FFF2-40B4-BE49-F238E27FC236}">
                <a16:creationId xmlns:a16="http://schemas.microsoft.com/office/drawing/2014/main" id="{7555D704-7A01-E843-B970-15A3DC5E8D91}"/>
              </a:ext>
            </a:extLst>
          </p:cNvPr>
          <p:cNvSpPr>
            <a:spLocks noGrp="1"/>
          </p:cNvSpPr>
          <p:nvPr>
            <p:ph type="body" sz="quarter" idx="12" hasCustomPrompt="1"/>
          </p:nvPr>
        </p:nvSpPr>
        <p:spPr>
          <a:xfrm>
            <a:off x="3367626" y="148250"/>
            <a:ext cx="5456748" cy="646909"/>
          </a:xfrm>
          <a:prstGeom prst="rect">
            <a:avLst/>
          </a:prstGeom>
        </p:spPr>
        <p:txBody>
          <a:bodyPr/>
          <a:lstStyle>
            <a:lvl1pPr algn="ctr">
              <a:defRPr sz="3639" b="1" i="0">
                <a:solidFill>
                  <a:srgbClr val="0F2C7A"/>
                </a:solidFill>
                <a:latin typeface="Segoe UI" panose="020B0502040204020203" pitchFamily="34" charset="0"/>
                <a:cs typeface="Segoe UI" panose="020B0502040204020203" pitchFamily="34" charset="0"/>
              </a:defRPr>
            </a:lvl1pPr>
          </a:lstStyle>
          <a:p>
            <a:pPr lvl="0"/>
            <a:r>
              <a:rPr lang="es-ES" dirty="0" err="1"/>
              <a:t>Slide</a:t>
            </a:r>
            <a:r>
              <a:rPr lang="es-ES" dirty="0"/>
              <a:t> </a:t>
            </a:r>
            <a:r>
              <a:rPr lang="es-ES" dirty="0" err="1"/>
              <a:t>Title</a:t>
            </a:r>
            <a:endParaRPr lang="es-ES" dirty="0"/>
          </a:p>
        </p:txBody>
      </p:sp>
    </p:spTree>
    <p:extLst>
      <p:ext uri="{BB962C8B-B14F-4D97-AF65-F5344CB8AC3E}">
        <p14:creationId xmlns:p14="http://schemas.microsoft.com/office/powerpoint/2010/main" val="2118288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 Dark MH MU VHI">
    <p:bg>
      <p:bgPr>
        <a:solidFill>
          <a:schemeClr val="tx2"/>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79423" y="1628775"/>
            <a:ext cx="10872790" cy="2067245"/>
          </a:xfrm>
        </p:spPr>
        <p:txBody>
          <a:bodyPr anchor="b">
            <a:normAutofit/>
          </a:bodyPr>
          <a:lstStyle>
            <a:lvl1pPr algn="l">
              <a:defRPr sz="4800">
                <a:solidFill>
                  <a:schemeClr val="bg1"/>
                </a:solidFill>
              </a:defRPr>
            </a:lvl1pPr>
          </a:lstStyle>
          <a:p>
            <a:r>
              <a:rPr lang="en-US"/>
              <a:t>Click to edit Master title style</a:t>
            </a:r>
            <a:endParaRPr lang="en-AU" dirty="0"/>
          </a:p>
        </p:txBody>
      </p:sp>
      <p:sp>
        <p:nvSpPr>
          <p:cNvPr id="7" name="Text Placeholder 6">
            <a:extLst>
              <a:ext uri="{FF2B5EF4-FFF2-40B4-BE49-F238E27FC236}">
                <a16:creationId xmlns:a16="http://schemas.microsoft.com/office/drawing/2014/main" id="{4DA76B0D-4AD6-4924-A50F-9292D470DC3E}"/>
              </a:ext>
            </a:extLst>
          </p:cNvPr>
          <p:cNvSpPr>
            <a:spLocks noGrp="1"/>
          </p:cNvSpPr>
          <p:nvPr>
            <p:ph type="body" sz="quarter" idx="10"/>
          </p:nvPr>
        </p:nvSpPr>
        <p:spPr>
          <a:xfrm>
            <a:off x="479424" y="3603113"/>
            <a:ext cx="10872790" cy="922338"/>
          </a:xfrm>
        </p:spPr>
        <p:txBody>
          <a:bodyPr>
            <a:noAutofit/>
          </a:bodyPr>
          <a:lstStyle>
            <a:lvl1pPr marL="0" indent="0">
              <a:buNone/>
              <a:defRPr sz="3000">
                <a:solidFill>
                  <a:schemeClr val="accent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A8FA90E1-B562-7FC5-AC7B-3E8A22F0188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79423" y="603112"/>
            <a:ext cx="2836033" cy="611078"/>
          </a:xfrm>
          <a:prstGeom prst="rect">
            <a:avLst/>
          </a:prstGeom>
        </p:spPr>
      </p:pic>
      <p:pic>
        <p:nvPicPr>
          <p:cNvPr id="10" name="Picture 9">
            <a:extLst>
              <a:ext uri="{FF2B5EF4-FFF2-40B4-BE49-F238E27FC236}">
                <a16:creationId xmlns:a16="http://schemas.microsoft.com/office/drawing/2014/main" id="{076310C0-DB04-E7BB-F9ED-87F78D2186C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89995" y="6022125"/>
            <a:ext cx="1229766" cy="359625"/>
          </a:xfrm>
          <a:prstGeom prst="rect">
            <a:avLst/>
          </a:prstGeom>
        </p:spPr>
      </p:pic>
      <p:sp>
        <p:nvSpPr>
          <p:cNvPr id="13" name="Text Placeholder 6">
            <a:extLst>
              <a:ext uri="{FF2B5EF4-FFF2-40B4-BE49-F238E27FC236}">
                <a16:creationId xmlns:a16="http://schemas.microsoft.com/office/drawing/2014/main" id="{F2C17437-CD0F-6135-17B3-4F028EB2DB8B}"/>
              </a:ext>
            </a:extLst>
          </p:cNvPr>
          <p:cNvSpPr>
            <a:spLocks noGrp="1"/>
          </p:cNvSpPr>
          <p:nvPr>
            <p:ph type="body" sz="quarter" idx="11"/>
          </p:nvPr>
        </p:nvSpPr>
        <p:spPr>
          <a:xfrm>
            <a:off x="479425" y="5793231"/>
            <a:ext cx="7164388" cy="706558"/>
          </a:xfrm>
        </p:spPr>
        <p:txBody>
          <a:bodyPr anchor="b">
            <a:noAutofit/>
          </a:bodyPr>
          <a:lstStyle>
            <a:lvl1pPr marL="0" indent="0">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grpSp>
        <p:nvGrpSpPr>
          <p:cNvPr id="12" name="Group 11">
            <a:extLst>
              <a:ext uri="{FF2B5EF4-FFF2-40B4-BE49-F238E27FC236}">
                <a16:creationId xmlns:a16="http://schemas.microsoft.com/office/drawing/2014/main" id="{FBBFCE46-703C-13DF-2574-14986583B0A9}"/>
              </a:ext>
            </a:extLst>
          </p:cNvPr>
          <p:cNvGrpSpPr/>
          <p:nvPr userDrawn="1"/>
        </p:nvGrpSpPr>
        <p:grpSpPr>
          <a:xfrm>
            <a:off x="9364566" y="6048250"/>
            <a:ext cx="2345071" cy="367738"/>
            <a:chOff x="6593826" y="41011006"/>
            <a:chExt cx="7351867" cy="1152870"/>
          </a:xfrm>
        </p:grpSpPr>
        <p:pic>
          <p:nvPicPr>
            <p:cNvPr id="14" name="Picture 13" descr="A white text on a black background&#10;&#10;Description automatically generated">
              <a:extLst>
                <a:ext uri="{FF2B5EF4-FFF2-40B4-BE49-F238E27FC236}">
                  <a16:creationId xmlns:a16="http://schemas.microsoft.com/office/drawing/2014/main" id="{9A509996-1365-882D-FBE7-A3D466B7E3C5}"/>
                </a:ext>
              </a:extLst>
            </p:cNvPr>
            <p:cNvPicPr/>
            <p:nvPr userDrawn="1"/>
          </p:nvPicPr>
          <p:blipFill>
            <a:blip r:embed="rId4" cstate="print">
              <a:extLst>
                <a:ext uri="{28A0092B-C50C-407E-A947-70E740481C1C}">
                  <a14:useLocalDpi xmlns:a14="http://schemas.microsoft.com/office/drawing/2010/main" val="0"/>
                </a:ext>
              </a:extLst>
            </a:blip>
            <a:stretch>
              <a:fillRect/>
            </a:stretch>
          </p:blipFill>
          <p:spPr>
            <a:xfrm>
              <a:off x="6593826" y="41011006"/>
              <a:ext cx="3977169" cy="1152870"/>
            </a:xfrm>
            <a:prstGeom prst="rect">
              <a:avLst/>
            </a:prstGeom>
          </p:spPr>
        </p:pic>
        <p:pic>
          <p:nvPicPr>
            <p:cNvPr id="15" name="Picture 14">
              <a:extLst>
                <a:ext uri="{FF2B5EF4-FFF2-40B4-BE49-F238E27FC236}">
                  <a16:creationId xmlns:a16="http://schemas.microsoft.com/office/drawing/2014/main" id="{59DBFA24-2899-E040-9733-BFB286C969E1}"/>
                </a:ext>
              </a:extLst>
            </p:cNvPr>
            <p:cNvPicPr/>
            <p:nvPr userDrawn="1"/>
          </p:nvPicPr>
          <p:blipFill>
            <a:blip r:embed="rId5" cstate="print">
              <a:extLst>
                <a:ext uri="{28A0092B-C50C-407E-A947-70E740481C1C}">
                  <a14:useLocalDpi xmlns:a14="http://schemas.microsoft.com/office/drawing/2010/main" val="0"/>
                </a:ext>
              </a:extLst>
            </a:blip>
            <a:srcRect/>
            <a:stretch/>
          </p:blipFill>
          <p:spPr>
            <a:xfrm>
              <a:off x="11568525" y="41011006"/>
              <a:ext cx="2377168" cy="1031122"/>
            </a:xfrm>
            <a:prstGeom prst="rect">
              <a:avLst/>
            </a:prstGeom>
          </p:spPr>
        </p:pic>
      </p:grpSp>
    </p:spTree>
    <p:extLst>
      <p:ext uri="{BB962C8B-B14F-4D97-AF65-F5344CB8AC3E}">
        <p14:creationId xmlns:p14="http://schemas.microsoft.com/office/powerpoint/2010/main" val="372871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
    <p:bg>
      <p:bgPr>
        <a:solidFill>
          <a:schemeClr val="bg1">
            <a:alpha val="7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198145-8140-0F89-B031-71D38CFEEF05}"/>
              </a:ext>
            </a:extLst>
          </p:cNvPr>
          <p:cNvSpPr>
            <a:spLocks noGrp="1"/>
          </p:cNvSpPr>
          <p:nvPr>
            <p:ph type="title"/>
          </p:nvPr>
        </p:nvSpPr>
        <p:spPr>
          <a:xfrm>
            <a:off x="479424" y="549275"/>
            <a:ext cx="11233147" cy="1072056"/>
          </a:xfrm>
        </p:spPr>
        <p:txBody>
          <a:bodyPr/>
          <a:lstStyle>
            <a:lvl1pPr>
              <a:defRPr>
                <a:solidFill>
                  <a:schemeClr val="tx2"/>
                </a:solidFill>
              </a:defRPr>
            </a:lvl1pPr>
          </a:lstStyle>
          <a:p>
            <a:r>
              <a:rPr lang="en-US"/>
              <a:t>Click to edit Master title style</a:t>
            </a:r>
            <a:endParaRPr lang="en-AU" dirty="0"/>
          </a:p>
        </p:txBody>
      </p:sp>
      <p:sp>
        <p:nvSpPr>
          <p:cNvPr id="5" name="Text Placeholder 2">
            <a:extLst>
              <a:ext uri="{FF2B5EF4-FFF2-40B4-BE49-F238E27FC236}">
                <a16:creationId xmlns:a16="http://schemas.microsoft.com/office/drawing/2014/main" id="{246B82CA-25F1-FB01-6195-CF581533AD56}"/>
              </a:ext>
            </a:extLst>
          </p:cNvPr>
          <p:cNvSpPr>
            <a:spLocks noGrp="1"/>
          </p:cNvSpPr>
          <p:nvPr>
            <p:ph idx="1"/>
          </p:nvPr>
        </p:nvSpPr>
        <p:spPr>
          <a:xfrm>
            <a:off x="479426" y="1812486"/>
            <a:ext cx="7403366" cy="4334754"/>
          </a:xfrm>
          <a:prstGeom prst="rect">
            <a:avLst/>
          </a:prstGeom>
        </p:spPr>
        <p:txBody>
          <a:bodyPr vert="horz" lIns="91440" tIns="45720" rIns="91440" bIns="4572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Date Placeholder 12">
            <a:extLst>
              <a:ext uri="{FF2B5EF4-FFF2-40B4-BE49-F238E27FC236}">
                <a16:creationId xmlns:a16="http://schemas.microsoft.com/office/drawing/2014/main" id="{4E0A3B69-06AA-7118-D09A-F967568FC722}"/>
              </a:ext>
            </a:extLst>
          </p:cNvPr>
          <p:cNvSpPr>
            <a:spLocks noGrp="1"/>
          </p:cNvSpPr>
          <p:nvPr>
            <p:ph type="dt" sz="half" idx="10"/>
          </p:nvPr>
        </p:nvSpPr>
        <p:spPr>
          <a:xfrm>
            <a:off x="7643813" y="6402513"/>
            <a:ext cx="873125" cy="271337"/>
          </a:xfrm>
        </p:spPr>
        <p:txBody>
          <a:bodyPr/>
          <a:lstStyle>
            <a:lvl1pPr>
              <a:defRPr>
                <a:solidFill>
                  <a:schemeClr val="tx1"/>
                </a:solidFill>
              </a:defRPr>
            </a:lvl1pPr>
          </a:lstStyle>
          <a:p>
            <a:fld id="{1FE87832-63D6-2747-BA64-AADCB3D6A93F}" type="datetime1">
              <a:rPr lang="en-AU" smtClean="0"/>
              <a:pPr/>
              <a:t>2/06/2026</a:t>
            </a:fld>
            <a:endParaRPr lang="en-AU" dirty="0"/>
          </a:p>
        </p:txBody>
      </p:sp>
      <p:sp>
        <p:nvSpPr>
          <p:cNvPr id="12" name="Footer Placeholder 13">
            <a:extLst>
              <a:ext uri="{FF2B5EF4-FFF2-40B4-BE49-F238E27FC236}">
                <a16:creationId xmlns:a16="http://schemas.microsoft.com/office/drawing/2014/main" id="{7D12E63E-2A81-1156-1DD0-8C2C24D673A0}"/>
              </a:ext>
            </a:extLst>
          </p:cNvPr>
          <p:cNvSpPr>
            <a:spLocks noGrp="1"/>
          </p:cNvSpPr>
          <p:nvPr>
            <p:ph type="ftr" sz="quarter" idx="11"/>
          </p:nvPr>
        </p:nvSpPr>
        <p:spPr>
          <a:xfrm>
            <a:off x="479425" y="6402513"/>
            <a:ext cx="7164388" cy="271337"/>
          </a:xfrm>
        </p:spPr>
        <p:txBody>
          <a:bodyPr/>
          <a:lstStyle>
            <a:lvl1pPr>
              <a:defRPr>
                <a:solidFill>
                  <a:schemeClr val="tx1"/>
                </a:solidFill>
              </a:defRPr>
            </a:lvl1pPr>
          </a:lstStyle>
          <a:p>
            <a:r>
              <a:rPr lang="en-AU"/>
              <a:t>Footer</a:t>
            </a:r>
            <a:endParaRPr lang="en-AU" dirty="0"/>
          </a:p>
        </p:txBody>
      </p:sp>
      <p:sp>
        <p:nvSpPr>
          <p:cNvPr id="13" name="Footer Placeholder 13">
            <a:extLst>
              <a:ext uri="{FF2B5EF4-FFF2-40B4-BE49-F238E27FC236}">
                <a16:creationId xmlns:a16="http://schemas.microsoft.com/office/drawing/2014/main" id="{65DFD443-A93F-3E34-AAF8-66F820D7DC2A}"/>
              </a:ext>
            </a:extLst>
          </p:cNvPr>
          <p:cNvSpPr txBox="1">
            <a:spLocks/>
          </p:cNvSpPr>
          <p:nvPr userDrawn="1"/>
        </p:nvSpPr>
        <p:spPr>
          <a:xfrm>
            <a:off x="8542660" y="6402513"/>
            <a:ext cx="566007" cy="271337"/>
          </a:xfrm>
          <a:prstGeom prst="rect">
            <a:avLst/>
          </a:prstGeom>
        </p:spPr>
        <p:txBody>
          <a:bodyPr/>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B7F27FE-EB83-954C-914F-C146E07F0A2F}" type="slidenum">
              <a:rPr lang="en-AU" smtClean="0">
                <a:solidFill>
                  <a:schemeClr val="tx1"/>
                </a:solidFill>
              </a:rPr>
              <a:pPr algn="r"/>
              <a:t>‹#›</a:t>
            </a:fld>
            <a:endParaRPr lang="en-AU" dirty="0">
              <a:solidFill>
                <a:schemeClr val="tx1"/>
              </a:solidFill>
            </a:endParaRPr>
          </a:p>
        </p:txBody>
      </p:sp>
      <p:pic>
        <p:nvPicPr>
          <p:cNvPr id="4" name="Picture 3">
            <a:extLst>
              <a:ext uri="{FF2B5EF4-FFF2-40B4-BE49-F238E27FC236}">
                <a16:creationId xmlns:a16="http://schemas.microsoft.com/office/drawing/2014/main" id="{5927B726-B22D-3411-FFF8-C73D3332097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63167" y="6445113"/>
            <a:ext cx="1649408" cy="135336"/>
          </a:xfrm>
          <a:prstGeom prst="rect">
            <a:avLst/>
          </a:prstGeom>
        </p:spPr>
      </p:pic>
    </p:spTree>
    <p:extLst>
      <p:ext uri="{BB962C8B-B14F-4D97-AF65-F5344CB8AC3E}">
        <p14:creationId xmlns:p14="http://schemas.microsoft.com/office/powerpoint/2010/main" val="3725681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 Dark MH MU">
    <p:bg>
      <p:bgPr>
        <a:solidFill>
          <a:schemeClr val="tx2"/>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79423" y="1628775"/>
            <a:ext cx="10872790" cy="2067245"/>
          </a:xfrm>
        </p:spPr>
        <p:txBody>
          <a:bodyPr anchor="b">
            <a:normAutofit/>
          </a:bodyPr>
          <a:lstStyle>
            <a:lvl1pPr algn="l">
              <a:defRPr sz="4800">
                <a:solidFill>
                  <a:schemeClr val="bg1"/>
                </a:solidFill>
              </a:defRPr>
            </a:lvl1pPr>
          </a:lstStyle>
          <a:p>
            <a:r>
              <a:rPr lang="en-US"/>
              <a:t>Click to edit Master title style</a:t>
            </a:r>
            <a:endParaRPr lang="en-AU" dirty="0"/>
          </a:p>
        </p:txBody>
      </p:sp>
      <p:sp>
        <p:nvSpPr>
          <p:cNvPr id="7" name="Text Placeholder 6">
            <a:extLst>
              <a:ext uri="{FF2B5EF4-FFF2-40B4-BE49-F238E27FC236}">
                <a16:creationId xmlns:a16="http://schemas.microsoft.com/office/drawing/2014/main" id="{4DA76B0D-4AD6-4924-A50F-9292D470DC3E}"/>
              </a:ext>
            </a:extLst>
          </p:cNvPr>
          <p:cNvSpPr>
            <a:spLocks noGrp="1"/>
          </p:cNvSpPr>
          <p:nvPr>
            <p:ph type="body" sz="quarter" idx="10"/>
          </p:nvPr>
        </p:nvSpPr>
        <p:spPr>
          <a:xfrm>
            <a:off x="479424" y="3603113"/>
            <a:ext cx="10872790" cy="922338"/>
          </a:xfrm>
        </p:spPr>
        <p:txBody>
          <a:bodyPr>
            <a:noAutofit/>
          </a:bodyPr>
          <a:lstStyle>
            <a:lvl1pPr marL="0" indent="0">
              <a:buNone/>
              <a:defRPr sz="3000">
                <a:solidFill>
                  <a:schemeClr val="accent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A8FA90E1-B562-7FC5-AC7B-3E8A22F0188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79423" y="603112"/>
            <a:ext cx="2836033" cy="611078"/>
          </a:xfrm>
          <a:prstGeom prst="rect">
            <a:avLst/>
          </a:prstGeom>
        </p:spPr>
      </p:pic>
      <p:pic>
        <p:nvPicPr>
          <p:cNvPr id="10" name="Picture 9">
            <a:extLst>
              <a:ext uri="{FF2B5EF4-FFF2-40B4-BE49-F238E27FC236}">
                <a16:creationId xmlns:a16="http://schemas.microsoft.com/office/drawing/2014/main" id="{076310C0-DB04-E7BB-F9ED-87F78D2186C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69382" y="6022125"/>
            <a:ext cx="1229766" cy="359625"/>
          </a:xfrm>
          <a:prstGeom prst="rect">
            <a:avLst/>
          </a:prstGeom>
        </p:spPr>
      </p:pic>
      <p:sp>
        <p:nvSpPr>
          <p:cNvPr id="13" name="Text Placeholder 6">
            <a:extLst>
              <a:ext uri="{FF2B5EF4-FFF2-40B4-BE49-F238E27FC236}">
                <a16:creationId xmlns:a16="http://schemas.microsoft.com/office/drawing/2014/main" id="{F2C17437-CD0F-6135-17B3-4F028EB2DB8B}"/>
              </a:ext>
            </a:extLst>
          </p:cNvPr>
          <p:cNvSpPr>
            <a:spLocks noGrp="1"/>
          </p:cNvSpPr>
          <p:nvPr>
            <p:ph type="body" sz="quarter" idx="11"/>
          </p:nvPr>
        </p:nvSpPr>
        <p:spPr>
          <a:xfrm>
            <a:off x="479425" y="5793231"/>
            <a:ext cx="7164388" cy="706558"/>
          </a:xfrm>
        </p:spPr>
        <p:txBody>
          <a:bodyPr anchor="b">
            <a:noAutofit/>
          </a:bodyPr>
          <a:lstStyle>
            <a:lvl1pPr marL="0" indent="0">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descr="A white text on a black background&#10;&#10;Description automatically generated">
            <a:extLst>
              <a:ext uri="{FF2B5EF4-FFF2-40B4-BE49-F238E27FC236}">
                <a16:creationId xmlns:a16="http://schemas.microsoft.com/office/drawing/2014/main" id="{9A509996-1365-882D-FBE7-A3D466B7E3C5}"/>
              </a:ext>
            </a:extLst>
          </p:cNvPr>
          <p:cNvPicPr/>
          <p:nvPr userDrawn="1"/>
        </p:nvPicPr>
        <p:blipFill>
          <a:blip r:embed="rId4" cstate="print">
            <a:extLst>
              <a:ext uri="{28A0092B-C50C-407E-A947-70E740481C1C}">
                <a14:useLocalDpi xmlns:a14="http://schemas.microsoft.com/office/drawing/2010/main" val="0"/>
              </a:ext>
            </a:extLst>
          </a:blip>
          <a:stretch>
            <a:fillRect/>
          </a:stretch>
        </p:blipFill>
        <p:spPr>
          <a:xfrm>
            <a:off x="10443953" y="6048250"/>
            <a:ext cx="1268622" cy="367738"/>
          </a:xfrm>
          <a:prstGeom prst="rect">
            <a:avLst/>
          </a:prstGeom>
        </p:spPr>
      </p:pic>
    </p:spTree>
    <p:extLst>
      <p:ext uri="{BB962C8B-B14F-4D97-AF65-F5344CB8AC3E}">
        <p14:creationId xmlns:p14="http://schemas.microsoft.com/office/powerpoint/2010/main" val="1263134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with Picture 5">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64FC88D-D92D-DA20-CF4A-84384D8C2F14}"/>
              </a:ext>
              <a:ext uri="{C183D7F6-B498-43B3-948B-1728B52AA6E4}">
                <adec:decorative xmlns:adec="http://schemas.microsoft.com/office/drawing/2017/decorative" val="1"/>
              </a:ext>
            </a:extLst>
          </p:cNvPr>
          <p:cNvSpPr/>
          <p:nvPr userDrawn="1"/>
        </p:nvSpPr>
        <p:spPr>
          <a:xfrm>
            <a:off x="0" y="0"/>
            <a:ext cx="5276088" cy="6858000"/>
          </a:xfrm>
          <a:prstGeom prst="rect">
            <a:avLst/>
          </a:prstGeom>
          <a:gradFill flip="none" rotWithShape="1">
            <a:gsLst>
              <a:gs pos="100000">
                <a:schemeClr val="accent4"/>
              </a:gs>
              <a:gs pos="0">
                <a:schemeClr val="accent2"/>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1" name="Group 20">
            <a:extLst>
              <a:ext uri="{FF2B5EF4-FFF2-40B4-BE49-F238E27FC236}">
                <a16:creationId xmlns:a16="http://schemas.microsoft.com/office/drawing/2014/main" id="{B688C643-D0E9-231F-EB37-6774C0A3E8F1}"/>
              </a:ext>
            </a:extLst>
          </p:cNvPr>
          <p:cNvGrpSpPr/>
          <p:nvPr userDrawn="1"/>
        </p:nvGrpSpPr>
        <p:grpSpPr>
          <a:xfrm>
            <a:off x="11078040" y="685800"/>
            <a:ext cx="504370" cy="544340"/>
            <a:chOff x="10917026" y="837879"/>
            <a:chExt cx="513774" cy="554490"/>
          </a:xfrm>
        </p:grpSpPr>
        <p:sp>
          <p:nvSpPr>
            <p:cNvPr id="22" name="Graphic 12">
              <a:extLst>
                <a:ext uri="{FF2B5EF4-FFF2-40B4-BE49-F238E27FC236}">
                  <a16:creationId xmlns:a16="http://schemas.microsoft.com/office/drawing/2014/main" id="{424C36C5-4A7D-CCF3-B51F-D0B88C6E608B}"/>
                </a:ext>
                <a:ext uri="{C183D7F6-B498-43B3-948B-1728B52AA6E4}">
                  <adec:decorative xmlns:adec="http://schemas.microsoft.com/office/drawing/2017/decorative" val="1"/>
                </a:ext>
              </a:extLst>
            </p:cNvPr>
            <p:cNvSpPr/>
            <p:nvPr userDrawn="1"/>
          </p:nvSpPr>
          <p:spPr>
            <a:xfrm>
              <a:off x="11339662" y="106717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800">
                <a:solidFill>
                  <a:schemeClr val="accent1"/>
                </a:solidFill>
              </a:endParaRPr>
            </a:p>
          </p:txBody>
        </p:sp>
        <p:sp>
          <p:nvSpPr>
            <p:cNvPr id="23" name="Graphic 13">
              <a:extLst>
                <a:ext uri="{FF2B5EF4-FFF2-40B4-BE49-F238E27FC236}">
                  <a16:creationId xmlns:a16="http://schemas.microsoft.com/office/drawing/2014/main" id="{B0042815-752F-6DD6-53FD-A6E87B6E159E}"/>
                </a:ext>
                <a:ext uri="{C183D7F6-B498-43B3-948B-1728B52AA6E4}">
                  <adec:decorative xmlns:adec="http://schemas.microsoft.com/office/drawing/2017/decorative" val="1"/>
                </a:ext>
              </a:extLst>
            </p:cNvPr>
            <p:cNvSpPr/>
            <p:nvPr userDrawn="1"/>
          </p:nvSpPr>
          <p:spPr>
            <a:xfrm>
              <a:off x="10980882" y="83787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800">
                <a:solidFill>
                  <a:schemeClr val="accent1"/>
                </a:solidFill>
              </a:endParaRPr>
            </a:p>
          </p:txBody>
        </p:sp>
        <p:sp>
          <p:nvSpPr>
            <p:cNvPr id="24" name="Graphic 15">
              <a:extLst>
                <a:ext uri="{FF2B5EF4-FFF2-40B4-BE49-F238E27FC236}">
                  <a16:creationId xmlns:a16="http://schemas.microsoft.com/office/drawing/2014/main" id="{CF56F6F2-7303-70CF-6CB5-85427DAC77B2}"/>
                </a:ext>
                <a:ext uri="{C183D7F6-B498-43B3-948B-1728B52AA6E4}">
                  <adec:decorative xmlns:adec="http://schemas.microsoft.com/office/drawing/2017/decorative" val="1"/>
                </a:ext>
              </a:extLst>
            </p:cNvPr>
            <p:cNvSpPr/>
            <p:nvPr userDrawn="1"/>
          </p:nvSpPr>
          <p:spPr>
            <a:xfrm>
              <a:off x="10917026" y="12646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sz="1800">
                <a:solidFill>
                  <a:schemeClr val="accent1"/>
                </a:solidFill>
              </a:endParaRPr>
            </a:p>
          </p:txBody>
        </p:sp>
      </p:grpSp>
      <p:sp>
        <p:nvSpPr>
          <p:cNvPr id="25" name="Title 1">
            <a:extLst>
              <a:ext uri="{FF2B5EF4-FFF2-40B4-BE49-F238E27FC236}">
                <a16:creationId xmlns:a16="http://schemas.microsoft.com/office/drawing/2014/main" id="{140C24A2-BE01-3A87-C043-931216F0B64C}"/>
              </a:ext>
            </a:extLst>
          </p:cNvPr>
          <p:cNvSpPr>
            <a:spLocks noGrp="1"/>
          </p:cNvSpPr>
          <p:nvPr>
            <p:ph type="title"/>
          </p:nvPr>
        </p:nvSpPr>
        <p:spPr>
          <a:xfrm>
            <a:off x="6190488" y="731520"/>
            <a:ext cx="4663440" cy="1447800"/>
          </a:xfrm>
        </p:spPr>
        <p:txBody>
          <a:bodyPr anchor="b">
            <a:noAutofit/>
          </a:bodyPr>
          <a:lstStyle>
            <a:lvl1pPr>
              <a:defRPr sz="4000"/>
            </a:lvl1pPr>
          </a:lstStyle>
          <a:p>
            <a:r>
              <a:rPr lang="en-US" dirty="0"/>
              <a:t>Click to edit Master title style</a:t>
            </a:r>
          </a:p>
        </p:txBody>
      </p:sp>
      <p:sp>
        <p:nvSpPr>
          <p:cNvPr id="18" name="Picture Placeholder 34">
            <a:extLst>
              <a:ext uri="{FF2B5EF4-FFF2-40B4-BE49-F238E27FC236}">
                <a16:creationId xmlns:a16="http://schemas.microsoft.com/office/drawing/2014/main" id="{BEA2029F-15E2-0FF2-34DE-4EA7F2CAFC38}"/>
              </a:ext>
            </a:extLst>
          </p:cNvPr>
          <p:cNvSpPr>
            <a:spLocks noGrp="1"/>
          </p:cNvSpPr>
          <p:nvPr>
            <p:ph type="pic" sz="quarter" idx="18" hasCustomPrompt="1"/>
          </p:nvPr>
        </p:nvSpPr>
        <p:spPr>
          <a:xfrm>
            <a:off x="301752" y="301752"/>
            <a:ext cx="4672584" cy="6254496"/>
          </a:xfrm>
          <a:blipFill>
            <a:blip r:embed="rId2">
              <a:alphaModFix amt="60000"/>
            </a:blip>
            <a:stretch>
              <a:fillRect/>
            </a:stretch>
          </a:blipFill>
        </p:spPr>
        <p:txBody>
          <a:bodyPr/>
          <a:lstStyle>
            <a:lvl1pPr marL="0" indent="0">
              <a:buNone/>
              <a:defRPr/>
            </a:lvl1pPr>
          </a:lstStyle>
          <a:p>
            <a:r>
              <a:rPr lang="en-US" dirty="0"/>
              <a:t>  </a:t>
            </a:r>
          </a:p>
        </p:txBody>
      </p:sp>
      <p:sp>
        <p:nvSpPr>
          <p:cNvPr id="26" name="Content Placeholder 7">
            <a:extLst>
              <a:ext uri="{FF2B5EF4-FFF2-40B4-BE49-F238E27FC236}">
                <a16:creationId xmlns:a16="http://schemas.microsoft.com/office/drawing/2014/main" id="{7BFBE908-0DFE-6B84-D3F5-F4A5B0AF3EDF}"/>
              </a:ext>
            </a:extLst>
          </p:cNvPr>
          <p:cNvSpPr>
            <a:spLocks noGrp="1"/>
          </p:cNvSpPr>
          <p:nvPr>
            <p:ph sz="quarter" idx="14"/>
          </p:nvPr>
        </p:nvSpPr>
        <p:spPr>
          <a:xfrm>
            <a:off x="6195931" y="2373638"/>
            <a:ext cx="4460528" cy="3798562"/>
          </a:xfrm>
        </p:spPr>
        <p:txBody>
          <a:bodyPr>
            <a:normAutofit/>
          </a:bodyPr>
          <a:lstStyle>
            <a:lvl1pPr marL="0" indent="0">
              <a:buNone/>
              <a:defRPr sz="1400"/>
            </a:lvl1pPr>
            <a:lvl2pPr marL="228611" indent="0">
              <a:buNone/>
              <a:defRPr sz="1400"/>
            </a:lvl2pPr>
            <a:lvl3pPr marL="457223" indent="0">
              <a:buNone/>
              <a:defRPr sz="1400"/>
            </a:lvl3pPr>
            <a:lvl4pPr marL="685834" indent="0">
              <a:buNone/>
              <a:defRPr sz="1400"/>
            </a:lvl4pPr>
            <a:lvl5pPr marL="914446"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190489" y="6343956"/>
            <a:ext cx="2105099" cy="365125"/>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460667" y="6343956"/>
            <a:ext cx="1772029" cy="365125"/>
          </a:xfrm>
        </p:spPr>
        <p:txBody>
          <a:bodyPr/>
          <a:lstStyle>
            <a:lvl1pPr>
              <a:defRPr>
                <a:solidFill>
                  <a:schemeClr val="tx1"/>
                </a:solidFill>
                <a:effectLst/>
              </a:defRPr>
            </a:lvl1pPr>
          </a:lstStyle>
          <a:p>
            <a:fld id="{74049900-C118-46F7-B9EF-5F7C1F0005B2}" type="datetime1">
              <a:rPr lang="en-US" smtClean="0"/>
              <a:t>6/2/2026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0232696" y="6343956"/>
            <a:ext cx="429207" cy="365125"/>
          </a:xfr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57571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38B7-0469-31BD-5C9A-41CD8C71A62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55BBCF3-A75B-2048-637B-E472A8FE6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6E441F1-06B8-627E-96F9-082E6943CD2B}"/>
              </a:ext>
            </a:extLst>
          </p:cNvPr>
          <p:cNvSpPr>
            <a:spLocks noGrp="1"/>
          </p:cNvSpPr>
          <p:nvPr>
            <p:ph type="dt" sz="half" idx="10"/>
          </p:nvPr>
        </p:nvSpPr>
        <p:spPr/>
        <p:txBody>
          <a:bodyPr/>
          <a:lstStyle/>
          <a:p>
            <a:fld id="{40418E52-7B4C-424E-AED0-FCCC27A160B3}" type="datetimeFigureOut">
              <a:rPr lang="en-AU" smtClean="0"/>
              <a:t>2/06/2026</a:t>
            </a:fld>
            <a:endParaRPr lang="en-AU"/>
          </a:p>
        </p:txBody>
      </p:sp>
      <p:sp>
        <p:nvSpPr>
          <p:cNvPr id="5" name="Footer Placeholder 4">
            <a:extLst>
              <a:ext uri="{FF2B5EF4-FFF2-40B4-BE49-F238E27FC236}">
                <a16:creationId xmlns:a16="http://schemas.microsoft.com/office/drawing/2014/main" id="{2D22EBAF-CA0C-F011-4CB1-7F8BABD13A8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465D7E2-41B8-BFD9-7514-B430ECB35423}"/>
              </a:ext>
            </a:extLst>
          </p:cNvPr>
          <p:cNvSpPr>
            <a:spLocks noGrp="1"/>
          </p:cNvSpPr>
          <p:nvPr>
            <p:ph type="sldNum" sz="quarter" idx="12"/>
          </p:nvPr>
        </p:nvSpPr>
        <p:spPr/>
        <p:txBody>
          <a:bodyPr/>
          <a:lstStyle/>
          <a:p>
            <a:fld id="{63CA1166-6F39-4430-B939-D33B3B2ACDE4}" type="slidenum">
              <a:rPr lang="en-AU" smtClean="0"/>
              <a:t>‹#›</a:t>
            </a:fld>
            <a:endParaRPr lang="en-AU"/>
          </a:p>
        </p:txBody>
      </p:sp>
    </p:spTree>
    <p:extLst>
      <p:ext uri="{BB962C8B-B14F-4D97-AF65-F5344CB8AC3E}">
        <p14:creationId xmlns:p14="http://schemas.microsoft.com/office/powerpoint/2010/main" val="371546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83C32-090B-8CE8-23A4-1EE5E24AEF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51C2F06-F3C4-45E6-65FB-350F475404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E12797-AD71-4543-FB28-D1FF462C6963}"/>
              </a:ext>
            </a:extLst>
          </p:cNvPr>
          <p:cNvSpPr>
            <a:spLocks noGrp="1"/>
          </p:cNvSpPr>
          <p:nvPr>
            <p:ph type="dt" sz="half" idx="10"/>
          </p:nvPr>
        </p:nvSpPr>
        <p:spPr/>
        <p:txBody>
          <a:bodyPr/>
          <a:lstStyle/>
          <a:p>
            <a:fld id="{40418E52-7B4C-424E-AED0-FCCC27A160B3}" type="datetimeFigureOut">
              <a:rPr lang="en-AU" smtClean="0"/>
              <a:t>2/06/2026</a:t>
            </a:fld>
            <a:endParaRPr lang="en-AU"/>
          </a:p>
        </p:txBody>
      </p:sp>
      <p:sp>
        <p:nvSpPr>
          <p:cNvPr id="5" name="Footer Placeholder 4">
            <a:extLst>
              <a:ext uri="{FF2B5EF4-FFF2-40B4-BE49-F238E27FC236}">
                <a16:creationId xmlns:a16="http://schemas.microsoft.com/office/drawing/2014/main" id="{C0E14E56-3D2C-7961-C86B-90A5481CF4D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271651-F5B5-BBE7-992C-12ACB153BF98}"/>
              </a:ext>
            </a:extLst>
          </p:cNvPr>
          <p:cNvSpPr>
            <a:spLocks noGrp="1"/>
          </p:cNvSpPr>
          <p:nvPr>
            <p:ph type="sldNum" sz="quarter" idx="12"/>
          </p:nvPr>
        </p:nvSpPr>
        <p:spPr/>
        <p:txBody>
          <a:bodyPr/>
          <a:lstStyle/>
          <a:p>
            <a:fld id="{63CA1166-6F39-4430-B939-D33B3B2ACDE4}" type="slidenum">
              <a:rPr lang="en-AU" smtClean="0"/>
              <a:t>‹#›</a:t>
            </a:fld>
            <a:endParaRPr lang="en-AU"/>
          </a:p>
        </p:txBody>
      </p:sp>
    </p:spTree>
    <p:extLst>
      <p:ext uri="{BB962C8B-B14F-4D97-AF65-F5344CB8AC3E}">
        <p14:creationId xmlns:p14="http://schemas.microsoft.com/office/powerpoint/2010/main" val="3837753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AE818-8173-26F7-0467-E9A53182730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CB88612-85B6-63AB-32B7-02585EB6DB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81C809D-16DC-AE02-C90B-959DAE456F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9AE5DD8-0931-0C3A-A81B-1255C231BEF9}"/>
              </a:ext>
            </a:extLst>
          </p:cNvPr>
          <p:cNvSpPr>
            <a:spLocks noGrp="1"/>
          </p:cNvSpPr>
          <p:nvPr>
            <p:ph type="dt" sz="half" idx="10"/>
          </p:nvPr>
        </p:nvSpPr>
        <p:spPr/>
        <p:txBody>
          <a:bodyPr/>
          <a:lstStyle/>
          <a:p>
            <a:fld id="{40418E52-7B4C-424E-AED0-FCCC27A160B3}" type="datetimeFigureOut">
              <a:rPr lang="en-AU" smtClean="0"/>
              <a:t>2/06/2026</a:t>
            </a:fld>
            <a:endParaRPr lang="en-AU"/>
          </a:p>
        </p:txBody>
      </p:sp>
      <p:sp>
        <p:nvSpPr>
          <p:cNvPr id="6" name="Footer Placeholder 5">
            <a:extLst>
              <a:ext uri="{FF2B5EF4-FFF2-40B4-BE49-F238E27FC236}">
                <a16:creationId xmlns:a16="http://schemas.microsoft.com/office/drawing/2014/main" id="{421748B0-7BA7-07BB-DA00-90A2CC16A98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34E41B7-6021-F9E8-9A9B-9F96BE2856CD}"/>
              </a:ext>
            </a:extLst>
          </p:cNvPr>
          <p:cNvSpPr>
            <a:spLocks noGrp="1"/>
          </p:cNvSpPr>
          <p:nvPr>
            <p:ph type="sldNum" sz="quarter" idx="12"/>
          </p:nvPr>
        </p:nvSpPr>
        <p:spPr/>
        <p:txBody>
          <a:bodyPr/>
          <a:lstStyle/>
          <a:p>
            <a:fld id="{63CA1166-6F39-4430-B939-D33B3B2ACDE4}" type="slidenum">
              <a:rPr lang="en-AU" smtClean="0"/>
              <a:t>‹#›</a:t>
            </a:fld>
            <a:endParaRPr lang="en-AU"/>
          </a:p>
        </p:txBody>
      </p:sp>
    </p:spTree>
    <p:extLst>
      <p:ext uri="{BB962C8B-B14F-4D97-AF65-F5344CB8AC3E}">
        <p14:creationId xmlns:p14="http://schemas.microsoft.com/office/powerpoint/2010/main" val="1640000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63DB-B91B-DA10-B080-145436274AD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BB34D57-346B-B20A-4F90-3FB59553D8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076D47-C6F5-939D-E3C7-800346CB8D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114948E-1631-6A61-3E50-2DFBC0492D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8A6A3-FBD4-8550-CAA1-A33B7B8788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C50478B-786E-0FD0-F0F3-140477D65AFE}"/>
              </a:ext>
            </a:extLst>
          </p:cNvPr>
          <p:cNvSpPr>
            <a:spLocks noGrp="1"/>
          </p:cNvSpPr>
          <p:nvPr>
            <p:ph type="dt" sz="half" idx="10"/>
          </p:nvPr>
        </p:nvSpPr>
        <p:spPr/>
        <p:txBody>
          <a:bodyPr/>
          <a:lstStyle/>
          <a:p>
            <a:fld id="{40418E52-7B4C-424E-AED0-FCCC27A160B3}" type="datetimeFigureOut">
              <a:rPr lang="en-AU" smtClean="0"/>
              <a:t>2/06/2026</a:t>
            </a:fld>
            <a:endParaRPr lang="en-AU"/>
          </a:p>
        </p:txBody>
      </p:sp>
      <p:sp>
        <p:nvSpPr>
          <p:cNvPr id="8" name="Footer Placeholder 7">
            <a:extLst>
              <a:ext uri="{FF2B5EF4-FFF2-40B4-BE49-F238E27FC236}">
                <a16:creationId xmlns:a16="http://schemas.microsoft.com/office/drawing/2014/main" id="{F3240C59-4474-E6EE-209E-273BBF3A138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53C506C-B31F-6F48-860C-13CBB8D895AD}"/>
              </a:ext>
            </a:extLst>
          </p:cNvPr>
          <p:cNvSpPr>
            <a:spLocks noGrp="1"/>
          </p:cNvSpPr>
          <p:nvPr>
            <p:ph type="sldNum" sz="quarter" idx="12"/>
          </p:nvPr>
        </p:nvSpPr>
        <p:spPr/>
        <p:txBody>
          <a:bodyPr/>
          <a:lstStyle/>
          <a:p>
            <a:fld id="{63CA1166-6F39-4430-B939-D33B3B2ACDE4}" type="slidenum">
              <a:rPr lang="en-AU" smtClean="0"/>
              <a:t>‹#›</a:t>
            </a:fld>
            <a:endParaRPr lang="en-AU"/>
          </a:p>
        </p:txBody>
      </p:sp>
    </p:spTree>
    <p:extLst>
      <p:ext uri="{BB962C8B-B14F-4D97-AF65-F5344CB8AC3E}">
        <p14:creationId xmlns:p14="http://schemas.microsoft.com/office/powerpoint/2010/main" val="1847703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7014F-0636-1B05-713A-D04E5148E16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9A2D04F-5911-7F5A-E264-BB452381C4EE}"/>
              </a:ext>
            </a:extLst>
          </p:cNvPr>
          <p:cNvSpPr>
            <a:spLocks noGrp="1"/>
          </p:cNvSpPr>
          <p:nvPr>
            <p:ph type="dt" sz="half" idx="10"/>
          </p:nvPr>
        </p:nvSpPr>
        <p:spPr/>
        <p:txBody>
          <a:bodyPr/>
          <a:lstStyle/>
          <a:p>
            <a:fld id="{40418E52-7B4C-424E-AED0-FCCC27A160B3}" type="datetimeFigureOut">
              <a:rPr lang="en-AU" smtClean="0"/>
              <a:t>2/06/2026</a:t>
            </a:fld>
            <a:endParaRPr lang="en-AU"/>
          </a:p>
        </p:txBody>
      </p:sp>
      <p:sp>
        <p:nvSpPr>
          <p:cNvPr id="4" name="Footer Placeholder 3">
            <a:extLst>
              <a:ext uri="{FF2B5EF4-FFF2-40B4-BE49-F238E27FC236}">
                <a16:creationId xmlns:a16="http://schemas.microsoft.com/office/drawing/2014/main" id="{35D151CC-0933-05C0-830C-4EAD6138A84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BC30F8B-2A2F-D8EA-0711-E0E8C26D146A}"/>
              </a:ext>
            </a:extLst>
          </p:cNvPr>
          <p:cNvSpPr>
            <a:spLocks noGrp="1"/>
          </p:cNvSpPr>
          <p:nvPr>
            <p:ph type="sldNum" sz="quarter" idx="12"/>
          </p:nvPr>
        </p:nvSpPr>
        <p:spPr/>
        <p:txBody>
          <a:bodyPr/>
          <a:lstStyle/>
          <a:p>
            <a:fld id="{63CA1166-6F39-4430-B939-D33B3B2ACDE4}" type="slidenum">
              <a:rPr lang="en-AU" smtClean="0"/>
              <a:t>‹#›</a:t>
            </a:fld>
            <a:endParaRPr lang="en-AU"/>
          </a:p>
        </p:txBody>
      </p:sp>
    </p:spTree>
    <p:extLst>
      <p:ext uri="{BB962C8B-B14F-4D97-AF65-F5344CB8AC3E}">
        <p14:creationId xmlns:p14="http://schemas.microsoft.com/office/powerpoint/2010/main" val="2789210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F8FFA9-7C86-31A1-C10D-E20B18DEDE30}"/>
              </a:ext>
            </a:extLst>
          </p:cNvPr>
          <p:cNvSpPr>
            <a:spLocks noGrp="1"/>
          </p:cNvSpPr>
          <p:nvPr>
            <p:ph type="dt" sz="half" idx="10"/>
          </p:nvPr>
        </p:nvSpPr>
        <p:spPr/>
        <p:txBody>
          <a:bodyPr/>
          <a:lstStyle/>
          <a:p>
            <a:fld id="{40418E52-7B4C-424E-AED0-FCCC27A160B3}" type="datetimeFigureOut">
              <a:rPr lang="en-AU" smtClean="0"/>
              <a:t>2/06/2026</a:t>
            </a:fld>
            <a:endParaRPr lang="en-AU"/>
          </a:p>
        </p:txBody>
      </p:sp>
      <p:sp>
        <p:nvSpPr>
          <p:cNvPr id="3" name="Footer Placeholder 2">
            <a:extLst>
              <a:ext uri="{FF2B5EF4-FFF2-40B4-BE49-F238E27FC236}">
                <a16:creationId xmlns:a16="http://schemas.microsoft.com/office/drawing/2014/main" id="{443CF4E5-F835-1AD9-19F8-2CDA06BF4DE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2A5A1A3-082C-A999-DD07-DC0BAF268668}"/>
              </a:ext>
            </a:extLst>
          </p:cNvPr>
          <p:cNvSpPr>
            <a:spLocks noGrp="1"/>
          </p:cNvSpPr>
          <p:nvPr>
            <p:ph type="sldNum" sz="quarter" idx="12"/>
          </p:nvPr>
        </p:nvSpPr>
        <p:spPr/>
        <p:txBody>
          <a:bodyPr/>
          <a:lstStyle/>
          <a:p>
            <a:fld id="{63CA1166-6F39-4430-B939-D33B3B2ACDE4}" type="slidenum">
              <a:rPr lang="en-AU" smtClean="0"/>
              <a:t>‹#›</a:t>
            </a:fld>
            <a:endParaRPr lang="en-AU"/>
          </a:p>
        </p:txBody>
      </p:sp>
    </p:spTree>
    <p:extLst>
      <p:ext uri="{BB962C8B-B14F-4D97-AF65-F5344CB8AC3E}">
        <p14:creationId xmlns:p14="http://schemas.microsoft.com/office/powerpoint/2010/main" val="3871817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78D5-6A3E-57F8-1DA4-46E9CD6785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CA90925-CBBC-3BD1-2484-2C69818D3E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B3BE765-DE80-339C-B644-25B19C7351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74534-2AFF-4850-E2B3-798F101B33B5}"/>
              </a:ext>
            </a:extLst>
          </p:cNvPr>
          <p:cNvSpPr>
            <a:spLocks noGrp="1"/>
          </p:cNvSpPr>
          <p:nvPr>
            <p:ph type="dt" sz="half" idx="10"/>
          </p:nvPr>
        </p:nvSpPr>
        <p:spPr/>
        <p:txBody>
          <a:bodyPr/>
          <a:lstStyle/>
          <a:p>
            <a:fld id="{40418E52-7B4C-424E-AED0-FCCC27A160B3}" type="datetimeFigureOut">
              <a:rPr lang="en-AU" smtClean="0"/>
              <a:t>2/06/2026</a:t>
            </a:fld>
            <a:endParaRPr lang="en-AU"/>
          </a:p>
        </p:txBody>
      </p:sp>
      <p:sp>
        <p:nvSpPr>
          <p:cNvPr id="6" name="Footer Placeholder 5">
            <a:extLst>
              <a:ext uri="{FF2B5EF4-FFF2-40B4-BE49-F238E27FC236}">
                <a16:creationId xmlns:a16="http://schemas.microsoft.com/office/drawing/2014/main" id="{A025F05F-24AB-6C02-C0FD-C64EFF3EFA7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5E402FD-8B1D-4FB7-F49B-82520F221BE8}"/>
              </a:ext>
            </a:extLst>
          </p:cNvPr>
          <p:cNvSpPr>
            <a:spLocks noGrp="1"/>
          </p:cNvSpPr>
          <p:nvPr>
            <p:ph type="sldNum" sz="quarter" idx="12"/>
          </p:nvPr>
        </p:nvSpPr>
        <p:spPr/>
        <p:txBody>
          <a:bodyPr/>
          <a:lstStyle/>
          <a:p>
            <a:fld id="{63CA1166-6F39-4430-B939-D33B3B2ACDE4}" type="slidenum">
              <a:rPr lang="en-AU" smtClean="0"/>
              <a:t>‹#›</a:t>
            </a:fld>
            <a:endParaRPr lang="en-AU"/>
          </a:p>
        </p:txBody>
      </p:sp>
    </p:spTree>
    <p:extLst>
      <p:ext uri="{BB962C8B-B14F-4D97-AF65-F5344CB8AC3E}">
        <p14:creationId xmlns:p14="http://schemas.microsoft.com/office/powerpoint/2010/main" val="380425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4A919-D6C5-3695-C1F3-B82C6962B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4DF9163-F69B-A6BB-9A9B-146FAAFDBA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0EB1CA4-D83B-CA6F-65D4-5904E4460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21C6EB-2712-FCDA-EF62-BFA0B24DA392}"/>
              </a:ext>
            </a:extLst>
          </p:cNvPr>
          <p:cNvSpPr>
            <a:spLocks noGrp="1"/>
          </p:cNvSpPr>
          <p:nvPr>
            <p:ph type="dt" sz="half" idx="10"/>
          </p:nvPr>
        </p:nvSpPr>
        <p:spPr/>
        <p:txBody>
          <a:bodyPr/>
          <a:lstStyle/>
          <a:p>
            <a:fld id="{40418E52-7B4C-424E-AED0-FCCC27A160B3}" type="datetimeFigureOut">
              <a:rPr lang="en-AU" smtClean="0"/>
              <a:t>2/06/2026</a:t>
            </a:fld>
            <a:endParaRPr lang="en-AU"/>
          </a:p>
        </p:txBody>
      </p:sp>
      <p:sp>
        <p:nvSpPr>
          <p:cNvPr id="6" name="Footer Placeholder 5">
            <a:extLst>
              <a:ext uri="{FF2B5EF4-FFF2-40B4-BE49-F238E27FC236}">
                <a16:creationId xmlns:a16="http://schemas.microsoft.com/office/drawing/2014/main" id="{B1FD5681-019C-AD24-296E-82CA1B4C33A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E4AFEE2-1091-60EB-D1B7-F6AE06F305C7}"/>
              </a:ext>
            </a:extLst>
          </p:cNvPr>
          <p:cNvSpPr>
            <a:spLocks noGrp="1"/>
          </p:cNvSpPr>
          <p:nvPr>
            <p:ph type="sldNum" sz="quarter" idx="12"/>
          </p:nvPr>
        </p:nvSpPr>
        <p:spPr/>
        <p:txBody>
          <a:bodyPr/>
          <a:lstStyle/>
          <a:p>
            <a:fld id="{63CA1166-6F39-4430-B939-D33B3B2ACDE4}" type="slidenum">
              <a:rPr lang="en-AU" smtClean="0"/>
              <a:t>‹#›</a:t>
            </a:fld>
            <a:endParaRPr lang="en-AU"/>
          </a:p>
        </p:txBody>
      </p:sp>
    </p:spTree>
    <p:extLst>
      <p:ext uri="{BB962C8B-B14F-4D97-AF65-F5344CB8AC3E}">
        <p14:creationId xmlns:p14="http://schemas.microsoft.com/office/powerpoint/2010/main" val="1211277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FABEC-4C89-E693-73AA-2259C67605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1651C50-C350-6EEB-35A3-0CED0CA40A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E264C79-6AD1-8314-6781-3840CBDE88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418E52-7B4C-424E-AED0-FCCC27A160B3}" type="datetimeFigureOut">
              <a:rPr lang="en-AU" smtClean="0"/>
              <a:t>2/06/2026</a:t>
            </a:fld>
            <a:endParaRPr lang="en-AU"/>
          </a:p>
        </p:txBody>
      </p:sp>
      <p:sp>
        <p:nvSpPr>
          <p:cNvPr id="5" name="Footer Placeholder 4">
            <a:extLst>
              <a:ext uri="{FF2B5EF4-FFF2-40B4-BE49-F238E27FC236}">
                <a16:creationId xmlns:a16="http://schemas.microsoft.com/office/drawing/2014/main" id="{2A587EC5-B150-2EDE-8BE1-9DD3CDB22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70DEF6A8-3124-CEED-CAED-2261F01132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CA1166-6F39-4430-B939-D33B3B2ACDE4}" type="slidenum">
              <a:rPr lang="en-AU" smtClean="0"/>
              <a:t>‹#›</a:t>
            </a:fld>
            <a:endParaRPr lang="en-AU"/>
          </a:p>
        </p:txBody>
      </p:sp>
    </p:spTree>
    <p:extLst>
      <p:ext uri="{BB962C8B-B14F-4D97-AF65-F5344CB8AC3E}">
        <p14:creationId xmlns:p14="http://schemas.microsoft.com/office/powerpoint/2010/main" val="2881076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sv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svg"/></Relationships>
</file>

<file path=ppt/slides/_rels/slide3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55.png"/><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0FE8151-D5F3-614C-AEF6-F0D7FF3C2BB5}"/>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E2452123-CD3C-7E4D-91E9-0C84EE499967}"/>
              </a:ext>
            </a:extLst>
          </p:cNvPr>
          <p:cNvPicPr>
            <a:picLocks noChangeAspect="1"/>
          </p:cNvPicPr>
          <p:nvPr/>
        </p:nvPicPr>
        <p:blipFill>
          <a:blip r:embed="rId3"/>
          <a:stretch>
            <a:fillRect/>
          </a:stretch>
        </p:blipFill>
        <p:spPr>
          <a:xfrm>
            <a:off x="0" y="1"/>
            <a:ext cx="12192000" cy="7263829"/>
          </a:xfrm>
          <a:prstGeom prst="rect">
            <a:avLst/>
          </a:prstGeom>
        </p:spPr>
      </p:pic>
      <p:pic>
        <p:nvPicPr>
          <p:cNvPr id="4" name="Picture 3">
            <a:extLst>
              <a:ext uri="{FF2B5EF4-FFF2-40B4-BE49-F238E27FC236}">
                <a16:creationId xmlns:a16="http://schemas.microsoft.com/office/drawing/2014/main" id="{D6BB9E53-E7E9-2B49-9829-A2FDD6EEECFB}"/>
              </a:ext>
            </a:extLst>
          </p:cNvPr>
          <p:cNvPicPr>
            <a:picLocks noChangeAspect="1"/>
          </p:cNvPicPr>
          <p:nvPr/>
        </p:nvPicPr>
        <p:blipFill>
          <a:blip r:embed="rId4"/>
          <a:stretch>
            <a:fillRect/>
          </a:stretch>
        </p:blipFill>
        <p:spPr>
          <a:xfrm>
            <a:off x="3228082" y="6059827"/>
            <a:ext cx="2076850" cy="716303"/>
          </a:xfrm>
          <a:prstGeom prst="rect">
            <a:avLst/>
          </a:prstGeom>
        </p:spPr>
      </p:pic>
      <p:sp>
        <p:nvSpPr>
          <p:cNvPr id="2" name="TextBox 1">
            <a:extLst>
              <a:ext uri="{FF2B5EF4-FFF2-40B4-BE49-F238E27FC236}">
                <a16:creationId xmlns:a16="http://schemas.microsoft.com/office/drawing/2014/main" id="{58CB7953-34F5-AC4E-8B4C-CA10C987825A}"/>
              </a:ext>
            </a:extLst>
          </p:cNvPr>
          <p:cNvSpPr txBox="1"/>
          <p:nvPr/>
        </p:nvSpPr>
        <p:spPr>
          <a:xfrm>
            <a:off x="487100" y="1928241"/>
            <a:ext cx="11217801" cy="1446550"/>
          </a:xfrm>
          <a:prstGeom prst="rect">
            <a:avLst/>
          </a:prstGeom>
          <a:noFill/>
        </p:spPr>
        <p:txBody>
          <a:bodyPr wrap="square" rtlCol="0">
            <a:spAutoFit/>
          </a:bodyPr>
          <a:lstStyle/>
          <a:p>
            <a:pPr algn="ctr" defTabSz="457246"/>
            <a:r>
              <a:rPr lang="en-US" sz="4400" b="1" dirty="0">
                <a:solidFill>
                  <a:prstClr val="white"/>
                </a:solidFill>
                <a:latin typeface="+mj-lt"/>
                <a:cs typeface="Arial" panose="020B0604020202020204" pitchFamily="34" charset="0"/>
              </a:rPr>
              <a:t>Overview of Turner syndrome:</a:t>
            </a:r>
          </a:p>
          <a:p>
            <a:pPr algn="ctr" defTabSz="457246"/>
            <a:r>
              <a:rPr lang="en-US" sz="4400" dirty="0">
                <a:solidFill>
                  <a:prstClr val="white"/>
                </a:solidFill>
                <a:latin typeface="+mj-lt"/>
                <a:cs typeface="Arial" panose="020B0604020202020204" pitchFamily="34" charset="0"/>
              </a:rPr>
              <a:t>What GPs need to know</a:t>
            </a:r>
          </a:p>
        </p:txBody>
      </p:sp>
      <p:sp>
        <p:nvSpPr>
          <p:cNvPr id="19" name="TextBox 18">
            <a:extLst>
              <a:ext uri="{FF2B5EF4-FFF2-40B4-BE49-F238E27FC236}">
                <a16:creationId xmlns:a16="http://schemas.microsoft.com/office/drawing/2014/main" id="{FC9A553D-15B3-4646-A53C-0AF0610766AA}"/>
              </a:ext>
            </a:extLst>
          </p:cNvPr>
          <p:cNvSpPr txBox="1"/>
          <p:nvPr/>
        </p:nvSpPr>
        <p:spPr>
          <a:xfrm>
            <a:off x="459526" y="5272252"/>
            <a:ext cx="5375098" cy="369332"/>
          </a:xfrm>
          <a:prstGeom prst="rect">
            <a:avLst/>
          </a:prstGeom>
          <a:noFill/>
        </p:spPr>
        <p:txBody>
          <a:bodyPr wrap="square" rtlCol="0">
            <a:spAutoFit/>
          </a:bodyPr>
          <a:lstStyle/>
          <a:p>
            <a:pPr defTabSz="457246"/>
            <a:r>
              <a:rPr lang="en-US" b="1" dirty="0">
                <a:solidFill>
                  <a:prstClr val="white"/>
                </a:solidFill>
                <a:latin typeface="Arial Narrow" panose="020B0604020202020204" pitchFamily="34" charset="0"/>
                <a:cs typeface="Arial Narrow" panose="020B0604020202020204" pitchFamily="34" charset="0"/>
              </a:rPr>
              <a:t>Better Care, Better Equity, Better Health</a:t>
            </a:r>
          </a:p>
        </p:txBody>
      </p:sp>
      <p:sp>
        <p:nvSpPr>
          <p:cNvPr id="8" name="Rectangle 7">
            <a:extLst>
              <a:ext uri="{FF2B5EF4-FFF2-40B4-BE49-F238E27FC236}">
                <a16:creationId xmlns:a16="http://schemas.microsoft.com/office/drawing/2014/main" id="{3D41C6E6-C9A5-F74E-85C5-D705C251297B}"/>
              </a:ext>
            </a:extLst>
          </p:cNvPr>
          <p:cNvSpPr/>
          <p:nvPr/>
        </p:nvSpPr>
        <p:spPr>
          <a:xfrm>
            <a:off x="4064002" y="291690"/>
            <a:ext cx="7939391" cy="748795"/>
          </a:xfrm>
          <a:prstGeom prst="rect">
            <a:avLst/>
          </a:prstGeom>
        </p:spPr>
        <p:txBody>
          <a:bodyPr wrap="square">
            <a:spAutoFit/>
          </a:bodyPr>
          <a:lstStyle/>
          <a:p>
            <a:pPr algn="r" defTabSz="457246"/>
            <a:r>
              <a:rPr lang="en-US" sz="2133" dirty="0">
                <a:solidFill>
                  <a:prstClr val="white"/>
                </a:solidFill>
                <a:latin typeface="Arial" panose="020B0604020202020204" pitchFamily="34" charset="0"/>
                <a:cs typeface="Arial" panose="020B0604020202020204" pitchFamily="34" charset="0"/>
              </a:rPr>
              <a:t>GP Turner syndrome update</a:t>
            </a:r>
          </a:p>
          <a:p>
            <a:pPr algn="r" defTabSz="457246"/>
            <a:r>
              <a:rPr lang="en-US" sz="2133" dirty="0">
                <a:solidFill>
                  <a:prstClr val="white"/>
                </a:solidFill>
                <a:latin typeface="Arial" panose="020B0604020202020204" pitchFamily="34" charset="0"/>
                <a:cs typeface="Arial" panose="020B0604020202020204" pitchFamily="34" charset="0"/>
              </a:rPr>
              <a:t>November 2025</a:t>
            </a:r>
          </a:p>
        </p:txBody>
      </p:sp>
      <p:sp>
        <p:nvSpPr>
          <p:cNvPr id="11" name="Rectangle 10">
            <a:extLst>
              <a:ext uri="{FF2B5EF4-FFF2-40B4-BE49-F238E27FC236}">
                <a16:creationId xmlns:a16="http://schemas.microsoft.com/office/drawing/2014/main" id="{EB6314A4-B851-7D48-90FE-A0CFEA2547C0}"/>
              </a:ext>
            </a:extLst>
          </p:cNvPr>
          <p:cNvSpPr/>
          <p:nvPr/>
        </p:nvSpPr>
        <p:spPr>
          <a:xfrm>
            <a:off x="1677544" y="3775111"/>
            <a:ext cx="8443804" cy="1138773"/>
          </a:xfrm>
          <a:prstGeom prst="rect">
            <a:avLst/>
          </a:prstGeom>
        </p:spPr>
        <p:txBody>
          <a:bodyPr wrap="square">
            <a:spAutoFit/>
          </a:bodyPr>
          <a:lstStyle/>
          <a:p>
            <a:pPr defTabSz="457246"/>
            <a:r>
              <a:rPr lang="en-US" sz="2800" dirty="0">
                <a:solidFill>
                  <a:prstClr val="white"/>
                </a:solidFill>
                <a:latin typeface="Calibri" panose="020F0502020204030204"/>
              </a:rPr>
              <a:t>Adj Clin Prof Amanda Vincent, </a:t>
            </a:r>
            <a:r>
              <a:rPr lang="en-US" sz="1600" dirty="0">
                <a:solidFill>
                  <a:prstClr val="white"/>
                </a:solidFill>
                <a:latin typeface="Calibri" panose="020F0502020204030204"/>
              </a:rPr>
              <a:t>MBBS, </a:t>
            </a:r>
            <a:r>
              <a:rPr lang="en-US" sz="1600" dirty="0" err="1">
                <a:solidFill>
                  <a:prstClr val="white"/>
                </a:solidFill>
                <a:latin typeface="Calibri" panose="020F0502020204030204"/>
              </a:rPr>
              <a:t>BMed</a:t>
            </a:r>
            <a:r>
              <a:rPr lang="en-US" sz="1600" dirty="0">
                <a:solidFill>
                  <a:prstClr val="white"/>
                </a:solidFill>
                <a:latin typeface="Calibri" panose="020F0502020204030204"/>
              </a:rPr>
              <a:t> Sci, PhD, FRACP</a:t>
            </a:r>
          </a:p>
          <a:p>
            <a:pPr marL="257201" indent="-257201" defTabSz="457246">
              <a:buFont typeface="Arial" panose="020B0604020202020204" pitchFamily="34" charset="0"/>
              <a:buChar char="•"/>
            </a:pPr>
            <a:r>
              <a:rPr lang="en-US" sz="2000" dirty="0">
                <a:solidFill>
                  <a:prstClr val="white"/>
                </a:solidFill>
                <a:latin typeface="Calibri" panose="020F0502020204030204"/>
              </a:rPr>
              <a:t>Endocrinologist, Menopause Clinics, Monash Health</a:t>
            </a:r>
          </a:p>
          <a:p>
            <a:pPr marL="257201" indent="-257201" defTabSz="457246">
              <a:buFont typeface="Arial" panose="020B0604020202020204" pitchFamily="34" charset="0"/>
              <a:buChar char="•"/>
            </a:pPr>
            <a:r>
              <a:rPr lang="en-US" sz="2000" dirty="0">
                <a:solidFill>
                  <a:prstClr val="white"/>
                </a:solidFill>
                <a:latin typeface="Calibri" panose="020F0502020204030204"/>
              </a:rPr>
              <a:t>Head, Early menopause Research, MCHRI, Monash University</a:t>
            </a:r>
          </a:p>
        </p:txBody>
      </p:sp>
      <p:pic>
        <p:nvPicPr>
          <p:cNvPr id="17" name="Picture 16">
            <a:extLst>
              <a:ext uri="{FF2B5EF4-FFF2-40B4-BE49-F238E27FC236}">
                <a16:creationId xmlns:a16="http://schemas.microsoft.com/office/drawing/2014/main" id="{AFEEDF8D-F7AD-BB48-87EB-4784D74779E8}"/>
              </a:ext>
            </a:extLst>
          </p:cNvPr>
          <p:cNvPicPr>
            <a:picLocks noChangeAspect="1"/>
          </p:cNvPicPr>
          <p:nvPr/>
        </p:nvPicPr>
        <p:blipFill>
          <a:blip r:embed="rId5"/>
          <a:stretch>
            <a:fillRect/>
          </a:stretch>
        </p:blipFill>
        <p:spPr>
          <a:xfrm>
            <a:off x="1677544" y="5936504"/>
            <a:ext cx="1375248" cy="798531"/>
          </a:xfrm>
          <a:prstGeom prst="rect">
            <a:avLst/>
          </a:prstGeom>
        </p:spPr>
      </p:pic>
      <p:grpSp>
        <p:nvGrpSpPr>
          <p:cNvPr id="10" name="Group 9">
            <a:extLst>
              <a:ext uri="{FF2B5EF4-FFF2-40B4-BE49-F238E27FC236}">
                <a16:creationId xmlns:a16="http://schemas.microsoft.com/office/drawing/2014/main" id="{EB4A5965-C1BE-436F-82BC-AB1EC2C0BB41}"/>
              </a:ext>
            </a:extLst>
          </p:cNvPr>
          <p:cNvGrpSpPr/>
          <p:nvPr/>
        </p:nvGrpSpPr>
        <p:grpSpPr>
          <a:xfrm>
            <a:off x="449800" y="5948085"/>
            <a:ext cx="6284015" cy="827433"/>
            <a:chOff x="189013" y="5613452"/>
            <a:chExt cx="8378687" cy="1103244"/>
          </a:xfrm>
        </p:grpSpPr>
        <p:sp>
          <p:nvSpPr>
            <p:cNvPr id="12" name="Rectangle 11">
              <a:extLst>
                <a:ext uri="{FF2B5EF4-FFF2-40B4-BE49-F238E27FC236}">
                  <a16:creationId xmlns:a16="http://schemas.microsoft.com/office/drawing/2014/main" id="{DFCC3FEE-7C81-4A31-BF78-C9E27FF63C26}"/>
                </a:ext>
              </a:extLst>
            </p:cNvPr>
            <p:cNvSpPr/>
            <p:nvPr/>
          </p:nvSpPr>
          <p:spPr>
            <a:xfrm>
              <a:off x="189013" y="5613452"/>
              <a:ext cx="8378687" cy="110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46"/>
              <a:endParaRPr lang="en-AU" sz="1350">
                <a:solidFill>
                  <a:prstClr val="white"/>
                </a:solidFill>
                <a:latin typeface="Calibri" panose="020F0502020204030204"/>
              </a:endParaRPr>
            </a:p>
          </p:txBody>
        </p:sp>
        <p:grpSp>
          <p:nvGrpSpPr>
            <p:cNvPr id="13" name="Group 12">
              <a:extLst>
                <a:ext uri="{FF2B5EF4-FFF2-40B4-BE49-F238E27FC236}">
                  <a16:creationId xmlns:a16="http://schemas.microsoft.com/office/drawing/2014/main" id="{CA484227-25E2-4473-93D9-4AFD9035454C}"/>
                </a:ext>
              </a:extLst>
            </p:cNvPr>
            <p:cNvGrpSpPr/>
            <p:nvPr/>
          </p:nvGrpSpPr>
          <p:grpSpPr>
            <a:xfrm>
              <a:off x="340713" y="5716517"/>
              <a:ext cx="8226987" cy="962596"/>
              <a:chOff x="102174" y="5846112"/>
              <a:chExt cx="8226987" cy="962596"/>
            </a:xfrm>
          </p:grpSpPr>
          <p:pic>
            <p:nvPicPr>
              <p:cNvPr id="14" name="Picture 13">
                <a:extLst>
                  <a:ext uri="{FF2B5EF4-FFF2-40B4-BE49-F238E27FC236}">
                    <a16:creationId xmlns:a16="http://schemas.microsoft.com/office/drawing/2014/main" id="{0D4DC847-25E9-49F3-AD81-6DAFAE6C0BB2}"/>
                  </a:ext>
                </a:extLst>
              </p:cNvPr>
              <p:cNvPicPr>
                <a:picLocks noChangeAspect="1"/>
              </p:cNvPicPr>
              <p:nvPr/>
            </p:nvPicPr>
            <p:blipFill>
              <a:blip r:embed="rId4"/>
              <a:stretch>
                <a:fillRect/>
              </a:stretch>
            </p:blipFill>
            <p:spPr>
              <a:xfrm>
                <a:off x="1560246" y="5998179"/>
                <a:ext cx="2076850" cy="716303"/>
              </a:xfrm>
              <a:prstGeom prst="rect">
                <a:avLst/>
              </a:prstGeom>
            </p:spPr>
          </p:pic>
          <p:pic>
            <p:nvPicPr>
              <p:cNvPr id="15" name="Picture 14">
                <a:extLst>
                  <a:ext uri="{FF2B5EF4-FFF2-40B4-BE49-F238E27FC236}">
                    <a16:creationId xmlns:a16="http://schemas.microsoft.com/office/drawing/2014/main" id="{44F09C11-CEFA-41F1-BAA5-F6DFD764186B}"/>
                  </a:ext>
                </a:extLst>
              </p:cNvPr>
              <p:cNvPicPr>
                <a:picLocks noChangeAspect="1"/>
              </p:cNvPicPr>
              <p:nvPr/>
            </p:nvPicPr>
            <p:blipFill>
              <a:blip r:embed="rId6"/>
              <a:stretch>
                <a:fillRect/>
              </a:stretch>
            </p:blipFill>
            <p:spPr>
              <a:xfrm>
                <a:off x="3684025" y="6071265"/>
                <a:ext cx="1913569" cy="558125"/>
              </a:xfrm>
              <a:prstGeom prst="rect">
                <a:avLst/>
              </a:prstGeom>
            </p:spPr>
          </p:pic>
          <p:pic>
            <p:nvPicPr>
              <p:cNvPr id="16" name="Picture 15">
                <a:extLst>
                  <a:ext uri="{FF2B5EF4-FFF2-40B4-BE49-F238E27FC236}">
                    <a16:creationId xmlns:a16="http://schemas.microsoft.com/office/drawing/2014/main" id="{CF6149B9-1CC0-4BF9-B097-E35A1B2E0B7E}"/>
                  </a:ext>
                </a:extLst>
              </p:cNvPr>
              <p:cNvPicPr>
                <a:picLocks noChangeAspect="1"/>
              </p:cNvPicPr>
              <p:nvPr/>
            </p:nvPicPr>
            <p:blipFill>
              <a:blip r:embed="rId7"/>
              <a:stretch>
                <a:fillRect/>
              </a:stretch>
            </p:blipFill>
            <p:spPr>
              <a:xfrm>
                <a:off x="5675444" y="5846112"/>
                <a:ext cx="2653717" cy="962596"/>
              </a:xfrm>
              <a:prstGeom prst="rect">
                <a:avLst/>
              </a:prstGeom>
            </p:spPr>
          </p:pic>
          <p:pic>
            <p:nvPicPr>
              <p:cNvPr id="18" name="Picture 17">
                <a:extLst>
                  <a:ext uri="{FF2B5EF4-FFF2-40B4-BE49-F238E27FC236}">
                    <a16:creationId xmlns:a16="http://schemas.microsoft.com/office/drawing/2014/main" id="{EFEDB63E-9BCE-40D8-9B17-30C3626F9647}"/>
                  </a:ext>
                </a:extLst>
              </p:cNvPr>
              <p:cNvPicPr>
                <a:picLocks noChangeAspect="1"/>
              </p:cNvPicPr>
              <p:nvPr/>
            </p:nvPicPr>
            <p:blipFill>
              <a:blip r:embed="rId5"/>
              <a:stretch>
                <a:fillRect/>
              </a:stretch>
            </p:blipFill>
            <p:spPr>
              <a:xfrm>
                <a:off x="102174" y="5895404"/>
                <a:ext cx="1375248" cy="798531"/>
              </a:xfrm>
              <a:prstGeom prst="rect">
                <a:avLst/>
              </a:prstGeom>
            </p:spPr>
          </p:pic>
        </p:grpSp>
      </p:grpSp>
      <p:sp>
        <p:nvSpPr>
          <p:cNvPr id="5" name="Slide Number Placeholder 4">
            <a:extLst>
              <a:ext uri="{FF2B5EF4-FFF2-40B4-BE49-F238E27FC236}">
                <a16:creationId xmlns:a16="http://schemas.microsoft.com/office/drawing/2014/main" id="{6C69CAC4-DFFC-47A0-9D47-617AB3A04D5A}"/>
              </a:ext>
            </a:extLst>
          </p:cNvPr>
          <p:cNvSpPr>
            <a:spLocks noGrp="1"/>
          </p:cNvSpPr>
          <p:nvPr>
            <p:ph type="sldNum" sz="quarter" idx="12"/>
          </p:nvPr>
        </p:nvSpPr>
        <p:spPr/>
        <p:txBody>
          <a:bodyPr/>
          <a:lstStyle/>
          <a:p>
            <a:pPr defTabSz="609660"/>
            <a:fld id="{29BBDFDC-7E49-F34D-AFE6-2819E8045293}" type="slidenum">
              <a:rPr lang="en-US">
                <a:solidFill>
                  <a:prstClr val="black">
                    <a:tint val="75000"/>
                  </a:prstClr>
                </a:solidFill>
                <a:latin typeface="Calibri" panose="020F0502020204030204"/>
              </a:rPr>
              <a:pPr defTabSz="609660"/>
              <a:t>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68675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518" b="-9518"/>
            </a:stretch>
          </a:blipFill>
        </p:spPr>
        <p:txBody>
          <a:bodyPr/>
          <a:lstStyle/>
          <a:p>
            <a:endParaRPr lang="en-AU" sz="1200"/>
          </a:p>
        </p:txBody>
      </p:sp>
      <p:grpSp>
        <p:nvGrpSpPr>
          <p:cNvPr id="3" name="Group 3"/>
          <p:cNvGrpSpPr/>
          <p:nvPr/>
        </p:nvGrpSpPr>
        <p:grpSpPr>
          <a:xfrm>
            <a:off x="1" y="0"/>
            <a:ext cx="3293695" cy="6858000"/>
            <a:chOff x="0" y="0"/>
            <a:chExt cx="1301213" cy="2709333"/>
          </a:xfrm>
        </p:grpSpPr>
        <p:sp>
          <p:nvSpPr>
            <p:cNvPr id="4" name="Freeform 4"/>
            <p:cNvSpPr/>
            <p:nvPr/>
          </p:nvSpPr>
          <p:spPr>
            <a:xfrm>
              <a:off x="0" y="0"/>
              <a:ext cx="1301213" cy="2709333"/>
            </a:xfrm>
            <a:custGeom>
              <a:avLst/>
              <a:gdLst/>
              <a:ahLst/>
              <a:cxnLst/>
              <a:rect l="l" t="t" r="r" b="b"/>
              <a:pathLst>
                <a:path w="1301213" h="2709333">
                  <a:moveTo>
                    <a:pt x="0" y="0"/>
                  </a:moveTo>
                  <a:lnTo>
                    <a:pt x="1301213" y="0"/>
                  </a:lnTo>
                  <a:lnTo>
                    <a:pt x="1301213" y="2709333"/>
                  </a:lnTo>
                  <a:lnTo>
                    <a:pt x="0" y="2709333"/>
                  </a:lnTo>
                  <a:close/>
                </a:path>
              </a:pathLst>
            </a:custGeom>
            <a:solidFill>
              <a:srgbClr val="00B2BD"/>
            </a:solidFill>
          </p:spPr>
          <p:txBody>
            <a:bodyPr/>
            <a:lstStyle/>
            <a:p>
              <a:endParaRPr lang="en-AU" sz="1200"/>
            </a:p>
          </p:txBody>
        </p:sp>
        <p:sp>
          <p:nvSpPr>
            <p:cNvPr id="5" name="TextBox 5"/>
            <p:cNvSpPr txBox="1"/>
            <p:nvPr/>
          </p:nvSpPr>
          <p:spPr>
            <a:xfrm>
              <a:off x="0" y="-38100"/>
              <a:ext cx="1301213" cy="2747433"/>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8" name="Group 8"/>
          <p:cNvGrpSpPr/>
          <p:nvPr/>
        </p:nvGrpSpPr>
        <p:grpSpPr>
          <a:xfrm>
            <a:off x="4414379" y="894716"/>
            <a:ext cx="7532733" cy="5773438"/>
            <a:chOff x="0" y="0"/>
            <a:chExt cx="18003361" cy="12619435"/>
          </a:xfrm>
        </p:grpSpPr>
        <p:sp>
          <p:nvSpPr>
            <p:cNvPr id="9" name="Freeform 9"/>
            <p:cNvSpPr/>
            <p:nvPr/>
          </p:nvSpPr>
          <p:spPr>
            <a:xfrm>
              <a:off x="0" y="0"/>
              <a:ext cx="18003360" cy="12619434"/>
            </a:xfrm>
            <a:custGeom>
              <a:avLst/>
              <a:gdLst/>
              <a:ahLst/>
              <a:cxnLst/>
              <a:rect l="l" t="t" r="r" b="b"/>
              <a:pathLst>
                <a:path w="18003360" h="12619434">
                  <a:moveTo>
                    <a:pt x="0" y="0"/>
                  </a:moveTo>
                  <a:lnTo>
                    <a:pt x="0" y="12619434"/>
                  </a:lnTo>
                  <a:lnTo>
                    <a:pt x="18003360" y="12619434"/>
                  </a:lnTo>
                  <a:lnTo>
                    <a:pt x="18003360" y="0"/>
                  </a:lnTo>
                  <a:lnTo>
                    <a:pt x="0" y="0"/>
                  </a:lnTo>
                  <a:close/>
                  <a:moveTo>
                    <a:pt x="17942401" y="12558475"/>
                  </a:moveTo>
                  <a:lnTo>
                    <a:pt x="59690" y="12558475"/>
                  </a:lnTo>
                  <a:lnTo>
                    <a:pt x="59690" y="59690"/>
                  </a:lnTo>
                  <a:lnTo>
                    <a:pt x="17942401" y="59690"/>
                  </a:lnTo>
                  <a:lnTo>
                    <a:pt x="17942401" y="12558475"/>
                  </a:lnTo>
                  <a:close/>
                </a:path>
              </a:pathLst>
            </a:custGeom>
            <a:solidFill>
              <a:srgbClr val="00B2BD"/>
            </a:solidFill>
          </p:spPr>
          <p:txBody>
            <a:bodyPr/>
            <a:lstStyle/>
            <a:p>
              <a:endParaRPr lang="en-AU" sz="1200"/>
            </a:p>
          </p:txBody>
        </p:sp>
      </p:grpSp>
      <p:sp>
        <p:nvSpPr>
          <p:cNvPr id="10" name="TextBox 10"/>
          <p:cNvSpPr txBox="1"/>
          <p:nvPr/>
        </p:nvSpPr>
        <p:spPr>
          <a:xfrm>
            <a:off x="3651746" y="350309"/>
            <a:ext cx="8489985" cy="551433"/>
          </a:xfrm>
          <a:prstGeom prst="rect">
            <a:avLst/>
          </a:prstGeom>
        </p:spPr>
        <p:txBody>
          <a:bodyPr lIns="0" tIns="0" rIns="0" bIns="0" rtlCol="0" anchor="t">
            <a:spAutoFit/>
          </a:bodyPr>
          <a:lstStyle/>
          <a:p>
            <a:pPr>
              <a:lnSpc>
                <a:spcPts val="4294"/>
              </a:lnSpc>
            </a:pPr>
            <a:r>
              <a:rPr lang="en-US" sz="3600" spc="145" dirty="0">
                <a:solidFill>
                  <a:srgbClr val="007076"/>
                </a:solidFill>
                <a:latin typeface="+mj-lt"/>
                <a:ea typeface="Anton"/>
                <a:cs typeface="Anton"/>
                <a:sym typeface="Anton"/>
              </a:rPr>
              <a:t>Case: AB age 36y with 2</a:t>
            </a:r>
            <a:r>
              <a:rPr lang="en-US" sz="3600" spc="145" baseline="30000" dirty="0">
                <a:solidFill>
                  <a:srgbClr val="007076"/>
                </a:solidFill>
                <a:latin typeface="+mj-lt"/>
                <a:ea typeface="Anton"/>
                <a:cs typeface="Anton"/>
                <a:sym typeface="Anton"/>
              </a:rPr>
              <a:t>o </a:t>
            </a:r>
            <a:r>
              <a:rPr lang="en-US" sz="3600" spc="145" dirty="0">
                <a:solidFill>
                  <a:srgbClr val="007076"/>
                </a:solidFill>
                <a:latin typeface="+mj-lt"/>
                <a:ea typeface="Anton"/>
                <a:cs typeface="Anton"/>
                <a:sym typeface="Anton"/>
              </a:rPr>
              <a:t>amenorrhea</a:t>
            </a:r>
          </a:p>
        </p:txBody>
      </p:sp>
      <p:sp>
        <p:nvSpPr>
          <p:cNvPr id="11" name="TextBox 11"/>
          <p:cNvSpPr txBox="1"/>
          <p:nvPr/>
        </p:nvSpPr>
        <p:spPr>
          <a:xfrm>
            <a:off x="4584839" y="894716"/>
            <a:ext cx="6921361" cy="7408759"/>
          </a:xfrm>
          <a:prstGeom prst="rect">
            <a:avLst/>
          </a:prstGeom>
        </p:spPr>
        <p:txBody>
          <a:bodyPr lIns="0" tIns="0" rIns="0" bIns="0" rtlCol="0" anchor="t">
            <a:spAutoFit/>
          </a:bodyPr>
          <a:lstStyle/>
          <a:p>
            <a:pPr algn="just">
              <a:lnSpc>
                <a:spcPts val="1890"/>
              </a:lnSpc>
            </a:pPr>
            <a:endParaRPr sz="1200" dirty="0"/>
          </a:p>
          <a:p>
            <a:pPr marL="385101" lvl="1" indent="-192550">
              <a:buFont typeface="Arial"/>
              <a:buChar char="•"/>
            </a:pPr>
            <a:r>
              <a:rPr lang="en-US" sz="2133" spc="-48" dirty="0">
                <a:solidFill>
                  <a:srgbClr val="007076"/>
                </a:solidFill>
                <a:ea typeface="Montserrat"/>
                <a:cs typeface="Montserrat"/>
                <a:sym typeface="Montserrat"/>
              </a:rPr>
              <a:t>Married teacher</a:t>
            </a:r>
          </a:p>
          <a:p>
            <a:pPr marL="385101" lvl="1" indent="-192550">
              <a:buFont typeface="Arial"/>
              <a:buChar char="•"/>
            </a:pPr>
            <a:r>
              <a:rPr lang="en-US" sz="2133" spc="-48" dirty="0">
                <a:solidFill>
                  <a:srgbClr val="007076"/>
                </a:solidFill>
                <a:ea typeface="Montserrat"/>
                <a:cs typeface="Montserrat"/>
                <a:sym typeface="Montserrat"/>
              </a:rPr>
              <a:t>8 months of </a:t>
            </a:r>
            <a:r>
              <a:rPr lang="en-US" sz="2133" spc="-48" dirty="0" err="1">
                <a:solidFill>
                  <a:srgbClr val="007076"/>
                </a:solidFill>
                <a:ea typeface="Montserrat"/>
                <a:cs typeface="Montserrat"/>
                <a:sym typeface="Montserrat"/>
              </a:rPr>
              <a:t>amenorrhoea</a:t>
            </a:r>
            <a:r>
              <a:rPr lang="en-US" sz="2133" spc="-48" dirty="0">
                <a:solidFill>
                  <a:srgbClr val="007076"/>
                </a:solidFill>
                <a:ea typeface="Montserrat"/>
                <a:cs typeface="Montserrat"/>
                <a:sym typeface="Montserrat"/>
              </a:rPr>
              <a:t> following cessation of OCP</a:t>
            </a:r>
          </a:p>
          <a:p>
            <a:pPr marL="385101" lvl="1" indent="-192550">
              <a:buFont typeface="Arial"/>
              <a:buChar char="•"/>
            </a:pPr>
            <a:r>
              <a:rPr lang="en-US" sz="2133" spc="-48" dirty="0">
                <a:solidFill>
                  <a:srgbClr val="007076"/>
                </a:solidFill>
                <a:ea typeface="Montserrat"/>
                <a:cs typeface="Montserrat"/>
                <a:sym typeface="Montserrat"/>
              </a:rPr>
              <a:t>Mild vasomotor symptoms</a:t>
            </a:r>
          </a:p>
          <a:p>
            <a:pPr marL="385101" lvl="1" indent="-192550">
              <a:buFont typeface="Arial"/>
              <a:buChar char="•"/>
            </a:pPr>
            <a:r>
              <a:rPr lang="en-US" sz="2133" spc="-48" dirty="0">
                <a:solidFill>
                  <a:srgbClr val="007076"/>
                </a:solidFill>
                <a:ea typeface="Montserrat"/>
                <a:cs typeface="Montserrat"/>
                <a:sym typeface="Montserrat"/>
              </a:rPr>
              <a:t>Medication: Vitamin D supplement</a:t>
            </a:r>
          </a:p>
          <a:p>
            <a:pPr marL="385101" lvl="1" indent="-192550">
              <a:buFont typeface="Arial"/>
              <a:buChar char="•"/>
            </a:pPr>
            <a:r>
              <a:rPr lang="en-US" sz="2133" spc="-48" dirty="0">
                <a:solidFill>
                  <a:srgbClr val="007076"/>
                </a:solidFill>
                <a:ea typeface="Montserrat"/>
                <a:cs typeface="Montserrat"/>
                <a:sym typeface="Montserrat"/>
              </a:rPr>
              <a:t>O&amp;G history</a:t>
            </a:r>
          </a:p>
          <a:p>
            <a:pPr marL="770202" lvl="2" indent="-256734">
              <a:buFont typeface="Arial"/>
              <a:buChar char="⚬"/>
            </a:pPr>
            <a:r>
              <a:rPr lang="en-US" sz="2133" spc="-48" dirty="0">
                <a:solidFill>
                  <a:srgbClr val="007076"/>
                </a:solidFill>
                <a:ea typeface="Montserrat"/>
                <a:cs typeface="Montserrat"/>
                <a:sym typeface="Montserrat"/>
              </a:rPr>
              <a:t>menarche aged 13</a:t>
            </a:r>
          </a:p>
          <a:p>
            <a:pPr marL="770202" lvl="2" indent="-256734">
              <a:buFont typeface="Arial"/>
              <a:buChar char="⚬"/>
            </a:pPr>
            <a:r>
              <a:rPr lang="en-US" sz="2133" spc="-48" dirty="0">
                <a:solidFill>
                  <a:srgbClr val="007076"/>
                </a:solidFill>
                <a:ea typeface="Montserrat"/>
                <a:cs typeface="Montserrat"/>
                <a:sym typeface="Montserrat"/>
              </a:rPr>
              <a:t>G2P2- spontaneous conception. No pregnancy complications. Two children aged 8 and 6 years</a:t>
            </a:r>
          </a:p>
          <a:p>
            <a:pPr marL="770202" lvl="2" indent="-256734">
              <a:buFont typeface="Arial"/>
              <a:buChar char="⚬"/>
            </a:pPr>
            <a:r>
              <a:rPr lang="en-US" sz="2133" spc="-48" dirty="0">
                <a:solidFill>
                  <a:srgbClr val="007076"/>
                </a:solidFill>
                <a:ea typeface="Montserrat"/>
                <a:cs typeface="Montserrat"/>
                <a:sym typeface="Montserrat"/>
              </a:rPr>
              <a:t>commenced OCP 10 years ago</a:t>
            </a:r>
          </a:p>
          <a:p>
            <a:pPr marL="385101" lvl="1" indent="-192550">
              <a:buFont typeface="Arial"/>
              <a:buChar char="•"/>
            </a:pPr>
            <a:r>
              <a:rPr lang="en-US" sz="2133" spc="-48" dirty="0">
                <a:solidFill>
                  <a:srgbClr val="007076"/>
                </a:solidFill>
                <a:ea typeface="Montserrat"/>
                <a:cs typeface="Montserrat"/>
                <a:sym typeface="Montserrat"/>
              </a:rPr>
              <a:t>Past history</a:t>
            </a:r>
          </a:p>
          <a:p>
            <a:pPr marL="770202" lvl="2" indent="-256734">
              <a:buFont typeface="Arial"/>
              <a:buChar char="⚬"/>
            </a:pPr>
            <a:r>
              <a:rPr lang="en-US" sz="2133" spc="-48" dirty="0">
                <a:solidFill>
                  <a:srgbClr val="007076"/>
                </a:solidFill>
                <a:ea typeface="Montserrat"/>
                <a:cs typeface="Montserrat"/>
                <a:sym typeface="Montserrat"/>
              </a:rPr>
              <a:t>low Vitamin D</a:t>
            </a:r>
          </a:p>
          <a:p>
            <a:pPr marL="385101" lvl="1" indent="-192550">
              <a:buFont typeface="Arial"/>
              <a:buChar char="•"/>
            </a:pPr>
            <a:r>
              <a:rPr lang="en-US" sz="2133" spc="-48" dirty="0">
                <a:solidFill>
                  <a:srgbClr val="007076"/>
                </a:solidFill>
                <a:ea typeface="Montserrat"/>
                <a:cs typeface="Montserrat"/>
                <a:sym typeface="Montserrat"/>
              </a:rPr>
              <a:t>Family history: Dyslipidemia. Nil early menopause</a:t>
            </a:r>
          </a:p>
          <a:p>
            <a:pPr marL="385101" lvl="1" indent="-192550">
              <a:buFont typeface="Arial"/>
              <a:buChar char="•"/>
            </a:pPr>
            <a:r>
              <a:rPr lang="en-US" sz="2133" spc="-48" dirty="0">
                <a:solidFill>
                  <a:srgbClr val="007076"/>
                </a:solidFill>
                <a:ea typeface="Montserrat"/>
                <a:cs typeface="Montserrat"/>
                <a:sym typeface="Montserrat"/>
              </a:rPr>
              <a:t>Examination: </a:t>
            </a:r>
          </a:p>
          <a:p>
            <a:pPr marL="770202" lvl="2" indent="-256734">
              <a:buFont typeface="Arial"/>
              <a:buChar char="⚬"/>
            </a:pPr>
            <a:r>
              <a:rPr lang="en-US" sz="2133" spc="-48" dirty="0">
                <a:solidFill>
                  <a:srgbClr val="007076"/>
                </a:solidFill>
                <a:ea typeface="Montserrat"/>
                <a:cs typeface="Montserrat"/>
                <a:sym typeface="Montserrat"/>
              </a:rPr>
              <a:t>Height 138.5cm, weight 46kg. BMI 23 </a:t>
            </a:r>
          </a:p>
          <a:p>
            <a:pPr marL="770202" lvl="2" indent="-256734">
              <a:buFont typeface="Arial"/>
              <a:buChar char="⚬"/>
            </a:pPr>
            <a:r>
              <a:rPr lang="en-US" sz="2133" spc="-48" dirty="0">
                <a:solidFill>
                  <a:srgbClr val="007076"/>
                </a:solidFill>
                <a:ea typeface="Montserrat"/>
                <a:cs typeface="Montserrat"/>
                <a:sym typeface="Montserrat"/>
              </a:rPr>
              <a:t>Normotensive</a:t>
            </a:r>
          </a:p>
          <a:p>
            <a:pPr marL="770202" lvl="2" indent="-256734">
              <a:buFont typeface="Arial"/>
              <a:buChar char="⚬"/>
            </a:pPr>
            <a:r>
              <a:rPr lang="en-US" sz="2133" spc="-48" dirty="0">
                <a:solidFill>
                  <a:srgbClr val="007076"/>
                </a:solidFill>
                <a:ea typeface="Montserrat"/>
                <a:cs typeface="Montserrat"/>
                <a:sym typeface="Montserrat"/>
              </a:rPr>
              <a:t>Examination unremarkable</a:t>
            </a:r>
          </a:p>
          <a:p>
            <a:pPr algn="just"/>
            <a:endParaRPr lang="en-US" sz="1867" spc="-48" dirty="0">
              <a:solidFill>
                <a:srgbClr val="007076"/>
              </a:solidFill>
              <a:latin typeface="Montserrat"/>
              <a:ea typeface="Montserrat"/>
              <a:cs typeface="Montserrat"/>
              <a:sym typeface="Montserrat"/>
            </a:endParaRPr>
          </a:p>
          <a:p>
            <a:pPr algn="just"/>
            <a:endParaRPr lang="en-US" sz="2400" spc="-48" dirty="0">
              <a:solidFill>
                <a:srgbClr val="007076"/>
              </a:solidFill>
              <a:latin typeface="Montserrat"/>
              <a:ea typeface="Montserrat"/>
              <a:cs typeface="Montserrat"/>
              <a:sym typeface="Montserrat"/>
            </a:endParaRPr>
          </a:p>
          <a:p>
            <a:pPr algn="just">
              <a:lnSpc>
                <a:spcPts val="1890"/>
              </a:lnSpc>
            </a:pPr>
            <a:endParaRPr lang="en-US" sz="1783" spc="-48" dirty="0">
              <a:solidFill>
                <a:srgbClr val="007076"/>
              </a:solidFill>
              <a:latin typeface="Montserrat"/>
              <a:ea typeface="Montserrat"/>
              <a:cs typeface="Montserrat"/>
              <a:sym typeface="Montserrat"/>
            </a:endParaRPr>
          </a:p>
          <a:p>
            <a:pPr algn="just">
              <a:lnSpc>
                <a:spcPts val="2228"/>
              </a:lnSpc>
            </a:pPr>
            <a:endParaRPr lang="en-US" sz="1783" spc="-48" dirty="0">
              <a:solidFill>
                <a:srgbClr val="007076"/>
              </a:solidFill>
              <a:latin typeface="Montserrat"/>
              <a:ea typeface="Montserrat"/>
              <a:cs typeface="Montserrat"/>
              <a:sym typeface="Montserrat"/>
            </a:endParaRPr>
          </a:p>
          <a:p>
            <a:pPr algn="just">
              <a:lnSpc>
                <a:spcPts val="1890"/>
              </a:lnSpc>
            </a:pPr>
            <a:endParaRPr lang="en-US" sz="1783" spc="-48" dirty="0">
              <a:solidFill>
                <a:srgbClr val="007076"/>
              </a:solidFill>
              <a:latin typeface="Montserrat"/>
              <a:ea typeface="Montserrat"/>
              <a:cs typeface="Montserrat"/>
              <a:sym typeface="Montserrat"/>
            </a:endParaRPr>
          </a:p>
          <a:p>
            <a:pPr algn="just">
              <a:lnSpc>
                <a:spcPts val="1890"/>
              </a:lnSpc>
            </a:pPr>
            <a:endParaRPr lang="en-US" sz="1783" spc="-48" dirty="0">
              <a:solidFill>
                <a:srgbClr val="007076"/>
              </a:solidFill>
              <a:latin typeface="Montserrat"/>
              <a:ea typeface="Montserrat"/>
              <a:cs typeface="Montserrat"/>
              <a:sym typeface="Montserrat"/>
            </a:endParaRPr>
          </a:p>
          <a:p>
            <a:pPr algn="just">
              <a:lnSpc>
                <a:spcPts val="1890"/>
              </a:lnSpc>
            </a:pPr>
            <a:endParaRPr lang="en-US" sz="1783" spc="-48" dirty="0">
              <a:solidFill>
                <a:srgbClr val="007076"/>
              </a:solidFill>
              <a:latin typeface="Montserrat"/>
              <a:ea typeface="Montserrat"/>
              <a:cs typeface="Montserrat"/>
              <a:sym typeface="Montserrat"/>
            </a:endParaRPr>
          </a:p>
        </p:txBody>
      </p:sp>
      <p:sp>
        <p:nvSpPr>
          <p:cNvPr id="13" name="Freeform 5">
            <a:extLst>
              <a:ext uri="{FF2B5EF4-FFF2-40B4-BE49-F238E27FC236}">
                <a16:creationId xmlns:a16="http://schemas.microsoft.com/office/drawing/2014/main" id="{6D04C675-C9C8-405D-851D-D11E059948BF}"/>
              </a:ext>
            </a:extLst>
          </p:cNvPr>
          <p:cNvSpPr/>
          <p:nvPr/>
        </p:nvSpPr>
        <p:spPr>
          <a:xfrm>
            <a:off x="619394" y="1651000"/>
            <a:ext cx="2054906" cy="2743200"/>
          </a:xfrm>
          <a:custGeom>
            <a:avLst/>
            <a:gdLst/>
            <a:ahLst/>
            <a:cxnLst/>
            <a:rect l="l" t="t" r="r" b="b"/>
            <a:pathLst>
              <a:path w="3082359" h="4114800">
                <a:moveTo>
                  <a:pt x="0" y="0"/>
                </a:moveTo>
                <a:lnTo>
                  <a:pt x="3082360" y="0"/>
                </a:lnTo>
                <a:lnTo>
                  <a:pt x="3082360"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sz="1200"/>
          </a:p>
        </p:txBody>
      </p:sp>
    </p:spTree>
    <p:extLst>
      <p:ext uri="{BB962C8B-B14F-4D97-AF65-F5344CB8AC3E}">
        <p14:creationId xmlns:p14="http://schemas.microsoft.com/office/powerpoint/2010/main" val="126324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491DFC-7480-40CC-8F88-851091C1F81A}"/>
              </a:ext>
            </a:extLst>
          </p:cNvPr>
          <p:cNvPicPr>
            <a:picLocks noChangeAspect="1"/>
          </p:cNvPicPr>
          <p:nvPr/>
        </p:nvPicPr>
        <p:blipFill>
          <a:blip r:embed="rId3"/>
          <a:stretch>
            <a:fillRect/>
          </a:stretch>
        </p:blipFill>
        <p:spPr>
          <a:xfrm>
            <a:off x="355600" y="6043039"/>
            <a:ext cx="2672898" cy="631472"/>
          </a:xfrm>
          <a:prstGeom prst="rect">
            <a:avLst/>
          </a:prstGeom>
        </p:spPr>
      </p:pic>
      <p:sp>
        <p:nvSpPr>
          <p:cNvPr id="22" name="TextBox 15">
            <a:extLst>
              <a:ext uri="{FF2B5EF4-FFF2-40B4-BE49-F238E27FC236}">
                <a16:creationId xmlns:a16="http://schemas.microsoft.com/office/drawing/2014/main" id="{0853731D-EDD4-49D9-9F1C-0334E4F9EDFF}"/>
              </a:ext>
            </a:extLst>
          </p:cNvPr>
          <p:cNvSpPr txBox="1"/>
          <p:nvPr/>
        </p:nvSpPr>
        <p:spPr>
          <a:xfrm>
            <a:off x="1246753" y="101099"/>
            <a:ext cx="10310247" cy="808170"/>
          </a:xfrm>
          <a:prstGeom prst="rect">
            <a:avLst/>
          </a:prstGeom>
        </p:spPr>
        <p:txBody>
          <a:bodyPr wrap="square" lIns="0" tIns="0" rIns="0" bIns="0" rtlCol="0" anchor="t">
            <a:spAutoFit/>
          </a:bodyPr>
          <a:lstStyle/>
          <a:p>
            <a:pPr algn="ctr">
              <a:lnSpc>
                <a:spcPts val="6720"/>
              </a:lnSpc>
            </a:pPr>
            <a:r>
              <a:rPr lang="en-US" sz="4800" b="1" dirty="0">
                <a:solidFill>
                  <a:srgbClr val="000000"/>
                </a:solidFill>
                <a:latin typeface="Canva Sans Bold"/>
                <a:ea typeface="Canva Sans Bold"/>
                <a:cs typeface="Canva Sans Bold"/>
                <a:sym typeface="Canva Sans Bold"/>
              </a:rPr>
              <a:t> </a:t>
            </a:r>
            <a:r>
              <a:rPr lang="en-US" sz="4800" spc="181" dirty="0">
                <a:solidFill>
                  <a:srgbClr val="0070C0"/>
                </a:solidFill>
                <a:latin typeface="+mj-lt"/>
                <a:ea typeface="Anton"/>
                <a:cs typeface="Anton"/>
                <a:sym typeface="Anton"/>
              </a:rPr>
              <a:t>Consider the diagnosis</a:t>
            </a:r>
          </a:p>
        </p:txBody>
      </p:sp>
      <p:grpSp>
        <p:nvGrpSpPr>
          <p:cNvPr id="7" name="Group 6">
            <a:extLst>
              <a:ext uri="{FF2B5EF4-FFF2-40B4-BE49-F238E27FC236}">
                <a16:creationId xmlns:a16="http://schemas.microsoft.com/office/drawing/2014/main" id="{85ADBDCE-A745-40AF-B5D1-3D5231F189A1}"/>
              </a:ext>
            </a:extLst>
          </p:cNvPr>
          <p:cNvGrpSpPr/>
          <p:nvPr/>
        </p:nvGrpSpPr>
        <p:grpSpPr>
          <a:xfrm>
            <a:off x="3353877" y="926932"/>
            <a:ext cx="6096000" cy="5562599"/>
            <a:chOff x="5030815" y="1390397"/>
            <a:chExt cx="9144000" cy="8343899"/>
          </a:xfrm>
        </p:grpSpPr>
        <p:grpSp>
          <p:nvGrpSpPr>
            <p:cNvPr id="3" name="Group 3"/>
            <p:cNvGrpSpPr/>
            <p:nvPr/>
          </p:nvGrpSpPr>
          <p:grpSpPr>
            <a:xfrm>
              <a:off x="5030815" y="1390397"/>
              <a:ext cx="9144000" cy="8343899"/>
              <a:chOff x="0" y="-112387"/>
              <a:chExt cx="2408296" cy="2197570"/>
            </a:xfrm>
          </p:grpSpPr>
          <p:sp>
            <p:nvSpPr>
              <p:cNvPr id="4" name="Freeform 4"/>
              <p:cNvSpPr/>
              <p:nvPr/>
            </p:nvSpPr>
            <p:spPr>
              <a:xfrm>
                <a:off x="0" y="-112387"/>
                <a:ext cx="2408296" cy="2197570"/>
              </a:xfrm>
              <a:custGeom>
                <a:avLst/>
                <a:gdLst/>
                <a:ahLst/>
                <a:cxnLst/>
                <a:rect l="l" t="t" r="r" b="b"/>
                <a:pathLst>
                  <a:path w="2408296" h="2085183">
                    <a:moveTo>
                      <a:pt x="0" y="0"/>
                    </a:moveTo>
                    <a:lnTo>
                      <a:pt x="2408296" y="0"/>
                    </a:lnTo>
                    <a:lnTo>
                      <a:pt x="2408296" y="2085183"/>
                    </a:lnTo>
                    <a:lnTo>
                      <a:pt x="0" y="2085183"/>
                    </a:lnTo>
                    <a:close/>
                  </a:path>
                </a:pathLst>
              </a:custGeom>
              <a:solidFill>
                <a:srgbClr val="00949D"/>
              </a:solidFill>
            </p:spPr>
            <p:txBody>
              <a:bodyPr/>
              <a:lstStyle/>
              <a:p>
                <a:endParaRPr lang="en-AU" sz="1200"/>
              </a:p>
            </p:txBody>
          </p:sp>
          <p:sp>
            <p:nvSpPr>
              <p:cNvPr id="5" name="TextBox 5"/>
              <p:cNvSpPr txBox="1"/>
              <p:nvPr/>
            </p:nvSpPr>
            <p:spPr>
              <a:xfrm>
                <a:off x="0" y="-38100"/>
                <a:ext cx="2408296" cy="2123283"/>
              </a:xfrm>
              <a:prstGeom prst="rect">
                <a:avLst/>
              </a:prstGeom>
            </p:spPr>
            <p:txBody>
              <a:bodyPr lIns="33867" tIns="33867" rIns="33867" bIns="33867" rtlCol="0" anchor="ctr"/>
              <a:lstStyle/>
              <a:p>
                <a:pPr algn="ctr">
                  <a:lnSpc>
                    <a:spcPts val="1773"/>
                  </a:lnSpc>
                  <a:spcBef>
                    <a:spcPct val="0"/>
                  </a:spcBef>
                </a:pPr>
                <a:endParaRPr sz="1200"/>
              </a:p>
            </p:txBody>
          </p:sp>
        </p:grpSp>
        <p:pic>
          <p:nvPicPr>
            <p:cNvPr id="12" name="Picture 11">
              <a:extLst>
                <a:ext uri="{FF2B5EF4-FFF2-40B4-BE49-F238E27FC236}">
                  <a16:creationId xmlns:a16="http://schemas.microsoft.com/office/drawing/2014/main" id="{AFBCFEFA-CF20-4115-AC83-A833B31C853B}"/>
                </a:ext>
              </a:extLst>
            </p:cNvPr>
            <p:cNvPicPr>
              <a:picLocks noChangeAspect="1"/>
            </p:cNvPicPr>
            <p:nvPr/>
          </p:nvPicPr>
          <p:blipFill>
            <a:blip r:embed="rId4"/>
            <a:stretch>
              <a:fillRect/>
            </a:stretch>
          </p:blipFill>
          <p:spPr>
            <a:xfrm>
              <a:off x="5261542" y="1779697"/>
              <a:ext cx="8682546" cy="7704782"/>
            </a:xfrm>
            <a:prstGeom prst="rect">
              <a:avLst/>
            </a:prstGeom>
          </p:spPr>
        </p:pic>
        <p:sp>
          <p:nvSpPr>
            <p:cNvPr id="6" name="Rectangle 5">
              <a:extLst>
                <a:ext uri="{FF2B5EF4-FFF2-40B4-BE49-F238E27FC236}">
                  <a16:creationId xmlns:a16="http://schemas.microsoft.com/office/drawing/2014/main" id="{CC3BF6A8-B483-44F8-B8D7-A66AFF9C24FC}"/>
                </a:ext>
              </a:extLst>
            </p:cNvPr>
            <p:cNvSpPr/>
            <p:nvPr/>
          </p:nvSpPr>
          <p:spPr>
            <a:xfrm>
              <a:off x="5791200" y="2933700"/>
              <a:ext cx="3048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0" name="Rectangle 9">
              <a:extLst>
                <a:ext uri="{FF2B5EF4-FFF2-40B4-BE49-F238E27FC236}">
                  <a16:creationId xmlns:a16="http://schemas.microsoft.com/office/drawing/2014/main" id="{0B1C5085-B7FC-477F-BFDA-D36F60D9DB47}"/>
                </a:ext>
              </a:extLst>
            </p:cNvPr>
            <p:cNvSpPr/>
            <p:nvPr/>
          </p:nvSpPr>
          <p:spPr>
            <a:xfrm>
              <a:off x="6096000" y="3848100"/>
              <a:ext cx="2895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grpSp>
    </p:spTree>
    <p:extLst>
      <p:ext uri="{BB962C8B-B14F-4D97-AF65-F5344CB8AC3E}">
        <p14:creationId xmlns:p14="http://schemas.microsoft.com/office/powerpoint/2010/main" val="2160511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DF859CF-2A32-1A7B-3307-FD5FFEFF28FB}"/>
              </a:ext>
            </a:extLst>
          </p:cNvPr>
          <p:cNvSpPr>
            <a:spLocks noGrp="1"/>
          </p:cNvSpPr>
          <p:nvPr>
            <p:ph type="body" sz="quarter" idx="12"/>
          </p:nvPr>
        </p:nvSpPr>
        <p:spPr>
          <a:xfrm>
            <a:off x="2548623" y="76200"/>
            <a:ext cx="7094754" cy="646909"/>
          </a:xfrm>
        </p:spPr>
        <p:txBody>
          <a:bodyPr>
            <a:normAutofit fontScale="47500" lnSpcReduction="20000"/>
          </a:bodyPr>
          <a:lstStyle/>
          <a:p>
            <a:pPr marL="0" indent="0">
              <a:buNone/>
            </a:pPr>
            <a:r>
              <a:rPr lang="en-US" dirty="0">
                <a:solidFill>
                  <a:srgbClr val="0070C0"/>
                </a:solidFill>
                <a:latin typeface="+mj-lt"/>
              </a:rPr>
              <a:t>Consider the Diagnosis: </a:t>
            </a:r>
          </a:p>
          <a:p>
            <a:pPr marL="0" indent="0">
              <a:buNone/>
            </a:pPr>
            <a:r>
              <a:rPr lang="en-US" dirty="0">
                <a:solidFill>
                  <a:srgbClr val="0070C0"/>
                </a:solidFill>
                <a:latin typeface="+mj-lt"/>
              </a:rPr>
              <a:t>Premature ovarian insufficiency (POI)</a:t>
            </a:r>
            <a:endParaRPr lang="en-GB" dirty="0">
              <a:solidFill>
                <a:srgbClr val="0070C0"/>
              </a:solidFill>
              <a:latin typeface="+mj-lt"/>
            </a:endParaRPr>
          </a:p>
        </p:txBody>
      </p:sp>
      <p:graphicFrame>
        <p:nvGraphicFramePr>
          <p:cNvPr id="3" name="Diagram 2">
            <a:extLst>
              <a:ext uri="{FF2B5EF4-FFF2-40B4-BE49-F238E27FC236}">
                <a16:creationId xmlns:a16="http://schemas.microsoft.com/office/drawing/2014/main" id="{ECB0C801-2047-4320-B8CD-9BCEC3E9FE97}"/>
              </a:ext>
            </a:extLst>
          </p:cNvPr>
          <p:cNvGraphicFramePr/>
          <p:nvPr/>
        </p:nvGraphicFramePr>
        <p:xfrm>
          <a:off x="355600" y="1154709"/>
          <a:ext cx="11480801" cy="5525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3362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B4DF289-D16B-4688-95D1-5B38710F6B4A}"/>
              </a:ext>
            </a:extLst>
          </p:cNvPr>
          <p:cNvGrpSpPr/>
          <p:nvPr/>
        </p:nvGrpSpPr>
        <p:grpSpPr>
          <a:xfrm>
            <a:off x="148314" y="122186"/>
            <a:ext cx="11885809" cy="6594765"/>
            <a:chOff x="243185" y="201109"/>
            <a:chExt cx="19601954" cy="10876018"/>
          </a:xfrm>
        </p:grpSpPr>
        <p:sp>
          <p:nvSpPr>
            <p:cNvPr id="4" name="Rectangle: Rounded Corners 3">
              <a:extLst>
                <a:ext uri="{FF2B5EF4-FFF2-40B4-BE49-F238E27FC236}">
                  <a16:creationId xmlns:a16="http://schemas.microsoft.com/office/drawing/2014/main" id="{6F2B6247-59FB-21A0-390D-8472E93EAC58}"/>
                </a:ext>
              </a:extLst>
            </p:cNvPr>
            <p:cNvSpPr/>
            <p:nvPr/>
          </p:nvSpPr>
          <p:spPr>
            <a:xfrm>
              <a:off x="243185" y="201109"/>
              <a:ext cx="8512721" cy="1749133"/>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54478">
                <a:defRPr/>
              </a:pPr>
              <a:endParaRPr lang="en-GB" sz="1213" b="1" dirty="0">
                <a:solidFill>
                  <a:prstClr val="white"/>
                </a:solidFill>
                <a:latin typeface="Segoe UI" panose="020B0502040204020203" pitchFamily="34" charset="0"/>
                <a:cs typeface="Segoe UI" panose="020B0502040204020203" pitchFamily="34" charset="0"/>
              </a:endParaRPr>
            </a:p>
          </p:txBody>
        </p:sp>
        <p:sp>
          <p:nvSpPr>
            <p:cNvPr id="6" name="Content Placeholder 2">
              <a:extLst>
                <a:ext uri="{FF2B5EF4-FFF2-40B4-BE49-F238E27FC236}">
                  <a16:creationId xmlns:a16="http://schemas.microsoft.com/office/drawing/2014/main" id="{9B150A09-AA16-B916-1DF9-D9DDA49C9F1F}"/>
                </a:ext>
              </a:extLst>
            </p:cNvPr>
            <p:cNvSpPr txBox="1">
              <a:spLocks/>
            </p:cNvSpPr>
            <p:nvPr/>
          </p:nvSpPr>
          <p:spPr>
            <a:xfrm>
              <a:off x="270759" y="353495"/>
              <a:ext cx="8197115" cy="1332479"/>
            </a:xfrm>
            <a:prstGeom prst="rect">
              <a:avLst/>
            </a:prstGeo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just" defTabSz="554478">
                <a:spcAft>
                  <a:spcPts val="364"/>
                </a:spcAft>
                <a:defRPr/>
              </a:pPr>
              <a:r>
                <a:rPr lang="en-GB" sz="1213" b="1" dirty="0">
                  <a:solidFill>
                    <a:prstClr val="white"/>
                  </a:solidFill>
                  <a:latin typeface="Segoe UI" panose="020B0502040204020203" pitchFamily="34" charset="0"/>
                  <a:ea typeface="Yu Mincho" panose="02020400000000000000" pitchFamily="18" charset="-128"/>
                  <a:cs typeface="Arial" panose="020B0604020202020204" pitchFamily="34" charset="0"/>
                </a:rPr>
                <a:t>POI diagnosed according to the following diagnostic criteria:</a:t>
              </a:r>
            </a:p>
            <a:p>
              <a:pPr marL="377498" indent="-377498" algn="just" defTabSz="554478">
                <a:spcAft>
                  <a:spcPts val="364"/>
                </a:spcAft>
                <a:buFont typeface="Symbol" panose="05050102010706020507" pitchFamily="18" charset="2"/>
                <a:buChar char=""/>
                <a:defRPr/>
              </a:pPr>
              <a:r>
                <a:rPr lang="en-US" sz="1213" b="1" dirty="0">
                  <a:solidFill>
                    <a:prstClr val="white"/>
                  </a:solidFill>
                  <a:latin typeface="Segoe UI" panose="020B0502040204020203" pitchFamily="34" charset="0"/>
                  <a:ea typeface="Yu Mincho" panose="02020400000000000000" pitchFamily="18" charset="-128"/>
                  <a:cs typeface="Arial" panose="020B0604020202020204" pitchFamily="34" charset="0"/>
                </a:rPr>
                <a:t>disordered menses (spontaneous amenorrhea or irregular menstrual cycles) for at least 4 months, and </a:t>
              </a:r>
            </a:p>
            <a:p>
              <a:pPr marL="377498" indent="-377498" algn="just" defTabSz="554478">
                <a:spcAft>
                  <a:spcPts val="364"/>
                </a:spcAft>
                <a:buFont typeface="Symbol" panose="05050102010706020507" pitchFamily="18" charset="2"/>
                <a:buChar char=""/>
                <a:defRPr/>
              </a:pPr>
              <a:r>
                <a:rPr lang="en-US" sz="1213" b="1" dirty="0">
                  <a:solidFill>
                    <a:prstClr val="white"/>
                  </a:solidFill>
                  <a:latin typeface="Segoe UI" panose="020B0502040204020203" pitchFamily="34" charset="0"/>
                  <a:ea typeface="Yu Mincho" panose="02020400000000000000" pitchFamily="18" charset="-128"/>
                  <a:cs typeface="Arial" panose="020B0604020202020204" pitchFamily="34" charset="0"/>
                </a:rPr>
                <a:t>an elevated FSH concentration &gt;25 IU/l.</a:t>
              </a:r>
              <a:r>
                <a:rPr lang="en-GB" sz="1213" b="1" dirty="0">
                  <a:solidFill>
                    <a:prstClr val="white"/>
                  </a:solidFill>
                  <a:latin typeface="Segoe UI" panose="020B0502040204020203" pitchFamily="34" charset="0"/>
                  <a:ea typeface="Yu Mincho" panose="02020400000000000000" pitchFamily="18" charset="-128"/>
                  <a:cs typeface="Arial" panose="020B0604020202020204" pitchFamily="34" charset="0"/>
                </a:rPr>
                <a:t>  </a:t>
              </a:r>
              <a:endParaRPr lang="en-GB" sz="1213" b="1" dirty="0">
                <a:solidFill>
                  <a:prstClr val="white"/>
                </a:solidFill>
                <a:latin typeface="Calibri"/>
              </a:endParaRPr>
            </a:p>
          </p:txBody>
        </p:sp>
        <p:sp>
          <p:nvSpPr>
            <p:cNvPr id="7" name="Rectangle 6">
              <a:extLst>
                <a:ext uri="{FF2B5EF4-FFF2-40B4-BE49-F238E27FC236}">
                  <a16:creationId xmlns:a16="http://schemas.microsoft.com/office/drawing/2014/main" id="{DA281559-6F32-454F-3A06-14DDC1ED38DD}"/>
                </a:ext>
              </a:extLst>
            </p:cNvPr>
            <p:cNvSpPr/>
            <p:nvPr/>
          </p:nvSpPr>
          <p:spPr>
            <a:xfrm>
              <a:off x="244644" y="2566304"/>
              <a:ext cx="6580388" cy="1260000"/>
            </a:xfrm>
            <a:prstGeom prst="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554478">
                <a:defRPr/>
              </a:pPr>
              <a:r>
                <a:rPr lang="en-US" sz="1213" dirty="0">
                  <a:solidFill>
                    <a:srgbClr val="0F2C7A"/>
                  </a:solidFill>
                  <a:latin typeface="Segoe UI" panose="020B0502040204020203" pitchFamily="34" charset="0"/>
                  <a:cs typeface="Segoe UI" panose="020B0502040204020203" pitchFamily="34" charset="0"/>
                </a:rPr>
                <a:t>Previous chemotherapy, pelvic radiotherapy, pelvic/ovarian surgery? </a:t>
              </a:r>
              <a:endParaRPr lang="en-GB" sz="1213" dirty="0">
                <a:solidFill>
                  <a:srgbClr val="0F2C7A"/>
                </a:solidFill>
                <a:latin typeface="Segoe UI" panose="020B0502040204020203" pitchFamily="34" charset="0"/>
                <a:cs typeface="Segoe UI" panose="020B0502040204020203" pitchFamily="34" charset="0"/>
              </a:endParaRPr>
            </a:p>
          </p:txBody>
        </p:sp>
        <p:sp>
          <p:nvSpPr>
            <p:cNvPr id="9" name="Flowchart: Terminator 8">
              <a:extLst>
                <a:ext uri="{FF2B5EF4-FFF2-40B4-BE49-F238E27FC236}">
                  <a16:creationId xmlns:a16="http://schemas.microsoft.com/office/drawing/2014/main" id="{FB814C3C-1C8D-BCB4-90BA-C25ABB0A2908}"/>
                </a:ext>
              </a:extLst>
            </p:cNvPr>
            <p:cNvSpPr/>
            <p:nvPr/>
          </p:nvSpPr>
          <p:spPr>
            <a:xfrm>
              <a:off x="8755906" y="2566304"/>
              <a:ext cx="5104153" cy="1260000"/>
            </a:xfrm>
            <a:prstGeom prst="flowChartTermina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54478">
                <a:defRPr/>
              </a:pPr>
              <a:r>
                <a:rPr lang="en-US" sz="1213" b="1" dirty="0">
                  <a:solidFill>
                    <a:prstClr val="white"/>
                  </a:solidFill>
                  <a:latin typeface="Segoe UI" panose="020B0502040204020203" pitchFamily="34" charset="0"/>
                  <a:cs typeface="Segoe UI" panose="020B0502040204020203" pitchFamily="34" charset="0"/>
                </a:rPr>
                <a:t>Diagnosis of </a:t>
              </a:r>
            </a:p>
            <a:p>
              <a:pPr algn="ctr" defTabSz="554478">
                <a:defRPr/>
              </a:pPr>
              <a:r>
                <a:rPr lang="en-US" sz="1213" b="1" dirty="0">
                  <a:solidFill>
                    <a:prstClr val="white"/>
                  </a:solidFill>
                  <a:latin typeface="Segoe UI" panose="020B0502040204020203" pitchFamily="34" charset="0"/>
                  <a:cs typeface="Segoe UI" panose="020B0502040204020203" pitchFamily="34" charset="0"/>
                </a:rPr>
                <a:t>iatrogenic POI</a:t>
              </a:r>
              <a:endParaRPr lang="en-GB" sz="1213" b="1" dirty="0">
                <a:solidFill>
                  <a:prstClr val="white"/>
                </a:solidFill>
                <a:latin typeface="Segoe UI" panose="020B0502040204020203" pitchFamily="34" charset="0"/>
                <a:cs typeface="Segoe UI" panose="020B0502040204020203" pitchFamily="34" charset="0"/>
              </a:endParaRPr>
            </a:p>
          </p:txBody>
        </p:sp>
        <p:cxnSp>
          <p:nvCxnSpPr>
            <p:cNvPr id="36" name="Straight Arrow Connector 35">
              <a:extLst>
                <a:ext uri="{FF2B5EF4-FFF2-40B4-BE49-F238E27FC236}">
                  <a16:creationId xmlns:a16="http://schemas.microsoft.com/office/drawing/2014/main" id="{514F82C0-EA3E-96B0-4DBA-72EC983DA2D9}"/>
                </a:ext>
              </a:extLst>
            </p:cNvPr>
            <p:cNvCxnSpPr>
              <a:cxnSpLocks/>
              <a:endCxn id="7" idx="0"/>
            </p:cNvCxnSpPr>
            <p:nvPr/>
          </p:nvCxnSpPr>
          <p:spPr>
            <a:xfrm>
              <a:off x="3533386" y="1950242"/>
              <a:ext cx="1452" cy="616062"/>
            </a:xfrm>
            <a:prstGeom prst="straightConnector1">
              <a:avLst/>
            </a:prstGeom>
            <a:ln w="57150">
              <a:solidFill>
                <a:schemeClr val="accent3"/>
              </a:solidFill>
              <a:tailEnd type="triangle"/>
            </a:ln>
          </p:spPr>
          <p:style>
            <a:lnRef idx="1">
              <a:schemeClr val="accent3"/>
            </a:lnRef>
            <a:fillRef idx="0">
              <a:schemeClr val="accent3"/>
            </a:fillRef>
            <a:effectRef idx="0">
              <a:schemeClr val="accent3"/>
            </a:effectRef>
            <a:fontRef idx="minor">
              <a:schemeClr val="tx1"/>
            </a:fontRef>
          </p:style>
        </p:cxnSp>
        <p:cxnSp>
          <p:nvCxnSpPr>
            <p:cNvPr id="37" name="Straight Arrow Connector 36">
              <a:extLst>
                <a:ext uri="{FF2B5EF4-FFF2-40B4-BE49-F238E27FC236}">
                  <a16:creationId xmlns:a16="http://schemas.microsoft.com/office/drawing/2014/main" id="{28091BC6-8AA9-0524-2028-D1161C811B2D}"/>
                </a:ext>
              </a:extLst>
            </p:cNvPr>
            <p:cNvCxnSpPr>
              <a:cxnSpLocks/>
              <a:stCxn id="7" idx="3"/>
              <a:endCxn id="9" idx="1"/>
            </p:cNvCxnSpPr>
            <p:nvPr/>
          </p:nvCxnSpPr>
          <p:spPr>
            <a:xfrm>
              <a:off x="6825032" y="3196304"/>
              <a:ext cx="1930874" cy="0"/>
            </a:xfrm>
            <a:prstGeom prst="straightConnector1">
              <a:avLst/>
            </a:prstGeom>
            <a:ln w="57150">
              <a:solidFill>
                <a:schemeClr val="accent3"/>
              </a:solidFill>
              <a:tailEnd type="triangle"/>
            </a:ln>
          </p:spPr>
          <p:style>
            <a:lnRef idx="1">
              <a:schemeClr val="accent3"/>
            </a:lnRef>
            <a:fillRef idx="0">
              <a:schemeClr val="accent3"/>
            </a:fillRef>
            <a:effectRef idx="0">
              <a:schemeClr val="accent3"/>
            </a:effectRef>
            <a:fontRef idx="minor">
              <a:schemeClr val="tx1"/>
            </a:fontRef>
          </p:style>
        </p:cxnSp>
        <p:cxnSp>
          <p:nvCxnSpPr>
            <p:cNvPr id="38" name="Straight Arrow Connector 37">
              <a:extLst>
                <a:ext uri="{FF2B5EF4-FFF2-40B4-BE49-F238E27FC236}">
                  <a16:creationId xmlns:a16="http://schemas.microsoft.com/office/drawing/2014/main" id="{F4D41437-7ED3-8AD0-0E70-3338AA65BBBD}"/>
                </a:ext>
              </a:extLst>
            </p:cNvPr>
            <p:cNvCxnSpPr>
              <a:cxnSpLocks/>
              <a:stCxn id="7" idx="2"/>
              <a:endCxn id="39" idx="0"/>
            </p:cNvCxnSpPr>
            <p:nvPr/>
          </p:nvCxnSpPr>
          <p:spPr>
            <a:xfrm>
              <a:off x="3534838" y="3826304"/>
              <a:ext cx="0" cy="616062"/>
            </a:xfrm>
            <a:prstGeom prst="straightConnector1">
              <a:avLst/>
            </a:prstGeom>
            <a:ln w="57150">
              <a:solidFill>
                <a:schemeClr val="accent3"/>
              </a:solidFill>
              <a:tailEnd type="triangle"/>
            </a:ln>
          </p:spPr>
          <p:style>
            <a:lnRef idx="1">
              <a:schemeClr val="accent3"/>
            </a:lnRef>
            <a:fillRef idx="0">
              <a:schemeClr val="accent3"/>
            </a:fillRef>
            <a:effectRef idx="0">
              <a:schemeClr val="accent3"/>
            </a:effectRef>
            <a:fontRef idx="minor">
              <a:schemeClr val="tx1"/>
            </a:fontRef>
          </p:style>
        </p:cxnSp>
        <p:sp>
          <p:nvSpPr>
            <p:cNvPr id="39" name="Rectangle 38">
              <a:extLst>
                <a:ext uri="{FF2B5EF4-FFF2-40B4-BE49-F238E27FC236}">
                  <a16:creationId xmlns:a16="http://schemas.microsoft.com/office/drawing/2014/main" id="{7D370612-B130-B335-63FE-6FA0480A49D8}"/>
                </a:ext>
              </a:extLst>
            </p:cNvPr>
            <p:cNvSpPr/>
            <p:nvPr/>
          </p:nvSpPr>
          <p:spPr>
            <a:xfrm>
              <a:off x="244644" y="4442366"/>
              <a:ext cx="6580388" cy="2290981"/>
            </a:xfrm>
            <a:prstGeom prst="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lIns="55445" tIns="27723" rIns="55445" bIns="27723" rtlCol="0" anchor="ctr"/>
            <a:lstStyle/>
            <a:p>
              <a:pPr algn="ctr" defTabSz="554478">
                <a:defRPr/>
              </a:pPr>
              <a:r>
                <a:rPr lang="en-US" sz="1213" b="1" dirty="0">
                  <a:solidFill>
                    <a:srgbClr val="0F2C7A"/>
                  </a:solidFill>
                  <a:latin typeface="Segoe UI" panose="020B0502040204020203" pitchFamily="34" charset="0"/>
                  <a:cs typeface="Segoe UI" panose="020B0502040204020203" pitchFamily="34" charset="0"/>
                </a:rPr>
                <a:t>Genetic tests: </a:t>
              </a:r>
            </a:p>
            <a:p>
              <a:pPr algn="ctr" defTabSz="554478">
                <a:defRPr/>
              </a:pPr>
              <a:r>
                <a:rPr lang="en-US" sz="1213" b="1" i="1" dirty="0">
                  <a:solidFill>
                    <a:srgbClr val="FF33CC"/>
                  </a:solidFill>
                  <a:latin typeface="Segoe UI"/>
                  <a:cs typeface="Segoe UI"/>
                </a:rPr>
                <a:t>After counselling </a:t>
              </a:r>
              <a:br>
                <a:rPr lang="en-US" sz="1213" b="1" i="1" dirty="0">
                  <a:solidFill>
                    <a:srgbClr val="FF33CC"/>
                  </a:solidFill>
                  <a:latin typeface="Segoe UI"/>
                  <a:cs typeface="Segoe UI"/>
                </a:rPr>
              </a:br>
              <a:r>
                <a:rPr lang="en-US" sz="1213" b="1" i="1" dirty="0">
                  <a:solidFill>
                    <a:srgbClr val="FF33CC"/>
                  </a:solidFill>
                  <a:latin typeface="Segoe UI"/>
                  <a:cs typeface="Segoe UI"/>
                </a:rPr>
                <a:t>and informed consent </a:t>
              </a:r>
            </a:p>
            <a:p>
              <a:pPr marL="314204" indent="-314204" defTabSz="554478">
                <a:buFont typeface="Arial" panose="020B0604020202020204" pitchFamily="34" charset="0"/>
                <a:buChar char="•"/>
                <a:defRPr/>
              </a:pPr>
              <a:r>
                <a:rPr lang="en-GB" sz="1213" dirty="0">
                  <a:solidFill>
                    <a:srgbClr val="0F2C7A"/>
                  </a:solidFill>
                  <a:latin typeface="Segoe UI" panose="020B0502040204020203" pitchFamily="34" charset="0"/>
                  <a:cs typeface="Segoe UI" panose="020B0502040204020203" pitchFamily="34" charset="0"/>
                </a:rPr>
                <a:t>Chromosomal analysis </a:t>
              </a:r>
            </a:p>
            <a:p>
              <a:pPr marL="314204" indent="-314204" defTabSz="554478">
                <a:buFont typeface="Arial" panose="020B0604020202020204" pitchFamily="34" charset="0"/>
                <a:buChar char="•"/>
                <a:defRPr/>
              </a:pPr>
              <a:r>
                <a:rPr lang="en-GB" sz="1213" dirty="0">
                  <a:solidFill>
                    <a:srgbClr val="0F2C7A"/>
                  </a:solidFill>
                  <a:latin typeface="Segoe UI" panose="020B0502040204020203" pitchFamily="34" charset="0"/>
                  <a:cs typeface="Segoe UI" panose="020B0502040204020203" pitchFamily="34" charset="0"/>
                </a:rPr>
                <a:t>FMR1 premutation testing*</a:t>
              </a:r>
              <a:endParaRPr lang="en-US" sz="1213" dirty="0">
                <a:solidFill>
                  <a:srgbClr val="0F2C7A"/>
                </a:solidFill>
                <a:latin typeface="Segoe UI" panose="020B0502040204020203" pitchFamily="34" charset="0"/>
                <a:cs typeface="Segoe UI" panose="020B0502040204020203" pitchFamily="34" charset="0"/>
              </a:endParaRPr>
            </a:p>
            <a:p>
              <a:pPr marL="314204" indent="-314204" defTabSz="554478">
                <a:buFont typeface="Arial" panose="020B0604020202020204" pitchFamily="34" charset="0"/>
                <a:buChar char="•"/>
                <a:defRPr/>
              </a:pPr>
              <a:r>
                <a:rPr lang="en-GB" sz="1213" dirty="0">
                  <a:solidFill>
                    <a:srgbClr val="0F2C7A"/>
                  </a:solidFill>
                  <a:latin typeface="Segoe UI" panose="020B0502040204020203" pitchFamily="34" charset="0"/>
                  <a:cs typeface="Segoe UI" panose="020B0502040204020203" pitchFamily="34" charset="0"/>
                </a:rPr>
                <a:t>Additional testing (e.g. NGS) may be offered, if available</a:t>
              </a:r>
            </a:p>
          </p:txBody>
        </p:sp>
        <p:sp>
          <p:nvSpPr>
            <p:cNvPr id="40" name="TextBox 39">
              <a:extLst>
                <a:ext uri="{FF2B5EF4-FFF2-40B4-BE49-F238E27FC236}">
                  <a16:creationId xmlns:a16="http://schemas.microsoft.com/office/drawing/2014/main" id="{BBDE1CFD-7FB8-42F2-3D3C-DA427C249ED1}"/>
                </a:ext>
              </a:extLst>
            </p:cNvPr>
            <p:cNvSpPr txBox="1"/>
            <p:nvPr/>
          </p:nvSpPr>
          <p:spPr>
            <a:xfrm>
              <a:off x="6928265" y="2681249"/>
              <a:ext cx="1374417" cy="460102"/>
            </a:xfrm>
            <a:prstGeom prst="rect">
              <a:avLst/>
            </a:prstGeom>
            <a:noFill/>
          </p:spPr>
          <p:txBody>
            <a:bodyPr wrap="square" rtlCol="0">
              <a:spAutoFit/>
            </a:bodyPr>
            <a:lstStyle/>
            <a:p>
              <a:pPr defTabSz="554478">
                <a:defRPr/>
              </a:pPr>
              <a:r>
                <a:rPr lang="en-US" sz="1213" dirty="0">
                  <a:solidFill>
                    <a:srgbClr val="00B2B2"/>
                  </a:solidFill>
                  <a:latin typeface="Segoe UI" panose="020B0502040204020203" pitchFamily="34" charset="0"/>
                  <a:cs typeface="Segoe UI" panose="020B0502040204020203" pitchFamily="34" charset="0"/>
                </a:rPr>
                <a:t>Yes</a:t>
              </a:r>
              <a:endParaRPr lang="en-GB" sz="1213" dirty="0">
                <a:solidFill>
                  <a:srgbClr val="00B2B2"/>
                </a:solidFill>
                <a:latin typeface="Segoe UI" panose="020B0502040204020203" pitchFamily="34" charset="0"/>
                <a:cs typeface="Segoe UI" panose="020B0502040204020203" pitchFamily="34" charset="0"/>
              </a:endParaRPr>
            </a:p>
          </p:txBody>
        </p:sp>
        <p:sp>
          <p:nvSpPr>
            <p:cNvPr id="41" name="TextBox 40">
              <a:extLst>
                <a:ext uri="{FF2B5EF4-FFF2-40B4-BE49-F238E27FC236}">
                  <a16:creationId xmlns:a16="http://schemas.microsoft.com/office/drawing/2014/main" id="{1F061BE8-C344-B71C-A42E-46C017F0B55A}"/>
                </a:ext>
              </a:extLst>
            </p:cNvPr>
            <p:cNvSpPr txBox="1"/>
            <p:nvPr/>
          </p:nvSpPr>
          <p:spPr>
            <a:xfrm>
              <a:off x="3682107" y="3930327"/>
              <a:ext cx="1374417" cy="460102"/>
            </a:xfrm>
            <a:prstGeom prst="rect">
              <a:avLst/>
            </a:prstGeom>
            <a:noFill/>
          </p:spPr>
          <p:txBody>
            <a:bodyPr wrap="square" rtlCol="0">
              <a:spAutoFit/>
            </a:bodyPr>
            <a:lstStyle/>
            <a:p>
              <a:pPr defTabSz="554478">
                <a:defRPr/>
              </a:pPr>
              <a:r>
                <a:rPr lang="en-US" sz="1213" dirty="0">
                  <a:solidFill>
                    <a:srgbClr val="00B2B2"/>
                  </a:solidFill>
                  <a:latin typeface="Segoe UI" panose="020B0502040204020203" pitchFamily="34" charset="0"/>
                  <a:cs typeface="Segoe UI" panose="020B0502040204020203" pitchFamily="34" charset="0"/>
                </a:rPr>
                <a:t>No</a:t>
              </a:r>
              <a:endParaRPr lang="en-GB" sz="1213" dirty="0">
                <a:solidFill>
                  <a:srgbClr val="00B2B2"/>
                </a:solidFill>
                <a:latin typeface="Segoe UI" panose="020B0502040204020203" pitchFamily="34" charset="0"/>
                <a:cs typeface="Segoe UI" panose="020B0502040204020203" pitchFamily="34" charset="0"/>
              </a:endParaRPr>
            </a:p>
          </p:txBody>
        </p:sp>
        <p:cxnSp>
          <p:nvCxnSpPr>
            <p:cNvPr id="42" name="Straight Arrow Connector 41">
              <a:extLst>
                <a:ext uri="{FF2B5EF4-FFF2-40B4-BE49-F238E27FC236}">
                  <a16:creationId xmlns:a16="http://schemas.microsoft.com/office/drawing/2014/main" id="{F3DCC190-FE1C-0222-CC00-805795B5754C}"/>
                </a:ext>
              </a:extLst>
            </p:cNvPr>
            <p:cNvCxnSpPr>
              <a:cxnSpLocks/>
              <a:stCxn id="39" idx="3"/>
              <a:endCxn id="43" idx="1"/>
            </p:cNvCxnSpPr>
            <p:nvPr/>
          </p:nvCxnSpPr>
          <p:spPr>
            <a:xfrm flipV="1">
              <a:off x="6825032" y="5587856"/>
              <a:ext cx="1930874" cy="1"/>
            </a:xfrm>
            <a:prstGeom prst="straightConnector1">
              <a:avLst/>
            </a:prstGeom>
            <a:ln w="57150">
              <a:solidFill>
                <a:schemeClr val="accent3"/>
              </a:solidFill>
              <a:tailEnd type="triangle"/>
            </a:ln>
          </p:spPr>
          <p:style>
            <a:lnRef idx="1">
              <a:schemeClr val="accent3"/>
            </a:lnRef>
            <a:fillRef idx="0">
              <a:schemeClr val="accent3"/>
            </a:fillRef>
            <a:effectRef idx="0">
              <a:schemeClr val="accent3"/>
            </a:effectRef>
            <a:fontRef idx="minor">
              <a:schemeClr val="tx1"/>
            </a:fontRef>
          </p:style>
        </p:cxnSp>
        <p:sp>
          <p:nvSpPr>
            <p:cNvPr id="43" name="Flowchart: Terminator 42">
              <a:extLst>
                <a:ext uri="{FF2B5EF4-FFF2-40B4-BE49-F238E27FC236}">
                  <a16:creationId xmlns:a16="http://schemas.microsoft.com/office/drawing/2014/main" id="{4A99D103-6CAE-9BE2-8E4B-B7BBDE508806}"/>
                </a:ext>
              </a:extLst>
            </p:cNvPr>
            <p:cNvSpPr/>
            <p:nvPr/>
          </p:nvSpPr>
          <p:spPr>
            <a:xfrm>
              <a:off x="8755906" y="4957856"/>
              <a:ext cx="5104153" cy="1260000"/>
            </a:xfrm>
            <a:prstGeom prst="flowChartTermina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54478">
                <a:defRPr/>
              </a:pPr>
              <a:r>
                <a:rPr lang="en-US" sz="1213" b="1" dirty="0">
                  <a:solidFill>
                    <a:prstClr val="white"/>
                  </a:solidFill>
                  <a:latin typeface="Segoe UI" panose="020B0502040204020203" pitchFamily="34" charset="0"/>
                  <a:cs typeface="Segoe UI" panose="020B0502040204020203" pitchFamily="34" charset="0"/>
                </a:rPr>
                <a:t>Diagnosis of </a:t>
              </a:r>
            </a:p>
            <a:p>
              <a:pPr algn="ctr" defTabSz="554478">
                <a:defRPr/>
              </a:pPr>
              <a:r>
                <a:rPr lang="en-US" sz="1213" b="1" dirty="0">
                  <a:solidFill>
                    <a:prstClr val="white"/>
                  </a:solidFill>
                  <a:latin typeface="Segoe UI" panose="020B0502040204020203" pitchFamily="34" charset="0"/>
                  <a:cs typeface="Segoe UI" panose="020B0502040204020203" pitchFamily="34" charset="0"/>
                </a:rPr>
                <a:t>POI with genetic cause</a:t>
              </a:r>
              <a:endParaRPr lang="en-GB" sz="1213" b="1" dirty="0">
                <a:solidFill>
                  <a:prstClr val="white"/>
                </a:solidFill>
                <a:latin typeface="Segoe UI" panose="020B0502040204020203" pitchFamily="34" charset="0"/>
                <a:cs typeface="Segoe UI" panose="020B0502040204020203" pitchFamily="34" charset="0"/>
              </a:endParaRPr>
            </a:p>
          </p:txBody>
        </p:sp>
        <p:cxnSp>
          <p:nvCxnSpPr>
            <p:cNvPr id="44" name="Straight Arrow Connector 43">
              <a:extLst>
                <a:ext uri="{FF2B5EF4-FFF2-40B4-BE49-F238E27FC236}">
                  <a16:creationId xmlns:a16="http://schemas.microsoft.com/office/drawing/2014/main" id="{6264F927-5CE5-C879-2FF6-C7F7EA60C44B}"/>
                </a:ext>
              </a:extLst>
            </p:cNvPr>
            <p:cNvCxnSpPr>
              <a:cxnSpLocks/>
              <a:stCxn id="39" idx="2"/>
              <a:endCxn id="45" idx="0"/>
            </p:cNvCxnSpPr>
            <p:nvPr/>
          </p:nvCxnSpPr>
          <p:spPr>
            <a:xfrm>
              <a:off x="3534838" y="6733347"/>
              <a:ext cx="0" cy="616062"/>
            </a:xfrm>
            <a:prstGeom prst="straightConnector1">
              <a:avLst/>
            </a:prstGeom>
            <a:ln w="57150">
              <a:solidFill>
                <a:schemeClr val="accent3"/>
              </a:solidFill>
              <a:tailEnd type="triangle"/>
            </a:ln>
          </p:spPr>
          <p:style>
            <a:lnRef idx="1">
              <a:schemeClr val="accent3"/>
            </a:lnRef>
            <a:fillRef idx="0">
              <a:schemeClr val="accent3"/>
            </a:fillRef>
            <a:effectRef idx="0">
              <a:schemeClr val="accent3"/>
            </a:effectRef>
            <a:fontRef idx="minor">
              <a:schemeClr val="tx1"/>
            </a:fontRef>
          </p:style>
        </p:cxnSp>
        <p:sp>
          <p:nvSpPr>
            <p:cNvPr id="45" name="Rectangle 44">
              <a:extLst>
                <a:ext uri="{FF2B5EF4-FFF2-40B4-BE49-F238E27FC236}">
                  <a16:creationId xmlns:a16="http://schemas.microsoft.com/office/drawing/2014/main" id="{CD77FB25-4214-1E9F-AF26-A84D9156D48A}"/>
                </a:ext>
              </a:extLst>
            </p:cNvPr>
            <p:cNvSpPr/>
            <p:nvPr/>
          </p:nvSpPr>
          <p:spPr>
            <a:xfrm>
              <a:off x="244644" y="7349409"/>
              <a:ext cx="6580388" cy="1851657"/>
            </a:xfrm>
            <a:prstGeom prst="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554478">
                <a:defRPr/>
              </a:pPr>
              <a:r>
                <a:rPr lang="en-US" sz="1213" b="1" dirty="0">
                  <a:solidFill>
                    <a:srgbClr val="0F2C7A"/>
                  </a:solidFill>
                  <a:latin typeface="Segoe UI" panose="020B0502040204020203" pitchFamily="34" charset="0"/>
                  <a:cs typeface="Segoe UI" panose="020B0502040204020203" pitchFamily="34" charset="0"/>
                </a:rPr>
                <a:t>Autoimmune tests</a:t>
              </a:r>
              <a:r>
                <a:rPr lang="en-US" sz="1213" dirty="0">
                  <a:solidFill>
                    <a:srgbClr val="0F2C7A"/>
                  </a:solidFill>
                  <a:latin typeface="Segoe UI" panose="020B0502040204020203" pitchFamily="34" charset="0"/>
                  <a:cs typeface="Segoe UI" panose="020B0502040204020203" pitchFamily="34" charset="0"/>
                </a:rPr>
                <a:t>:</a:t>
              </a:r>
            </a:p>
            <a:p>
              <a:pPr marL="314580" indent="-314580" defTabSz="554478">
                <a:buFont typeface="Arial" panose="020B0604020202020204" pitchFamily="34" charset="0"/>
                <a:buChar char="•"/>
                <a:defRPr/>
              </a:pPr>
              <a:r>
                <a:rPr lang="en-GB" sz="1213" dirty="0">
                  <a:solidFill>
                    <a:srgbClr val="0F2C7A"/>
                  </a:solidFill>
                  <a:latin typeface="Segoe UI" panose="020B0502040204020203" pitchFamily="34" charset="0"/>
                  <a:cs typeface="Segoe UI" panose="020B0502040204020203" pitchFamily="34" charset="0"/>
                </a:rPr>
                <a:t>Screening for adrenal antibodies (21OH-Abs)</a:t>
              </a:r>
              <a:endParaRPr lang="en-US" sz="1213" dirty="0">
                <a:solidFill>
                  <a:srgbClr val="0F2C7A"/>
                </a:solidFill>
                <a:latin typeface="Segoe UI" panose="020B0502040204020203" pitchFamily="34" charset="0"/>
                <a:cs typeface="Segoe UI" panose="020B0502040204020203" pitchFamily="34" charset="0"/>
              </a:endParaRPr>
            </a:p>
            <a:p>
              <a:pPr marL="314580" indent="-314580" defTabSz="554478">
                <a:buFont typeface="Arial" panose="020B0604020202020204" pitchFamily="34" charset="0"/>
                <a:buChar char="•"/>
                <a:defRPr/>
              </a:pPr>
              <a:r>
                <a:rPr lang="en-GB" sz="1213" dirty="0">
                  <a:solidFill>
                    <a:srgbClr val="0F2C7A"/>
                  </a:solidFill>
                  <a:latin typeface="Segoe UI" panose="020B0502040204020203" pitchFamily="34" charset="0"/>
                  <a:cs typeface="Segoe UI" panose="020B0502040204020203" pitchFamily="34" charset="0"/>
                </a:rPr>
                <a:t>TSH screening </a:t>
              </a:r>
            </a:p>
            <a:p>
              <a:pPr marL="314580" indent="-314580" defTabSz="554478">
                <a:buFont typeface="Arial" panose="020B0604020202020204" pitchFamily="34" charset="0"/>
                <a:buChar char="•"/>
                <a:defRPr/>
              </a:pPr>
              <a:r>
                <a:rPr lang="en-GB" sz="1213" dirty="0">
                  <a:solidFill>
                    <a:srgbClr val="0F2C7A"/>
                  </a:solidFill>
                  <a:latin typeface="Segoe UI" panose="020B0502040204020203" pitchFamily="34" charset="0"/>
                  <a:cs typeface="Segoe UI" panose="020B0502040204020203" pitchFamily="34" charset="0"/>
                </a:rPr>
                <a:t>Additional </a:t>
              </a:r>
              <a:r>
                <a:rPr lang="en-US" sz="1213" dirty="0">
                  <a:solidFill>
                    <a:srgbClr val="0F2C7A"/>
                  </a:solidFill>
                  <a:latin typeface="Segoe UI" panose="020B0502040204020203" pitchFamily="34" charset="0"/>
                  <a:cs typeface="Segoe UI" panose="020B0502040204020203" pitchFamily="34" charset="0"/>
                </a:rPr>
                <a:t>autoimmune antibody tests depending on history and examination</a:t>
              </a:r>
              <a:r>
                <a:rPr lang="en-GB" sz="1213" dirty="0">
                  <a:solidFill>
                    <a:srgbClr val="0F2C7A"/>
                  </a:solidFill>
                  <a:latin typeface="Segoe UI" panose="020B0502040204020203" pitchFamily="34" charset="0"/>
                  <a:cs typeface="Segoe UI" panose="020B0502040204020203" pitchFamily="34" charset="0"/>
                </a:rPr>
                <a:t> </a:t>
              </a:r>
            </a:p>
          </p:txBody>
        </p:sp>
        <p:sp>
          <p:nvSpPr>
            <p:cNvPr id="46" name="TextBox 45">
              <a:extLst>
                <a:ext uri="{FF2B5EF4-FFF2-40B4-BE49-F238E27FC236}">
                  <a16:creationId xmlns:a16="http://schemas.microsoft.com/office/drawing/2014/main" id="{788C55B1-1756-37F3-A8F2-2070F4A978A5}"/>
                </a:ext>
              </a:extLst>
            </p:cNvPr>
            <p:cNvSpPr txBox="1"/>
            <p:nvPr/>
          </p:nvSpPr>
          <p:spPr>
            <a:xfrm>
              <a:off x="6928265" y="5074722"/>
              <a:ext cx="2416803" cy="460102"/>
            </a:xfrm>
            <a:prstGeom prst="rect">
              <a:avLst/>
            </a:prstGeom>
            <a:noFill/>
          </p:spPr>
          <p:txBody>
            <a:bodyPr wrap="square" rtlCol="0">
              <a:spAutoFit/>
            </a:bodyPr>
            <a:lstStyle/>
            <a:p>
              <a:pPr defTabSz="554478">
                <a:defRPr/>
              </a:pPr>
              <a:r>
                <a:rPr lang="en-US" sz="1213" dirty="0">
                  <a:solidFill>
                    <a:srgbClr val="00B2B2"/>
                  </a:solidFill>
                  <a:latin typeface="Segoe UI" panose="020B0502040204020203" pitchFamily="34" charset="0"/>
                  <a:cs typeface="Segoe UI" panose="020B0502040204020203" pitchFamily="34" charset="0"/>
                </a:rPr>
                <a:t>Abnormal</a:t>
              </a:r>
              <a:endParaRPr lang="en-GB" sz="1213" dirty="0">
                <a:solidFill>
                  <a:srgbClr val="00B2B2"/>
                </a:solidFill>
                <a:latin typeface="Segoe UI" panose="020B0502040204020203" pitchFamily="34" charset="0"/>
                <a:cs typeface="Segoe UI" panose="020B0502040204020203" pitchFamily="34" charset="0"/>
              </a:endParaRPr>
            </a:p>
          </p:txBody>
        </p:sp>
        <p:sp>
          <p:nvSpPr>
            <p:cNvPr id="47" name="TextBox 46">
              <a:extLst>
                <a:ext uri="{FF2B5EF4-FFF2-40B4-BE49-F238E27FC236}">
                  <a16:creationId xmlns:a16="http://schemas.microsoft.com/office/drawing/2014/main" id="{67F9936D-4067-9CB5-FE75-77A2964A019B}"/>
                </a:ext>
              </a:extLst>
            </p:cNvPr>
            <p:cNvSpPr txBox="1"/>
            <p:nvPr/>
          </p:nvSpPr>
          <p:spPr>
            <a:xfrm>
              <a:off x="3603117" y="6748807"/>
              <a:ext cx="2248766" cy="460102"/>
            </a:xfrm>
            <a:prstGeom prst="rect">
              <a:avLst/>
            </a:prstGeom>
            <a:noFill/>
          </p:spPr>
          <p:txBody>
            <a:bodyPr wrap="square" rtlCol="0">
              <a:spAutoFit/>
            </a:bodyPr>
            <a:lstStyle/>
            <a:p>
              <a:pPr defTabSz="554478">
                <a:defRPr/>
              </a:pPr>
              <a:r>
                <a:rPr lang="en-US" sz="1213" dirty="0">
                  <a:solidFill>
                    <a:srgbClr val="00B2B2"/>
                  </a:solidFill>
                  <a:latin typeface="Segoe UI" panose="020B0502040204020203" pitchFamily="34" charset="0"/>
                  <a:cs typeface="Segoe UI" panose="020B0502040204020203" pitchFamily="34" charset="0"/>
                </a:rPr>
                <a:t>Normal</a:t>
              </a:r>
              <a:endParaRPr lang="en-GB" sz="1213" dirty="0">
                <a:solidFill>
                  <a:srgbClr val="00B2B2"/>
                </a:solidFill>
                <a:latin typeface="Segoe UI" panose="020B0502040204020203" pitchFamily="34" charset="0"/>
                <a:cs typeface="Segoe UI" panose="020B0502040204020203" pitchFamily="34" charset="0"/>
              </a:endParaRPr>
            </a:p>
          </p:txBody>
        </p:sp>
        <p:cxnSp>
          <p:nvCxnSpPr>
            <p:cNvPr id="48" name="Straight Arrow Connector 47">
              <a:extLst>
                <a:ext uri="{FF2B5EF4-FFF2-40B4-BE49-F238E27FC236}">
                  <a16:creationId xmlns:a16="http://schemas.microsoft.com/office/drawing/2014/main" id="{5F7AA7B7-C9C7-963B-4E53-F317612BB6F2}"/>
                </a:ext>
              </a:extLst>
            </p:cNvPr>
            <p:cNvCxnSpPr>
              <a:cxnSpLocks/>
              <a:stCxn id="45" idx="3"/>
              <a:endCxn id="53" idx="1"/>
            </p:cNvCxnSpPr>
            <p:nvPr/>
          </p:nvCxnSpPr>
          <p:spPr>
            <a:xfrm flipV="1">
              <a:off x="6825032" y="8275237"/>
              <a:ext cx="1930874" cy="1"/>
            </a:xfrm>
            <a:prstGeom prst="straightConnector1">
              <a:avLst/>
            </a:prstGeom>
            <a:ln w="57150">
              <a:solidFill>
                <a:schemeClr val="accent3"/>
              </a:solidFill>
              <a:tailEnd type="triangle"/>
            </a:ln>
          </p:spPr>
          <p:style>
            <a:lnRef idx="1">
              <a:schemeClr val="accent4"/>
            </a:lnRef>
            <a:fillRef idx="0">
              <a:schemeClr val="accent4"/>
            </a:fillRef>
            <a:effectRef idx="0">
              <a:schemeClr val="accent4"/>
            </a:effectRef>
            <a:fontRef idx="minor">
              <a:schemeClr val="tx1"/>
            </a:fontRef>
          </p:style>
        </p:cxnSp>
        <p:cxnSp>
          <p:nvCxnSpPr>
            <p:cNvPr id="49" name="Straight Arrow Connector 48">
              <a:extLst>
                <a:ext uri="{FF2B5EF4-FFF2-40B4-BE49-F238E27FC236}">
                  <a16:creationId xmlns:a16="http://schemas.microsoft.com/office/drawing/2014/main" id="{C4D5E9DB-44E5-220D-8A1C-259DED4F86F8}"/>
                </a:ext>
              </a:extLst>
            </p:cNvPr>
            <p:cNvCxnSpPr>
              <a:cxnSpLocks/>
              <a:stCxn id="43" idx="3"/>
              <a:endCxn id="50" idx="1"/>
            </p:cNvCxnSpPr>
            <p:nvPr/>
          </p:nvCxnSpPr>
          <p:spPr>
            <a:xfrm>
              <a:off x="13860059" y="5587856"/>
              <a:ext cx="637280" cy="0"/>
            </a:xfrm>
            <a:prstGeom prst="straightConnector1">
              <a:avLst/>
            </a:prstGeom>
            <a:ln w="57150">
              <a:solidFill>
                <a:schemeClr val="accent3"/>
              </a:solidFill>
              <a:tailEnd type="triangle"/>
            </a:ln>
          </p:spPr>
          <p:style>
            <a:lnRef idx="1">
              <a:schemeClr val="accent3"/>
            </a:lnRef>
            <a:fillRef idx="0">
              <a:schemeClr val="accent3"/>
            </a:fillRef>
            <a:effectRef idx="0">
              <a:schemeClr val="accent3"/>
            </a:effectRef>
            <a:fontRef idx="minor">
              <a:schemeClr val="tx1"/>
            </a:fontRef>
          </p:style>
        </p:cxnSp>
        <p:sp>
          <p:nvSpPr>
            <p:cNvPr id="50" name="Flowchart: Terminator 49">
              <a:extLst>
                <a:ext uri="{FF2B5EF4-FFF2-40B4-BE49-F238E27FC236}">
                  <a16:creationId xmlns:a16="http://schemas.microsoft.com/office/drawing/2014/main" id="{7784A4B8-10C9-526B-209D-2A42BD341E7A}"/>
                </a:ext>
              </a:extLst>
            </p:cNvPr>
            <p:cNvSpPr/>
            <p:nvPr/>
          </p:nvSpPr>
          <p:spPr>
            <a:xfrm>
              <a:off x="14497339" y="4957856"/>
              <a:ext cx="4741071" cy="1260000"/>
            </a:xfrm>
            <a:prstGeom prst="flowChartTerminator">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554478">
                <a:defRPr/>
              </a:pPr>
              <a:r>
                <a:rPr lang="en-US" sz="1213" dirty="0">
                  <a:solidFill>
                    <a:srgbClr val="0F2C7A"/>
                  </a:solidFill>
                  <a:latin typeface="Segoe UI" panose="020B0502040204020203" pitchFamily="34" charset="0"/>
                  <a:cs typeface="Segoe UI" panose="020B0502040204020203" pitchFamily="34" charset="0"/>
                </a:rPr>
                <a:t>Refer for genetic counselling and follow up</a:t>
              </a:r>
              <a:endParaRPr lang="en-GB" sz="1213" dirty="0">
                <a:solidFill>
                  <a:srgbClr val="0F2C7A"/>
                </a:solidFill>
                <a:latin typeface="Segoe UI" panose="020B0502040204020203" pitchFamily="34" charset="0"/>
                <a:cs typeface="Segoe UI" panose="020B0502040204020203" pitchFamily="34" charset="0"/>
              </a:endParaRPr>
            </a:p>
          </p:txBody>
        </p:sp>
        <p:sp>
          <p:nvSpPr>
            <p:cNvPr id="51" name="Rectangle: Rounded Corners 50">
              <a:extLst>
                <a:ext uri="{FF2B5EF4-FFF2-40B4-BE49-F238E27FC236}">
                  <a16:creationId xmlns:a16="http://schemas.microsoft.com/office/drawing/2014/main" id="{6F40E7F5-AD5E-0176-0707-C56EF86C0767}"/>
                </a:ext>
              </a:extLst>
            </p:cNvPr>
            <p:cNvSpPr/>
            <p:nvPr/>
          </p:nvSpPr>
          <p:spPr>
            <a:xfrm>
              <a:off x="16520681" y="5998922"/>
              <a:ext cx="3324458" cy="1023693"/>
            </a:xfrm>
            <a:prstGeom prst="roundRect">
              <a:avLst>
                <a:gd name="adj" fmla="val 44185"/>
              </a:avLst>
            </a:prstGeom>
            <a:solidFill>
              <a:srgbClr val="EF4C84"/>
            </a:solidFill>
            <a:ln>
              <a:solidFill>
                <a:srgbClr val="B12E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554478">
                <a:defRPr/>
              </a:pPr>
              <a:r>
                <a:rPr lang="en-US" sz="1213" b="1" dirty="0">
                  <a:solidFill>
                    <a:prstClr val="white"/>
                  </a:solidFill>
                  <a:latin typeface="Segoe UI" panose="020B0502040204020203" pitchFamily="34" charset="0"/>
                  <a:cs typeface="Segoe UI" panose="020B0502040204020203" pitchFamily="34" charset="0"/>
                </a:rPr>
                <a:t>Consider effect </a:t>
              </a:r>
              <a:br>
                <a:rPr lang="en-US" sz="1213" b="1" dirty="0">
                  <a:solidFill>
                    <a:prstClr val="white"/>
                  </a:solidFill>
                  <a:latin typeface="Segoe UI" panose="020B0502040204020203" pitchFamily="34" charset="0"/>
                  <a:cs typeface="Segoe UI" panose="020B0502040204020203" pitchFamily="34" charset="0"/>
                </a:rPr>
              </a:br>
              <a:r>
                <a:rPr lang="en-US" sz="1213" b="1" dirty="0">
                  <a:solidFill>
                    <a:prstClr val="white"/>
                  </a:solidFill>
                  <a:latin typeface="Segoe UI" panose="020B0502040204020203" pitchFamily="34" charset="0"/>
                  <a:cs typeface="Segoe UI" panose="020B0502040204020203" pitchFamily="34" charset="0"/>
                </a:rPr>
                <a:t>on relatives</a:t>
              </a:r>
              <a:endParaRPr lang="en-GB" sz="1213" b="1" dirty="0">
                <a:solidFill>
                  <a:prstClr val="white"/>
                </a:solidFill>
                <a:latin typeface="Segoe UI" panose="020B0502040204020203" pitchFamily="34" charset="0"/>
                <a:cs typeface="Segoe UI" panose="020B0502040204020203" pitchFamily="34" charset="0"/>
              </a:endParaRPr>
            </a:p>
          </p:txBody>
        </p:sp>
        <p:pic>
          <p:nvPicPr>
            <p:cNvPr id="52" name="Graphic 51" descr="Warning with solid fill">
              <a:extLst>
                <a:ext uri="{FF2B5EF4-FFF2-40B4-BE49-F238E27FC236}">
                  <a16:creationId xmlns:a16="http://schemas.microsoft.com/office/drawing/2014/main" id="{CF22F984-452E-7E41-6455-83065DA4A4D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28335" y="6072674"/>
              <a:ext cx="785191" cy="876188"/>
            </a:xfrm>
            <a:prstGeom prst="rect">
              <a:avLst/>
            </a:prstGeom>
          </p:spPr>
        </p:pic>
        <p:sp>
          <p:nvSpPr>
            <p:cNvPr id="53" name="Flowchart: Terminator 52">
              <a:extLst>
                <a:ext uri="{FF2B5EF4-FFF2-40B4-BE49-F238E27FC236}">
                  <a16:creationId xmlns:a16="http://schemas.microsoft.com/office/drawing/2014/main" id="{729EFEF2-ADD6-04B5-B49F-ABCFA0E61852}"/>
                </a:ext>
              </a:extLst>
            </p:cNvPr>
            <p:cNvSpPr/>
            <p:nvPr/>
          </p:nvSpPr>
          <p:spPr>
            <a:xfrm>
              <a:off x="8755906" y="7617322"/>
              <a:ext cx="5104153" cy="1315830"/>
            </a:xfrm>
            <a:prstGeom prst="flowChartTermina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54478">
                <a:defRPr/>
              </a:pPr>
              <a:r>
                <a:rPr lang="en-US" sz="1213" b="1" dirty="0">
                  <a:solidFill>
                    <a:prstClr val="white"/>
                  </a:solidFill>
                  <a:latin typeface="Segoe UI" panose="020B0502040204020203" pitchFamily="34" charset="0"/>
                  <a:cs typeface="Segoe UI" panose="020B0502040204020203" pitchFamily="34" charset="0"/>
                </a:rPr>
                <a:t>Diagnosis of </a:t>
              </a:r>
            </a:p>
            <a:p>
              <a:pPr algn="ctr" defTabSz="554478">
                <a:defRPr/>
              </a:pPr>
              <a:r>
                <a:rPr lang="en-US" sz="1213" b="1" dirty="0">
                  <a:solidFill>
                    <a:prstClr val="white"/>
                  </a:solidFill>
                  <a:latin typeface="Segoe UI" panose="020B0502040204020203" pitchFamily="34" charset="0"/>
                  <a:cs typeface="Segoe UI" panose="020B0502040204020203" pitchFamily="34" charset="0"/>
                </a:rPr>
                <a:t>POI with autoimmune cause</a:t>
              </a:r>
              <a:endParaRPr lang="en-GB" sz="1213" b="1" dirty="0">
                <a:solidFill>
                  <a:prstClr val="white"/>
                </a:solidFill>
                <a:latin typeface="Segoe UI" panose="020B0502040204020203" pitchFamily="34" charset="0"/>
                <a:cs typeface="Segoe UI" panose="020B0502040204020203" pitchFamily="34" charset="0"/>
              </a:endParaRPr>
            </a:p>
          </p:txBody>
        </p:sp>
        <p:cxnSp>
          <p:nvCxnSpPr>
            <p:cNvPr id="54" name="Straight Arrow Connector 53">
              <a:extLst>
                <a:ext uri="{FF2B5EF4-FFF2-40B4-BE49-F238E27FC236}">
                  <a16:creationId xmlns:a16="http://schemas.microsoft.com/office/drawing/2014/main" id="{7E7CA13F-4EB5-915A-C5B8-1B7B48566705}"/>
                </a:ext>
              </a:extLst>
            </p:cNvPr>
            <p:cNvCxnSpPr>
              <a:cxnSpLocks/>
              <a:stCxn id="45" idx="2"/>
              <a:endCxn id="55" idx="0"/>
            </p:cNvCxnSpPr>
            <p:nvPr/>
          </p:nvCxnSpPr>
          <p:spPr>
            <a:xfrm>
              <a:off x="3534838" y="9201066"/>
              <a:ext cx="0" cy="846097"/>
            </a:xfrm>
            <a:prstGeom prst="straightConnector1">
              <a:avLst/>
            </a:prstGeom>
            <a:ln w="57150">
              <a:solidFill>
                <a:schemeClr val="accent3"/>
              </a:solidFill>
              <a:tailEnd type="triangle"/>
            </a:ln>
          </p:spPr>
          <p:style>
            <a:lnRef idx="1">
              <a:schemeClr val="accent3"/>
            </a:lnRef>
            <a:fillRef idx="0">
              <a:schemeClr val="accent3"/>
            </a:fillRef>
            <a:effectRef idx="0">
              <a:schemeClr val="accent3"/>
            </a:effectRef>
            <a:fontRef idx="minor">
              <a:schemeClr val="tx1"/>
            </a:fontRef>
          </p:style>
        </p:cxnSp>
        <p:sp>
          <p:nvSpPr>
            <p:cNvPr id="55" name="Flowchart: Terminator 54">
              <a:extLst>
                <a:ext uri="{FF2B5EF4-FFF2-40B4-BE49-F238E27FC236}">
                  <a16:creationId xmlns:a16="http://schemas.microsoft.com/office/drawing/2014/main" id="{FE2AF0C5-07BC-10A6-7C02-646920B7289F}"/>
                </a:ext>
              </a:extLst>
            </p:cNvPr>
            <p:cNvSpPr/>
            <p:nvPr/>
          </p:nvSpPr>
          <p:spPr>
            <a:xfrm>
              <a:off x="982438" y="10047163"/>
              <a:ext cx="5104800" cy="1029964"/>
            </a:xfrm>
            <a:prstGeom prst="flowChartTermina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54478">
                <a:defRPr/>
              </a:pPr>
              <a:r>
                <a:rPr lang="en-US" sz="1213" b="1" dirty="0">
                  <a:solidFill>
                    <a:prstClr val="white"/>
                  </a:solidFill>
                  <a:latin typeface="Segoe UI" panose="020B0502040204020203" pitchFamily="34" charset="0"/>
                  <a:cs typeface="Segoe UI" panose="020B0502040204020203" pitchFamily="34" charset="0"/>
                </a:rPr>
                <a:t>Diagnosis of idiopathic POI</a:t>
              </a:r>
              <a:endParaRPr lang="en-GB" sz="1213" b="1" dirty="0">
                <a:solidFill>
                  <a:prstClr val="white"/>
                </a:solidFill>
                <a:latin typeface="Segoe UI" panose="020B0502040204020203" pitchFamily="34" charset="0"/>
                <a:cs typeface="Segoe UI" panose="020B0502040204020203" pitchFamily="34" charset="0"/>
              </a:endParaRPr>
            </a:p>
          </p:txBody>
        </p:sp>
        <p:sp>
          <p:nvSpPr>
            <p:cNvPr id="56" name="TextBox 55">
              <a:extLst>
                <a:ext uri="{FF2B5EF4-FFF2-40B4-BE49-F238E27FC236}">
                  <a16:creationId xmlns:a16="http://schemas.microsoft.com/office/drawing/2014/main" id="{2322BCA6-CE63-8407-4EA1-82F3E3F52B70}"/>
                </a:ext>
              </a:extLst>
            </p:cNvPr>
            <p:cNvSpPr txBox="1"/>
            <p:nvPr/>
          </p:nvSpPr>
          <p:spPr>
            <a:xfrm>
              <a:off x="3603114" y="9208313"/>
              <a:ext cx="3712620" cy="767929"/>
            </a:xfrm>
            <a:prstGeom prst="rect">
              <a:avLst/>
            </a:prstGeom>
            <a:noFill/>
          </p:spPr>
          <p:txBody>
            <a:bodyPr wrap="square" rtlCol="0">
              <a:spAutoFit/>
            </a:bodyPr>
            <a:lstStyle/>
            <a:p>
              <a:pPr defTabSz="554478">
                <a:defRPr/>
              </a:pPr>
              <a:r>
                <a:rPr lang="en-US" sz="1213" dirty="0">
                  <a:solidFill>
                    <a:srgbClr val="00B2B2"/>
                  </a:solidFill>
                  <a:latin typeface="Segoe UI" panose="020B0502040204020203" pitchFamily="34" charset="0"/>
                  <a:cs typeface="Segoe UI" panose="020B0502040204020203" pitchFamily="34" charset="0"/>
                </a:rPr>
                <a:t>Normal TSH and antibodies</a:t>
              </a:r>
            </a:p>
            <a:p>
              <a:pPr defTabSz="554478">
                <a:defRPr/>
              </a:pPr>
              <a:r>
                <a:rPr lang="en-US" sz="1213" dirty="0">
                  <a:solidFill>
                    <a:srgbClr val="00B2B2"/>
                  </a:solidFill>
                  <a:latin typeface="Segoe UI" panose="020B0502040204020203" pitchFamily="34" charset="0"/>
                  <a:cs typeface="Segoe UI" panose="020B0502040204020203" pitchFamily="34" charset="0"/>
                </a:rPr>
                <a:t>No other cause identified</a:t>
              </a:r>
              <a:endParaRPr lang="en-GB" sz="1213" dirty="0">
                <a:solidFill>
                  <a:srgbClr val="00B2B2"/>
                </a:solidFill>
                <a:latin typeface="Segoe UI" panose="020B0502040204020203" pitchFamily="34" charset="0"/>
                <a:cs typeface="Segoe UI" panose="020B0502040204020203" pitchFamily="34" charset="0"/>
              </a:endParaRPr>
            </a:p>
          </p:txBody>
        </p:sp>
        <p:cxnSp>
          <p:nvCxnSpPr>
            <p:cNvPr id="57" name="Straight Arrow Connector 56">
              <a:extLst>
                <a:ext uri="{FF2B5EF4-FFF2-40B4-BE49-F238E27FC236}">
                  <a16:creationId xmlns:a16="http://schemas.microsoft.com/office/drawing/2014/main" id="{9B320B6F-D8D0-5C3C-C19E-244233603C2C}"/>
                </a:ext>
              </a:extLst>
            </p:cNvPr>
            <p:cNvCxnSpPr>
              <a:cxnSpLocks/>
              <a:stCxn id="53" idx="3"/>
              <a:endCxn id="58" idx="1"/>
            </p:cNvCxnSpPr>
            <p:nvPr/>
          </p:nvCxnSpPr>
          <p:spPr>
            <a:xfrm>
              <a:off x="13860059" y="8275237"/>
              <a:ext cx="637280" cy="0"/>
            </a:xfrm>
            <a:prstGeom prst="straightConnector1">
              <a:avLst/>
            </a:prstGeom>
            <a:ln w="57150">
              <a:solidFill>
                <a:schemeClr val="accent3"/>
              </a:solidFill>
              <a:tailEnd type="triangle"/>
            </a:ln>
          </p:spPr>
          <p:style>
            <a:lnRef idx="1">
              <a:schemeClr val="accent3"/>
            </a:lnRef>
            <a:fillRef idx="0">
              <a:schemeClr val="accent3"/>
            </a:fillRef>
            <a:effectRef idx="0">
              <a:schemeClr val="accent3"/>
            </a:effectRef>
            <a:fontRef idx="minor">
              <a:schemeClr val="tx1"/>
            </a:fontRef>
          </p:style>
        </p:cxnSp>
        <p:sp>
          <p:nvSpPr>
            <p:cNvPr id="58" name="Flowchart: Terminator 57">
              <a:extLst>
                <a:ext uri="{FF2B5EF4-FFF2-40B4-BE49-F238E27FC236}">
                  <a16:creationId xmlns:a16="http://schemas.microsoft.com/office/drawing/2014/main" id="{CE4B07F9-164A-3398-812E-8FE91EB7FEF0}"/>
                </a:ext>
              </a:extLst>
            </p:cNvPr>
            <p:cNvSpPr/>
            <p:nvPr/>
          </p:nvSpPr>
          <p:spPr>
            <a:xfrm>
              <a:off x="14497339" y="7617322"/>
              <a:ext cx="4741071" cy="1315830"/>
            </a:xfrm>
            <a:prstGeom prst="flowChartTerminator">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554478">
                <a:defRPr/>
              </a:pPr>
              <a:r>
                <a:rPr lang="en-US" sz="1213" dirty="0">
                  <a:solidFill>
                    <a:srgbClr val="0F2C7A"/>
                  </a:solidFill>
                  <a:latin typeface="Segoe UI" panose="020B0502040204020203" pitchFamily="34" charset="0"/>
                  <a:cs typeface="Segoe UI" panose="020B0502040204020203" pitchFamily="34" charset="0"/>
                </a:rPr>
                <a:t>Refer for follow up testing</a:t>
              </a:r>
              <a:endParaRPr lang="en-GB" sz="1213" dirty="0">
                <a:solidFill>
                  <a:srgbClr val="0F2C7A"/>
                </a:solidFill>
                <a:latin typeface="Segoe UI" panose="020B0502040204020203" pitchFamily="34" charset="0"/>
                <a:cs typeface="Segoe UI" panose="020B0502040204020203" pitchFamily="34" charset="0"/>
              </a:endParaRPr>
            </a:p>
          </p:txBody>
        </p:sp>
        <p:sp>
          <p:nvSpPr>
            <p:cNvPr id="59" name="TextBox 58">
              <a:extLst>
                <a:ext uri="{FF2B5EF4-FFF2-40B4-BE49-F238E27FC236}">
                  <a16:creationId xmlns:a16="http://schemas.microsoft.com/office/drawing/2014/main" id="{0E0A6315-CDF1-4CAD-43D5-4B003A583424}"/>
                </a:ext>
              </a:extLst>
            </p:cNvPr>
            <p:cNvSpPr txBox="1"/>
            <p:nvPr/>
          </p:nvSpPr>
          <p:spPr>
            <a:xfrm>
              <a:off x="6923469" y="7818558"/>
              <a:ext cx="2416803" cy="460102"/>
            </a:xfrm>
            <a:prstGeom prst="rect">
              <a:avLst/>
            </a:prstGeom>
            <a:noFill/>
          </p:spPr>
          <p:txBody>
            <a:bodyPr wrap="square" rtlCol="0">
              <a:spAutoFit/>
            </a:bodyPr>
            <a:lstStyle/>
            <a:p>
              <a:pPr defTabSz="554478">
                <a:defRPr/>
              </a:pPr>
              <a:r>
                <a:rPr lang="en-US" sz="1213" dirty="0">
                  <a:solidFill>
                    <a:srgbClr val="00B2B2"/>
                  </a:solidFill>
                  <a:latin typeface="Segoe UI" panose="020B0502040204020203" pitchFamily="34" charset="0"/>
                  <a:cs typeface="Segoe UI" panose="020B0502040204020203" pitchFamily="34" charset="0"/>
                </a:rPr>
                <a:t>Abnormal</a:t>
              </a:r>
              <a:endParaRPr lang="en-GB" sz="1213" dirty="0">
                <a:solidFill>
                  <a:srgbClr val="00B2B2"/>
                </a:solidFill>
                <a:latin typeface="Segoe UI" panose="020B0502040204020203" pitchFamily="34" charset="0"/>
                <a:cs typeface="Segoe UI" panose="020B0502040204020203" pitchFamily="34" charset="0"/>
              </a:endParaRPr>
            </a:p>
          </p:txBody>
        </p:sp>
        <p:sp>
          <p:nvSpPr>
            <p:cNvPr id="32" name="Flowchart: Terminator 31">
              <a:extLst>
                <a:ext uri="{FF2B5EF4-FFF2-40B4-BE49-F238E27FC236}">
                  <a16:creationId xmlns:a16="http://schemas.microsoft.com/office/drawing/2014/main" id="{3B630534-E297-41BD-BD6C-D1F47237C774}"/>
                </a:ext>
              </a:extLst>
            </p:cNvPr>
            <p:cNvSpPr/>
            <p:nvPr/>
          </p:nvSpPr>
          <p:spPr>
            <a:xfrm>
              <a:off x="9017356" y="353495"/>
              <a:ext cx="4741071" cy="1260000"/>
            </a:xfrm>
            <a:prstGeom prst="flowChartTerminator">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554478">
                <a:defRPr/>
              </a:pPr>
              <a:r>
                <a:rPr lang="en-US" sz="1213" b="1" dirty="0">
                  <a:solidFill>
                    <a:srgbClr val="0F2C7A"/>
                  </a:solidFill>
                  <a:latin typeface="Segoe UI" panose="020B0502040204020203" pitchFamily="34" charset="0"/>
                  <a:cs typeface="Segoe UI" panose="020B0502040204020203" pitchFamily="34" charset="0"/>
                </a:rPr>
                <a:t>Bilateral oophorectomy before age 40 years</a:t>
              </a:r>
              <a:endParaRPr lang="en-GB" sz="1213" b="1" dirty="0">
                <a:solidFill>
                  <a:srgbClr val="0F2C7A"/>
                </a:solidFill>
                <a:latin typeface="Segoe UI" panose="020B0502040204020203" pitchFamily="34" charset="0"/>
                <a:cs typeface="Segoe UI" panose="020B0502040204020203" pitchFamily="34" charset="0"/>
              </a:endParaRPr>
            </a:p>
          </p:txBody>
        </p:sp>
        <p:cxnSp>
          <p:nvCxnSpPr>
            <p:cNvPr id="35" name="Straight Arrow Connector 34">
              <a:extLst>
                <a:ext uri="{FF2B5EF4-FFF2-40B4-BE49-F238E27FC236}">
                  <a16:creationId xmlns:a16="http://schemas.microsoft.com/office/drawing/2014/main" id="{82028373-5F66-4BE6-8F98-3F7CF851F6EA}"/>
                </a:ext>
              </a:extLst>
            </p:cNvPr>
            <p:cNvCxnSpPr>
              <a:cxnSpLocks/>
            </p:cNvCxnSpPr>
            <p:nvPr/>
          </p:nvCxnSpPr>
          <p:spPr>
            <a:xfrm>
              <a:off x="11400559" y="1613495"/>
              <a:ext cx="0" cy="952809"/>
            </a:xfrm>
            <a:prstGeom prst="straightConnector1">
              <a:avLst/>
            </a:prstGeom>
            <a:ln w="57150">
              <a:solidFill>
                <a:schemeClr val="accent3"/>
              </a:solidFill>
              <a:tailEnd type="triangle"/>
            </a:ln>
          </p:spPr>
          <p:style>
            <a:lnRef idx="1">
              <a:schemeClr val="accent3"/>
            </a:lnRef>
            <a:fillRef idx="0">
              <a:schemeClr val="accent3"/>
            </a:fillRef>
            <a:effectRef idx="0">
              <a:schemeClr val="accent3"/>
            </a:effectRef>
            <a:fontRef idx="minor">
              <a:schemeClr val="tx1"/>
            </a:fontRef>
          </p:style>
        </p:cxnSp>
        <p:sp>
          <p:nvSpPr>
            <p:cNvPr id="60" name="TextBox 59">
              <a:extLst>
                <a:ext uri="{FF2B5EF4-FFF2-40B4-BE49-F238E27FC236}">
                  <a16:creationId xmlns:a16="http://schemas.microsoft.com/office/drawing/2014/main" id="{3AE684E5-FE9D-4DF5-BCC6-3445F088FE75}"/>
                </a:ext>
              </a:extLst>
            </p:cNvPr>
            <p:cNvSpPr txBox="1"/>
            <p:nvPr/>
          </p:nvSpPr>
          <p:spPr>
            <a:xfrm>
              <a:off x="11564218" y="1913120"/>
              <a:ext cx="1374417" cy="460102"/>
            </a:xfrm>
            <a:prstGeom prst="rect">
              <a:avLst/>
            </a:prstGeom>
            <a:noFill/>
          </p:spPr>
          <p:txBody>
            <a:bodyPr wrap="square" rtlCol="0">
              <a:spAutoFit/>
            </a:bodyPr>
            <a:lstStyle/>
            <a:p>
              <a:pPr defTabSz="554478">
                <a:defRPr/>
              </a:pPr>
              <a:r>
                <a:rPr lang="en-US" sz="1213" dirty="0">
                  <a:solidFill>
                    <a:srgbClr val="00B2B2"/>
                  </a:solidFill>
                  <a:latin typeface="Segoe UI" panose="020B0502040204020203" pitchFamily="34" charset="0"/>
                  <a:cs typeface="Segoe UI" panose="020B0502040204020203" pitchFamily="34" charset="0"/>
                </a:rPr>
                <a:t>Yes</a:t>
              </a:r>
              <a:endParaRPr lang="en-GB" sz="1213" dirty="0">
                <a:solidFill>
                  <a:srgbClr val="00B2B2"/>
                </a:solidFill>
                <a:latin typeface="Segoe UI" panose="020B0502040204020203" pitchFamily="34" charset="0"/>
                <a:cs typeface="Segoe UI" panose="020B0502040204020203" pitchFamily="34" charset="0"/>
              </a:endParaRPr>
            </a:p>
          </p:txBody>
        </p:sp>
      </p:grpSp>
      <p:sp>
        <p:nvSpPr>
          <p:cNvPr id="34" name="Text Placeholder 4">
            <a:extLst>
              <a:ext uri="{FF2B5EF4-FFF2-40B4-BE49-F238E27FC236}">
                <a16:creationId xmlns:a16="http://schemas.microsoft.com/office/drawing/2014/main" id="{EA8310B2-672D-4A64-B568-7D049C72E14B}"/>
              </a:ext>
            </a:extLst>
          </p:cNvPr>
          <p:cNvSpPr>
            <a:spLocks noGrp="1"/>
          </p:cNvSpPr>
          <p:nvPr>
            <p:ph type="body" sz="quarter" idx="12"/>
          </p:nvPr>
        </p:nvSpPr>
        <p:spPr>
          <a:xfrm>
            <a:off x="8825707" y="214587"/>
            <a:ext cx="2385204" cy="646863"/>
          </a:xfrm>
        </p:spPr>
        <p:txBody>
          <a:bodyPr>
            <a:normAutofit fontScale="62500" lnSpcReduction="20000"/>
          </a:bodyPr>
          <a:lstStyle/>
          <a:p>
            <a:r>
              <a:rPr lang="en-US" sz="3275" cap="all" dirty="0">
                <a:solidFill>
                  <a:srgbClr val="0070C0"/>
                </a:solidFill>
                <a:latin typeface="Gilroy SemiBold"/>
              </a:rPr>
              <a:t>Diagnosis: Assessing cause</a:t>
            </a:r>
            <a:endParaRPr lang="en-GB" sz="3275" cap="all" dirty="0">
              <a:solidFill>
                <a:srgbClr val="0070C0"/>
              </a:solidFill>
              <a:latin typeface="Gilroy SemiBold"/>
            </a:endParaRPr>
          </a:p>
        </p:txBody>
      </p:sp>
      <p:pic>
        <p:nvPicPr>
          <p:cNvPr id="61" name="Picture 60">
            <a:extLst>
              <a:ext uri="{FF2B5EF4-FFF2-40B4-BE49-F238E27FC236}">
                <a16:creationId xmlns:a16="http://schemas.microsoft.com/office/drawing/2014/main" id="{1D5AD7AE-F59B-4E28-9DE9-47315BC2F225}"/>
              </a:ext>
            </a:extLst>
          </p:cNvPr>
          <p:cNvPicPr>
            <a:picLocks noChangeAspect="1"/>
          </p:cNvPicPr>
          <p:nvPr/>
        </p:nvPicPr>
        <p:blipFill>
          <a:blip r:embed="rId4"/>
          <a:stretch>
            <a:fillRect/>
          </a:stretch>
        </p:blipFill>
        <p:spPr>
          <a:xfrm>
            <a:off x="10410274" y="1212838"/>
            <a:ext cx="1781299" cy="1781299"/>
          </a:xfrm>
          <a:prstGeom prst="rect">
            <a:avLst/>
          </a:prstGeom>
        </p:spPr>
      </p:pic>
      <p:sp>
        <p:nvSpPr>
          <p:cNvPr id="3" name="Rectangle 2">
            <a:extLst>
              <a:ext uri="{FF2B5EF4-FFF2-40B4-BE49-F238E27FC236}">
                <a16:creationId xmlns:a16="http://schemas.microsoft.com/office/drawing/2014/main" id="{9063B8AA-A921-424E-B450-0118DCDF1352}"/>
              </a:ext>
            </a:extLst>
          </p:cNvPr>
          <p:cNvSpPr/>
          <p:nvPr/>
        </p:nvSpPr>
        <p:spPr>
          <a:xfrm>
            <a:off x="508000" y="3319053"/>
            <a:ext cx="1635354" cy="1388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Tree>
    <p:extLst>
      <p:ext uri="{BB962C8B-B14F-4D97-AF65-F5344CB8AC3E}">
        <p14:creationId xmlns:p14="http://schemas.microsoft.com/office/powerpoint/2010/main" val="2227755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518" b="-9518"/>
            </a:stretch>
          </a:blipFill>
        </p:spPr>
        <p:txBody>
          <a:bodyPr/>
          <a:lstStyle/>
          <a:p>
            <a:endParaRPr lang="en-AU" sz="1200"/>
          </a:p>
        </p:txBody>
      </p:sp>
      <p:grpSp>
        <p:nvGrpSpPr>
          <p:cNvPr id="3" name="Group 3"/>
          <p:cNvGrpSpPr/>
          <p:nvPr/>
        </p:nvGrpSpPr>
        <p:grpSpPr>
          <a:xfrm>
            <a:off x="1" y="0"/>
            <a:ext cx="3293695" cy="6858000"/>
            <a:chOff x="0" y="0"/>
            <a:chExt cx="1301213" cy="2709333"/>
          </a:xfrm>
        </p:grpSpPr>
        <p:sp>
          <p:nvSpPr>
            <p:cNvPr id="4" name="Freeform 4"/>
            <p:cNvSpPr/>
            <p:nvPr/>
          </p:nvSpPr>
          <p:spPr>
            <a:xfrm>
              <a:off x="0" y="0"/>
              <a:ext cx="1301213" cy="2709333"/>
            </a:xfrm>
            <a:custGeom>
              <a:avLst/>
              <a:gdLst/>
              <a:ahLst/>
              <a:cxnLst/>
              <a:rect l="l" t="t" r="r" b="b"/>
              <a:pathLst>
                <a:path w="1301213" h="2709333">
                  <a:moveTo>
                    <a:pt x="0" y="0"/>
                  </a:moveTo>
                  <a:lnTo>
                    <a:pt x="1301213" y="0"/>
                  </a:lnTo>
                  <a:lnTo>
                    <a:pt x="1301213" y="2709333"/>
                  </a:lnTo>
                  <a:lnTo>
                    <a:pt x="0" y="2709333"/>
                  </a:lnTo>
                  <a:close/>
                </a:path>
              </a:pathLst>
            </a:custGeom>
            <a:solidFill>
              <a:srgbClr val="00B2BD"/>
            </a:solidFill>
          </p:spPr>
          <p:txBody>
            <a:bodyPr/>
            <a:lstStyle/>
            <a:p>
              <a:endParaRPr lang="en-AU" sz="1200"/>
            </a:p>
          </p:txBody>
        </p:sp>
        <p:sp>
          <p:nvSpPr>
            <p:cNvPr id="5" name="TextBox 5"/>
            <p:cNvSpPr txBox="1"/>
            <p:nvPr/>
          </p:nvSpPr>
          <p:spPr>
            <a:xfrm>
              <a:off x="0" y="-38100"/>
              <a:ext cx="1301213" cy="2747433"/>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8" name="Group 8"/>
          <p:cNvGrpSpPr/>
          <p:nvPr/>
        </p:nvGrpSpPr>
        <p:grpSpPr>
          <a:xfrm>
            <a:off x="4414379" y="1094701"/>
            <a:ext cx="7532733" cy="5573453"/>
            <a:chOff x="0" y="0"/>
            <a:chExt cx="18003361" cy="12619435"/>
          </a:xfrm>
        </p:grpSpPr>
        <p:sp>
          <p:nvSpPr>
            <p:cNvPr id="9" name="Freeform 9"/>
            <p:cNvSpPr/>
            <p:nvPr/>
          </p:nvSpPr>
          <p:spPr>
            <a:xfrm>
              <a:off x="0" y="0"/>
              <a:ext cx="18003360" cy="12619434"/>
            </a:xfrm>
            <a:custGeom>
              <a:avLst/>
              <a:gdLst/>
              <a:ahLst/>
              <a:cxnLst/>
              <a:rect l="l" t="t" r="r" b="b"/>
              <a:pathLst>
                <a:path w="18003360" h="12619434">
                  <a:moveTo>
                    <a:pt x="0" y="0"/>
                  </a:moveTo>
                  <a:lnTo>
                    <a:pt x="0" y="12619434"/>
                  </a:lnTo>
                  <a:lnTo>
                    <a:pt x="18003360" y="12619434"/>
                  </a:lnTo>
                  <a:lnTo>
                    <a:pt x="18003360" y="0"/>
                  </a:lnTo>
                  <a:lnTo>
                    <a:pt x="0" y="0"/>
                  </a:lnTo>
                  <a:close/>
                  <a:moveTo>
                    <a:pt x="17942401" y="12558475"/>
                  </a:moveTo>
                  <a:lnTo>
                    <a:pt x="59690" y="12558475"/>
                  </a:lnTo>
                  <a:lnTo>
                    <a:pt x="59690" y="59690"/>
                  </a:lnTo>
                  <a:lnTo>
                    <a:pt x="17942401" y="59690"/>
                  </a:lnTo>
                  <a:lnTo>
                    <a:pt x="17942401" y="12558475"/>
                  </a:lnTo>
                  <a:close/>
                </a:path>
              </a:pathLst>
            </a:custGeom>
            <a:solidFill>
              <a:srgbClr val="00B2BD"/>
            </a:solidFill>
          </p:spPr>
          <p:txBody>
            <a:bodyPr/>
            <a:lstStyle/>
            <a:p>
              <a:endParaRPr lang="en-AU" sz="1200"/>
            </a:p>
          </p:txBody>
        </p:sp>
      </p:grpSp>
      <p:sp>
        <p:nvSpPr>
          <p:cNvPr id="10" name="TextBox 10"/>
          <p:cNvSpPr txBox="1"/>
          <p:nvPr/>
        </p:nvSpPr>
        <p:spPr>
          <a:xfrm>
            <a:off x="3651746" y="350309"/>
            <a:ext cx="8489985" cy="551433"/>
          </a:xfrm>
          <a:prstGeom prst="rect">
            <a:avLst/>
          </a:prstGeom>
        </p:spPr>
        <p:txBody>
          <a:bodyPr lIns="0" tIns="0" rIns="0" bIns="0" rtlCol="0" anchor="t">
            <a:spAutoFit/>
          </a:bodyPr>
          <a:lstStyle/>
          <a:p>
            <a:pPr>
              <a:lnSpc>
                <a:spcPts val="4294"/>
              </a:lnSpc>
            </a:pPr>
            <a:r>
              <a:rPr lang="en-US" sz="3600" spc="145" dirty="0">
                <a:solidFill>
                  <a:srgbClr val="007076"/>
                </a:solidFill>
                <a:latin typeface="+mj-lt"/>
                <a:ea typeface="Anton"/>
                <a:cs typeface="Anton"/>
                <a:sym typeface="Anton"/>
              </a:rPr>
              <a:t>Case: AB age 36y with 2</a:t>
            </a:r>
            <a:r>
              <a:rPr lang="en-US" sz="3600" spc="145" baseline="30000" dirty="0">
                <a:solidFill>
                  <a:srgbClr val="007076"/>
                </a:solidFill>
                <a:latin typeface="+mj-lt"/>
                <a:ea typeface="Anton"/>
                <a:cs typeface="Anton"/>
                <a:sym typeface="Anton"/>
              </a:rPr>
              <a:t>o </a:t>
            </a:r>
            <a:r>
              <a:rPr lang="en-US" sz="3600" spc="145" dirty="0">
                <a:solidFill>
                  <a:srgbClr val="007076"/>
                </a:solidFill>
                <a:latin typeface="+mj-lt"/>
                <a:ea typeface="Anton"/>
                <a:cs typeface="Anton"/>
                <a:sym typeface="Anton"/>
              </a:rPr>
              <a:t>amenorrhea</a:t>
            </a:r>
          </a:p>
        </p:txBody>
      </p:sp>
      <p:sp>
        <p:nvSpPr>
          <p:cNvPr id="13" name="TextBox 12">
            <a:extLst>
              <a:ext uri="{FF2B5EF4-FFF2-40B4-BE49-F238E27FC236}">
                <a16:creationId xmlns:a16="http://schemas.microsoft.com/office/drawing/2014/main" id="{63B207B6-E9AE-46A2-AFBF-4A7772205639}"/>
              </a:ext>
            </a:extLst>
          </p:cNvPr>
          <p:cNvSpPr txBox="1"/>
          <p:nvPr/>
        </p:nvSpPr>
        <p:spPr>
          <a:xfrm>
            <a:off x="4548545" y="1245024"/>
            <a:ext cx="7264400" cy="2431435"/>
          </a:xfrm>
          <a:prstGeom prst="rect">
            <a:avLst/>
          </a:prstGeom>
          <a:noFill/>
        </p:spPr>
        <p:txBody>
          <a:bodyPr wrap="square" rtlCol="0">
            <a:spAutoFit/>
          </a:bodyPr>
          <a:lstStyle/>
          <a:p>
            <a:pPr marL="573570" lvl="1" indent="-381019" defTabSz="609630">
              <a:buFont typeface="Arial" panose="020B0604020202020204" pitchFamily="34" charset="0"/>
              <a:buChar char="•"/>
              <a:defRPr/>
            </a:pPr>
            <a:r>
              <a:rPr lang="en-US" sz="2400" spc="-48" dirty="0">
                <a:solidFill>
                  <a:srgbClr val="007076"/>
                </a:solidFill>
                <a:latin typeface="Calibri"/>
                <a:ea typeface="Montserrat"/>
                <a:cs typeface="Montserrat"/>
                <a:sym typeface="Montserrat"/>
              </a:rPr>
              <a:t>Investigations:</a:t>
            </a:r>
          </a:p>
          <a:p>
            <a:pPr marL="770202" lvl="2" indent="-256734" defTabSz="609630">
              <a:buFont typeface="Arial"/>
              <a:buChar char="⚬"/>
              <a:defRPr/>
            </a:pPr>
            <a:r>
              <a:rPr lang="en-US" sz="2400" spc="-48" dirty="0">
                <a:solidFill>
                  <a:srgbClr val="007076"/>
                </a:solidFill>
                <a:latin typeface="Calibri"/>
                <a:ea typeface="Montserrat"/>
                <a:cs typeface="Montserrat"/>
                <a:sym typeface="Montserrat"/>
              </a:rPr>
              <a:t>FSH 129 IU/L, E2 73 </a:t>
            </a:r>
            <a:r>
              <a:rPr lang="en-US" sz="2400" spc="-48" dirty="0" err="1">
                <a:solidFill>
                  <a:srgbClr val="007076"/>
                </a:solidFill>
                <a:latin typeface="Calibri"/>
                <a:ea typeface="Montserrat"/>
                <a:cs typeface="Montserrat"/>
                <a:sym typeface="Montserrat"/>
              </a:rPr>
              <a:t>pmol</a:t>
            </a:r>
            <a:r>
              <a:rPr lang="en-US" sz="2400" spc="-48" dirty="0">
                <a:solidFill>
                  <a:srgbClr val="007076"/>
                </a:solidFill>
                <a:latin typeface="Calibri"/>
                <a:ea typeface="Montserrat"/>
                <a:cs typeface="Montserrat"/>
                <a:sym typeface="Montserrat"/>
              </a:rPr>
              <a:t>/L</a:t>
            </a:r>
          </a:p>
          <a:p>
            <a:pPr marL="770202" lvl="2" indent="-256734" defTabSz="609630">
              <a:buFont typeface="Arial"/>
              <a:buChar char="⚬"/>
              <a:defRPr/>
            </a:pPr>
            <a:r>
              <a:rPr lang="en-US" sz="2400" spc="-48" dirty="0">
                <a:solidFill>
                  <a:srgbClr val="007076"/>
                </a:solidFill>
                <a:latin typeface="Calibri"/>
                <a:ea typeface="Montserrat"/>
                <a:cs typeface="Montserrat"/>
                <a:sym typeface="Montserrat"/>
              </a:rPr>
              <a:t>Vaginal US: Normal size uterus, R ovary not seen, L ovary 2 follicles. Horseshoe kidney</a:t>
            </a:r>
          </a:p>
          <a:p>
            <a:pPr marL="770202" lvl="2" indent="-256734" defTabSz="609630">
              <a:buFont typeface="Arial"/>
              <a:buChar char="⚬"/>
              <a:defRPr/>
            </a:pPr>
            <a:r>
              <a:rPr lang="en-US" sz="2400" spc="-48" dirty="0">
                <a:solidFill>
                  <a:srgbClr val="007076"/>
                </a:solidFill>
                <a:latin typeface="Calibri"/>
                <a:ea typeface="Montserrat"/>
                <a:cs typeface="Montserrat"/>
                <a:sym typeface="Montserrat"/>
              </a:rPr>
              <a:t>Karyotype: 45,X/47XXX  </a:t>
            </a:r>
          </a:p>
          <a:p>
            <a:pPr marL="513468" lvl="2" algn="ctr" defTabSz="609630">
              <a:defRPr/>
            </a:pPr>
            <a:r>
              <a:rPr lang="en-US" sz="3200" spc="-48" dirty="0">
                <a:solidFill>
                  <a:srgbClr val="FF0000"/>
                </a:solidFill>
                <a:latin typeface="Calibri"/>
                <a:ea typeface="Montserrat"/>
                <a:cs typeface="Montserrat"/>
                <a:sym typeface="Montserrat"/>
              </a:rPr>
              <a:t>POI due to Mosaic Turner syndrome</a:t>
            </a:r>
            <a:endParaRPr lang="en-US" sz="3200" spc="-48" dirty="0">
              <a:solidFill>
                <a:srgbClr val="FF0000"/>
              </a:solidFill>
              <a:latin typeface="Montserrat"/>
              <a:ea typeface="Montserrat"/>
              <a:cs typeface="Montserrat"/>
              <a:sym typeface="Montserrat"/>
            </a:endParaRPr>
          </a:p>
        </p:txBody>
      </p:sp>
      <p:sp>
        <p:nvSpPr>
          <p:cNvPr id="15" name="TextBox 14">
            <a:extLst>
              <a:ext uri="{FF2B5EF4-FFF2-40B4-BE49-F238E27FC236}">
                <a16:creationId xmlns:a16="http://schemas.microsoft.com/office/drawing/2014/main" id="{F9513D9B-4976-46FD-9DF4-8ED79B352533}"/>
              </a:ext>
            </a:extLst>
          </p:cNvPr>
          <p:cNvSpPr txBox="1"/>
          <p:nvPr/>
        </p:nvSpPr>
        <p:spPr>
          <a:xfrm>
            <a:off x="4748107" y="4089401"/>
            <a:ext cx="7264400" cy="1569660"/>
          </a:xfrm>
          <a:prstGeom prst="rect">
            <a:avLst/>
          </a:prstGeom>
          <a:noFill/>
        </p:spPr>
        <p:txBody>
          <a:bodyPr wrap="square" rtlCol="0">
            <a:spAutoFit/>
          </a:bodyPr>
          <a:lstStyle/>
          <a:p>
            <a:pPr marL="573570" lvl="1" indent="-381019" defTabSz="609630">
              <a:buFont typeface="Arial" panose="020B0604020202020204" pitchFamily="34" charset="0"/>
              <a:buChar char="•"/>
              <a:defRPr/>
            </a:pPr>
            <a:r>
              <a:rPr lang="en-US" sz="2400" spc="-48" dirty="0">
                <a:solidFill>
                  <a:srgbClr val="007076"/>
                </a:solidFill>
                <a:latin typeface="Calibri"/>
                <a:ea typeface="Montserrat"/>
                <a:cs typeface="Montserrat"/>
                <a:sym typeface="Montserrat"/>
              </a:rPr>
              <a:t>Sensitively informed of the diagnosis of Turner syndrome </a:t>
            </a:r>
          </a:p>
          <a:p>
            <a:pPr marL="573570" lvl="1" indent="-381019" defTabSz="609630">
              <a:buFont typeface="Arial" panose="020B0604020202020204" pitchFamily="34" charset="0"/>
              <a:buChar char="•"/>
              <a:defRPr/>
            </a:pPr>
            <a:r>
              <a:rPr lang="en-US" sz="2400" spc="-48" dirty="0">
                <a:solidFill>
                  <a:srgbClr val="007076"/>
                </a:solidFill>
                <a:latin typeface="Calibri"/>
                <a:ea typeface="Montserrat"/>
                <a:cs typeface="Montserrat"/>
                <a:sym typeface="Montserrat"/>
              </a:rPr>
              <a:t>Referred for genetic counselling</a:t>
            </a:r>
          </a:p>
          <a:p>
            <a:pPr marL="573570" lvl="1" indent="-381019" defTabSz="609630">
              <a:buFont typeface="Arial" panose="020B0604020202020204" pitchFamily="34" charset="0"/>
              <a:buChar char="•"/>
              <a:defRPr/>
            </a:pPr>
            <a:r>
              <a:rPr lang="en-US" sz="2400" spc="-48" dirty="0">
                <a:solidFill>
                  <a:srgbClr val="007076"/>
                </a:solidFill>
                <a:latin typeface="Calibri"/>
                <a:ea typeface="Montserrat"/>
                <a:cs typeface="Montserrat"/>
                <a:sym typeface="Montserrat"/>
              </a:rPr>
              <a:t>Referred to Turner syndrome clinic at Monash Health</a:t>
            </a:r>
          </a:p>
        </p:txBody>
      </p:sp>
      <p:sp>
        <p:nvSpPr>
          <p:cNvPr id="14" name="Freeform 5">
            <a:extLst>
              <a:ext uri="{FF2B5EF4-FFF2-40B4-BE49-F238E27FC236}">
                <a16:creationId xmlns:a16="http://schemas.microsoft.com/office/drawing/2014/main" id="{AEC12E47-395B-4373-B296-EEADAAE0A1D9}"/>
              </a:ext>
            </a:extLst>
          </p:cNvPr>
          <p:cNvSpPr/>
          <p:nvPr/>
        </p:nvSpPr>
        <p:spPr>
          <a:xfrm>
            <a:off x="558800" y="1752600"/>
            <a:ext cx="2054906" cy="2743200"/>
          </a:xfrm>
          <a:custGeom>
            <a:avLst/>
            <a:gdLst/>
            <a:ahLst/>
            <a:cxnLst/>
            <a:rect l="l" t="t" r="r" b="b"/>
            <a:pathLst>
              <a:path w="3082359" h="4114800">
                <a:moveTo>
                  <a:pt x="0" y="0"/>
                </a:moveTo>
                <a:lnTo>
                  <a:pt x="3082360" y="0"/>
                </a:lnTo>
                <a:lnTo>
                  <a:pt x="3082360"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sz="1200"/>
          </a:p>
        </p:txBody>
      </p:sp>
    </p:spTree>
    <p:extLst>
      <p:ext uri="{BB962C8B-B14F-4D97-AF65-F5344CB8AC3E}">
        <p14:creationId xmlns:p14="http://schemas.microsoft.com/office/powerpoint/2010/main" val="404761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rot="-2700000">
            <a:off x="4852070" y="3040364"/>
            <a:ext cx="11122285" cy="4791646"/>
            <a:chOff x="0" y="0"/>
            <a:chExt cx="4393989" cy="1892996"/>
          </a:xfrm>
        </p:grpSpPr>
        <p:sp>
          <p:nvSpPr>
            <p:cNvPr id="9" name="Freeform 9"/>
            <p:cNvSpPr/>
            <p:nvPr/>
          </p:nvSpPr>
          <p:spPr>
            <a:xfrm>
              <a:off x="0" y="0"/>
              <a:ext cx="4393989" cy="1892996"/>
            </a:xfrm>
            <a:custGeom>
              <a:avLst/>
              <a:gdLst/>
              <a:ahLst/>
              <a:cxnLst/>
              <a:rect l="l" t="t" r="r" b="b"/>
              <a:pathLst>
                <a:path w="4393989" h="1892996">
                  <a:moveTo>
                    <a:pt x="0" y="0"/>
                  </a:moveTo>
                  <a:lnTo>
                    <a:pt x="4393989" y="0"/>
                  </a:lnTo>
                  <a:lnTo>
                    <a:pt x="4393989" y="1892996"/>
                  </a:lnTo>
                  <a:lnTo>
                    <a:pt x="0" y="1892996"/>
                  </a:lnTo>
                  <a:close/>
                </a:path>
              </a:pathLst>
            </a:custGeom>
            <a:solidFill>
              <a:srgbClr val="00B2BD">
                <a:alpha val="1961"/>
              </a:srgbClr>
            </a:solidFill>
          </p:spPr>
          <p:txBody>
            <a:bodyPr/>
            <a:lstStyle/>
            <a:p>
              <a:endParaRPr lang="en-AU" sz="1200"/>
            </a:p>
          </p:txBody>
        </p:sp>
        <p:sp>
          <p:nvSpPr>
            <p:cNvPr id="10" name="TextBox 10"/>
            <p:cNvSpPr txBox="1"/>
            <p:nvPr/>
          </p:nvSpPr>
          <p:spPr>
            <a:xfrm>
              <a:off x="0" y="-38100"/>
              <a:ext cx="4393989" cy="1931096"/>
            </a:xfrm>
            <a:prstGeom prst="rect">
              <a:avLst/>
            </a:prstGeom>
          </p:spPr>
          <p:txBody>
            <a:bodyPr lIns="33867" tIns="33867" rIns="33867" bIns="33867" rtlCol="0" anchor="ctr"/>
            <a:lstStyle/>
            <a:p>
              <a:pPr algn="ctr">
                <a:lnSpc>
                  <a:spcPts val="1773"/>
                </a:lnSpc>
                <a:spcBef>
                  <a:spcPct val="0"/>
                </a:spcBef>
              </a:pPr>
              <a:endParaRPr sz="1200"/>
            </a:p>
          </p:txBody>
        </p:sp>
      </p:grpSp>
      <p:sp>
        <p:nvSpPr>
          <p:cNvPr id="15" name="TextBox 15"/>
          <p:cNvSpPr txBox="1"/>
          <p:nvPr/>
        </p:nvSpPr>
        <p:spPr>
          <a:xfrm>
            <a:off x="47342" y="62167"/>
            <a:ext cx="11531600" cy="808170"/>
          </a:xfrm>
          <a:prstGeom prst="rect">
            <a:avLst/>
          </a:prstGeom>
        </p:spPr>
        <p:txBody>
          <a:bodyPr wrap="square" lIns="0" tIns="0" rIns="0" bIns="0" rtlCol="0" anchor="t">
            <a:spAutoFit/>
          </a:bodyPr>
          <a:lstStyle/>
          <a:p>
            <a:pPr algn="ctr">
              <a:lnSpc>
                <a:spcPts val="6720"/>
              </a:lnSpc>
            </a:pPr>
            <a:r>
              <a:rPr lang="en-US" sz="4800" b="1" dirty="0">
                <a:solidFill>
                  <a:srgbClr val="000000"/>
                </a:solidFill>
                <a:latin typeface="Canva Sans Bold"/>
                <a:ea typeface="Canva Sans Bold"/>
                <a:cs typeface="Canva Sans Bold"/>
                <a:sym typeface="Canva Sans Bold"/>
              </a:rPr>
              <a:t> </a:t>
            </a:r>
            <a:r>
              <a:rPr lang="en-US" sz="4800" spc="181" dirty="0">
                <a:solidFill>
                  <a:srgbClr val="0070C0"/>
                </a:solidFill>
                <a:latin typeface="+mj-lt"/>
                <a:ea typeface="Anton"/>
                <a:cs typeface="Anton"/>
                <a:sym typeface="Anton"/>
              </a:rPr>
              <a:t>Turner Syndrome Diagnosis</a:t>
            </a:r>
          </a:p>
        </p:txBody>
      </p:sp>
      <p:grpSp>
        <p:nvGrpSpPr>
          <p:cNvPr id="20" name="Group 19">
            <a:extLst>
              <a:ext uri="{FF2B5EF4-FFF2-40B4-BE49-F238E27FC236}">
                <a16:creationId xmlns:a16="http://schemas.microsoft.com/office/drawing/2014/main" id="{A914A735-1F56-4053-886B-6F3F059F99A8}"/>
              </a:ext>
            </a:extLst>
          </p:cNvPr>
          <p:cNvGrpSpPr/>
          <p:nvPr/>
        </p:nvGrpSpPr>
        <p:grpSpPr>
          <a:xfrm>
            <a:off x="384616" y="1157937"/>
            <a:ext cx="11807385" cy="6178656"/>
            <a:chOff x="576924" y="1943101"/>
            <a:chExt cx="17711077" cy="9267984"/>
          </a:xfrm>
        </p:grpSpPr>
        <p:grpSp>
          <p:nvGrpSpPr>
            <p:cNvPr id="3" name="Group 3"/>
            <p:cNvGrpSpPr/>
            <p:nvPr/>
          </p:nvGrpSpPr>
          <p:grpSpPr>
            <a:xfrm>
              <a:off x="9144001" y="1943101"/>
              <a:ext cx="9144000" cy="8343899"/>
              <a:chOff x="0" y="-112387"/>
              <a:chExt cx="2408296" cy="2197570"/>
            </a:xfrm>
          </p:grpSpPr>
          <p:sp>
            <p:nvSpPr>
              <p:cNvPr id="4" name="Freeform 4"/>
              <p:cNvSpPr/>
              <p:nvPr/>
            </p:nvSpPr>
            <p:spPr>
              <a:xfrm>
                <a:off x="0" y="-112387"/>
                <a:ext cx="2408296" cy="2197570"/>
              </a:xfrm>
              <a:custGeom>
                <a:avLst/>
                <a:gdLst/>
                <a:ahLst/>
                <a:cxnLst/>
                <a:rect l="l" t="t" r="r" b="b"/>
                <a:pathLst>
                  <a:path w="2408296" h="2085183">
                    <a:moveTo>
                      <a:pt x="0" y="0"/>
                    </a:moveTo>
                    <a:lnTo>
                      <a:pt x="2408296" y="0"/>
                    </a:lnTo>
                    <a:lnTo>
                      <a:pt x="2408296" y="2085183"/>
                    </a:lnTo>
                    <a:lnTo>
                      <a:pt x="0" y="2085183"/>
                    </a:lnTo>
                    <a:close/>
                  </a:path>
                </a:pathLst>
              </a:custGeom>
              <a:solidFill>
                <a:srgbClr val="00949D"/>
              </a:solidFill>
            </p:spPr>
            <p:txBody>
              <a:bodyPr/>
              <a:lstStyle/>
              <a:p>
                <a:endParaRPr lang="en-AU" sz="1200"/>
              </a:p>
            </p:txBody>
          </p:sp>
          <p:sp>
            <p:nvSpPr>
              <p:cNvPr id="5" name="TextBox 5"/>
              <p:cNvSpPr txBox="1"/>
              <p:nvPr/>
            </p:nvSpPr>
            <p:spPr>
              <a:xfrm>
                <a:off x="0" y="-38100"/>
                <a:ext cx="2408296" cy="2123283"/>
              </a:xfrm>
              <a:prstGeom prst="rect">
                <a:avLst/>
              </a:prstGeom>
            </p:spPr>
            <p:txBody>
              <a:bodyPr lIns="33867" tIns="33867" rIns="33867" bIns="33867" rtlCol="0" anchor="ctr"/>
              <a:lstStyle/>
              <a:p>
                <a:pPr algn="ctr">
                  <a:lnSpc>
                    <a:spcPts val="1773"/>
                  </a:lnSpc>
                  <a:spcBef>
                    <a:spcPct val="0"/>
                  </a:spcBef>
                </a:pPr>
                <a:endParaRPr sz="1200"/>
              </a:p>
            </p:txBody>
          </p:sp>
        </p:grpSp>
        <p:sp>
          <p:nvSpPr>
            <p:cNvPr id="14" name="TextBox 14"/>
            <p:cNvSpPr txBox="1"/>
            <p:nvPr/>
          </p:nvSpPr>
          <p:spPr>
            <a:xfrm>
              <a:off x="576924" y="1993176"/>
              <a:ext cx="8142790" cy="9217909"/>
            </a:xfrm>
            <a:prstGeom prst="rect">
              <a:avLst/>
            </a:prstGeom>
          </p:spPr>
          <p:txBody>
            <a:bodyPr wrap="square" lIns="0" tIns="0" rIns="0" bIns="0" rtlCol="0" anchor="t">
              <a:spAutoFit/>
            </a:bodyPr>
            <a:lstStyle/>
            <a:p>
              <a:pPr marL="304815" indent="-304815">
                <a:spcAft>
                  <a:spcPts val="800"/>
                </a:spcAft>
                <a:buFont typeface="Arial" panose="020B0604020202020204" pitchFamily="34" charset="0"/>
                <a:buChar char="•"/>
              </a:pPr>
              <a:r>
                <a:rPr lang="en-US" sz="2400" spc="-50" dirty="0">
                  <a:ea typeface="Montserrat"/>
                  <a:cs typeface="Montserrat"/>
                  <a:sym typeface="Montserrat"/>
                </a:rPr>
                <a:t>Most patients diagnosed at birth or childhood but 38% diagnosed in adulthood</a:t>
              </a:r>
            </a:p>
            <a:p>
              <a:pPr marL="304815" indent="-304815">
                <a:spcAft>
                  <a:spcPts val="800"/>
                </a:spcAft>
                <a:buFont typeface="Arial" panose="020B0604020202020204" pitchFamily="34" charset="0"/>
                <a:buChar char="•"/>
              </a:pPr>
              <a:r>
                <a:rPr lang="en-US" sz="2400" spc="-50" dirty="0">
                  <a:ea typeface="Montserrat"/>
                  <a:cs typeface="Montserrat"/>
                  <a:sym typeface="Montserrat"/>
                </a:rPr>
                <a:t>45X karyotype associated with earlier diagnosis</a:t>
              </a:r>
            </a:p>
            <a:p>
              <a:pPr marL="304815" indent="-304815">
                <a:spcAft>
                  <a:spcPts val="800"/>
                </a:spcAft>
                <a:buFont typeface="Arial" panose="020B0604020202020204" pitchFamily="34" charset="0"/>
                <a:buChar char="•"/>
              </a:pPr>
              <a:r>
                <a:rPr lang="en-US" sz="2400" spc="-50" dirty="0">
                  <a:ea typeface="Montserrat"/>
                  <a:cs typeface="Montserrat"/>
                  <a:sym typeface="Montserrat"/>
                </a:rPr>
                <a:t>Up to 50% unrecognized </a:t>
              </a:r>
            </a:p>
            <a:p>
              <a:pPr marL="304815" indent="-304815">
                <a:spcAft>
                  <a:spcPts val="800"/>
                </a:spcAft>
                <a:buFont typeface="Arial" panose="020B0604020202020204" pitchFamily="34" charset="0"/>
                <a:buChar char="•"/>
              </a:pPr>
              <a:r>
                <a:rPr lang="en-US" sz="2400" spc="-50" dirty="0">
                  <a:ea typeface="Montserrat"/>
                  <a:cs typeface="Montserrat"/>
                  <a:sym typeface="Montserrat"/>
                </a:rPr>
                <a:t>Increased detection with non-invasive pre-natal testing, new genomic techniques (Artificial intelligence and facial analysis?)</a:t>
              </a:r>
            </a:p>
            <a:p>
              <a:pPr marL="304815" indent="-304815">
                <a:spcAft>
                  <a:spcPts val="800"/>
                </a:spcAft>
                <a:buFont typeface="Arial" panose="020B0604020202020204" pitchFamily="34" charset="0"/>
                <a:buChar char="•"/>
              </a:pPr>
              <a:r>
                <a:rPr lang="en-US" sz="2400" spc="-50" dirty="0">
                  <a:ea typeface="Montserrat"/>
                  <a:cs typeface="Montserrat"/>
                  <a:sym typeface="Montserrat"/>
                </a:rPr>
                <a:t>Monash Health TS clinic audit: </a:t>
              </a:r>
            </a:p>
            <a:p>
              <a:pPr marL="609630" lvl="1" indent="-304815">
                <a:spcAft>
                  <a:spcPts val="800"/>
                </a:spcAft>
                <a:buFont typeface="Arial" panose="020B0604020202020204" pitchFamily="34" charset="0"/>
                <a:buChar char="•"/>
              </a:pPr>
              <a:r>
                <a:rPr lang="en-US" sz="2400" spc="-50" dirty="0">
                  <a:ea typeface="Montserrat"/>
                  <a:cs typeface="Montserrat"/>
                  <a:sym typeface="Montserrat"/>
                </a:rPr>
                <a:t>median age at diagnosis was 12 years (range 0-65)</a:t>
              </a:r>
            </a:p>
            <a:p>
              <a:pPr marL="609630" lvl="1" indent="-304815">
                <a:spcAft>
                  <a:spcPts val="800"/>
                </a:spcAft>
                <a:buFont typeface="Arial" panose="020B0604020202020204" pitchFamily="34" charset="0"/>
                <a:buChar char="•"/>
              </a:pPr>
              <a:r>
                <a:rPr lang="en-US" sz="2400" spc="-50" dirty="0">
                  <a:ea typeface="Montserrat"/>
                  <a:cs typeface="Montserrat"/>
                  <a:sym typeface="Montserrat"/>
                </a:rPr>
                <a:t>12% diagnosed after age 18years</a:t>
              </a:r>
            </a:p>
            <a:p>
              <a:pPr>
                <a:lnSpc>
                  <a:spcPts val="1979"/>
                </a:lnSpc>
              </a:pPr>
              <a:endParaRPr lang="en-US" sz="1867" spc="-50" dirty="0">
                <a:solidFill>
                  <a:schemeClr val="bg1"/>
                </a:solidFill>
                <a:latin typeface="Montserrat"/>
                <a:ea typeface="Montserrat"/>
                <a:cs typeface="Montserrat"/>
                <a:sym typeface="Montserrat"/>
              </a:endParaRPr>
            </a:p>
          </p:txBody>
        </p:sp>
        <p:sp>
          <p:nvSpPr>
            <p:cNvPr id="18" name="Rectangle 17">
              <a:extLst>
                <a:ext uri="{FF2B5EF4-FFF2-40B4-BE49-F238E27FC236}">
                  <a16:creationId xmlns:a16="http://schemas.microsoft.com/office/drawing/2014/main" id="{56567B9E-DDB5-4127-BA7B-C9A5D0AC48CD}"/>
                </a:ext>
              </a:extLst>
            </p:cNvPr>
            <p:cNvSpPr/>
            <p:nvPr/>
          </p:nvSpPr>
          <p:spPr>
            <a:xfrm>
              <a:off x="10058401" y="9641424"/>
              <a:ext cx="7595160" cy="877163"/>
            </a:xfrm>
            <a:prstGeom prst="rect">
              <a:avLst/>
            </a:prstGeom>
          </p:spPr>
          <p:txBody>
            <a:bodyPr wrap="square">
              <a:spAutoFit/>
            </a:bodyPr>
            <a:lstStyle/>
            <a:p>
              <a:r>
                <a:rPr lang="en-US" sz="1600" dirty="0" err="1">
                  <a:solidFill>
                    <a:schemeClr val="bg1"/>
                  </a:solidFill>
                </a:rPr>
                <a:t>Gravholt</a:t>
              </a:r>
              <a:r>
                <a:rPr lang="en-US" sz="1600" dirty="0">
                  <a:solidFill>
                    <a:schemeClr val="bg1"/>
                  </a:solidFill>
                </a:rPr>
                <a:t> et al., 2023 Endocrine Reviews; TS guideline 2024</a:t>
              </a:r>
            </a:p>
          </p:txBody>
        </p:sp>
      </p:grpSp>
      <p:pic>
        <p:nvPicPr>
          <p:cNvPr id="7" name="Picture 6">
            <a:extLst>
              <a:ext uri="{FF2B5EF4-FFF2-40B4-BE49-F238E27FC236}">
                <a16:creationId xmlns:a16="http://schemas.microsoft.com/office/drawing/2014/main" id="{3F21C8C4-8835-40D1-9F6F-4B2D97F5D9FF}"/>
              </a:ext>
            </a:extLst>
          </p:cNvPr>
          <p:cNvPicPr>
            <a:picLocks noChangeAspect="1"/>
          </p:cNvPicPr>
          <p:nvPr/>
        </p:nvPicPr>
        <p:blipFill rotWithShape="1">
          <a:blip r:embed="rId3"/>
          <a:srcRect l="29345" t="34611" r="22868" b="40404"/>
          <a:stretch/>
        </p:blipFill>
        <p:spPr>
          <a:xfrm>
            <a:off x="6440224" y="1355877"/>
            <a:ext cx="5325373" cy="2692400"/>
          </a:xfrm>
          <a:prstGeom prst="rect">
            <a:avLst/>
          </a:prstGeom>
        </p:spPr>
      </p:pic>
      <p:pic>
        <p:nvPicPr>
          <p:cNvPr id="13" name="Picture 12">
            <a:extLst>
              <a:ext uri="{FF2B5EF4-FFF2-40B4-BE49-F238E27FC236}">
                <a16:creationId xmlns:a16="http://schemas.microsoft.com/office/drawing/2014/main" id="{0C5FA711-7B9F-4F4C-8FFD-5E7C46BBC4AA}"/>
              </a:ext>
            </a:extLst>
          </p:cNvPr>
          <p:cNvPicPr>
            <a:picLocks noChangeAspect="1"/>
          </p:cNvPicPr>
          <p:nvPr/>
        </p:nvPicPr>
        <p:blipFill rotWithShape="1">
          <a:blip r:embed="rId4"/>
          <a:srcRect b="44337"/>
          <a:stretch/>
        </p:blipFill>
        <p:spPr>
          <a:xfrm>
            <a:off x="6236310" y="4346582"/>
            <a:ext cx="5815381" cy="1673677"/>
          </a:xfrm>
          <a:prstGeom prst="rect">
            <a:avLst/>
          </a:prstGeom>
        </p:spPr>
      </p:pic>
    </p:spTree>
    <p:extLst>
      <p:ext uri="{BB962C8B-B14F-4D97-AF65-F5344CB8AC3E}">
        <p14:creationId xmlns:p14="http://schemas.microsoft.com/office/powerpoint/2010/main" val="4253789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9A7BBBB3-337C-4B45-937C-F9FBE087502B}"/>
              </a:ext>
            </a:extLst>
          </p:cNvPr>
          <p:cNvGrpSpPr/>
          <p:nvPr/>
        </p:nvGrpSpPr>
        <p:grpSpPr>
          <a:xfrm>
            <a:off x="7010401" y="0"/>
            <a:ext cx="5181600" cy="6858000"/>
            <a:chOff x="0" y="0"/>
            <a:chExt cx="1865852" cy="2709333"/>
          </a:xfrm>
        </p:grpSpPr>
        <p:sp>
          <p:nvSpPr>
            <p:cNvPr id="8" name="Freeform 4">
              <a:extLst>
                <a:ext uri="{FF2B5EF4-FFF2-40B4-BE49-F238E27FC236}">
                  <a16:creationId xmlns:a16="http://schemas.microsoft.com/office/drawing/2014/main" id="{8E9587DA-432B-42C4-9C4C-E897033FC59B}"/>
                </a:ext>
              </a:extLst>
            </p:cNvPr>
            <p:cNvSpPr/>
            <p:nvPr/>
          </p:nvSpPr>
          <p:spPr>
            <a:xfrm>
              <a:off x="0" y="0"/>
              <a:ext cx="1865853" cy="2709333"/>
            </a:xfrm>
            <a:custGeom>
              <a:avLst/>
              <a:gdLst/>
              <a:ahLst/>
              <a:cxnLst/>
              <a:rect l="l" t="t" r="r" b="b"/>
              <a:pathLst>
                <a:path w="1865853" h="2709333">
                  <a:moveTo>
                    <a:pt x="0" y="0"/>
                  </a:moveTo>
                  <a:lnTo>
                    <a:pt x="1865853" y="0"/>
                  </a:lnTo>
                  <a:lnTo>
                    <a:pt x="1865853" y="2709333"/>
                  </a:lnTo>
                  <a:lnTo>
                    <a:pt x="0" y="2709333"/>
                  </a:lnTo>
                  <a:close/>
                </a:path>
              </a:pathLst>
            </a:custGeom>
            <a:solidFill>
              <a:srgbClr val="00949D"/>
            </a:solidFill>
          </p:spPr>
          <p:txBody>
            <a:bodyPr/>
            <a:lstStyle/>
            <a:p>
              <a:endParaRPr lang="en-AU" sz="1200"/>
            </a:p>
          </p:txBody>
        </p:sp>
        <p:sp>
          <p:nvSpPr>
            <p:cNvPr id="9" name="TextBox 5">
              <a:extLst>
                <a:ext uri="{FF2B5EF4-FFF2-40B4-BE49-F238E27FC236}">
                  <a16:creationId xmlns:a16="http://schemas.microsoft.com/office/drawing/2014/main" id="{FE59A3CA-98FE-4AF7-B49C-2E5B01477CF0}"/>
                </a:ext>
              </a:extLst>
            </p:cNvPr>
            <p:cNvSpPr txBox="1"/>
            <p:nvPr/>
          </p:nvSpPr>
          <p:spPr>
            <a:xfrm>
              <a:off x="0" y="-38100"/>
              <a:ext cx="1865852" cy="2747433"/>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Title 4"/>
          <p:cNvSpPr>
            <a:spLocks noGrp="1"/>
          </p:cNvSpPr>
          <p:nvPr>
            <p:ph type="title"/>
          </p:nvPr>
        </p:nvSpPr>
        <p:spPr>
          <a:xfrm>
            <a:off x="-126216" y="128300"/>
            <a:ext cx="7467600" cy="1143000"/>
          </a:xfrm>
        </p:spPr>
        <p:txBody>
          <a:bodyPr>
            <a:noAutofit/>
          </a:bodyPr>
          <a:lstStyle/>
          <a:p>
            <a:r>
              <a:rPr lang="en-US" sz="4000" spc="181" dirty="0">
                <a:solidFill>
                  <a:srgbClr val="0070C0"/>
                </a:solidFill>
                <a:ea typeface="Anton"/>
                <a:cs typeface="Anton"/>
                <a:sym typeface="Anton"/>
              </a:rPr>
              <a:t>Challenges of Late Diagnosis</a:t>
            </a:r>
            <a:endParaRPr lang="en-US" sz="4000" dirty="0">
              <a:solidFill>
                <a:srgbClr val="0070C0"/>
              </a:solidFill>
            </a:endParaRPr>
          </a:p>
        </p:txBody>
      </p:sp>
      <p:sp>
        <p:nvSpPr>
          <p:cNvPr id="10" name="Content Placeholder 9"/>
          <p:cNvSpPr>
            <a:spLocks noGrp="1"/>
          </p:cNvSpPr>
          <p:nvPr>
            <p:ph idx="1"/>
          </p:nvPr>
        </p:nvSpPr>
        <p:spPr>
          <a:xfrm>
            <a:off x="508001" y="1271300"/>
            <a:ext cx="4537635" cy="4757737"/>
          </a:xfrm>
        </p:spPr>
        <p:txBody>
          <a:bodyPr>
            <a:normAutofit/>
          </a:bodyPr>
          <a:lstStyle/>
          <a:p>
            <a:r>
              <a:rPr lang="en-AU" sz="2667" dirty="0"/>
              <a:t>Reduced final height</a:t>
            </a:r>
          </a:p>
          <a:p>
            <a:r>
              <a:rPr lang="en-AU" sz="2667" dirty="0"/>
              <a:t>Reduced bone density</a:t>
            </a:r>
            <a:endParaRPr lang="en-AU" sz="2133" dirty="0"/>
          </a:p>
          <a:p>
            <a:r>
              <a:rPr lang="en-AU" sz="2667" dirty="0"/>
              <a:t>Adverse effects on</a:t>
            </a:r>
          </a:p>
          <a:p>
            <a:pPr lvl="1"/>
            <a:r>
              <a:rPr lang="en-AU" sz="2667" dirty="0"/>
              <a:t>Psycho-sexual development</a:t>
            </a:r>
          </a:p>
          <a:p>
            <a:pPr lvl="1"/>
            <a:r>
              <a:rPr lang="en-AU" sz="2667" dirty="0"/>
              <a:t>Psycho-social development</a:t>
            </a:r>
          </a:p>
          <a:p>
            <a:r>
              <a:rPr lang="en-AU" sz="2667" dirty="0"/>
              <a:t>Unrecognised deafness and other co-morbidities</a:t>
            </a:r>
          </a:p>
          <a:p>
            <a:r>
              <a:rPr lang="en-AU" sz="2667" dirty="0"/>
              <a:t>Decreased quality of life</a:t>
            </a:r>
          </a:p>
        </p:txBody>
      </p:sp>
      <p:sp>
        <p:nvSpPr>
          <p:cNvPr id="11" name="Rectangle 10"/>
          <p:cNvSpPr/>
          <p:nvPr/>
        </p:nvSpPr>
        <p:spPr>
          <a:xfrm>
            <a:off x="355601" y="6148502"/>
            <a:ext cx="4537635" cy="584775"/>
          </a:xfrm>
          <a:prstGeom prst="rect">
            <a:avLst/>
          </a:prstGeom>
        </p:spPr>
        <p:txBody>
          <a:bodyPr wrap="square">
            <a:spAutoFit/>
          </a:bodyPr>
          <a:lstStyle/>
          <a:p>
            <a:r>
              <a:rPr lang="en-US" sz="1600" dirty="0"/>
              <a:t>Lee and  Conway, Lancet Diabetes </a:t>
            </a:r>
            <a:r>
              <a:rPr lang="en-US" sz="1600" dirty="0" err="1"/>
              <a:t>Endocrinol</a:t>
            </a:r>
            <a:r>
              <a:rPr lang="en-US" sz="1600" dirty="0"/>
              <a:t>. 2014; Nakamura et al., Endocrine Journal 2015</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408" y="1143000"/>
            <a:ext cx="4387586"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0573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518" b="-9518"/>
            </a:stretch>
          </a:blipFill>
        </p:spPr>
        <p:txBody>
          <a:bodyPr/>
          <a:lstStyle/>
          <a:p>
            <a:endParaRPr lang="en-AU" sz="1200"/>
          </a:p>
        </p:txBody>
      </p:sp>
      <p:grpSp>
        <p:nvGrpSpPr>
          <p:cNvPr id="3" name="Group 3"/>
          <p:cNvGrpSpPr/>
          <p:nvPr/>
        </p:nvGrpSpPr>
        <p:grpSpPr>
          <a:xfrm>
            <a:off x="8898305" y="0"/>
            <a:ext cx="3293695" cy="6858000"/>
            <a:chOff x="0" y="0"/>
            <a:chExt cx="1301213" cy="2709333"/>
          </a:xfrm>
        </p:grpSpPr>
        <p:sp>
          <p:nvSpPr>
            <p:cNvPr id="4" name="Freeform 4"/>
            <p:cNvSpPr/>
            <p:nvPr/>
          </p:nvSpPr>
          <p:spPr>
            <a:xfrm>
              <a:off x="0" y="0"/>
              <a:ext cx="1301213" cy="2709333"/>
            </a:xfrm>
            <a:custGeom>
              <a:avLst/>
              <a:gdLst/>
              <a:ahLst/>
              <a:cxnLst/>
              <a:rect l="l" t="t" r="r" b="b"/>
              <a:pathLst>
                <a:path w="1301213" h="2709333">
                  <a:moveTo>
                    <a:pt x="0" y="0"/>
                  </a:moveTo>
                  <a:lnTo>
                    <a:pt x="1301213" y="0"/>
                  </a:lnTo>
                  <a:lnTo>
                    <a:pt x="1301213" y="2709333"/>
                  </a:lnTo>
                  <a:lnTo>
                    <a:pt x="0" y="2709333"/>
                  </a:lnTo>
                  <a:close/>
                </a:path>
              </a:pathLst>
            </a:custGeom>
            <a:solidFill>
              <a:srgbClr val="00949D"/>
            </a:solidFill>
          </p:spPr>
          <p:txBody>
            <a:bodyPr/>
            <a:lstStyle/>
            <a:p>
              <a:endParaRPr lang="en-AU" sz="1200"/>
            </a:p>
          </p:txBody>
        </p:sp>
        <p:sp>
          <p:nvSpPr>
            <p:cNvPr id="5" name="TextBox 5"/>
            <p:cNvSpPr txBox="1"/>
            <p:nvPr/>
          </p:nvSpPr>
          <p:spPr>
            <a:xfrm>
              <a:off x="0" y="-38100"/>
              <a:ext cx="1301213" cy="2747433"/>
            </a:xfrm>
            <a:prstGeom prst="rect">
              <a:avLst/>
            </a:prstGeom>
          </p:spPr>
          <p:txBody>
            <a:bodyPr lIns="33867" tIns="33867" rIns="33867" bIns="33867" rtlCol="0" anchor="ctr"/>
            <a:lstStyle/>
            <a:p>
              <a:pPr algn="ctr">
                <a:lnSpc>
                  <a:spcPts val="1773"/>
                </a:lnSpc>
                <a:spcBef>
                  <a:spcPct val="0"/>
                </a:spcBef>
              </a:pPr>
              <a:endParaRPr sz="1200"/>
            </a:p>
          </p:txBody>
        </p:sp>
      </p:grpSp>
      <p:sp>
        <p:nvSpPr>
          <p:cNvPr id="11" name="Freeform 11"/>
          <p:cNvSpPr/>
          <p:nvPr/>
        </p:nvSpPr>
        <p:spPr>
          <a:xfrm>
            <a:off x="685800" y="3818338"/>
            <a:ext cx="246600" cy="246600"/>
          </a:xfrm>
          <a:custGeom>
            <a:avLst/>
            <a:gdLst/>
            <a:ahLst/>
            <a:cxnLst/>
            <a:rect l="l" t="t" r="r" b="b"/>
            <a:pathLst>
              <a:path w="369900" h="369900">
                <a:moveTo>
                  <a:pt x="0" y="0"/>
                </a:moveTo>
                <a:lnTo>
                  <a:pt x="369900" y="0"/>
                </a:lnTo>
                <a:lnTo>
                  <a:pt x="369900" y="369899"/>
                </a:lnTo>
                <a:lnTo>
                  <a:pt x="0" y="36989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12" name="Freeform 12"/>
          <p:cNvSpPr/>
          <p:nvPr/>
        </p:nvSpPr>
        <p:spPr>
          <a:xfrm>
            <a:off x="686775" y="4099177"/>
            <a:ext cx="246600" cy="246600"/>
          </a:xfrm>
          <a:custGeom>
            <a:avLst/>
            <a:gdLst/>
            <a:ahLst/>
            <a:cxnLst/>
            <a:rect l="l" t="t" r="r" b="b"/>
            <a:pathLst>
              <a:path w="369900" h="369900">
                <a:moveTo>
                  <a:pt x="0" y="0"/>
                </a:moveTo>
                <a:lnTo>
                  <a:pt x="369900" y="0"/>
                </a:lnTo>
                <a:lnTo>
                  <a:pt x="369900" y="369899"/>
                </a:lnTo>
                <a:lnTo>
                  <a:pt x="0" y="36989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13" name="Freeform 13"/>
          <p:cNvSpPr/>
          <p:nvPr/>
        </p:nvSpPr>
        <p:spPr>
          <a:xfrm>
            <a:off x="686775" y="4411767"/>
            <a:ext cx="246600" cy="246600"/>
          </a:xfrm>
          <a:custGeom>
            <a:avLst/>
            <a:gdLst/>
            <a:ahLst/>
            <a:cxnLst/>
            <a:rect l="l" t="t" r="r" b="b"/>
            <a:pathLst>
              <a:path w="369900" h="369900">
                <a:moveTo>
                  <a:pt x="0" y="0"/>
                </a:moveTo>
                <a:lnTo>
                  <a:pt x="369900" y="0"/>
                </a:lnTo>
                <a:lnTo>
                  <a:pt x="369900" y="369900"/>
                </a:lnTo>
                <a:lnTo>
                  <a:pt x="0" y="3699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14" name="TextBox 14"/>
          <p:cNvSpPr txBox="1"/>
          <p:nvPr/>
        </p:nvSpPr>
        <p:spPr>
          <a:xfrm>
            <a:off x="685800" y="1420284"/>
            <a:ext cx="5594077" cy="692497"/>
          </a:xfrm>
          <a:prstGeom prst="rect">
            <a:avLst/>
          </a:prstGeom>
        </p:spPr>
        <p:txBody>
          <a:bodyPr lIns="0" tIns="0" rIns="0" bIns="0" rtlCol="0" anchor="t">
            <a:spAutoFit/>
          </a:bodyPr>
          <a:lstStyle/>
          <a:p>
            <a:pPr>
              <a:lnSpc>
                <a:spcPts val="5366"/>
              </a:lnSpc>
            </a:pPr>
            <a:r>
              <a:rPr lang="en-US" sz="4666" spc="181" dirty="0">
                <a:solidFill>
                  <a:srgbClr val="0070C0"/>
                </a:solidFill>
                <a:latin typeface="+mj-lt"/>
                <a:ea typeface="Anton"/>
                <a:cs typeface="Anton"/>
                <a:sym typeface="Anton"/>
              </a:rPr>
              <a:t>Management</a:t>
            </a:r>
          </a:p>
        </p:txBody>
      </p:sp>
      <p:sp>
        <p:nvSpPr>
          <p:cNvPr id="16" name="TextBox 16"/>
          <p:cNvSpPr txBox="1"/>
          <p:nvPr/>
        </p:nvSpPr>
        <p:spPr>
          <a:xfrm>
            <a:off x="995375" y="3832968"/>
            <a:ext cx="5284502" cy="268087"/>
          </a:xfrm>
          <a:prstGeom prst="rect">
            <a:avLst/>
          </a:prstGeom>
        </p:spPr>
        <p:txBody>
          <a:bodyPr lIns="0" tIns="0" rIns="0" bIns="0" rtlCol="0" anchor="t">
            <a:spAutoFit/>
          </a:bodyPr>
          <a:lstStyle/>
          <a:p>
            <a:pPr algn="just">
              <a:lnSpc>
                <a:spcPts val="1979"/>
              </a:lnSpc>
            </a:pPr>
            <a:r>
              <a:rPr lang="en-US" sz="2133" spc="-50" dirty="0">
                <a:solidFill>
                  <a:srgbClr val="007076"/>
                </a:solidFill>
                <a:ea typeface="Montserrat"/>
                <a:cs typeface="Montserrat"/>
                <a:sym typeface="Montserrat"/>
              </a:rPr>
              <a:t>Screening for co-morbidities</a:t>
            </a:r>
          </a:p>
        </p:txBody>
      </p:sp>
      <p:sp>
        <p:nvSpPr>
          <p:cNvPr id="17" name="TextBox 17"/>
          <p:cNvSpPr txBox="1"/>
          <p:nvPr/>
        </p:nvSpPr>
        <p:spPr>
          <a:xfrm>
            <a:off x="988008" y="4749127"/>
            <a:ext cx="5284502" cy="268087"/>
          </a:xfrm>
          <a:prstGeom prst="rect">
            <a:avLst/>
          </a:prstGeom>
        </p:spPr>
        <p:txBody>
          <a:bodyPr lIns="0" tIns="0" rIns="0" bIns="0" rtlCol="0" anchor="t">
            <a:spAutoFit/>
          </a:bodyPr>
          <a:lstStyle/>
          <a:p>
            <a:pPr algn="just">
              <a:lnSpc>
                <a:spcPts val="1979"/>
              </a:lnSpc>
            </a:pPr>
            <a:r>
              <a:rPr lang="en-US" sz="2133" spc="-50" dirty="0">
                <a:solidFill>
                  <a:srgbClr val="007076"/>
                </a:solidFill>
                <a:ea typeface="Montserrat"/>
                <a:cs typeface="Montserrat"/>
                <a:sym typeface="Montserrat"/>
              </a:rPr>
              <a:t>Hormone Therapy</a:t>
            </a:r>
          </a:p>
        </p:txBody>
      </p:sp>
      <p:sp>
        <p:nvSpPr>
          <p:cNvPr id="18" name="TextBox 18"/>
          <p:cNvSpPr txBox="1"/>
          <p:nvPr/>
        </p:nvSpPr>
        <p:spPr>
          <a:xfrm>
            <a:off x="996350" y="4426397"/>
            <a:ext cx="5284502" cy="268087"/>
          </a:xfrm>
          <a:prstGeom prst="rect">
            <a:avLst/>
          </a:prstGeom>
        </p:spPr>
        <p:txBody>
          <a:bodyPr lIns="0" tIns="0" rIns="0" bIns="0" rtlCol="0" anchor="t">
            <a:spAutoFit/>
          </a:bodyPr>
          <a:lstStyle/>
          <a:p>
            <a:pPr>
              <a:lnSpc>
                <a:spcPts val="1979"/>
              </a:lnSpc>
            </a:pPr>
            <a:r>
              <a:rPr lang="en-US" sz="2133" spc="-50" dirty="0">
                <a:solidFill>
                  <a:srgbClr val="007076"/>
                </a:solidFill>
                <a:ea typeface="Montserrat"/>
                <a:cs typeface="Montserrat"/>
                <a:sym typeface="Montserrat"/>
              </a:rPr>
              <a:t>Lifestyle management</a:t>
            </a:r>
          </a:p>
        </p:txBody>
      </p:sp>
      <p:sp>
        <p:nvSpPr>
          <p:cNvPr id="19" name="Freeform 13">
            <a:extLst>
              <a:ext uri="{FF2B5EF4-FFF2-40B4-BE49-F238E27FC236}">
                <a16:creationId xmlns:a16="http://schemas.microsoft.com/office/drawing/2014/main" id="{1B69A4E2-3A0E-4F9A-92DC-7D1D7C7F5D3B}"/>
              </a:ext>
            </a:extLst>
          </p:cNvPr>
          <p:cNvSpPr/>
          <p:nvPr/>
        </p:nvSpPr>
        <p:spPr>
          <a:xfrm>
            <a:off x="685800" y="4724356"/>
            <a:ext cx="246600" cy="246600"/>
          </a:xfrm>
          <a:custGeom>
            <a:avLst/>
            <a:gdLst/>
            <a:ahLst/>
            <a:cxnLst/>
            <a:rect l="l" t="t" r="r" b="b"/>
            <a:pathLst>
              <a:path w="369900" h="369900">
                <a:moveTo>
                  <a:pt x="0" y="0"/>
                </a:moveTo>
                <a:lnTo>
                  <a:pt x="369900" y="0"/>
                </a:lnTo>
                <a:lnTo>
                  <a:pt x="369900" y="369900"/>
                </a:lnTo>
                <a:lnTo>
                  <a:pt x="0" y="3699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20" name="TextBox 18">
            <a:extLst>
              <a:ext uri="{FF2B5EF4-FFF2-40B4-BE49-F238E27FC236}">
                <a16:creationId xmlns:a16="http://schemas.microsoft.com/office/drawing/2014/main" id="{FAFBEE2C-0C5C-45C5-BF08-0556E9CB9852}"/>
              </a:ext>
            </a:extLst>
          </p:cNvPr>
          <p:cNvSpPr txBox="1"/>
          <p:nvPr/>
        </p:nvSpPr>
        <p:spPr>
          <a:xfrm>
            <a:off x="995375" y="4115628"/>
            <a:ext cx="5284502" cy="268087"/>
          </a:xfrm>
          <a:prstGeom prst="rect">
            <a:avLst/>
          </a:prstGeom>
        </p:spPr>
        <p:txBody>
          <a:bodyPr lIns="0" tIns="0" rIns="0" bIns="0" rtlCol="0" anchor="t">
            <a:spAutoFit/>
          </a:bodyPr>
          <a:lstStyle/>
          <a:p>
            <a:pPr>
              <a:lnSpc>
                <a:spcPts val="1979"/>
              </a:lnSpc>
            </a:pPr>
            <a:r>
              <a:rPr lang="en-US" sz="2133" spc="-50" dirty="0">
                <a:solidFill>
                  <a:srgbClr val="007076"/>
                </a:solidFill>
                <a:ea typeface="Montserrat"/>
                <a:cs typeface="Montserrat"/>
                <a:sym typeface="Montserrat"/>
              </a:rPr>
              <a:t>Psychological health</a:t>
            </a:r>
          </a:p>
        </p:txBody>
      </p:sp>
      <p:sp>
        <p:nvSpPr>
          <p:cNvPr id="21" name="TextBox 18">
            <a:extLst>
              <a:ext uri="{FF2B5EF4-FFF2-40B4-BE49-F238E27FC236}">
                <a16:creationId xmlns:a16="http://schemas.microsoft.com/office/drawing/2014/main" id="{9B890983-3814-4589-B5DE-648B6B4F912C}"/>
              </a:ext>
            </a:extLst>
          </p:cNvPr>
          <p:cNvSpPr txBox="1"/>
          <p:nvPr/>
        </p:nvSpPr>
        <p:spPr>
          <a:xfrm>
            <a:off x="988008" y="5053828"/>
            <a:ext cx="5284502" cy="268087"/>
          </a:xfrm>
          <a:prstGeom prst="rect">
            <a:avLst/>
          </a:prstGeom>
        </p:spPr>
        <p:txBody>
          <a:bodyPr lIns="0" tIns="0" rIns="0" bIns="0" rtlCol="0" anchor="t">
            <a:spAutoFit/>
          </a:bodyPr>
          <a:lstStyle/>
          <a:p>
            <a:pPr>
              <a:lnSpc>
                <a:spcPts val="1979"/>
              </a:lnSpc>
            </a:pPr>
            <a:r>
              <a:rPr lang="en-US" sz="2133" spc="-50" dirty="0">
                <a:solidFill>
                  <a:srgbClr val="007076"/>
                </a:solidFill>
                <a:ea typeface="Montserrat"/>
                <a:cs typeface="Montserrat"/>
                <a:sym typeface="Montserrat"/>
              </a:rPr>
              <a:t>Fertility</a:t>
            </a:r>
          </a:p>
        </p:txBody>
      </p:sp>
      <p:sp>
        <p:nvSpPr>
          <p:cNvPr id="22" name="TextBox 18">
            <a:extLst>
              <a:ext uri="{FF2B5EF4-FFF2-40B4-BE49-F238E27FC236}">
                <a16:creationId xmlns:a16="http://schemas.microsoft.com/office/drawing/2014/main" id="{0CAAA991-C06F-434E-9248-C0716CF679CE}"/>
              </a:ext>
            </a:extLst>
          </p:cNvPr>
          <p:cNvSpPr txBox="1"/>
          <p:nvPr/>
        </p:nvSpPr>
        <p:spPr>
          <a:xfrm>
            <a:off x="976659" y="5356586"/>
            <a:ext cx="5284502" cy="268087"/>
          </a:xfrm>
          <a:prstGeom prst="rect">
            <a:avLst/>
          </a:prstGeom>
        </p:spPr>
        <p:txBody>
          <a:bodyPr lIns="0" tIns="0" rIns="0" bIns="0" rtlCol="0" anchor="t">
            <a:spAutoFit/>
          </a:bodyPr>
          <a:lstStyle/>
          <a:p>
            <a:pPr>
              <a:lnSpc>
                <a:spcPts val="1979"/>
              </a:lnSpc>
            </a:pPr>
            <a:r>
              <a:rPr lang="en-US" sz="2133" spc="-50" dirty="0">
                <a:solidFill>
                  <a:srgbClr val="007076"/>
                </a:solidFill>
                <a:ea typeface="Montserrat"/>
                <a:cs typeface="Montserrat"/>
                <a:sym typeface="Montserrat"/>
              </a:rPr>
              <a:t>Education and counselling</a:t>
            </a:r>
          </a:p>
        </p:txBody>
      </p:sp>
      <p:sp>
        <p:nvSpPr>
          <p:cNvPr id="23" name="Freeform 13">
            <a:extLst>
              <a:ext uri="{FF2B5EF4-FFF2-40B4-BE49-F238E27FC236}">
                <a16:creationId xmlns:a16="http://schemas.microsoft.com/office/drawing/2014/main" id="{E243894A-9F73-4065-AB41-7F8E2F3F4D6E}"/>
              </a:ext>
            </a:extLst>
          </p:cNvPr>
          <p:cNvSpPr/>
          <p:nvPr/>
        </p:nvSpPr>
        <p:spPr>
          <a:xfrm>
            <a:off x="692551" y="5039011"/>
            <a:ext cx="246600" cy="246600"/>
          </a:xfrm>
          <a:custGeom>
            <a:avLst/>
            <a:gdLst/>
            <a:ahLst/>
            <a:cxnLst/>
            <a:rect l="l" t="t" r="r" b="b"/>
            <a:pathLst>
              <a:path w="369900" h="369900">
                <a:moveTo>
                  <a:pt x="0" y="0"/>
                </a:moveTo>
                <a:lnTo>
                  <a:pt x="369900" y="0"/>
                </a:lnTo>
                <a:lnTo>
                  <a:pt x="369900" y="369900"/>
                </a:lnTo>
                <a:lnTo>
                  <a:pt x="0" y="3699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24" name="Freeform 13">
            <a:extLst>
              <a:ext uri="{FF2B5EF4-FFF2-40B4-BE49-F238E27FC236}">
                <a16:creationId xmlns:a16="http://schemas.microsoft.com/office/drawing/2014/main" id="{5990D5EC-4F9F-41AE-A00D-FCE0A13B7B75}"/>
              </a:ext>
            </a:extLst>
          </p:cNvPr>
          <p:cNvSpPr/>
          <p:nvPr/>
        </p:nvSpPr>
        <p:spPr>
          <a:xfrm>
            <a:off x="675811" y="5347777"/>
            <a:ext cx="246600" cy="246600"/>
          </a:xfrm>
          <a:custGeom>
            <a:avLst/>
            <a:gdLst/>
            <a:ahLst/>
            <a:cxnLst/>
            <a:rect l="l" t="t" r="r" b="b"/>
            <a:pathLst>
              <a:path w="369900" h="369900">
                <a:moveTo>
                  <a:pt x="0" y="0"/>
                </a:moveTo>
                <a:lnTo>
                  <a:pt x="369900" y="0"/>
                </a:lnTo>
                <a:lnTo>
                  <a:pt x="369900" y="369900"/>
                </a:lnTo>
                <a:lnTo>
                  <a:pt x="0" y="3699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sz="1200"/>
          </a:p>
        </p:txBody>
      </p:sp>
      <p:pic>
        <p:nvPicPr>
          <p:cNvPr id="15" name="Picture 14">
            <a:extLst>
              <a:ext uri="{FF2B5EF4-FFF2-40B4-BE49-F238E27FC236}">
                <a16:creationId xmlns:a16="http://schemas.microsoft.com/office/drawing/2014/main" id="{7D2E0EFB-E177-4CBD-A1C3-2C41BC5D2513}"/>
              </a:ext>
            </a:extLst>
          </p:cNvPr>
          <p:cNvPicPr>
            <a:picLocks noChangeAspect="1"/>
          </p:cNvPicPr>
          <p:nvPr/>
        </p:nvPicPr>
        <p:blipFill>
          <a:blip r:embed="rId5"/>
          <a:stretch>
            <a:fillRect/>
          </a:stretch>
        </p:blipFill>
        <p:spPr>
          <a:xfrm>
            <a:off x="4826001" y="1848281"/>
            <a:ext cx="7201395" cy="2738559"/>
          </a:xfrm>
          <a:prstGeom prst="rect">
            <a:avLst/>
          </a:prstGeom>
        </p:spPr>
      </p:pic>
      <p:sp>
        <p:nvSpPr>
          <p:cNvPr id="26" name="TextBox 25">
            <a:extLst>
              <a:ext uri="{FF2B5EF4-FFF2-40B4-BE49-F238E27FC236}">
                <a16:creationId xmlns:a16="http://schemas.microsoft.com/office/drawing/2014/main" id="{C08923CC-836C-4921-8561-BC27704EF220}"/>
              </a:ext>
            </a:extLst>
          </p:cNvPr>
          <p:cNvSpPr txBox="1"/>
          <p:nvPr/>
        </p:nvSpPr>
        <p:spPr>
          <a:xfrm>
            <a:off x="8945470" y="6312010"/>
            <a:ext cx="3423438" cy="276999"/>
          </a:xfrm>
          <a:prstGeom prst="rect">
            <a:avLst/>
          </a:prstGeom>
          <a:noFill/>
        </p:spPr>
        <p:txBody>
          <a:bodyPr wrap="none" rtlCol="0">
            <a:spAutoFit/>
          </a:bodyPr>
          <a:lstStyle/>
          <a:p>
            <a:r>
              <a:rPr lang="en-AU" sz="1200" dirty="0"/>
              <a:t>https://www.turnersyndrome.org/support-groups</a:t>
            </a:r>
          </a:p>
        </p:txBody>
      </p:sp>
    </p:spTree>
    <p:extLst>
      <p:ext uri="{BB962C8B-B14F-4D97-AF65-F5344CB8AC3E}">
        <p14:creationId xmlns:p14="http://schemas.microsoft.com/office/powerpoint/2010/main" val="4243721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D9ECC54-B1FA-471E-AF60-21E29BFE6014}"/>
              </a:ext>
            </a:extLst>
          </p:cNvPr>
          <p:cNvGrpSpPr/>
          <p:nvPr/>
        </p:nvGrpSpPr>
        <p:grpSpPr>
          <a:xfrm>
            <a:off x="1270000" y="76201"/>
            <a:ext cx="9652000" cy="6781799"/>
            <a:chOff x="5114925" y="2662237"/>
            <a:chExt cx="8058150" cy="6387239"/>
          </a:xfrm>
        </p:grpSpPr>
        <p:pic>
          <p:nvPicPr>
            <p:cNvPr id="3" name="Picture 2">
              <a:extLst>
                <a:ext uri="{FF2B5EF4-FFF2-40B4-BE49-F238E27FC236}">
                  <a16:creationId xmlns:a16="http://schemas.microsoft.com/office/drawing/2014/main" id="{5B1FAEE1-BFF6-47FF-8F2D-3D1326A07EE3}"/>
                </a:ext>
              </a:extLst>
            </p:cNvPr>
            <p:cNvPicPr>
              <a:picLocks noChangeAspect="1"/>
            </p:cNvPicPr>
            <p:nvPr/>
          </p:nvPicPr>
          <p:blipFill>
            <a:blip r:embed="rId2"/>
            <a:stretch>
              <a:fillRect/>
            </a:stretch>
          </p:blipFill>
          <p:spPr>
            <a:xfrm>
              <a:off x="5114925" y="2662237"/>
              <a:ext cx="8058150" cy="4962525"/>
            </a:xfrm>
            <a:prstGeom prst="rect">
              <a:avLst/>
            </a:prstGeom>
          </p:spPr>
        </p:pic>
        <p:pic>
          <p:nvPicPr>
            <p:cNvPr id="5" name="Picture 4">
              <a:extLst>
                <a:ext uri="{FF2B5EF4-FFF2-40B4-BE49-F238E27FC236}">
                  <a16:creationId xmlns:a16="http://schemas.microsoft.com/office/drawing/2014/main" id="{A5837DA0-47F4-4B80-90FF-27341EA728F9}"/>
                </a:ext>
              </a:extLst>
            </p:cNvPr>
            <p:cNvPicPr>
              <a:picLocks noChangeAspect="1"/>
            </p:cNvPicPr>
            <p:nvPr/>
          </p:nvPicPr>
          <p:blipFill rotWithShape="1">
            <a:blip r:embed="rId3"/>
            <a:srcRect t="2948"/>
            <a:stretch/>
          </p:blipFill>
          <p:spPr>
            <a:xfrm>
              <a:off x="5114925" y="7505700"/>
              <a:ext cx="8048625" cy="1543776"/>
            </a:xfrm>
            <a:prstGeom prst="rect">
              <a:avLst/>
            </a:prstGeom>
          </p:spPr>
        </p:pic>
      </p:grpSp>
    </p:spTree>
    <p:extLst>
      <p:ext uri="{BB962C8B-B14F-4D97-AF65-F5344CB8AC3E}">
        <p14:creationId xmlns:p14="http://schemas.microsoft.com/office/powerpoint/2010/main" val="955193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2521" y="0"/>
            <a:ext cx="4665321" cy="6858000"/>
            <a:chOff x="0" y="0"/>
            <a:chExt cx="1301213" cy="2709333"/>
          </a:xfrm>
        </p:grpSpPr>
        <p:sp>
          <p:nvSpPr>
            <p:cNvPr id="4" name="Freeform 4"/>
            <p:cNvSpPr/>
            <p:nvPr/>
          </p:nvSpPr>
          <p:spPr>
            <a:xfrm>
              <a:off x="0" y="0"/>
              <a:ext cx="1301213" cy="2709333"/>
            </a:xfrm>
            <a:custGeom>
              <a:avLst/>
              <a:gdLst/>
              <a:ahLst/>
              <a:cxnLst/>
              <a:rect l="l" t="t" r="r" b="b"/>
              <a:pathLst>
                <a:path w="1301213" h="2709333">
                  <a:moveTo>
                    <a:pt x="0" y="0"/>
                  </a:moveTo>
                  <a:lnTo>
                    <a:pt x="1301213" y="0"/>
                  </a:lnTo>
                  <a:lnTo>
                    <a:pt x="1301213" y="2709333"/>
                  </a:lnTo>
                  <a:lnTo>
                    <a:pt x="0" y="2709333"/>
                  </a:lnTo>
                  <a:close/>
                </a:path>
              </a:pathLst>
            </a:custGeom>
            <a:solidFill>
              <a:srgbClr val="00B2BD"/>
            </a:solidFill>
          </p:spPr>
          <p:txBody>
            <a:bodyPr/>
            <a:lstStyle/>
            <a:p>
              <a:endParaRPr lang="en-AU" sz="1200"/>
            </a:p>
          </p:txBody>
        </p:sp>
        <p:sp>
          <p:nvSpPr>
            <p:cNvPr id="5" name="TextBox 5"/>
            <p:cNvSpPr txBox="1"/>
            <p:nvPr/>
          </p:nvSpPr>
          <p:spPr>
            <a:xfrm>
              <a:off x="0" y="-38100"/>
              <a:ext cx="1301213" cy="2747433"/>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8" name="Group 8"/>
          <p:cNvGrpSpPr/>
          <p:nvPr/>
        </p:nvGrpSpPr>
        <p:grpSpPr>
          <a:xfrm>
            <a:off x="4747831" y="1075872"/>
            <a:ext cx="4243769" cy="5280061"/>
            <a:chOff x="0" y="0"/>
            <a:chExt cx="18003361" cy="12619435"/>
          </a:xfrm>
        </p:grpSpPr>
        <p:sp>
          <p:nvSpPr>
            <p:cNvPr id="9" name="Freeform 9"/>
            <p:cNvSpPr/>
            <p:nvPr/>
          </p:nvSpPr>
          <p:spPr>
            <a:xfrm>
              <a:off x="0" y="0"/>
              <a:ext cx="18003360" cy="12619434"/>
            </a:xfrm>
            <a:custGeom>
              <a:avLst/>
              <a:gdLst/>
              <a:ahLst/>
              <a:cxnLst/>
              <a:rect l="l" t="t" r="r" b="b"/>
              <a:pathLst>
                <a:path w="18003360" h="12619434">
                  <a:moveTo>
                    <a:pt x="0" y="0"/>
                  </a:moveTo>
                  <a:lnTo>
                    <a:pt x="0" y="12619434"/>
                  </a:lnTo>
                  <a:lnTo>
                    <a:pt x="18003360" y="12619434"/>
                  </a:lnTo>
                  <a:lnTo>
                    <a:pt x="18003360" y="0"/>
                  </a:lnTo>
                  <a:lnTo>
                    <a:pt x="0" y="0"/>
                  </a:lnTo>
                  <a:close/>
                  <a:moveTo>
                    <a:pt x="17942401" y="12558475"/>
                  </a:moveTo>
                  <a:lnTo>
                    <a:pt x="59690" y="12558475"/>
                  </a:lnTo>
                  <a:lnTo>
                    <a:pt x="59690" y="59690"/>
                  </a:lnTo>
                  <a:lnTo>
                    <a:pt x="17942401" y="59690"/>
                  </a:lnTo>
                  <a:lnTo>
                    <a:pt x="17942401" y="12558475"/>
                  </a:lnTo>
                  <a:close/>
                </a:path>
              </a:pathLst>
            </a:custGeom>
            <a:solidFill>
              <a:srgbClr val="00B2BD"/>
            </a:solidFill>
          </p:spPr>
          <p:txBody>
            <a:bodyPr/>
            <a:lstStyle/>
            <a:p>
              <a:endParaRPr lang="en-AU" sz="1200"/>
            </a:p>
          </p:txBody>
        </p:sp>
      </p:grpSp>
      <p:sp>
        <p:nvSpPr>
          <p:cNvPr id="10" name="TextBox 10"/>
          <p:cNvSpPr txBox="1"/>
          <p:nvPr/>
        </p:nvSpPr>
        <p:spPr>
          <a:xfrm>
            <a:off x="5232401" y="297130"/>
            <a:ext cx="6756399" cy="551433"/>
          </a:xfrm>
          <a:prstGeom prst="rect">
            <a:avLst/>
          </a:prstGeom>
        </p:spPr>
        <p:txBody>
          <a:bodyPr wrap="square" lIns="0" tIns="0" rIns="0" bIns="0" rtlCol="0" anchor="t">
            <a:spAutoFit/>
          </a:bodyPr>
          <a:lstStyle/>
          <a:p>
            <a:pPr>
              <a:lnSpc>
                <a:spcPts val="4294"/>
              </a:lnSpc>
            </a:pPr>
            <a:r>
              <a:rPr lang="en-US" sz="3600" spc="145" dirty="0">
                <a:solidFill>
                  <a:srgbClr val="007076"/>
                </a:solidFill>
                <a:latin typeface="+mj-lt"/>
                <a:ea typeface="Anton"/>
                <a:cs typeface="Anton"/>
                <a:sym typeface="Anton"/>
              </a:rPr>
              <a:t>Case: AB age 36y with mosaic TS  </a:t>
            </a:r>
          </a:p>
        </p:txBody>
      </p:sp>
      <p:sp>
        <p:nvSpPr>
          <p:cNvPr id="15" name="Content Placeholder 2">
            <a:extLst>
              <a:ext uri="{FF2B5EF4-FFF2-40B4-BE49-F238E27FC236}">
                <a16:creationId xmlns:a16="http://schemas.microsoft.com/office/drawing/2014/main" id="{87673002-0BD7-43EB-AF3E-53CE7C14EC73}"/>
              </a:ext>
            </a:extLst>
          </p:cNvPr>
          <p:cNvSpPr txBox="1">
            <a:spLocks/>
          </p:cNvSpPr>
          <p:nvPr/>
        </p:nvSpPr>
        <p:spPr>
          <a:xfrm>
            <a:off x="4962088" y="1236757"/>
            <a:ext cx="3927913" cy="4958291"/>
          </a:xfrm>
          <a:prstGeom prst="rect">
            <a:avLst/>
          </a:prstGeom>
          <a:solidFill>
            <a:schemeClr val="accent5">
              <a:lumMod val="20000"/>
              <a:lumOff val="80000"/>
            </a:schemeClr>
          </a:solidFill>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867" dirty="0"/>
              <a:t>Biochemistry</a:t>
            </a:r>
          </a:p>
          <a:p>
            <a:pPr lvl="1"/>
            <a:r>
              <a:rPr lang="en-AU" sz="1867" i="1" dirty="0"/>
              <a:t>TSH 5.5mU/L ; FT4 14 </a:t>
            </a:r>
            <a:r>
              <a:rPr lang="en-AU" sz="1867" i="1" dirty="0" err="1"/>
              <a:t>pmol</a:t>
            </a:r>
            <a:r>
              <a:rPr lang="en-AU" sz="1867" i="1" dirty="0"/>
              <a:t>/L</a:t>
            </a:r>
          </a:p>
          <a:p>
            <a:pPr lvl="1"/>
            <a:r>
              <a:rPr lang="en-AU" sz="1867" i="1" dirty="0"/>
              <a:t>Positive TPO and TG Abs</a:t>
            </a:r>
          </a:p>
          <a:p>
            <a:pPr lvl="1"/>
            <a:r>
              <a:rPr lang="en-AU" sz="1867" i="1" dirty="0"/>
              <a:t>25 OH Vit D 40 nmol/L</a:t>
            </a:r>
          </a:p>
          <a:p>
            <a:pPr lvl="1"/>
            <a:r>
              <a:rPr lang="en-US" sz="1867" dirty="0"/>
              <a:t>Normal lipid profile/ FBG/ HBA1C</a:t>
            </a:r>
          </a:p>
          <a:p>
            <a:pPr lvl="1"/>
            <a:r>
              <a:rPr lang="en-US" sz="1867" dirty="0"/>
              <a:t>Normal U&amp;E, LFTs, CPM</a:t>
            </a:r>
          </a:p>
          <a:p>
            <a:pPr lvl="1"/>
            <a:r>
              <a:rPr lang="en-US" sz="1867" dirty="0"/>
              <a:t>Negative coeliac antibodies</a:t>
            </a:r>
          </a:p>
          <a:p>
            <a:r>
              <a:rPr lang="en-AU" sz="1867" dirty="0"/>
              <a:t>DXA: Normal BMD </a:t>
            </a:r>
          </a:p>
          <a:p>
            <a:r>
              <a:rPr lang="en-AU" sz="1867" dirty="0"/>
              <a:t>Audiometry </a:t>
            </a:r>
          </a:p>
          <a:p>
            <a:pPr lvl="1"/>
            <a:r>
              <a:rPr lang="en-AU" sz="1867" i="1" dirty="0">
                <a:latin typeface="Symbol"/>
              </a:rPr>
              <a:t>¯</a:t>
            </a:r>
            <a:r>
              <a:rPr lang="en-AU" sz="1867" i="1" dirty="0">
                <a:latin typeface="MS Shell Dlg 2"/>
              </a:rPr>
              <a:t> </a:t>
            </a:r>
            <a:r>
              <a:rPr lang="en-AU" sz="1867" i="1" dirty="0"/>
              <a:t>high frequency loss</a:t>
            </a:r>
          </a:p>
          <a:p>
            <a:r>
              <a:rPr lang="en-AU" sz="1867" dirty="0"/>
              <a:t>Echocardiogram: Normal</a:t>
            </a:r>
          </a:p>
          <a:p>
            <a:r>
              <a:rPr lang="en-US" sz="1867" dirty="0"/>
              <a:t>ECG-Normal</a:t>
            </a:r>
            <a:endParaRPr lang="en-AU" sz="1867" dirty="0"/>
          </a:p>
        </p:txBody>
      </p:sp>
      <p:sp>
        <p:nvSpPr>
          <p:cNvPr id="6" name="TextBox 5">
            <a:extLst>
              <a:ext uri="{FF2B5EF4-FFF2-40B4-BE49-F238E27FC236}">
                <a16:creationId xmlns:a16="http://schemas.microsoft.com/office/drawing/2014/main" id="{DE8724D6-D438-45F1-8F9F-8E9834EC34AD}"/>
              </a:ext>
            </a:extLst>
          </p:cNvPr>
          <p:cNvSpPr txBox="1"/>
          <p:nvPr/>
        </p:nvSpPr>
        <p:spPr>
          <a:xfrm>
            <a:off x="9601200" y="2200969"/>
            <a:ext cx="2242225" cy="2389950"/>
          </a:xfrm>
          <a:prstGeom prst="rect">
            <a:avLst/>
          </a:prstGeom>
          <a:noFill/>
        </p:spPr>
        <p:txBody>
          <a:bodyPr wrap="square" rtlCol="0">
            <a:spAutoFit/>
          </a:bodyPr>
          <a:lstStyle/>
          <a:p>
            <a:pPr marL="190510" indent="-190510">
              <a:buFont typeface="Arial" panose="020B0604020202020204" pitchFamily="34" charset="0"/>
              <a:buChar char="•"/>
            </a:pPr>
            <a:r>
              <a:rPr lang="en-AU" sz="2133" dirty="0"/>
              <a:t>Mosaic TS</a:t>
            </a:r>
          </a:p>
          <a:p>
            <a:pPr marL="190510" indent="-190510">
              <a:buFont typeface="Arial" panose="020B0604020202020204" pitchFamily="34" charset="0"/>
              <a:buChar char="•"/>
            </a:pPr>
            <a:r>
              <a:rPr lang="en-AU" sz="2133" dirty="0"/>
              <a:t>POI</a:t>
            </a:r>
          </a:p>
          <a:p>
            <a:pPr marL="190510" indent="-190510">
              <a:buFont typeface="Arial" panose="020B0604020202020204" pitchFamily="34" charset="0"/>
              <a:buChar char="•"/>
            </a:pPr>
            <a:r>
              <a:rPr lang="en-AU" sz="2133" dirty="0"/>
              <a:t>Subclinical hypothyroidism</a:t>
            </a:r>
          </a:p>
          <a:p>
            <a:pPr marL="190510" indent="-190510">
              <a:buFont typeface="Arial" panose="020B0604020202020204" pitchFamily="34" charset="0"/>
              <a:buChar char="•"/>
            </a:pPr>
            <a:r>
              <a:rPr lang="en-AU" sz="2133" dirty="0"/>
              <a:t>Low Vitamin D</a:t>
            </a:r>
          </a:p>
          <a:p>
            <a:pPr marL="190510" indent="-190510">
              <a:buFont typeface="Arial" panose="020B0604020202020204" pitchFamily="34" charset="0"/>
              <a:buChar char="•"/>
            </a:pPr>
            <a:r>
              <a:rPr lang="en-AU" sz="2133" dirty="0"/>
              <a:t>Hearing impairment</a:t>
            </a:r>
          </a:p>
        </p:txBody>
      </p:sp>
      <p:sp>
        <p:nvSpPr>
          <p:cNvPr id="7" name="Arrow: Right 6">
            <a:extLst>
              <a:ext uri="{FF2B5EF4-FFF2-40B4-BE49-F238E27FC236}">
                <a16:creationId xmlns:a16="http://schemas.microsoft.com/office/drawing/2014/main" id="{AD3D0C21-6FDA-4A5B-B1DD-52AED8659E08}"/>
              </a:ext>
            </a:extLst>
          </p:cNvPr>
          <p:cNvSpPr/>
          <p:nvPr/>
        </p:nvSpPr>
        <p:spPr>
          <a:xfrm>
            <a:off x="8970264" y="2029412"/>
            <a:ext cx="652272" cy="2702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pic>
        <p:nvPicPr>
          <p:cNvPr id="12" name="Picture 11">
            <a:extLst>
              <a:ext uri="{FF2B5EF4-FFF2-40B4-BE49-F238E27FC236}">
                <a16:creationId xmlns:a16="http://schemas.microsoft.com/office/drawing/2014/main" id="{B4593C03-7300-4CD4-98C5-A27C47F57C76}"/>
              </a:ext>
            </a:extLst>
          </p:cNvPr>
          <p:cNvPicPr>
            <a:picLocks noChangeAspect="1"/>
          </p:cNvPicPr>
          <p:nvPr/>
        </p:nvPicPr>
        <p:blipFill>
          <a:blip r:embed="rId3"/>
          <a:stretch>
            <a:fillRect/>
          </a:stretch>
        </p:blipFill>
        <p:spPr>
          <a:xfrm>
            <a:off x="1117600" y="1651000"/>
            <a:ext cx="2056562" cy="2743438"/>
          </a:xfrm>
          <a:prstGeom prst="rect">
            <a:avLst/>
          </a:prstGeom>
        </p:spPr>
      </p:pic>
    </p:spTree>
    <p:extLst>
      <p:ext uri="{BB962C8B-B14F-4D97-AF65-F5344CB8AC3E}">
        <p14:creationId xmlns:p14="http://schemas.microsoft.com/office/powerpoint/2010/main" val="1897796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F5C98-E87E-6747-9313-C919BD1747FD}"/>
              </a:ext>
            </a:extLst>
          </p:cNvPr>
          <p:cNvPicPr>
            <a:picLocks noChangeAspect="1"/>
          </p:cNvPicPr>
          <p:nvPr/>
        </p:nvPicPr>
        <p:blipFill>
          <a:blip r:embed="rId3"/>
          <a:stretch>
            <a:fillRect/>
          </a:stretch>
        </p:blipFill>
        <p:spPr>
          <a:xfrm>
            <a:off x="0" y="-404"/>
            <a:ext cx="12192000" cy="580644"/>
          </a:xfrm>
          <a:prstGeom prst="rect">
            <a:avLst/>
          </a:prstGeom>
        </p:spPr>
      </p:pic>
      <p:sp>
        <p:nvSpPr>
          <p:cNvPr id="2" name="Title 1">
            <a:extLst>
              <a:ext uri="{FF2B5EF4-FFF2-40B4-BE49-F238E27FC236}">
                <a16:creationId xmlns:a16="http://schemas.microsoft.com/office/drawing/2014/main" id="{0B6BCD42-DA69-7C40-9A19-2D044F297AF8}"/>
              </a:ext>
            </a:extLst>
          </p:cNvPr>
          <p:cNvSpPr>
            <a:spLocks noGrp="1"/>
          </p:cNvSpPr>
          <p:nvPr>
            <p:ph type="title"/>
          </p:nvPr>
        </p:nvSpPr>
        <p:spPr>
          <a:xfrm>
            <a:off x="2152650" y="1195352"/>
            <a:ext cx="7886700" cy="662782"/>
          </a:xfrm>
        </p:spPr>
        <p:txBody>
          <a:bodyPr>
            <a:normAutofit fontScale="90000"/>
          </a:bodyPr>
          <a:lstStyle/>
          <a:p>
            <a:r>
              <a:rPr lang="en-US" sz="3900" dirty="0">
                <a:solidFill>
                  <a:srgbClr val="0070C0"/>
                </a:solidFill>
                <a:cs typeface="Arial" panose="020B0604020202020204" pitchFamily="34" charset="0"/>
              </a:rPr>
              <a:t>Disclosures</a:t>
            </a:r>
            <a:br>
              <a:rPr lang="en-US" dirty="0">
                <a:solidFill>
                  <a:srgbClr val="0070C0"/>
                </a:solidFill>
                <a:cs typeface="Arial" panose="020B0604020202020204" pitchFamily="34" charset="0"/>
              </a:rPr>
            </a:br>
            <a:endParaRPr lang="en-US" dirty="0">
              <a:solidFill>
                <a:srgbClr val="0070C0"/>
              </a:solidFill>
              <a:cs typeface="Arial" panose="020B0604020202020204" pitchFamily="34" charset="0"/>
            </a:endParaRPr>
          </a:p>
        </p:txBody>
      </p:sp>
      <p:pic>
        <p:nvPicPr>
          <p:cNvPr id="13" name="Picture 12">
            <a:extLst>
              <a:ext uri="{FF2B5EF4-FFF2-40B4-BE49-F238E27FC236}">
                <a16:creationId xmlns:a16="http://schemas.microsoft.com/office/drawing/2014/main" id="{DE8C0E47-60E6-8C4B-B918-C91CBAB7EA7D}"/>
              </a:ext>
            </a:extLst>
          </p:cNvPr>
          <p:cNvPicPr>
            <a:picLocks noChangeAspect="1"/>
          </p:cNvPicPr>
          <p:nvPr/>
        </p:nvPicPr>
        <p:blipFill>
          <a:blip r:embed="rId4"/>
          <a:stretch>
            <a:fillRect/>
          </a:stretch>
        </p:blipFill>
        <p:spPr>
          <a:xfrm>
            <a:off x="9249854" y="6174288"/>
            <a:ext cx="1141804" cy="662983"/>
          </a:xfrm>
          <a:prstGeom prst="rect">
            <a:avLst/>
          </a:prstGeom>
        </p:spPr>
      </p:pic>
      <p:sp>
        <p:nvSpPr>
          <p:cNvPr id="7" name="Content Placeholder 6">
            <a:extLst>
              <a:ext uri="{FF2B5EF4-FFF2-40B4-BE49-F238E27FC236}">
                <a16:creationId xmlns:a16="http://schemas.microsoft.com/office/drawing/2014/main" id="{73DD8C9C-F655-E743-B5F7-44F7A62AB33C}"/>
              </a:ext>
            </a:extLst>
          </p:cNvPr>
          <p:cNvSpPr>
            <a:spLocks noGrp="1"/>
          </p:cNvSpPr>
          <p:nvPr>
            <p:ph idx="1"/>
          </p:nvPr>
        </p:nvSpPr>
        <p:spPr>
          <a:xfrm>
            <a:off x="2152650" y="1987741"/>
            <a:ext cx="7886700" cy="3012128"/>
          </a:xfrm>
        </p:spPr>
        <p:txBody>
          <a:bodyPr>
            <a:normAutofit/>
          </a:bodyPr>
          <a:lstStyle/>
          <a:p>
            <a:pPr lvl="1"/>
            <a:r>
              <a:rPr lang="en-US" dirty="0">
                <a:solidFill>
                  <a:srgbClr val="3D3D3D"/>
                </a:solidFill>
              </a:rPr>
              <a:t>Travel and speaker honorarium from Amgen, Merck and </a:t>
            </a:r>
            <a:r>
              <a:rPr lang="en-US" dirty="0" err="1">
                <a:solidFill>
                  <a:srgbClr val="3D3D3D"/>
                </a:solidFill>
              </a:rPr>
              <a:t>Besins</a:t>
            </a:r>
            <a:r>
              <a:rPr lang="en-US" dirty="0">
                <a:solidFill>
                  <a:srgbClr val="3D3D3D"/>
                </a:solidFill>
              </a:rPr>
              <a:t>, Australasian Menopause Society, Health Ed </a:t>
            </a:r>
          </a:p>
          <a:p>
            <a:pPr lvl="1"/>
            <a:r>
              <a:rPr lang="en-US" dirty="0">
                <a:solidFill>
                  <a:srgbClr val="3D3D3D"/>
                </a:solidFill>
              </a:rPr>
              <a:t>Consulting fees from </a:t>
            </a:r>
            <a:r>
              <a:rPr lang="en-US" dirty="0" err="1">
                <a:solidFill>
                  <a:srgbClr val="3D3D3D"/>
                </a:solidFill>
              </a:rPr>
              <a:t>Theramex</a:t>
            </a:r>
            <a:r>
              <a:rPr lang="en-US" dirty="0">
                <a:solidFill>
                  <a:srgbClr val="3D3D3D"/>
                </a:solidFill>
              </a:rPr>
              <a:t>, </a:t>
            </a:r>
            <a:r>
              <a:rPr lang="en-US" dirty="0" err="1">
                <a:solidFill>
                  <a:srgbClr val="3D3D3D"/>
                </a:solidFill>
              </a:rPr>
              <a:t>Besins</a:t>
            </a:r>
            <a:endParaRPr lang="en-US" dirty="0">
              <a:solidFill>
                <a:srgbClr val="3D3D3D"/>
              </a:solidFill>
            </a:endParaRPr>
          </a:p>
          <a:p>
            <a:pPr lvl="1"/>
            <a:r>
              <a:rPr lang="en-US" dirty="0">
                <a:solidFill>
                  <a:srgbClr val="3D3D3D"/>
                </a:solidFill>
              </a:rPr>
              <a:t>Research funding from Amgen</a:t>
            </a:r>
          </a:p>
          <a:p>
            <a:pPr lvl="1"/>
            <a:r>
              <a:rPr lang="en-US" dirty="0">
                <a:solidFill>
                  <a:srgbClr val="3D3D3D"/>
                </a:solidFill>
              </a:rPr>
              <a:t>Research funding from Australian government: NHMRC, MRFF, CRE-</a:t>
            </a:r>
            <a:r>
              <a:rPr lang="en-US" dirty="0" err="1">
                <a:solidFill>
                  <a:srgbClr val="3D3D3D"/>
                </a:solidFill>
              </a:rPr>
              <a:t>WHiRL</a:t>
            </a:r>
            <a:endParaRPr lang="en-US" dirty="0">
              <a:solidFill>
                <a:srgbClr val="3D3D3D"/>
              </a:solidFill>
            </a:endParaRPr>
          </a:p>
          <a:p>
            <a:endParaRPr lang="en-US" dirty="0">
              <a:solidFill>
                <a:srgbClr val="3D3D3D"/>
              </a:solidFill>
            </a:endParaRPr>
          </a:p>
        </p:txBody>
      </p:sp>
      <p:cxnSp>
        <p:nvCxnSpPr>
          <p:cNvPr id="10" name="Straight Connector 9">
            <a:extLst>
              <a:ext uri="{FF2B5EF4-FFF2-40B4-BE49-F238E27FC236}">
                <a16:creationId xmlns:a16="http://schemas.microsoft.com/office/drawing/2014/main" id="{C0EA735B-A4DC-8745-9017-A1771CEE06E6}"/>
              </a:ext>
            </a:extLst>
          </p:cNvPr>
          <p:cNvCxnSpPr>
            <a:cxnSpLocks/>
          </p:cNvCxnSpPr>
          <p:nvPr/>
        </p:nvCxnSpPr>
        <p:spPr>
          <a:xfrm>
            <a:off x="0" y="6000108"/>
            <a:ext cx="12192000" cy="0"/>
          </a:xfrm>
          <a:prstGeom prst="line">
            <a:avLst/>
          </a:prstGeom>
          <a:ln w="50800">
            <a:solidFill>
              <a:srgbClr val="22C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027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A2C0F6-3349-4296-B4E1-5AB350C5FC19}"/>
              </a:ext>
            </a:extLst>
          </p:cNvPr>
          <p:cNvSpPr>
            <a:spLocks noGrp="1"/>
          </p:cNvSpPr>
          <p:nvPr>
            <p:ph type="sldNum" sz="quarter" idx="12"/>
          </p:nvPr>
        </p:nvSpPr>
        <p:spPr/>
        <p:txBody>
          <a:bodyPr/>
          <a:lstStyle/>
          <a:p>
            <a:pPr defTabSz="609630">
              <a:defRPr/>
            </a:pPr>
            <a:fld id="{29BBDFDC-7E49-F34D-AFE6-2819E8045293}" type="slidenum">
              <a:rPr lang="en-US">
                <a:solidFill>
                  <a:prstClr val="black">
                    <a:tint val="75000"/>
                  </a:prstClr>
                </a:solidFill>
                <a:latin typeface="Calibri" panose="020F0502020204030204"/>
              </a:rPr>
              <a:pPr defTabSz="609630">
                <a:defRPr/>
              </a:pPr>
              <a:t>20</a:t>
            </a:fld>
            <a:endParaRPr lang="en-US">
              <a:solidFill>
                <a:prstClr val="black">
                  <a:tint val="75000"/>
                </a:prstClr>
              </a:solidFill>
              <a:latin typeface="Calibri" panose="020F0502020204030204"/>
            </a:endParaRPr>
          </a:p>
        </p:txBody>
      </p:sp>
      <p:pic>
        <p:nvPicPr>
          <p:cNvPr id="4" name="Picture 3">
            <a:extLst>
              <a:ext uri="{FF2B5EF4-FFF2-40B4-BE49-F238E27FC236}">
                <a16:creationId xmlns:a16="http://schemas.microsoft.com/office/drawing/2014/main" id="{B8CFCC21-A3E7-4520-80A6-5BB2430C94BD}"/>
              </a:ext>
            </a:extLst>
          </p:cNvPr>
          <p:cNvPicPr>
            <a:picLocks noChangeAspect="1"/>
          </p:cNvPicPr>
          <p:nvPr/>
        </p:nvPicPr>
        <p:blipFill>
          <a:blip r:embed="rId3"/>
          <a:stretch>
            <a:fillRect/>
          </a:stretch>
        </p:blipFill>
        <p:spPr>
          <a:xfrm>
            <a:off x="965200" y="879629"/>
            <a:ext cx="9904908" cy="4803422"/>
          </a:xfrm>
          <a:prstGeom prst="rect">
            <a:avLst/>
          </a:prstGeom>
        </p:spPr>
      </p:pic>
      <p:sp>
        <p:nvSpPr>
          <p:cNvPr id="5" name="Title 1">
            <a:extLst>
              <a:ext uri="{FF2B5EF4-FFF2-40B4-BE49-F238E27FC236}">
                <a16:creationId xmlns:a16="http://schemas.microsoft.com/office/drawing/2014/main" id="{EE9A2840-CC8D-4AD6-BA1E-ED636242510A}"/>
              </a:ext>
            </a:extLst>
          </p:cNvPr>
          <p:cNvSpPr txBox="1">
            <a:spLocks/>
          </p:cNvSpPr>
          <p:nvPr/>
        </p:nvSpPr>
        <p:spPr>
          <a:xfrm>
            <a:off x="2422099" y="136520"/>
            <a:ext cx="8940800" cy="740017"/>
          </a:xfrm>
          <a:prstGeom prst="rect">
            <a:avLst/>
          </a:prstGeom>
        </p:spPr>
        <p:txBody>
          <a:bodyPr/>
          <a:lst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a:lstStyle>
          <a:p>
            <a:pPr defTabSz="914492">
              <a:defRPr/>
            </a:pPr>
            <a:r>
              <a:rPr lang="en-AU" sz="3600" dirty="0">
                <a:solidFill>
                  <a:srgbClr val="4472C4"/>
                </a:solidFill>
                <a:latin typeface="Calibri Light" panose="020F0302020204030204"/>
              </a:rPr>
              <a:t>Neurocognitive and Psychological Impacts</a:t>
            </a:r>
          </a:p>
        </p:txBody>
      </p:sp>
      <p:sp>
        <p:nvSpPr>
          <p:cNvPr id="7" name="TextBox 6">
            <a:extLst>
              <a:ext uri="{FF2B5EF4-FFF2-40B4-BE49-F238E27FC236}">
                <a16:creationId xmlns:a16="http://schemas.microsoft.com/office/drawing/2014/main" id="{85F8F3AC-8DFF-467D-8DC3-96E68AB2B60F}"/>
              </a:ext>
            </a:extLst>
          </p:cNvPr>
          <p:cNvSpPr txBox="1"/>
          <p:nvPr/>
        </p:nvSpPr>
        <p:spPr>
          <a:xfrm>
            <a:off x="6414449" y="6473364"/>
            <a:ext cx="5741783" cy="461665"/>
          </a:xfrm>
          <a:prstGeom prst="rect">
            <a:avLst/>
          </a:prstGeom>
          <a:noFill/>
        </p:spPr>
        <p:txBody>
          <a:bodyPr wrap="square">
            <a:spAutoFit/>
          </a:bodyPr>
          <a:lstStyle/>
          <a:p>
            <a:pPr defTabSz="609630">
              <a:defRPr/>
            </a:pPr>
            <a:r>
              <a:rPr lang="en-AU" sz="1200" dirty="0" err="1">
                <a:solidFill>
                  <a:prstClr val="black"/>
                </a:solidFill>
                <a:latin typeface="Calibri" panose="020F0502020204030204"/>
              </a:rPr>
              <a:t>Hutaff</a:t>
            </a:r>
            <a:r>
              <a:rPr lang="en-AU" sz="1200" dirty="0">
                <a:solidFill>
                  <a:prstClr val="black"/>
                </a:solidFill>
                <a:latin typeface="Calibri" panose="020F0502020204030204"/>
              </a:rPr>
              <a:t>-Lee C, Bennett E, Howell S, Tartaglia N.. Am J Med Genet Part C. 2019; 181C: 42–50.</a:t>
            </a:r>
          </a:p>
        </p:txBody>
      </p:sp>
      <p:pic>
        <p:nvPicPr>
          <p:cNvPr id="6" name="Picture 5">
            <a:extLst>
              <a:ext uri="{FF2B5EF4-FFF2-40B4-BE49-F238E27FC236}">
                <a16:creationId xmlns:a16="http://schemas.microsoft.com/office/drawing/2014/main" id="{6662C06F-4AD9-4689-A7CF-8A98C8B8A429}"/>
              </a:ext>
            </a:extLst>
          </p:cNvPr>
          <p:cNvPicPr>
            <a:picLocks noChangeAspect="1"/>
          </p:cNvPicPr>
          <p:nvPr/>
        </p:nvPicPr>
        <p:blipFill>
          <a:blip r:embed="rId4"/>
          <a:stretch>
            <a:fillRect/>
          </a:stretch>
        </p:blipFill>
        <p:spPr>
          <a:xfrm>
            <a:off x="228651" y="5553393"/>
            <a:ext cx="5562549" cy="1166192"/>
          </a:xfrm>
          <a:prstGeom prst="rect">
            <a:avLst/>
          </a:prstGeom>
          <a:ln w="76200">
            <a:solidFill>
              <a:srgbClr val="007076"/>
            </a:solidFill>
          </a:ln>
        </p:spPr>
      </p:pic>
    </p:spTree>
    <p:extLst>
      <p:ext uri="{BB962C8B-B14F-4D97-AF65-F5344CB8AC3E}">
        <p14:creationId xmlns:p14="http://schemas.microsoft.com/office/powerpoint/2010/main" val="3334486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518" b="-9518"/>
            </a:stretch>
          </a:blipFill>
        </p:spPr>
        <p:txBody>
          <a:bodyPr/>
          <a:lstStyle/>
          <a:p>
            <a:endParaRPr lang="en-AU" sz="1200"/>
          </a:p>
        </p:txBody>
      </p:sp>
      <p:grpSp>
        <p:nvGrpSpPr>
          <p:cNvPr id="3" name="Group 3"/>
          <p:cNvGrpSpPr/>
          <p:nvPr/>
        </p:nvGrpSpPr>
        <p:grpSpPr>
          <a:xfrm>
            <a:off x="7469061" y="-96441"/>
            <a:ext cx="4722942" cy="6954441"/>
            <a:chOff x="0" y="-38100"/>
            <a:chExt cx="1865853" cy="2747433"/>
          </a:xfrm>
        </p:grpSpPr>
        <p:sp>
          <p:nvSpPr>
            <p:cNvPr id="4" name="Freeform 4"/>
            <p:cNvSpPr/>
            <p:nvPr/>
          </p:nvSpPr>
          <p:spPr>
            <a:xfrm>
              <a:off x="0" y="0"/>
              <a:ext cx="1865853" cy="2709333"/>
            </a:xfrm>
            <a:custGeom>
              <a:avLst/>
              <a:gdLst/>
              <a:ahLst/>
              <a:cxnLst/>
              <a:rect l="l" t="t" r="r" b="b"/>
              <a:pathLst>
                <a:path w="1865853" h="2709333">
                  <a:moveTo>
                    <a:pt x="0" y="0"/>
                  </a:moveTo>
                  <a:lnTo>
                    <a:pt x="1865853" y="0"/>
                  </a:lnTo>
                  <a:lnTo>
                    <a:pt x="1865853" y="2709333"/>
                  </a:lnTo>
                  <a:lnTo>
                    <a:pt x="0" y="2709333"/>
                  </a:lnTo>
                  <a:close/>
                </a:path>
              </a:pathLst>
            </a:custGeom>
            <a:solidFill>
              <a:srgbClr val="00949D"/>
            </a:solidFill>
          </p:spPr>
          <p:txBody>
            <a:bodyPr/>
            <a:lstStyle/>
            <a:p>
              <a:endParaRPr lang="en-AU" sz="1200"/>
            </a:p>
          </p:txBody>
        </p:sp>
        <p:sp>
          <p:nvSpPr>
            <p:cNvPr id="5" name="TextBox 5"/>
            <p:cNvSpPr txBox="1"/>
            <p:nvPr/>
          </p:nvSpPr>
          <p:spPr>
            <a:xfrm>
              <a:off x="0" y="-38100"/>
              <a:ext cx="1865852" cy="2747433"/>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TextBox 6"/>
          <p:cNvSpPr txBox="1"/>
          <p:nvPr/>
        </p:nvSpPr>
        <p:spPr>
          <a:xfrm>
            <a:off x="7559323" y="356659"/>
            <a:ext cx="4542415" cy="1384995"/>
          </a:xfrm>
          <a:prstGeom prst="rect">
            <a:avLst/>
          </a:prstGeom>
        </p:spPr>
        <p:txBody>
          <a:bodyPr lIns="0" tIns="0" rIns="0" bIns="0" rtlCol="0" anchor="t">
            <a:spAutoFit/>
          </a:bodyPr>
          <a:lstStyle/>
          <a:p>
            <a:pPr algn="ctr">
              <a:lnSpc>
                <a:spcPts val="5366"/>
              </a:lnSpc>
            </a:pPr>
            <a:r>
              <a:rPr lang="en-US" sz="4666" spc="181" dirty="0">
                <a:solidFill>
                  <a:schemeClr val="bg1"/>
                </a:solidFill>
                <a:latin typeface="+mj-lt"/>
                <a:ea typeface="Anton"/>
                <a:cs typeface="Anton"/>
                <a:sym typeface="Anton"/>
              </a:rPr>
              <a:t>Beneficial Effects of HRT</a:t>
            </a:r>
          </a:p>
        </p:txBody>
      </p:sp>
      <p:sp>
        <p:nvSpPr>
          <p:cNvPr id="7" name="Freeform 7"/>
          <p:cNvSpPr/>
          <p:nvPr/>
        </p:nvSpPr>
        <p:spPr>
          <a:xfrm>
            <a:off x="366823" y="156816"/>
            <a:ext cx="6384839" cy="6544368"/>
          </a:xfrm>
          <a:custGeom>
            <a:avLst/>
            <a:gdLst/>
            <a:ahLst/>
            <a:cxnLst/>
            <a:rect l="l" t="t" r="r" b="b"/>
            <a:pathLst>
              <a:path w="9577258" h="9816552">
                <a:moveTo>
                  <a:pt x="0" y="0"/>
                </a:moveTo>
                <a:lnTo>
                  <a:pt x="9577258" y="0"/>
                </a:lnTo>
                <a:lnTo>
                  <a:pt x="9577258" y="9816552"/>
                </a:lnTo>
                <a:lnTo>
                  <a:pt x="0" y="9816552"/>
                </a:lnTo>
                <a:lnTo>
                  <a:pt x="0" y="0"/>
                </a:lnTo>
                <a:close/>
              </a:path>
            </a:pathLst>
          </a:custGeom>
          <a:blipFill>
            <a:blip r:embed="rId4"/>
            <a:stretch>
              <a:fillRect t="-419" b="-419"/>
            </a:stretch>
          </a:blipFill>
        </p:spPr>
        <p:txBody>
          <a:bodyPr/>
          <a:lstStyle/>
          <a:p>
            <a:endParaRPr lang="en-AU" sz="1200"/>
          </a:p>
        </p:txBody>
      </p:sp>
      <p:sp>
        <p:nvSpPr>
          <p:cNvPr id="8" name="Rectangle 7">
            <a:extLst>
              <a:ext uri="{FF2B5EF4-FFF2-40B4-BE49-F238E27FC236}">
                <a16:creationId xmlns:a16="http://schemas.microsoft.com/office/drawing/2014/main" id="{B4DAB6F7-5538-4916-B908-B9B25D64E219}"/>
              </a:ext>
            </a:extLst>
          </p:cNvPr>
          <p:cNvSpPr/>
          <p:nvPr/>
        </p:nvSpPr>
        <p:spPr>
          <a:xfrm>
            <a:off x="7695793" y="2159001"/>
            <a:ext cx="4293007" cy="3704156"/>
          </a:xfrm>
          <a:prstGeom prst="rect">
            <a:avLst/>
          </a:prstGeom>
        </p:spPr>
        <p:txBody>
          <a:bodyPr wrap="square">
            <a:spAutoFit/>
          </a:bodyPr>
          <a:lstStyle/>
          <a:p>
            <a:pPr marL="403034" lvl="1" indent="-201517">
              <a:lnSpc>
                <a:spcPts val="1979"/>
              </a:lnSpc>
              <a:buFont typeface="Arial"/>
              <a:buChar char="•"/>
            </a:pPr>
            <a:r>
              <a:rPr lang="en-US" sz="2400" spc="-50" dirty="0">
                <a:solidFill>
                  <a:srgbClr val="FFFFFF"/>
                </a:solidFill>
                <a:ea typeface="Montserrat"/>
                <a:cs typeface="Montserrat"/>
                <a:sym typeface="Montserrat"/>
              </a:rPr>
              <a:t>Primary amenorrhea or</a:t>
            </a:r>
          </a:p>
          <a:p>
            <a:pPr marL="201517" lvl="1">
              <a:lnSpc>
                <a:spcPts val="1979"/>
              </a:lnSpc>
            </a:pPr>
            <a:r>
              <a:rPr lang="en-US" sz="2400" spc="-50" dirty="0">
                <a:solidFill>
                  <a:srgbClr val="FFFFFF"/>
                </a:solidFill>
                <a:ea typeface="Montserrat"/>
                <a:cs typeface="Montserrat"/>
                <a:sym typeface="Montserrat"/>
              </a:rPr>
              <a:t>Premature ovarian insufficiency</a:t>
            </a:r>
          </a:p>
          <a:p>
            <a:pPr marL="403034" lvl="1" indent="-201517">
              <a:lnSpc>
                <a:spcPts val="1979"/>
              </a:lnSpc>
              <a:buFont typeface="Arial"/>
              <a:buChar char="•"/>
            </a:pPr>
            <a:endParaRPr lang="en-US" sz="2400" spc="-50" dirty="0">
              <a:solidFill>
                <a:srgbClr val="FFFFFF"/>
              </a:solidFill>
              <a:ea typeface="Montserrat"/>
              <a:cs typeface="Montserrat"/>
              <a:sym typeface="Montserrat"/>
            </a:endParaRPr>
          </a:p>
          <a:p>
            <a:pPr marL="403034" lvl="1" indent="-201517">
              <a:lnSpc>
                <a:spcPts val="1979"/>
              </a:lnSpc>
              <a:buFont typeface="Arial"/>
              <a:buChar char="•"/>
            </a:pPr>
            <a:r>
              <a:rPr lang="en-US" sz="2400" spc="-50" dirty="0">
                <a:solidFill>
                  <a:srgbClr val="FFFFFF"/>
                </a:solidFill>
                <a:ea typeface="Montserrat"/>
                <a:cs typeface="Montserrat"/>
                <a:sym typeface="Montserrat"/>
              </a:rPr>
              <a:t>Prompt institution</a:t>
            </a:r>
          </a:p>
          <a:p>
            <a:pPr marL="403034" lvl="1" indent="-201517">
              <a:lnSpc>
                <a:spcPts val="1979"/>
              </a:lnSpc>
              <a:buFont typeface="Arial"/>
              <a:buChar char="•"/>
            </a:pPr>
            <a:endParaRPr lang="en-US" sz="2400" spc="-50" dirty="0">
              <a:solidFill>
                <a:srgbClr val="FFFFFF"/>
              </a:solidFill>
              <a:ea typeface="Montserrat"/>
              <a:cs typeface="Montserrat"/>
              <a:sym typeface="Montserrat"/>
            </a:endParaRPr>
          </a:p>
          <a:p>
            <a:pPr marL="403034" lvl="1" indent="-201517">
              <a:lnSpc>
                <a:spcPts val="1979"/>
              </a:lnSpc>
              <a:buFont typeface="Arial"/>
              <a:buChar char="•"/>
            </a:pPr>
            <a:r>
              <a:rPr lang="en-US" sz="2400" spc="-50" dirty="0">
                <a:solidFill>
                  <a:srgbClr val="FFFFFF"/>
                </a:solidFill>
                <a:ea typeface="Montserrat"/>
                <a:cs typeface="Montserrat"/>
                <a:sym typeface="Montserrat"/>
              </a:rPr>
              <a:t>Continued adherence</a:t>
            </a:r>
          </a:p>
          <a:p>
            <a:pPr marL="707849" lvl="2" indent="-201517">
              <a:lnSpc>
                <a:spcPts val="1979"/>
              </a:lnSpc>
              <a:buFont typeface="Arial"/>
              <a:buChar char="•"/>
            </a:pPr>
            <a:r>
              <a:rPr lang="en-US" sz="2400" spc="-50" dirty="0">
                <a:solidFill>
                  <a:srgbClr val="FFFFFF"/>
                </a:solidFill>
                <a:ea typeface="Montserrat"/>
                <a:cs typeface="Montserrat"/>
                <a:sym typeface="Montserrat"/>
              </a:rPr>
              <a:t>Non-adherence associated with bone loss</a:t>
            </a:r>
          </a:p>
          <a:p>
            <a:pPr marL="707849" lvl="2" indent="-201517">
              <a:lnSpc>
                <a:spcPts val="1979"/>
              </a:lnSpc>
              <a:buFont typeface="Arial"/>
              <a:buChar char="•"/>
            </a:pPr>
            <a:endParaRPr lang="en-US" sz="2400" spc="-50" dirty="0">
              <a:solidFill>
                <a:srgbClr val="FFFFFF"/>
              </a:solidFill>
              <a:ea typeface="Montserrat"/>
              <a:cs typeface="Montserrat"/>
              <a:sym typeface="Montserrat"/>
            </a:endParaRPr>
          </a:p>
          <a:p>
            <a:pPr marL="403034" lvl="1" indent="-201517">
              <a:lnSpc>
                <a:spcPts val="1979"/>
              </a:lnSpc>
              <a:buFont typeface="Arial"/>
              <a:buChar char="•"/>
            </a:pPr>
            <a:r>
              <a:rPr lang="en-US" sz="2400" spc="-50" dirty="0">
                <a:solidFill>
                  <a:srgbClr val="FFFFFF"/>
                </a:solidFill>
                <a:ea typeface="Montserrat"/>
                <a:cs typeface="Montserrat"/>
                <a:sym typeface="Montserrat"/>
              </a:rPr>
              <a:t>Continue until at least the usual age of menopause</a:t>
            </a:r>
          </a:p>
          <a:p>
            <a:pPr marL="707849" lvl="2" indent="-201517">
              <a:lnSpc>
                <a:spcPts val="1979"/>
              </a:lnSpc>
              <a:buFont typeface="Arial"/>
              <a:buChar char="•"/>
            </a:pPr>
            <a:endParaRPr lang="en-US" sz="2400" spc="-50" dirty="0">
              <a:solidFill>
                <a:srgbClr val="FFFFFF"/>
              </a:solidFill>
              <a:ea typeface="Montserrat"/>
              <a:cs typeface="Montserrat"/>
              <a:sym typeface="Montserrat"/>
            </a:endParaRPr>
          </a:p>
          <a:p>
            <a:pPr marL="506332" lvl="2">
              <a:lnSpc>
                <a:spcPts val="1979"/>
              </a:lnSpc>
            </a:pPr>
            <a:r>
              <a:rPr lang="en-US" sz="2400" spc="-50" dirty="0">
                <a:solidFill>
                  <a:srgbClr val="FFFFFF"/>
                </a:solidFill>
                <a:ea typeface="Montserrat"/>
                <a:cs typeface="Montserrat"/>
                <a:sym typeface="Montserrat"/>
              </a:rPr>
              <a:t>		</a:t>
            </a:r>
          </a:p>
        </p:txBody>
      </p:sp>
      <p:sp>
        <p:nvSpPr>
          <p:cNvPr id="9" name="Rectangle 8">
            <a:extLst>
              <a:ext uri="{FF2B5EF4-FFF2-40B4-BE49-F238E27FC236}">
                <a16:creationId xmlns:a16="http://schemas.microsoft.com/office/drawing/2014/main" id="{1D42129C-8ABB-47B7-BFA6-57CED9168152}"/>
              </a:ext>
            </a:extLst>
          </p:cNvPr>
          <p:cNvSpPr/>
          <p:nvPr/>
        </p:nvSpPr>
        <p:spPr>
          <a:xfrm>
            <a:off x="7687167" y="6198151"/>
            <a:ext cx="4011739" cy="461665"/>
          </a:xfrm>
          <a:prstGeom prst="rect">
            <a:avLst/>
          </a:prstGeom>
        </p:spPr>
        <p:txBody>
          <a:bodyPr wrap="square">
            <a:spAutoFit/>
          </a:bodyPr>
          <a:lstStyle/>
          <a:p>
            <a:r>
              <a:rPr lang="en-AU" sz="1200" dirty="0" err="1">
                <a:solidFill>
                  <a:schemeClr val="bg1"/>
                </a:solidFill>
              </a:rPr>
              <a:t>Gravholt</a:t>
            </a:r>
            <a:r>
              <a:rPr lang="en-AU" sz="1200" dirty="0">
                <a:solidFill>
                  <a:schemeClr val="bg1"/>
                </a:solidFill>
              </a:rPr>
              <a:t>, C.H., </a:t>
            </a:r>
            <a:r>
              <a:rPr lang="en-AU" sz="1200" dirty="0" err="1">
                <a:solidFill>
                  <a:schemeClr val="bg1"/>
                </a:solidFill>
              </a:rPr>
              <a:t>Viuff</a:t>
            </a:r>
            <a:r>
              <a:rPr lang="en-AU" sz="1200" dirty="0">
                <a:solidFill>
                  <a:schemeClr val="bg1"/>
                </a:solidFill>
              </a:rPr>
              <a:t>, M.H., Brun, S. et al.. Nat Rev Endocrinol 15, 601–614 (2019)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518" b="-9518"/>
            </a:stretch>
          </a:blipFill>
        </p:spPr>
        <p:txBody>
          <a:bodyPr/>
          <a:lstStyle/>
          <a:p>
            <a:endParaRPr lang="en-AU" sz="1200"/>
          </a:p>
        </p:txBody>
      </p:sp>
      <p:grpSp>
        <p:nvGrpSpPr>
          <p:cNvPr id="3" name="Group 3"/>
          <p:cNvGrpSpPr/>
          <p:nvPr/>
        </p:nvGrpSpPr>
        <p:grpSpPr>
          <a:xfrm>
            <a:off x="5911516" y="0"/>
            <a:ext cx="6299200" cy="6858000"/>
            <a:chOff x="0" y="0"/>
            <a:chExt cx="1865852" cy="2709333"/>
          </a:xfrm>
        </p:grpSpPr>
        <p:sp>
          <p:nvSpPr>
            <p:cNvPr id="4" name="Freeform 4"/>
            <p:cNvSpPr/>
            <p:nvPr/>
          </p:nvSpPr>
          <p:spPr>
            <a:xfrm>
              <a:off x="0" y="0"/>
              <a:ext cx="1865853" cy="2709333"/>
            </a:xfrm>
            <a:custGeom>
              <a:avLst/>
              <a:gdLst/>
              <a:ahLst/>
              <a:cxnLst/>
              <a:rect l="l" t="t" r="r" b="b"/>
              <a:pathLst>
                <a:path w="1865853" h="2709333">
                  <a:moveTo>
                    <a:pt x="0" y="0"/>
                  </a:moveTo>
                  <a:lnTo>
                    <a:pt x="1865853" y="0"/>
                  </a:lnTo>
                  <a:lnTo>
                    <a:pt x="1865853" y="2709333"/>
                  </a:lnTo>
                  <a:lnTo>
                    <a:pt x="0" y="2709333"/>
                  </a:lnTo>
                  <a:close/>
                </a:path>
              </a:pathLst>
            </a:custGeom>
            <a:solidFill>
              <a:srgbClr val="00949D"/>
            </a:solidFill>
          </p:spPr>
          <p:txBody>
            <a:bodyPr/>
            <a:lstStyle/>
            <a:p>
              <a:endParaRPr lang="en-AU" sz="1200"/>
            </a:p>
          </p:txBody>
        </p:sp>
        <p:sp>
          <p:nvSpPr>
            <p:cNvPr id="5" name="TextBox 5"/>
            <p:cNvSpPr txBox="1"/>
            <p:nvPr/>
          </p:nvSpPr>
          <p:spPr>
            <a:xfrm>
              <a:off x="0" y="-38100"/>
              <a:ext cx="1865852" cy="2747433"/>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Freeform 9"/>
          <p:cNvSpPr/>
          <p:nvPr/>
        </p:nvSpPr>
        <p:spPr>
          <a:xfrm>
            <a:off x="568158" y="279400"/>
            <a:ext cx="4775200" cy="4139141"/>
          </a:xfrm>
          <a:custGeom>
            <a:avLst/>
            <a:gdLst/>
            <a:ahLst/>
            <a:cxnLst/>
            <a:rect l="l" t="t" r="r" b="b"/>
            <a:pathLst>
              <a:path w="9677359" h="9657198">
                <a:moveTo>
                  <a:pt x="0" y="0"/>
                </a:moveTo>
                <a:lnTo>
                  <a:pt x="9677358" y="0"/>
                </a:lnTo>
                <a:lnTo>
                  <a:pt x="9677358" y="9657198"/>
                </a:lnTo>
                <a:lnTo>
                  <a:pt x="0" y="9657198"/>
                </a:lnTo>
                <a:lnTo>
                  <a:pt x="0" y="0"/>
                </a:lnTo>
                <a:close/>
              </a:path>
            </a:pathLst>
          </a:custGeom>
          <a:blipFill>
            <a:blip r:embed="rId4"/>
            <a:stretch>
              <a:fillRect/>
            </a:stretch>
          </a:blipFill>
        </p:spPr>
        <p:txBody>
          <a:bodyPr/>
          <a:lstStyle/>
          <a:p>
            <a:endParaRPr lang="en-AU" sz="1200"/>
          </a:p>
        </p:txBody>
      </p:sp>
      <p:sp>
        <p:nvSpPr>
          <p:cNvPr id="10" name="TextBox 10"/>
          <p:cNvSpPr txBox="1"/>
          <p:nvPr/>
        </p:nvSpPr>
        <p:spPr>
          <a:xfrm>
            <a:off x="6771193" y="279400"/>
            <a:ext cx="4542415" cy="692497"/>
          </a:xfrm>
          <a:prstGeom prst="rect">
            <a:avLst/>
          </a:prstGeom>
        </p:spPr>
        <p:txBody>
          <a:bodyPr lIns="0" tIns="0" rIns="0" bIns="0" rtlCol="0" anchor="t">
            <a:spAutoFit/>
          </a:bodyPr>
          <a:lstStyle/>
          <a:p>
            <a:pPr algn="ctr">
              <a:lnSpc>
                <a:spcPts val="5366"/>
              </a:lnSpc>
            </a:pPr>
            <a:r>
              <a:rPr lang="en-US" sz="4666" spc="181" dirty="0">
                <a:solidFill>
                  <a:schemeClr val="bg1"/>
                </a:solidFill>
                <a:latin typeface="+mj-lt"/>
                <a:ea typeface="Anton"/>
                <a:cs typeface="Anton"/>
                <a:sym typeface="Anton"/>
              </a:rPr>
              <a:t>Choice of HRT</a:t>
            </a:r>
          </a:p>
        </p:txBody>
      </p:sp>
      <p:sp>
        <p:nvSpPr>
          <p:cNvPr id="11" name="Rectangle 10">
            <a:extLst>
              <a:ext uri="{FF2B5EF4-FFF2-40B4-BE49-F238E27FC236}">
                <a16:creationId xmlns:a16="http://schemas.microsoft.com/office/drawing/2014/main" id="{EEFBF06A-5A9F-4709-906D-9C233E911C96}"/>
              </a:ext>
            </a:extLst>
          </p:cNvPr>
          <p:cNvSpPr/>
          <p:nvPr/>
        </p:nvSpPr>
        <p:spPr>
          <a:xfrm>
            <a:off x="5994400" y="1242748"/>
            <a:ext cx="6096000" cy="3694666"/>
          </a:xfrm>
          <a:prstGeom prst="rect">
            <a:avLst/>
          </a:prstGeom>
        </p:spPr>
        <p:txBody>
          <a:bodyPr>
            <a:spAutoFit/>
          </a:bodyPr>
          <a:lstStyle/>
          <a:p>
            <a:pPr marL="403034" lvl="1" indent="-201517" algn="just">
              <a:lnSpc>
                <a:spcPts val="1979"/>
              </a:lnSpc>
              <a:buFont typeface="Arial"/>
              <a:buChar char="•"/>
            </a:pPr>
            <a:r>
              <a:rPr lang="en-US" sz="2133" spc="-50" dirty="0">
                <a:solidFill>
                  <a:srgbClr val="FFFFFF"/>
                </a:solidFill>
                <a:ea typeface="Montserrat"/>
                <a:cs typeface="Montserrat"/>
                <a:sym typeface="Montserrat"/>
              </a:rPr>
              <a:t>Age</a:t>
            </a:r>
          </a:p>
          <a:p>
            <a:pPr marL="403034" lvl="1" indent="-201517" algn="just">
              <a:lnSpc>
                <a:spcPts val="1979"/>
              </a:lnSpc>
              <a:buFont typeface="Arial"/>
              <a:buChar char="•"/>
            </a:pPr>
            <a:r>
              <a:rPr lang="en-US" sz="2133" spc="-50" dirty="0">
                <a:solidFill>
                  <a:srgbClr val="FFFFFF"/>
                </a:solidFill>
                <a:ea typeface="Montserrat"/>
                <a:cs typeface="Montserrat"/>
                <a:sym typeface="Montserrat"/>
              </a:rPr>
              <a:t>Need for pubertal induction</a:t>
            </a:r>
          </a:p>
          <a:p>
            <a:pPr marL="403034" lvl="1" indent="-201517" algn="just">
              <a:lnSpc>
                <a:spcPts val="1979"/>
              </a:lnSpc>
              <a:buFont typeface="Arial"/>
              <a:buChar char="•"/>
            </a:pPr>
            <a:r>
              <a:rPr lang="en-US" sz="2133" spc="-50" dirty="0">
                <a:solidFill>
                  <a:srgbClr val="FFFFFF"/>
                </a:solidFill>
                <a:ea typeface="Montserrat"/>
                <a:cs typeface="Montserrat"/>
                <a:sym typeface="Montserrat"/>
              </a:rPr>
              <a:t>Need for GH</a:t>
            </a:r>
          </a:p>
          <a:p>
            <a:pPr marL="403034" lvl="1" indent="-201517" algn="just">
              <a:lnSpc>
                <a:spcPts val="1979"/>
              </a:lnSpc>
              <a:buFont typeface="Arial"/>
              <a:buChar char="•"/>
            </a:pPr>
            <a:r>
              <a:rPr lang="en-US" sz="2133" spc="-50" dirty="0">
                <a:solidFill>
                  <a:srgbClr val="FFFFFF"/>
                </a:solidFill>
                <a:ea typeface="Montserrat"/>
                <a:cs typeface="Montserrat"/>
                <a:sym typeface="Montserrat"/>
              </a:rPr>
              <a:t>Symptoms</a:t>
            </a:r>
          </a:p>
          <a:p>
            <a:pPr marL="403034" lvl="1" indent="-201517" algn="just">
              <a:lnSpc>
                <a:spcPts val="1979"/>
              </a:lnSpc>
              <a:buFont typeface="Arial"/>
              <a:buChar char="•"/>
            </a:pPr>
            <a:r>
              <a:rPr lang="en-US" sz="2133" spc="-50" dirty="0">
                <a:solidFill>
                  <a:srgbClr val="FFFFFF"/>
                </a:solidFill>
                <a:ea typeface="Montserrat"/>
                <a:cs typeface="Montserrat"/>
                <a:sym typeface="Montserrat"/>
              </a:rPr>
              <a:t>Contraindications to HRT</a:t>
            </a:r>
          </a:p>
          <a:p>
            <a:pPr marL="403034" lvl="1" indent="-201517" algn="just">
              <a:lnSpc>
                <a:spcPts val="1979"/>
              </a:lnSpc>
              <a:buFont typeface="Arial"/>
              <a:buChar char="•"/>
            </a:pPr>
            <a:r>
              <a:rPr lang="en-US" sz="2133" spc="-50" dirty="0">
                <a:solidFill>
                  <a:srgbClr val="FFFFFF"/>
                </a:solidFill>
                <a:ea typeface="Montserrat"/>
                <a:cs typeface="Montserrat"/>
                <a:sym typeface="Montserrat"/>
              </a:rPr>
              <a:t>Uterus present</a:t>
            </a:r>
          </a:p>
          <a:p>
            <a:pPr marL="403034" lvl="1" indent="-201517" algn="just">
              <a:lnSpc>
                <a:spcPts val="1979"/>
              </a:lnSpc>
              <a:buFont typeface="Arial"/>
              <a:buChar char="•"/>
            </a:pPr>
            <a:r>
              <a:rPr lang="en-US" sz="2133" spc="-50" dirty="0">
                <a:solidFill>
                  <a:srgbClr val="FFFFFF"/>
                </a:solidFill>
                <a:ea typeface="Montserrat"/>
                <a:cs typeface="Montserrat"/>
                <a:sym typeface="Montserrat"/>
              </a:rPr>
              <a:t>Need for Contraception </a:t>
            </a:r>
          </a:p>
          <a:p>
            <a:pPr marL="403034" lvl="1" indent="-201517" algn="just">
              <a:lnSpc>
                <a:spcPts val="1979"/>
              </a:lnSpc>
              <a:buFont typeface="Arial"/>
              <a:buChar char="•"/>
            </a:pPr>
            <a:r>
              <a:rPr lang="en-US" sz="2133" spc="-50" dirty="0">
                <a:solidFill>
                  <a:srgbClr val="FFFFFF"/>
                </a:solidFill>
                <a:ea typeface="Montserrat"/>
                <a:cs typeface="Montserrat"/>
                <a:sym typeface="Montserrat"/>
              </a:rPr>
              <a:t>HRT preparation and dose </a:t>
            </a:r>
          </a:p>
          <a:p>
            <a:pPr marL="403034" lvl="1" indent="-201517" algn="just">
              <a:lnSpc>
                <a:spcPts val="1979"/>
              </a:lnSpc>
              <a:buFont typeface="Arial"/>
              <a:buChar char="•"/>
            </a:pPr>
            <a:r>
              <a:rPr lang="en-US" sz="2133" spc="-50" dirty="0">
                <a:solidFill>
                  <a:srgbClr val="FFFFFF"/>
                </a:solidFill>
                <a:ea typeface="Montserrat"/>
                <a:cs typeface="Montserrat"/>
                <a:sym typeface="Montserrat"/>
              </a:rPr>
              <a:t>Co-morbidities</a:t>
            </a:r>
          </a:p>
          <a:p>
            <a:pPr marL="707849" lvl="2" indent="-201517" algn="just">
              <a:lnSpc>
                <a:spcPts val="1979"/>
              </a:lnSpc>
              <a:buFont typeface="Arial"/>
              <a:buChar char="•"/>
            </a:pPr>
            <a:r>
              <a:rPr lang="en-US" sz="2133" spc="-50" dirty="0">
                <a:solidFill>
                  <a:srgbClr val="FFFFFF"/>
                </a:solidFill>
                <a:ea typeface="Montserrat"/>
                <a:cs typeface="Montserrat"/>
                <a:sym typeface="Montserrat"/>
              </a:rPr>
              <a:t>VTE risk</a:t>
            </a:r>
          </a:p>
          <a:p>
            <a:pPr marL="707849" lvl="2" indent="-201517" algn="just">
              <a:lnSpc>
                <a:spcPts val="1979"/>
              </a:lnSpc>
              <a:buFont typeface="Arial"/>
              <a:buChar char="•"/>
            </a:pPr>
            <a:r>
              <a:rPr lang="en-US" sz="2133" spc="-50" dirty="0">
                <a:solidFill>
                  <a:srgbClr val="FFFFFF"/>
                </a:solidFill>
                <a:ea typeface="Montserrat"/>
                <a:cs typeface="Montserrat"/>
                <a:sym typeface="Montserrat"/>
              </a:rPr>
              <a:t>Malabsorption</a:t>
            </a:r>
          </a:p>
          <a:p>
            <a:pPr marL="707849" lvl="2" indent="-201517" algn="just">
              <a:lnSpc>
                <a:spcPts val="1979"/>
              </a:lnSpc>
              <a:buFont typeface="Arial"/>
              <a:buChar char="•"/>
            </a:pPr>
            <a:r>
              <a:rPr lang="en-US" sz="2133" spc="-50" dirty="0">
                <a:solidFill>
                  <a:srgbClr val="FFFFFF"/>
                </a:solidFill>
                <a:ea typeface="Montserrat"/>
                <a:cs typeface="Montserrat"/>
                <a:sym typeface="Montserrat"/>
              </a:rPr>
              <a:t>Liver disease</a:t>
            </a:r>
          </a:p>
          <a:p>
            <a:pPr marL="707849" lvl="2" indent="-201517" algn="just">
              <a:lnSpc>
                <a:spcPts val="1979"/>
              </a:lnSpc>
              <a:buFont typeface="Arial"/>
              <a:buChar char="•"/>
            </a:pPr>
            <a:r>
              <a:rPr lang="en-US" sz="2133" spc="-50" dirty="0">
                <a:solidFill>
                  <a:srgbClr val="FFFFFF"/>
                </a:solidFill>
                <a:ea typeface="Montserrat"/>
                <a:cs typeface="Montserrat"/>
                <a:sym typeface="Montserrat"/>
              </a:rPr>
              <a:t>Hypertension</a:t>
            </a:r>
          </a:p>
          <a:p>
            <a:pPr marL="403034" lvl="1" indent="-201517" algn="just">
              <a:lnSpc>
                <a:spcPts val="1979"/>
              </a:lnSpc>
              <a:buFont typeface="Arial"/>
              <a:buChar char="•"/>
            </a:pPr>
            <a:r>
              <a:rPr lang="en-US" sz="2133" spc="-50" dirty="0">
                <a:solidFill>
                  <a:srgbClr val="FFFFFF"/>
                </a:solidFill>
                <a:ea typeface="Montserrat"/>
                <a:cs typeface="Montserrat"/>
                <a:sym typeface="Montserrat"/>
              </a:rPr>
              <a:t>Patient preference</a:t>
            </a:r>
            <a:endParaRPr lang="en-AU" sz="2133" dirty="0"/>
          </a:p>
        </p:txBody>
      </p:sp>
      <p:sp>
        <p:nvSpPr>
          <p:cNvPr id="12" name="TextBox 10">
            <a:extLst>
              <a:ext uri="{FF2B5EF4-FFF2-40B4-BE49-F238E27FC236}">
                <a16:creationId xmlns:a16="http://schemas.microsoft.com/office/drawing/2014/main" id="{9AE7A3A5-017B-4835-BF97-554B4913F0DE}"/>
              </a:ext>
            </a:extLst>
          </p:cNvPr>
          <p:cNvSpPr txBox="1"/>
          <p:nvPr/>
        </p:nvSpPr>
        <p:spPr>
          <a:xfrm>
            <a:off x="101600" y="4900033"/>
            <a:ext cx="5774257" cy="1339726"/>
          </a:xfrm>
          <a:prstGeom prst="rect">
            <a:avLst/>
          </a:prstGeom>
        </p:spPr>
        <p:txBody>
          <a:bodyPr wrap="square" lIns="0" tIns="0" rIns="0" bIns="0" rtlCol="0" anchor="t">
            <a:spAutoFit/>
          </a:bodyPr>
          <a:lstStyle/>
          <a:p>
            <a:pPr algn="ctr">
              <a:lnSpc>
                <a:spcPts val="5366"/>
              </a:lnSpc>
            </a:pPr>
            <a:r>
              <a:rPr lang="en-US" sz="3600" spc="181" dirty="0" err="1">
                <a:solidFill>
                  <a:srgbClr val="0070C0"/>
                </a:solidFill>
                <a:ea typeface="Anton"/>
                <a:cs typeface="Anton"/>
                <a:sym typeface="Anton"/>
              </a:rPr>
              <a:t>Individualise</a:t>
            </a:r>
            <a:endParaRPr lang="en-US" sz="3600" spc="181" dirty="0">
              <a:solidFill>
                <a:srgbClr val="0070C0"/>
              </a:solidFill>
              <a:ea typeface="Anton"/>
              <a:cs typeface="Anton"/>
              <a:sym typeface="Anton"/>
            </a:endParaRPr>
          </a:p>
          <a:p>
            <a:pPr algn="ctr">
              <a:lnSpc>
                <a:spcPts val="5366"/>
              </a:lnSpc>
            </a:pPr>
            <a:r>
              <a:rPr lang="en-US" sz="3600" spc="181" dirty="0">
                <a:solidFill>
                  <a:srgbClr val="0070C0"/>
                </a:solidFill>
                <a:ea typeface="Anton"/>
                <a:cs typeface="Anton"/>
                <a:sym typeface="Anton"/>
              </a:rPr>
              <a:t>Shared Decision Making</a:t>
            </a:r>
          </a:p>
        </p:txBody>
      </p:sp>
      <p:pic>
        <p:nvPicPr>
          <p:cNvPr id="13" name="Picture 12">
            <a:extLst>
              <a:ext uri="{FF2B5EF4-FFF2-40B4-BE49-F238E27FC236}">
                <a16:creationId xmlns:a16="http://schemas.microsoft.com/office/drawing/2014/main" id="{0ACEBD92-6AAF-4955-A436-29053A3E4AC7}"/>
              </a:ext>
            </a:extLst>
          </p:cNvPr>
          <p:cNvPicPr>
            <a:picLocks noChangeAspect="1"/>
          </p:cNvPicPr>
          <p:nvPr/>
        </p:nvPicPr>
        <p:blipFill>
          <a:blip r:embed="rId5"/>
          <a:stretch>
            <a:fillRect/>
          </a:stretch>
        </p:blipFill>
        <p:spPr>
          <a:xfrm>
            <a:off x="6131584" y="5377820"/>
            <a:ext cx="5952107" cy="853689"/>
          </a:xfrm>
          <a:prstGeom prst="rect">
            <a:avLst/>
          </a:prstGeom>
        </p:spPr>
      </p:pic>
    </p:spTree>
    <p:extLst>
      <p:ext uri="{BB962C8B-B14F-4D97-AF65-F5344CB8AC3E}">
        <p14:creationId xmlns:p14="http://schemas.microsoft.com/office/powerpoint/2010/main" val="1011733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3936FD-AB55-DE52-337A-E33C838B0459}"/>
              </a:ext>
            </a:extLst>
          </p:cNvPr>
          <p:cNvSpPr/>
          <p:nvPr/>
        </p:nvSpPr>
        <p:spPr>
          <a:xfrm>
            <a:off x="5125875" y="5859060"/>
            <a:ext cx="6986515" cy="983720"/>
          </a:xfrm>
          <a:prstGeom prst="rect">
            <a:avLst/>
          </a:prstGeom>
          <a:solidFill>
            <a:srgbClr val="F3F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BE" sz="1091">
              <a:solidFill>
                <a:prstClr val="white"/>
              </a:solidFill>
              <a:latin typeface="Calibri"/>
            </a:endParaRPr>
          </a:p>
        </p:txBody>
      </p:sp>
      <p:sp>
        <p:nvSpPr>
          <p:cNvPr id="5" name="Text Placeholder 4">
            <a:extLst>
              <a:ext uri="{FF2B5EF4-FFF2-40B4-BE49-F238E27FC236}">
                <a16:creationId xmlns:a16="http://schemas.microsoft.com/office/drawing/2014/main" id="{072EC869-42EF-495E-952C-5AEADB09797D}"/>
              </a:ext>
            </a:extLst>
          </p:cNvPr>
          <p:cNvSpPr>
            <a:spLocks noGrp="1"/>
          </p:cNvSpPr>
          <p:nvPr>
            <p:ph type="body" sz="quarter" idx="12"/>
          </p:nvPr>
        </p:nvSpPr>
        <p:spPr>
          <a:xfrm>
            <a:off x="8557168" y="635000"/>
            <a:ext cx="3302870" cy="646909"/>
          </a:xfrm>
        </p:spPr>
        <p:txBody>
          <a:bodyPr>
            <a:normAutofit fontScale="55000" lnSpcReduction="20000"/>
          </a:bodyPr>
          <a:lstStyle/>
          <a:p>
            <a:r>
              <a:rPr lang="en-GB" sz="4400" b="0" dirty="0">
                <a:solidFill>
                  <a:srgbClr val="0070C0"/>
                </a:solidFill>
                <a:latin typeface="+mj-lt"/>
              </a:rPr>
              <a:t>Management algorithm for POI</a:t>
            </a:r>
            <a:endParaRPr lang="en-BE" sz="4400" b="0" dirty="0">
              <a:solidFill>
                <a:srgbClr val="0070C0"/>
              </a:solidFill>
              <a:latin typeface="+mj-lt"/>
            </a:endParaRPr>
          </a:p>
        </p:txBody>
      </p:sp>
      <p:sp>
        <p:nvSpPr>
          <p:cNvPr id="28" name="TextBox 27">
            <a:extLst>
              <a:ext uri="{FF2B5EF4-FFF2-40B4-BE49-F238E27FC236}">
                <a16:creationId xmlns:a16="http://schemas.microsoft.com/office/drawing/2014/main" id="{68DCE840-E5D9-D407-A853-9FFB538FEDA2}"/>
              </a:ext>
            </a:extLst>
          </p:cNvPr>
          <p:cNvSpPr txBox="1">
            <a:spLocks/>
          </p:cNvSpPr>
          <p:nvPr/>
        </p:nvSpPr>
        <p:spPr>
          <a:xfrm>
            <a:off x="4440970" y="844245"/>
            <a:ext cx="3302870" cy="1093596"/>
          </a:xfrm>
          <a:prstGeom prst="rect">
            <a:avLst/>
          </a:prstGeom>
          <a:solidFill>
            <a:srgbClr val="00918E"/>
          </a:solidFill>
        </p:spPr>
        <p:style>
          <a:lnRef idx="1">
            <a:schemeClr val="accent3"/>
          </a:lnRef>
          <a:fillRef idx="3">
            <a:schemeClr val="accent3"/>
          </a:fillRef>
          <a:effectRef idx="2">
            <a:schemeClr val="accent3"/>
          </a:effectRef>
          <a:fontRef idx="minor">
            <a:schemeClr val="lt1"/>
          </a:fontRef>
        </p:style>
        <p:txBody>
          <a:bodyPr wrap="square">
            <a:noAutofit/>
          </a:bodyPr>
          <a:lstStyle>
            <a:defPPr>
              <a:defRPr lang="es-ES"/>
            </a:defPPr>
            <a:lvl1pPr>
              <a:defRPr sz="2000">
                <a:solidFill>
                  <a:schemeClr val="lt1"/>
                </a:solid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609630">
              <a:defRPr/>
            </a:pPr>
            <a:r>
              <a:rPr lang="en-GB" sz="1455" b="1" dirty="0">
                <a:solidFill>
                  <a:prstClr val="white"/>
                </a:solidFill>
              </a:rPr>
              <a:t>Systemic Hormone Therapy</a:t>
            </a:r>
          </a:p>
          <a:p>
            <a:pPr defTabSz="609630">
              <a:defRPr/>
            </a:pPr>
            <a:endParaRPr lang="en-GB" sz="1213" dirty="0">
              <a:solidFill>
                <a:prstClr val="white"/>
              </a:solidFill>
            </a:endParaRPr>
          </a:p>
          <a:p>
            <a:pPr marL="173287" indent="-173287" defTabSz="609630">
              <a:buFont typeface="Arial" panose="020B0604020202020204" pitchFamily="34" charset="0"/>
              <a:buChar char="•"/>
              <a:defRPr/>
            </a:pPr>
            <a:r>
              <a:rPr lang="en-GB" sz="1213" dirty="0">
                <a:solidFill>
                  <a:prstClr val="white"/>
                </a:solidFill>
              </a:rPr>
              <a:t>Discuss benefits/risks </a:t>
            </a:r>
          </a:p>
          <a:p>
            <a:pPr marL="173287" indent="-173287" defTabSz="609630">
              <a:buFont typeface="Arial" panose="020B0604020202020204" pitchFamily="34" charset="0"/>
              <a:buChar char="•"/>
              <a:defRPr/>
            </a:pPr>
            <a:r>
              <a:rPr lang="en-GB" sz="1213" dirty="0">
                <a:solidFill>
                  <a:prstClr val="white"/>
                </a:solidFill>
              </a:rPr>
              <a:t>Individualize according to patient preferences and comorbidities</a:t>
            </a:r>
            <a:endParaRPr lang="en-BE" sz="1213" dirty="0">
              <a:solidFill>
                <a:prstClr val="white"/>
              </a:solidFill>
            </a:endParaRPr>
          </a:p>
        </p:txBody>
      </p:sp>
      <p:sp>
        <p:nvSpPr>
          <p:cNvPr id="3" name="Flowchart: Decision 2">
            <a:extLst>
              <a:ext uri="{FF2B5EF4-FFF2-40B4-BE49-F238E27FC236}">
                <a16:creationId xmlns:a16="http://schemas.microsoft.com/office/drawing/2014/main" id="{EB24CB8F-18B5-A166-9EAB-14818E9C86B9}"/>
              </a:ext>
            </a:extLst>
          </p:cNvPr>
          <p:cNvSpPr/>
          <p:nvPr/>
        </p:nvSpPr>
        <p:spPr>
          <a:xfrm>
            <a:off x="4465857" y="2183343"/>
            <a:ext cx="3253096" cy="983720"/>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GB" sz="1455" b="1" dirty="0">
                <a:solidFill>
                  <a:prstClr val="white"/>
                </a:solidFill>
                <a:latin typeface="Segoe UI" panose="020B0502040204020203" pitchFamily="34" charset="0"/>
                <a:cs typeface="Segoe UI" panose="020B0502040204020203" pitchFamily="34" charset="0"/>
              </a:rPr>
              <a:t>Contraindicated? </a:t>
            </a:r>
            <a:br>
              <a:rPr lang="en-GB" sz="1455" b="1" dirty="0">
                <a:solidFill>
                  <a:prstClr val="white"/>
                </a:solidFill>
                <a:latin typeface="Segoe UI" panose="020B0502040204020203" pitchFamily="34" charset="0"/>
                <a:cs typeface="Segoe UI" panose="020B0502040204020203" pitchFamily="34" charset="0"/>
              </a:rPr>
            </a:br>
            <a:r>
              <a:rPr lang="en-GB" sz="1091" dirty="0">
                <a:solidFill>
                  <a:prstClr val="white"/>
                </a:solidFill>
                <a:latin typeface="Calibri"/>
              </a:rPr>
              <a:t>(e.g. estrogen dependent cancers)</a:t>
            </a:r>
            <a:r>
              <a:rPr lang="en-GB" sz="1091" dirty="0">
                <a:solidFill>
                  <a:srgbClr val="FF33CC"/>
                </a:solidFill>
                <a:latin typeface="Calibri"/>
              </a:rPr>
              <a:t>*</a:t>
            </a:r>
            <a:endParaRPr lang="en-BE" sz="1091" dirty="0">
              <a:solidFill>
                <a:srgbClr val="FF33CC"/>
              </a:solidFill>
              <a:latin typeface="Calibri"/>
            </a:endParaRPr>
          </a:p>
        </p:txBody>
      </p:sp>
      <p:sp>
        <p:nvSpPr>
          <p:cNvPr id="4" name="Flowchart: Decision 3">
            <a:extLst>
              <a:ext uri="{FF2B5EF4-FFF2-40B4-BE49-F238E27FC236}">
                <a16:creationId xmlns:a16="http://schemas.microsoft.com/office/drawing/2014/main" id="{32B4B988-A51B-43A0-35EC-CC46ED06F2DD}"/>
              </a:ext>
            </a:extLst>
          </p:cNvPr>
          <p:cNvSpPr/>
          <p:nvPr/>
        </p:nvSpPr>
        <p:spPr>
          <a:xfrm>
            <a:off x="4465857" y="3413693"/>
            <a:ext cx="3253096" cy="983720"/>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GB" sz="1455" b="1" dirty="0">
                <a:solidFill>
                  <a:prstClr val="white"/>
                </a:solidFill>
                <a:latin typeface="Segoe UI" panose="020B0502040204020203" pitchFamily="34" charset="0"/>
                <a:cs typeface="Segoe UI" panose="020B0502040204020203" pitchFamily="34" charset="0"/>
              </a:rPr>
              <a:t>Hysterectomy?</a:t>
            </a:r>
            <a:endParaRPr lang="en-BE" sz="1455" b="1" dirty="0">
              <a:solidFill>
                <a:prstClr val="white"/>
              </a:solidFill>
              <a:latin typeface="Segoe UI" panose="020B0502040204020203" pitchFamily="34" charset="0"/>
              <a:cs typeface="Segoe UI" panose="020B0502040204020203" pitchFamily="34" charset="0"/>
            </a:endParaRPr>
          </a:p>
        </p:txBody>
      </p:sp>
      <p:sp>
        <p:nvSpPr>
          <p:cNvPr id="7" name="Flowchart: Decision 6">
            <a:extLst>
              <a:ext uri="{FF2B5EF4-FFF2-40B4-BE49-F238E27FC236}">
                <a16:creationId xmlns:a16="http://schemas.microsoft.com/office/drawing/2014/main" id="{33A7F03A-BA5E-7661-D373-500122A678FD}"/>
              </a:ext>
            </a:extLst>
          </p:cNvPr>
          <p:cNvSpPr/>
          <p:nvPr/>
        </p:nvSpPr>
        <p:spPr>
          <a:xfrm>
            <a:off x="4465857" y="4641786"/>
            <a:ext cx="3253096" cy="983720"/>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GB" sz="1455" b="1" dirty="0">
                <a:solidFill>
                  <a:prstClr val="white"/>
                </a:solidFill>
                <a:latin typeface="Segoe UI" panose="020B0502040204020203" pitchFamily="34" charset="0"/>
                <a:cs typeface="Segoe UI" panose="020B0502040204020203" pitchFamily="34" charset="0"/>
              </a:rPr>
              <a:t>Contraception required?</a:t>
            </a:r>
            <a:endParaRPr lang="en-BE" sz="1455" b="1" dirty="0">
              <a:solidFill>
                <a:prstClr val="white"/>
              </a:solidFill>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0A0BBB66-5F75-E859-42A2-1D278103B8FD}"/>
              </a:ext>
            </a:extLst>
          </p:cNvPr>
          <p:cNvSpPr txBox="1"/>
          <p:nvPr/>
        </p:nvSpPr>
        <p:spPr>
          <a:xfrm>
            <a:off x="175821" y="1529415"/>
            <a:ext cx="3405926" cy="2291575"/>
          </a:xfrm>
          <a:prstGeom prst="rect">
            <a:avLst/>
          </a:prstGeom>
          <a:solidFill>
            <a:srgbClr val="00B2B2">
              <a:alpha val="1961"/>
            </a:srgbClr>
          </a:solidFill>
          <a:ln w="38100"/>
        </p:spPr>
        <p:style>
          <a:lnRef idx="2">
            <a:schemeClr val="accent3"/>
          </a:lnRef>
          <a:fillRef idx="1">
            <a:schemeClr val="lt1"/>
          </a:fillRef>
          <a:effectRef idx="0">
            <a:schemeClr val="accent3"/>
          </a:effectRef>
          <a:fontRef idx="minor">
            <a:schemeClr val="dk1"/>
          </a:fontRef>
        </p:style>
        <p:txBody>
          <a:bodyPr wrap="square">
            <a:noAutofit/>
          </a:bodyPr>
          <a:lstStyle>
            <a:defPPr>
              <a:defRPr lang="es-ES"/>
            </a:defPPr>
            <a:lvl1pPr algn="ctr">
              <a:defRPr sz="2400" b="1">
                <a:solidFill>
                  <a:schemeClr val="lt1"/>
                </a:solid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09630">
              <a:defRPr/>
            </a:pPr>
            <a:r>
              <a:rPr lang="en-GB" sz="1455" dirty="0">
                <a:solidFill>
                  <a:srgbClr val="00B2B2"/>
                </a:solidFill>
              </a:rPr>
              <a:t>Non-hormonal treatments for VMS </a:t>
            </a:r>
          </a:p>
          <a:p>
            <a:pPr marL="207945" indent="-207945" algn="l" defTabSz="609630">
              <a:buFont typeface="Arial" panose="020B0604020202020204" pitchFamily="34" charset="0"/>
              <a:buChar char="•"/>
              <a:defRPr/>
            </a:pPr>
            <a:r>
              <a:rPr lang="en-GB" sz="1455" b="0" dirty="0">
                <a:solidFill>
                  <a:srgbClr val="00B2B2"/>
                </a:solidFill>
              </a:rPr>
              <a:t>CBT </a:t>
            </a:r>
          </a:p>
          <a:p>
            <a:pPr marL="207945" indent="-207945" algn="l" defTabSz="609630">
              <a:buFont typeface="Arial" panose="020B0604020202020204" pitchFamily="34" charset="0"/>
              <a:buChar char="•"/>
              <a:defRPr/>
            </a:pPr>
            <a:r>
              <a:rPr lang="en-GB" sz="1455" b="0" dirty="0">
                <a:solidFill>
                  <a:srgbClr val="00B2B2"/>
                </a:solidFill>
              </a:rPr>
              <a:t>Hypnosis </a:t>
            </a:r>
          </a:p>
          <a:p>
            <a:pPr marL="207945" indent="-207945" algn="l" defTabSz="609630">
              <a:buFont typeface="Arial" panose="020B0604020202020204" pitchFamily="34" charset="0"/>
              <a:buChar char="•"/>
              <a:defRPr/>
            </a:pPr>
            <a:r>
              <a:rPr lang="en-GB" sz="1455" b="0" dirty="0">
                <a:solidFill>
                  <a:srgbClr val="00B2B2"/>
                </a:solidFill>
              </a:rPr>
              <a:t>SSRIs </a:t>
            </a:r>
          </a:p>
          <a:p>
            <a:pPr marL="207945" indent="-207945" algn="l" defTabSz="609630">
              <a:buFont typeface="Arial" panose="020B0604020202020204" pitchFamily="34" charset="0"/>
              <a:buChar char="•"/>
              <a:defRPr/>
            </a:pPr>
            <a:r>
              <a:rPr lang="en-GB" sz="1455" b="0" dirty="0">
                <a:solidFill>
                  <a:srgbClr val="00B2B2"/>
                </a:solidFill>
              </a:rPr>
              <a:t>SNRIs </a:t>
            </a:r>
          </a:p>
          <a:p>
            <a:pPr marL="207945" indent="-207945" algn="l" defTabSz="609630">
              <a:buFont typeface="Arial" panose="020B0604020202020204" pitchFamily="34" charset="0"/>
              <a:buChar char="•"/>
              <a:defRPr/>
            </a:pPr>
            <a:r>
              <a:rPr lang="en-GB" sz="1455" b="0" dirty="0">
                <a:solidFill>
                  <a:srgbClr val="00B2B2"/>
                </a:solidFill>
              </a:rPr>
              <a:t>Gabapentin/Pregabalin </a:t>
            </a:r>
          </a:p>
          <a:p>
            <a:pPr marL="207945" indent="-207945" algn="l" defTabSz="609630">
              <a:buFont typeface="Arial" panose="020B0604020202020204" pitchFamily="34" charset="0"/>
              <a:buChar char="•"/>
              <a:defRPr/>
            </a:pPr>
            <a:r>
              <a:rPr lang="en-GB" sz="1455" b="0" dirty="0">
                <a:solidFill>
                  <a:srgbClr val="00B2B2"/>
                </a:solidFill>
              </a:rPr>
              <a:t>Clonidine</a:t>
            </a:r>
          </a:p>
          <a:p>
            <a:pPr marL="207945" indent="-207945" algn="l" defTabSz="609630">
              <a:buFont typeface="Arial" panose="020B0604020202020204" pitchFamily="34" charset="0"/>
              <a:buChar char="•"/>
              <a:defRPr/>
            </a:pPr>
            <a:r>
              <a:rPr lang="en-GB" sz="1455" b="0" dirty="0">
                <a:solidFill>
                  <a:srgbClr val="00B2B2"/>
                </a:solidFill>
              </a:rPr>
              <a:t>Oxybutynin </a:t>
            </a:r>
          </a:p>
          <a:p>
            <a:pPr marL="207945" indent="-207945" algn="l" defTabSz="609630">
              <a:buFont typeface="Arial" panose="020B0604020202020204" pitchFamily="34" charset="0"/>
              <a:buChar char="•"/>
              <a:defRPr/>
            </a:pPr>
            <a:r>
              <a:rPr lang="en-GB" sz="1455" b="0" dirty="0" err="1">
                <a:solidFill>
                  <a:srgbClr val="00B2B2"/>
                </a:solidFill>
              </a:rPr>
              <a:t>Fezolinetant</a:t>
            </a:r>
            <a:r>
              <a:rPr lang="en-GB" sz="1455" b="0" dirty="0">
                <a:solidFill>
                  <a:srgbClr val="00B2B2"/>
                </a:solidFill>
              </a:rPr>
              <a:t> </a:t>
            </a:r>
          </a:p>
          <a:p>
            <a:pPr defTabSz="609630">
              <a:defRPr/>
            </a:pPr>
            <a:r>
              <a:rPr lang="en-GB" sz="1455" b="0" dirty="0">
                <a:solidFill>
                  <a:srgbClr val="00B2B2"/>
                </a:solidFill>
              </a:rPr>
              <a:t>(Evidence for older women only)</a:t>
            </a:r>
            <a:endParaRPr lang="en-BE" sz="1455" b="0" dirty="0">
              <a:solidFill>
                <a:srgbClr val="00B2B2"/>
              </a:solidFill>
            </a:endParaRPr>
          </a:p>
        </p:txBody>
      </p:sp>
      <p:sp>
        <p:nvSpPr>
          <p:cNvPr id="13" name="TextBox 12">
            <a:extLst>
              <a:ext uri="{FF2B5EF4-FFF2-40B4-BE49-F238E27FC236}">
                <a16:creationId xmlns:a16="http://schemas.microsoft.com/office/drawing/2014/main" id="{EAADDDB5-6FC7-73BF-DFB1-E7EEDEDA22BC}"/>
              </a:ext>
            </a:extLst>
          </p:cNvPr>
          <p:cNvSpPr txBox="1"/>
          <p:nvPr/>
        </p:nvSpPr>
        <p:spPr>
          <a:xfrm>
            <a:off x="8716137" y="3682443"/>
            <a:ext cx="1746435" cy="446219"/>
          </a:xfrm>
          <a:prstGeom prst="rect">
            <a:avLst/>
          </a:prstGeom>
          <a:solidFill>
            <a:srgbClr val="00B2B2">
              <a:alpha val="1961"/>
            </a:srgbClr>
          </a:solidFill>
          <a:ln w="38100"/>
        </p:spPr>
        <p:style>
          <a:lnRef idx="2">
            <a:schemeClr val="accent3"/>
          </a:lnRef>
          <a:fillRef idx="1">
            <a:schemeClr val="lt1"/>
          </a:fillRef>
          <a:effectRef idx="0">
            <a:schemeClr val="accent3"/>
          </a:effectRef>
          <a:fontRef idx="minor">
            <a:schemeClr val="dk1"/>
          </a:fontRef>
        </p:style>
        <p:txBody>
          <a:bodyPr wrap="square" anchor="ctr">
            <a:noAutofit/>
          </a:bodyPr>
          <a:lstStyle>
            <a:defPPr>
              <a:defRPr lang="es-ES"/>
            </a:defPPr>
            <a:lvl1pPr algn="ctr">
              <a:defRPr sz="2400" b="1">
                <a:solidFill>
                  <a:schemeClr val="lt1"/>
                </a:solid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09630">
              <a:defRPr/>
            </a:pPr>
            <a:r>
              <a:rPr lang="en-GB" sz="1455" dirty="0">
                <a:solidFill>
                  <a:srgbClr val="00B2B2"/>
                </a:solidFill>
              </a:rPr>
              <a:t>Estrogen-only HT</a:t>
            </a:r>
          </a:p>
        </p:txBody>
      </p:sp>
      <p:sp>
        <p:nvSpPr>
          <p:cNvPr id="15" name="TextBox 14">
            <a:extLst>
              <a:ext uri="{FF2B5EF4-FFF2-40B4-BE49-F238E27FC236}">
                <a16:creationId xmlns:a16="http://schemas.microsoft.com/office/drawing/2014/main" id="{360B2CBC-DB04-02FF-A996-ACF5A870F0ED}"/>
              </a:ext>
            </a:extLst>
          </p:cNvPr>
          <p:cNvSpPr txBox="1"/>
          <p:nvPr/>
        </p:nvSpPr>
        <p:spPr>
          <a:xfrm>
            <a:off x="419457" y="6005278"/>
            <a:ext cx="1746435" cy="654913"/>
          </a:xfrm>
          <a:prstGeom prst="rect">
            <a:avLst/>
          </a:prstGeom>
          <a:solidFill>
            <a:srgbClr val="00B2B2">
              <a:alpha val="1961"/>
            </a:srgbClr>
          </a:solidFill>
          <a:ln w="38100"/>
        </p:spPr>
        <p:style>
          <a:lnRef idx="2">
            <a:schemeClr val="accent3"/>
          </a:lnRef>
          <a:fillRef idx="1">
            <a:schemeClr val="lt1"/>
          </a:fillRef>
          <a:effectRef idx="0">
            <a:schemeClr val="accent3"/>
          </a:effectRef>
          <a:fontRef idx="minor">
            <a:schemeClr val="dk1"/>
          </a:fontRef>
        </p:style>
        <p:txBody>
          <a:bodyPr wrap="square" anchor="ctr">
            <a:noAutofit/>
          </a:bodyPr>
          <a:lstStyle>
            <a:defPPr>
              <a:defRPr lang="es-ES"/>
            </a:defPPr>
            <a:lvl1pPr algn="ctr">
              <a:defRPr sz="2400" b="1">
                <a:solidFill>
                  <a:schemeClr val="lt1"/>
                </a:solid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09630">
              <a:defRPr/>
            </a:pPr>
            <a:r>
              <a:rPr lang="en-GB" sz="1455" dirty="0">
                <a:solidFill>
                  <a:srgbClr val="00B2B2"/>
                </a:solidFill>
              </a:rPr>
              <a:t>Continuous combined HRT</a:t>
            </a:r>
          </a:p>
        </p:txBody>
      </p:sp>
      <p:sp>
        <p:nvSpPr>
          <p:cNvPr id="17" name="TextBox 16">
            <a:extLst>
              <a:ext uri="{FF2B5EF4-FFF2-40B4-BE49-F238E27FC236}">
                <a16:creationId xmlns:a16="http://schemas.microsoft.com/office/drawing/2014/main" id="{2C94A54A-22C0-2785-CBFE-32E4FB7AF169}"/>
              </a:ext>
            </a:extLst>
          </p:cNvPr>
          <p:cNvSpPr txBox="1"/>
          <p:nvPr/>
        </p:nvSpPr>
        <p:spPr>
          <a:xfrm>
            <a:off x="3026825" y="6005278"/>
            <a:ext cx="1746435" cy="654913"/>
          </a:xfrm>
          <a:prstGeom prst="rect">
            <a:avLst/>
          </a:prstGeom>
          <a:solidFill>
            <a:srgbClr val="00B2B2">
              <a:alpha val="1961"/>
            </a:srgbClr>
          </a:solidFill>
          <a:ln w="38100"/>
        </p:spPr>
        <p:style>
          <a:lnRef idx="2">
            <a:schemeClr val="accent3"/>
          </a:lnRef>
          <a:fillRef idx="1">
            <a:schemeClr val="lt1"/>
          </a:fillRef>
          <a:effectRef idx="0">
            <a:schemeClr val="accent3"/>
          </a:effectRef>
          <a:fontRef idx="minor">
            <a:schemeClr val="dk1"/>
          </a:fontRef>
        </p:style>
        <p:txBody>
          <a:bodyPr wrap="square" anchor="ctr">
            <a:noAutofit/>
          </a:bodyPr>
          <a:lstStyle>
            <a:defPPr>
              <a:defRPr lang="es-ES"/>
            </a:defPPr>
            <a:lvl1pPr algn="ctr">
              <a:defRPr sz="2400" b="1">
                <a:solidFill>
                  <a:schemeClr val="lt1"/>
                </a:solid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09630">
              <a:defRPr/>
            </a:pPr>
            <a:r>
              <a:rPr lang="en-GB" sz="1455" dirty="0">
                <a:solidFill>
                  <a:srgbClr val="00B2B2"/>
                </a:solidFill>
              </a:rPr>
              <a:t>Sequential combined HRT</a:t>
            </a:r>
          </a:p>
        </p:txBody>
      </p:sp>
      <p:sp>
        <p:nvSpPr>
          <p:cNvPr id="21" name="TextBox 20">
            <a:extLst>
              <a:ext uri="{FF2B5EF4-FFF2-40B4-BE49-F238E27FC236}">
                <a16:creationId xmlns:a16="http://schemas.microsoft.com/office/drawing/2014/main" id="{783D1D0E-FC69-E784-6CCA-E0E87B9D4B65}"/>
              </a:ext>
            </a:extLst>
          </p:cNvPr>
          <p:cNvSpPr txBox="1"/>
          <p:nvPr/>
        </p:nvSpPr>
        <p:spPr>
          <a:xfrm>
            <a:off x="5634193" y="6005278"/>
            <a:ext cx="1746435" cy="654913"/>
          </a:xfrm>
          <a:prstGeom prst="rect">
            <a:avLst/>
          </a:prstGeom>
          <a:solidFill>
            <a:srgbClr val="00B2B2">
              <a:alpha val="1961"/>
            </a:srgbClr>
          </a:solidFill>
          <a:ln w="38100"/>
        </p:spPr>
        <p:style>
          <a:lnRef idx="2">
            <a:schemeClr val="accent3"/>
          </a:lnRef>
          <a:fillRef idx="1">
            <a:schemeClr val="lt1"/>
          </a:fillRef>
          <a:effectRef idx="0">
            <a:schemeClr val="accent3"/>
          </a:effectRef>
          <a:fontRef idx="minor">
            <a:schemeClr val="dk1"/>
          </a:fontRef>
        </p:style>
        <p:txBody>
          <a:bodyPr wrap="square" anchor="ctr">
            <a:noAutofit/>
          </a:bodyPr>
          <a:lstStyle>
            <a:defPPr>
              <a:defRPr lang="es-ES"/>
            </a:defPPr>
            <a:lvl1pPr algn="ctr">
              <a:defRPr sz="2400" b="1">
                <a:solidFill>
                  <a:schemeClr val="accent3"/>
                </a:solid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09630">
              <a:defRPr/>
            </a:pPr>
            <a:r>
              <a:rPr lang="en-GB" sz="1455" dirty="0">
                <a:solidFill>
                  <a:srgbClr val="00B2B2"/>
                </a:solidFill>
              </a:rPr>
              <a:t>Combined COC (continuous use)</a:t>
            </a:r>
            <a:endParaRPr lang="en-BE" sz="1455" dirty="0">
              <a:solidFill>
                <a:srgbClr val="00B2B2"/>
              </a:solidFill>
            </a:endParaRPr>
          </a:p>
        </p:txBody>
      </p:sp>
      <p:sp>
        <p:nvSpPr>
          <p:cNvPr id="27" name="TextBox 26">
            <a:extLst>
              <a:ext uri="{FF2B5EF4-FFF2-40B4-BE49-F238E27FC236}">
                <a16:creationId xmlns:a16="http://schemas.microsoft.com/office/drawing/2014/main" id="{142BDC6A-5C40-63B9-195D-A6AA4353F178}"/>
              </a:ext>
            </a:extLst>
          </p:cNvPr>
          <p:cNvSpPr txBox="1"/>
          <p:nvPr/>
        </p:nvSpPr>
        <p:spPr>
          <a:xfrm>
            <a:off x="8241561" y="6005278"/>
            <a:ext cx="1746435" cy="654913"/>
          </a:xfrm>
          <a:prstGeom prst="rect">
            <a:avLst/>
          </a:prstGeom>
          <a:solidFill>
            <a:srgbClr val="00B2B2">
              <a:alpha val="1961"/>
            </a:srgbClr>
          </a:solidFill>
          <a:ln w="38100"/>
        </p:spPr>
        <p:style>
          <a:lnRef idx="2">
            <a:schemeClr val="accent3"/>
          </a:lnRef>
          <a:fillRef idx="1">
            <a:schemeClr val="lt1"/>
          </a:fillRef>
          <a:effectRef idx="0">
            <a:schemeClr val="accent3"/>
          </a:effectRef>
          <a:fontRef idx="minor">
            <a:schemeClr val="dk1"/>
          </a:fontRef>
        </p:style>
        <p:txBody>
          <a:bodyPr wrap="square" anchor="ctr">
            <a:noAutofit/>
          </a:bodyPr>
          <a:lstStyle>
            <a:defPPr>
              <a:defRPr lang="es-ES"/>
            </a:defPPr>
            <a:lvl1pPr algn="ctr">
              <a:defRPr sz="2400" b="1">
                <a:solidFill>
                  <a:schemeClr val="accent3"/>
                </a:solid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09630">
              <a:defRPr/>
            </a:pPr>
            <a:r>
              <a:rPr lang="en-GB" sz="1455" dirty="0">
                <a:solidFill>
                  <a:srgbClr val="00B2B2"/>
                </a:solidFill>
              </a:rPr>
              <a:t>52mcg LNG IUS + Estradiol </a:t>
            </a:r>
            <a:r>
              <a:rPr lang="en-GB" sz="1213" dirty="0">
                <a:solidFill>
                  <a:srgbClr val="00B2B2"/>
                </a:solidFill>
              </a:rPr>
              <a:t>(transdermal or oral) </a:t>
            </a:r>
            <a:endParaRPr lang="en-BE" sz="1455" dirty="0">
              <a:solidFill>
                <a:srgbClr val="00B2B2"/>
              </a:solidFill>
            </a:endParaRPr>
          </a:p>
        </p:txBody>
      </p:sp>
      <p:sp>
        <p:nvSpPr>
          <p:cNvPr id="30" name="TextBox 29">
            <a:extLst>
              <a:ext uri="{FF2B5EF4-FFF2-40B4-BE49-F238E27FC236}">
                <a16:creationId xmlns:a16="http://schemas.microsoft.com/office/drawing/2014/main" id="{759CD3FA-A1B4-3A89-C81E-FCA92EB4DBFA}"/>
              </a:ext>
            </a:extLst>
          </p:cNvPr>
          <p:cNvSpPr txBox="1"/>
          <p:nvPr/>
        </p:nvSpPr>
        <p:spPr>
          <a:xfrm>
            <a:off x="10326321" y="5060539"/>
            <a:ext cx="1746435" cy="1599652"/>
          </a:xfrm>
          <a:prstGeom prst="rect">
            <a:avLst/>
          </a:prstGeom>
          <a:ln/>
        </p:spPr>
        <p:style>
          <a:lnRef idx="2">
            <a:schemeClr val="dk1"/>
          </a:lnRef>
          <a:fillRef idx="1">
            <a:schemeClr val="lt1"/>
          </a:fillRef>
          <a:effectRef idx="0">
            <a:schemeClr val="dk1"/>
          </a:effectRef>
          <a:fontRef idx="minor">
            <a:schemeClr val="dk1"/>
          </a:fontRef>
        </p:style>
        <p:txBody>
          <a:bodyPr wrap="square" anchor="ctr">
            <a:noAutofit/>
          </a:bodyPr>
          <a:lstStyle>
            <a:defPPr>
              <a:defRPr lang="es-ES"/>
            </a:defPPr>
            <a:lvl1pPr algn="ctr">
              <a:defRPr sz="2400" b="1">
                <a:solidFill>
                  <a:schemeClr val="accent3"/>
                </a:solid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09630">
              <a:defRPr/>
            </a:pPr>
            <a:r>
              <a:rPr lang="en-GB" sz="1213" dirty="0">
                <a:solidFill>
                  <a:prstClr val="black"/>
                </a:solidFill>
              </a:rPr>
              <a:t>Insufficient evidence to recommend herbal therapies or complementary medicine.</a:t>
            </a:r>
            <a:endParaRPr lang="en-BE" sz="1213" dirty="0">
              <a:solidFill>
                <a:prstClr val="black"/>
              </a:solidFill>
            </a:endParaRPr>
          </a:p>
        </p:txBody>
      </p:sp>
      <p:cxnSp>
        <p:nvCxnSpPr>
          <p:cNvPr id="33" name="Straight Arrow Connector 32">
            <a:extLst>
              <a:ext uri="{FF2B5EF4-FFF2-40B4-BE49-F238E27FC236}">
                <a16:creationId xmlns:a16="http://schemas.microsoft.com/office/drawing/2014/main" id="{9DB79539-E39B-519D-FEA1-89022A718668}"/>
              </a:ext>
            </a:extLst>
          </p:cNvPr>
          <p:cNvCxnSpPr>
            <a:stCxn id="28" idx="2"/>
            <a:endCxn id="3" idx="0"/>
          </p:cNvCxnSpPr>
          <p:nvPr/>
        </p:nvCxnSpPr>
        <p:spPr>
          <a:xfrm flipH="1">
            <a:off x="6092405" y="1937841"/>
            <a:ext cx="1" cy="24550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CEE73C1-96DB-396A-6521-F5F1C0F4BB59}"/>
              </a:ext>
            </a:extLst>
          </p:cNvPr>
          <p:cNvCxnSpPr>
            <a:cxnSpLocks/>
            <a:stCxn id="3" idx="2"/>
            <a:endCxn id="4" idx="0"/>
          </p:cNvCxnSpPr>
          <p:nvPr/>
        </p:nvCxnSpPr>
        <p:spPr>
          <a:xfrm>
            <a:off x="6092405" y="3167063"/>
            <a:ext cx="0" cy="24663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B6BF658-9D37-5F84-752D-822E2D03CF73}"/>
              </a:ext>
            </a:extLst>
          </p:cNvPr>
          <p:cNvCxnSpPr>
            <a:cxnSpLocks/>
            <a:stCxn id="4" idx="2"/>
            <a:endCxn id="7" idx="0"/>
          </p:cNvCxnSpPr>
          <p:nvPr/>
        </p:nvCxnSpPr>
        <p:spPr>
          <a:xfrm>
            <a:off x="6092405" y="4397414"/>
            <a:ext cx="0" cy="24437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AA9B796-225C-57A4-BBC2-E4D7EED67C20}"/>
              </a:ext>
            </a:extLst>
          </p:cNvPr>
          <p:cNvCxnSpPr>
            <a:cxnSpLocks/>
            <a:stCxn id="4" idx="3"/>
            <a:endCxn id="13" idx="1"/>
          </p:cNvCxnSpPr>
          <p:nvPr/>
        </p:nvCxnSpPr>
        <p:spPr>
          <a:xfrm flipV="1">
            <a:off x="7718953" y="3905554"/>
            <a:ext cx="997185" cy="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6244F9B-AB85-1ACB-9DC6-9EC916A1E8B1}"/>
              </a:ext>
            </a:extLst>
          </p:cNvPr>
          <p:cNvCxnSpPr>
            <a:cxnSpLocks/>
            <a:stCxn id="3" idx="1"/>
            <a:endCxn id="11" idx="3"/>
          </p:cNvCxnSpPr>
          <p:nvPr/>
        </p:nvCxnSpPr>
        <p:spPr>
          <a:xfrm flipH="1" flipV="1">
            <a:off x="3581747" y="2675202"/>
            <a:ext cx="884110" cy="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82FDD77D-3BBF-357C-7C0F-67949A07E8FD}"/>
              </a:ext>
            </a:extLst>
          </p:cNvPr>
          <p:cNvSpPr txBox="1"/>
          <p:nvPr/>
        </p:nvSpPr>
        <p:spPr>
          <a:xfrm>
            <a:off x="3782698" y="2438457"/>
            <a:ext cx="702919" cy="260199"/>
          </a:xfrm>
          <a:prstGeom prst="rect">
            <a:avLst/>
          </a:prstGeom>
          <a:noFill/>
        </p:spPr>
        <p:txBody>
          <a:bodyPr wrap="square" rtlCol="0">
            <a:spAutoFit/>
          </a:bodyPr>
          <a:lstStyle/>
          <a:p>
            <a:pPr algn="ctr" defTabSz="609630">
              <a:defRPr/>
            </a:pPr>
            <a:r>
              <a:rPr lang="en-GB" sz="1091" dirty="0">
                <a:solidFill>
                  <a:srgbClr val="0F2C7A"/>
                </a:solidFill>
                <a:latin typeface="Calibri"/>
              </a:rPr>
              <a:t>Yes</a:t>
            </a:r>
            <a:endParaRPr lang="en-BE" sz="1091" dirty="0">
              <a:solidFill>
                <a:srgbClr val="0F2C7A"/>
              </a:solidFill>
              <a:latin typeface="Calibri"/>
            </a:endParaRPr>
          </a:p>
        </p:txBody>
      </p:sp>
      <p:sp>
        <p:nvSpPr>
          <p:cNvPr id="64" name="TextBox 63">
            <a:extLst>
              <a:ext uri="{FF2B5EF4-FFF2-40B4-BE49-F238E27FC236}">
                <a16:creationId xmlns:a16="http://schemas.microsoft.com/office/drawing/2014/main" id="{6E80EE42-AC6D-73FD-5367-76337476BA3F}"/>
              </a:ext>
            </a:extLst>
          </p:cNvPr>
          <p:cNvSpPr txBox="1"/>
          <p:nvPr/>
        </p:nvSpPr>
        <p:spPr>
          <a:xfrm>
            <a:off x="7718953" y="3669694"/>
            <a:ext cx="702919" cy="260199"/>
          </a:xfrm>
          <a:prstGeom prst="rect">
            <a:avLst/>
          </a:prstGeom>
          <a:noFill/>
        </p:spPr>
        <p:txBody>
          <a:bodyPr wrap="square" rtlCol="0">
            <a:spAutoFit/>
          </a:bodyPr>
          <a:lstStyle/>
          <a:p>
            <a:pPr algn="ctr" defTabSz="609630">
              <a:defRPr/>
            </a:pPr>
            <a:r>
              <a:rPr lang="en-GB" sz="1091" dirty="0">
                <a:solidFill>
                  <a:srgbClr val="0F2C7A"/>
                </a:solidFill>
                <a:latin typeface="Calibri"/>
              </a:rPr>
              <a:t>Yes</a:t>
            </a:r>
            <a:endParaRPr lang="en-BE" sz="1091" dirty="0">
              <a:solidFill>
                <a:srgbClr val="0F2C7A"/>
              </a:solidFill>
              <a:latin typeface="Calibri"/>
            </a:endParaRPr>
          </a:p>
        </p:txBody>
      </p:sp>
      <p:sp>
        <p:nvSpPr>
          <p:cNvPr id="65" name="TextBox 64">
            <a:extLst>
              <a:ext uri="{FF2B5EF4-FFF2-40B4-BE49-F238E27FC236}">
                <a16:creationId xmlns:a16="http://schemas.microsoft.com/office/drawing/2014/main" id="{50B20690-5CFE-B1CA-4DBF-F41F92B7C7E3}"/>
              </a:ext>
            </a:extLst>
          </p:cNvPr>
          <p:cNvSpPr txBox="1"/>
          <p:nvPr/>
        </p:nvSpPr>
        <p:spPr>
          <a:xfrm>
            <a:off x="6068101" y="3167063"/>
            <a:ext cx="702919" cy="260199"/>
          </a:xfrm>
          <a:prstGeom prst="rect">
            <a:avLst/>
          </a:prstGeom>
          <a:noFill/>
        </p:spPr>
        <p:txBody>
          <a:bodyPr wrap="square" rtlCol="0">
            <a:spAutoFit/>
          </a:bodyPr>
          <a:lstStyle/>
          <a:p>
            <a:pPr algn="ctr" defTabSz="609630">
              <a:defRPr/>
            </a:pPr>
            <a:r>
              <a:rPr lang="en-GB" sz="1091" dirty="0">
                <a:solidFill>
                  <a:srgbClr val="0F2C7A"/>
                </a:solidFill>
                <a:latin typeface="Calibri"/>
              </a:rPr>
              <a:t>No</a:t>
            </a:r>
            <a:endParaRPr lang="en-BE" sz="1091" dirty="0">
              <a:solidFill>
                <a:srgbClr val="0F2C7A"/>
              </a:solidFill>
              <a:latin typeface="Calibri"/>
            </a:endParaRPr>
          </a:p>
        </p:txBody>
      </p:sp>
      <p:sp>
        <p:nvSpPr>
          <p:cNvPr id="66" name="TextBox 65">
            <a:extLst>
              <a:ext uri="{FF2B5EF4-FFF2-40B4-BE49-F238E27FC236}">
                <a16:creationId xmlns:a16="http://schemas.microsoft.com/office/drawing/2014/main" id="{1091BF35-C0EE-A309-AEF2-5BCC39617359}"/>
              </a:ext>
            </a:extLst>
          </p:cNvPr>
          <p:cNvSpPr txBox="1"/>
          <p:nvPr/>
        </p:nvSpPr>
        <p:spPr>
          <a:xfrm>
            <a:off x="6068101" y="4397002"/>
            <a:ext cx="702919" cy="260199"/>
          </a:xfrm>
          <a:prstGeom prst="rect">
            <a:avLst/>
          </a:prstGeom>
          <a:noFill/>
        </p:spPr>
        <p:txBody>
          <a:bodyPr wrap="square" rtlCol="0">
            <a:spAutoFit/>
          </a:bodyPr>
          <a:lstStyle/>
          <a:p>
            <a:pPr algn="ctr" defTabSz="609630">
              <a:defRPr/>
            </a:pPr>
            <a:r>
              <a:rPr lang="en-GB" sz="1091" dirty="0">
                <a:solidFill>
                  <a:srgbClr val="0F2C7A"/>
                </a:solidFill>
                <a:latin typeface="Calibri"/>
              </a:rPr>
              <a:t>No</a:t>
            </a:r>
            <a:endParaRPr lang="en-BE" sz="1091" dirty="0">
              <a:solidFill>
                <a:srgbClr val="0F2C7A"/>
              </a:solidFill>
              <a:latin typeface="Calibri"/>
            </a:endParaRPr>
          </a:p>
        </p:txBody>
      </p:sp>
      <p:cxnSp>
        <p:nvCxnSpPr>
          <p:cNvPr id="69" name="Connector: Elbow 68">
            <a:extLst>
              <a:ext uri="{FF2B5EF4-FFF2-40B4-BE49-F238E27FC236}">
                <a16:creationId xmlns:a16="http://schemas.microsoft.com/office/drawing/2014/main" id="{157F4583-55E8-80B1-2930-81C76C2D3126}"/>
              </a:ext>
            </a:extLst>
          </p:cNvPr>
          <p:cNvCxnSpPr>
            <a:stCxn id="7" idx="3"/>
            <a:endCxn id="27" idx="0"/>
          </p:cNvCxnSpPr>
          <p:nvPr/>
        </p:nvCxnSpPr>
        <p:spPr>
          <a:xfrm>
            <a:off x="7718953" y="5133647"/>
            <a:ext cx="1395826" cy="871631"/>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C6F9BE6C-4A61-8ACE-F7B8-4D3AC306A20D}"/>
              </a:ext>
            </a:extLst>
          </p:cNvPr>
          <p:cNvSpPr txBox="1"/>
          <p:nvPr/>
        </p:nvSpPr>
        <p:spPr>
          <a:xfrm>
            <a:off x="7611281" y="4836576"/>
            <a:ext cx="702919" cy="260199"/>
          </a:xfrm>
          <a:prstGeom prst="rect">
            <a:avLst/>
          </a:prstGeom>
          <a:noFill/>
        </p:spPr>
        <p:txBody>
          <a:bodyPr wrap="square" rtlCol="0">
            <a:spAutoFit/>
          </a:bodyPr>
          <a:lstStyle/>
          <a:p>
            <a:pPr algn="ctr" defTabSz="609630">
              <a:defRPr/>
            </a:pPr>
            <a:r>
              <a:rPr lang="en-GB" sz="1091" dirty="0">
                <a:solidFill>
                  <a:srgbClr val="0F2C7A"/>
                </a:solidFill>
                <a:latin typeface="Calibri"/>
              </a:rPr>
              <a:t>Yes</a:t>
            </a:r>
            <a:endParaRPr lang="en-BE" sz="1091" dirty="0">
              <a:solidFill>
                <a:srgbClr val="0F2C7A"/>
              </a:solidFill>
              <a:latin typeface="Calibri"/>
            </a:endParaRPr>
          </a:p>
        </p:txBody>
      </p:sp>
      <p:sp>
        <p:nvSpPr>
          <p:cNvPr id="72" name="TextBox 71">
            <a:extLst>
              <a:ext uri="{FF2B5EF4-FFF2-40B4-BE49-F238E27FC236}">
                <a16:creationId xmlns:a16="http://schemas.microsoft.com/office/drawing/2014/main" id="{619327D7-28C2-7354-260E-8C12FC70F914}"/>
              </a:ext>
            </a:extLst>
          </p:cNvPr>
          <p:cNvSpPr txBox="1"/>
          <p:nvPr/>
        </p:nvSpPr>
        <p:spPr>
          <a:xfrm>
            <a:off x="3519151" y="4909683"/>
            <a:ext cx="702919" cy="260199"/>
          </a:xfrm>
          <a:prstGeom prst="rect">
            <a:avLst/>
          </a:prstGeom>
          <a:noFill/>
        </p:spPr>
        <p:txBody>
          <a:bodyPr wrap="square" rtlCol="0">
            <a:spAutoFit/>
          </a:bodyPr>
          <a:lstStyle/>
          <a:p>
            <a:pPr algn="ctr" defTabSz="609630">
              <a:defRPr/>
            </a:pPr>
            <a:r>
              <a:rPr lang="en-GB" sz="1091" dirty="0">
                <a:solidFill>
                  <a:srgbClr val="0F2C7A"/>
                </a:solidFill>
                <a:latin typeface="Calibri"/>
              </a:rPr>
              <a:t>No</a:t>
            </a:r>
            <a:endParaRPr lang="en-BE" sz="1091" dirty="0">
              <a:solidFill>
                <a:srgbClr val="0F2C7A"/>
              </a:solidFill>
              <a:latin typeface="Calibri"/>
            </a:endParaRPr>
          </a:p>
        </p:txBody>
      </p:sp>
      <p:cxnSp>
        <p:nvCxnSpPr>
          <p:cNvPr id="73" name="Connector: Elbow 72">
            <a:extLst>
              <a:ext uri="{FF2B5EF4-FFF2-40B4-BE49-F238E27FC236}">
                <a16:creationId xmlns:a16="http://schemas.microsoft.com/office/drawing/2014/main" id="{E6F70127-B688-9964-D2AD-2EC29B86C633}"/>
              </a:ext>
            </a:extLst>
          </p:cNvPr>
          <p:cNvCxnSpPr>
            <a:cxnSpLocks/>
            <a:stCxn id="7" idx="1"/>
            <a:endCxn id="15" idx="0"/>
          </p:cNvCxnSpPr>
          <p:nvPr/>
        </p:nvCxnSpPr>
        <p:spPr>
          <a:xfrm rot="10800000" flipV="1">
            <a:off x="1292675" y="5133647"/>
            <a:ext cx="3173183" cy="871631"/>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E850B2D6-AC6D-4F6D-A127-2D2C2CA918D4}"/>
              </a:ext>
            </a:extLst>
          </p:cNvPr>
          <p:cNvCxnSpPr>
            <a:cxnSpLocks/>
            <a:stCxn id="7" idx="1"/>
            <a:endCxn id="17" idx="0"/>
          </p:cNvCxnSpPr>
          <p:nvPr/>
        </p:nvCxnSpPr>
        <p:spPr>
          <a:xfrm rot="10800000" flipV="1">
            <a:off x="3900042" y="5133647"/>
            <a:ext cx="565815" cy="871631"/>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285EEF27-17D4-E85D-868C-AAC72566357F}"/>
              </a:ext>
            </a:extLst>
          </p:cNvPr>
          <p:cNvCxnSpPr>
            <a:cxnSpLocks/>
            <a:stCxn id="7" idx="1"/>
            <a:endCxn id="21" idx="0"/>
          </p:cNvCxnSpPr>
          <p:nvPr/>
        </p:nvCxnSpPr>
        <p:spPr>
          <a:xfrm rot="10800000" flipH="1" flipV="1">
            <a:off x="4465857" y="5133647"/>
            <a:ext cx="2041553" cy="871631"/>
          </a:xfrm>
          <a:prstGeom prst="bentConnector4">
            <a:avLst>
              <a:gd name="adj1" fmla="val -6790"/>
              <a:gd name="adj2" fmla="val 78215"/>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1F9CE828-F538-D319-7AB7-284F09C775F4}"/>
              </a:ext>
            </a:extLst>
          </p:cNvPr>
          <p:cNvCxnSpPr>
            <a:cxnSpLocks/>
            <a:stCxn id="7" idx="3"/>
            <a:endCxn id="21" idx="0"/>
          </p:cNvCxnSpPr>
          <p:nvPr/>
        </p:nvCxnSpPr>
        <p:spPr>
          <a:xfrm flipH="1">
            <a:off x="6507411" y="5133647"/>
            <a:ext cx="1211542" cy="871631"/>
          </a:xfrm>
          <a:prstGeom prst="bentConnector4">
            <a:avLst>
              <a:gd name="adj1" fmla="val -11442"/>
              <a:gd name="adj2" fmla="val 78215"/>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310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AB3CAB-A158-1B61-BAEA-DF3B7D4F054B}"/>
              </a:ext>
            </a:extLst>
          </p:cNvPr>
          <p:cNvSpPr txBox="1">
            <a:spLocks/>
          </p:cNvSpPr>
          <p:nvPr/>
        </p:nvSpPr>
        <p:spPr>
          <a:xfrm>
            <a:off x="1303565" y="1132018"/>
            <a:ext cx="10250650" cy="656462"/>
          </a:xfrm>
          <a:prstGeom prst="rect">
            <a:avLst/>
          </a:prstGeom>
        </p:spPr>
        <p:txBody>
          <a:bodyPr wrap="square" lIns="0" tIns="0" rIns="0" bIns="0">
            <a:spAutoFit/>
          </a:bodyPr>
          <a:lstStyle>
            <a:lvl1pPr eaLnBrk="1" hangingPunct="1">
              <a:defRPr sz="4000" b="0" i="0">
                <a:solidFill>
                  <a:srgbClr val="0F2C7A"/>
                </a:solidFill>
                <a:latin typeface="Segoe UI" panose="020B0502040204020203" pitchFamily="34" charset="0"/>
                <a:ea typeface="+mj-ea"/>
                <a:cs typeface="Segoe UI" panose="020B0502040204020203" pitchFamily="34" charset="0"/>
              </a:defRPr>
            </a:lvl1pPr>
          </a:lstStyle>
          <a:p>
            <a:pPr algn="ctr" defTabSz="554520">
              <a:defRPr/>
            </a:pPr>
            <a:r>
              <a:rPr lang="en-US" sz="2133" b="1" kern="0" dirty="0">
                <a:ea typeface="Aptos" panose="020B0004020202020204" pitchFamily="34" charset="0"/>
              </a:rPr>
              <a:t>HT in women with POI with potential higher risks linked to </a:t>
            </a:r>
            <a:r>
              <a:rPr lang="en-US" sz="2133" b="1" u="sng" kern="0" dirty="0">
                <a:ea typeface="Aptos" panose="020B0004020202020204" pitchFamily="34" charset="0"/>
              </a:rPr>
              <a:t>co-morbidities</a:t>
            </a:r>
          </a:p>
          <a:p>
            <a:pPr algn="ctr" defTabSz="554520">
              <a:defRPr/>
            </a:pPr>
            <a:r>
              <a:rPr lang="en-US" sz="2133" b="1" kern="0" dirty="0"/>
              <a:t>Avoid or personalize choice of HT</a:t>
            </a:r>
            <a:endParaRPr lang="en-GB" sz="2133" b="1" kern="0" dirty="0"/>
          </a:p>
        </p:txBody>
      </p:sp>
      <p:grpSp>
        <p:nvGrpSpPr>
          <p:cNvPr id="3" name="Group 2">
            <a:extLst>
              <a:ext uri="{FF2B5EF4-FFF2-40B4-BE49-F238E27FC236}">
                <a16:creationId xmlns:a16="http://schemas.microsoft.com/office/drawing/2014/main" id="{252CDD9C-BAB7-D2FD-8489-5AEDE910C671}"/>
              </a:ext>
            </a:extLst>
          </p:cNvPr>
          <p:cNvGrpSpPr/>
          <p:nvPr/>
        </p:nvGrpSpPr>
        <p:grpSpPr>
          <a:xfrm>
            <a:off x="545176" y="1802131"/>
            <a:ext cx="11009039" cy="3999805"/>
            <a:chOff x="687979" y="3295167"/>
            <a:chExt cx="16961017" cy="6595975"/>
          </a:xfrm>
        </p:grpSpPr>
        <p:sp>
          <p:nvSpPr>
            <p:cNvPr id="29" name="Rectangle 28">
              <a:extLst>
                <a:ext uri="{FF2B5EF4-FFF2-40B4-BE49-F238E27FC236}">
                  <a16:creationId xmlns:a16="http://schemas.microsoft.com/office/drawing/2014/main" id="{9599AF1B-7DD6-6CB0-0A21-BE09DDD49297}"/>
                </a:ext>
              </a:extLst>
            </p:cNvPr>
            <p:cNvSpPr/>
            <p:nvPr/>
          </p:nvSpPr>
          <p:spPr>
            <a:xfrm>
              <a:off x="687979" y="4706566"/>
              <a:ext cx="4320481" cy="518457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tIns="414778" rtlCol="0" anchor="t"/>
            <a:lstStyle/>
            <a:p>
              <a:pPr marL="277260" indent="-277260" defTabSz="609630">
                <a:buFont typeface="Arial" panose="020B0604020202020204" pitchFamily="34" charset="0"/>
                <a:buChar char="•"/>
                <a:defRPr/>
              </a:pPr>
              <a:r>
                <a:rPr lang="en-US" sz="1698" b="1" dirty="0">
                  <a:solidFill>
                    <a:srgbClr val="82C417"/>
                  </a:solidFill>
                  <a:latin typeface="Segoe UI" panose="020B0502040204020203" pitchFamily="34" charset="0"/>
                  <a:cs typeface="Segoe UI" panose="020B0502040204020203" pitchFamily="34" charset="0"/>
                </a:rPr>
                <a:t>Malabsorption </a:t>
              </a:r>
              <a:r>
                <a:rPr lang="en-US" sz="1698" b="1" dirty="0">
                  <a:solidFill>
                    <a:srgbClr val="0F2C7A"/>
                  </a:solidFill>
                  <a:latin typeface="Segoe UI" panose="020B0502040204020203" pitchFamily="34" charset="0"/>
                  <a:cs typeface="Segoe UI" panose="020B0502040204020203" pitchFamily="34" charset="0"/>
                </a:rPr>
                <a:t>(TD)</a:t>
              </a:r>
              <a:endParaRPr lang="en-GB" sz="1698" b="1" dirty="0">
                <a:solidFill>
                  <a:srgbClr val="0F2C7A"/>
                </a:solidFill>
                <a:latin typeface="Segoe UI" panose="020B0502040204020203" pitchFamily="34" charset="0"/>
                <a:cs typeface="Segoe UI" panose="020B0502040204020203" pitchFamily="34" charset="0"/>
              </a:endParaRPr>
            </a:p>
          </p:txBody>
        </p:sp>
        <p:sp>
          <p:nvSpPr>
            <p:cNvPr id="30" name="Rectangle 29">
              <a:extLst>
                <a:ext uri="{FF2B5EF4-FFF2-40B4-BE49-F238E27FC236}">
                  <a16:creationId xmlns:a16="http://schemas.microsoft.com/office/drawing/2014/main" id="{2A75EF12-329F-D1D7-CAF4-CB8F28DACEBA}"/>
                </a:ext>
              </a:extLst>
            </p:cNvPr>
            <p:cNvSpPr/>
            <p:nvPr/>
          </p:nvSpPr>
          <p:spPr>
            <a:xfrm>
              <a:off x="5883502" y="4587185"/>
              <a:ext cx="6569970" cy="518457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tIns="414778" rtlCol="0" anchor="t"/>
            <a:lstStyle/>
            <a:p>
              <a:pPr marL="277260" indent="-277260" defTabSz="609630">
                <a:buFont typeface="Arial" panose="020B0604020202020204" pitchFamily="34" charset="0"/>
                <a:buChar char="•"/>
                <a:defRPr/>
              </a:pPr>
              <a:r>
                <a:rPr lang="en-GB" sz="1698" b="1" dirty="0">
                  <a:solidFill>
                    <a:srgbClr val="FCA304"/>
                  </a:solidFill>
                  <a:latin typeface="Segoe UI" panose="020B0502040204020203" pitchFamily="34" charset="0"/>
                  <a:cs typeface="Segoe UI" panose="020B0502040204020203" pitchFamily="34" charset="0"/>
                </a:rPr>
                <a:t>BRCA1/2 mutations after RRBSO, without a personal history of breast cancer   </a:t>
              </a:r>
            </a:p>
            <a:p>
              <a:pPr marL="277260" indent="-277260" defTabSz="609630">
                <a:buFont typeface="Arial" panose="020B0604020202020204" pitchFamily="34" charset="0"/>
                <a:buChar char="•"/>
                <a:defRPr/>
              </a:pPr>
              <a:r>
                <a:rPr lang="en-GB" sz="1698" b="1" dirty="0">
                  <a:solidFill>
                    <a:srgbClr val="FCA304"/>
                  </a:solidFill>
                  <a:latin typeface="Segoe UI" panose="020B0502040204020203" pitchFamily="34" charset="0"/>
                  <a:cs typeface="Segoe UI" panose="020B0502040204020203" pitchFamily="34" charset="0"/>
                </a:rPr>
                <a:t>Migraine (with Aura) </a:t>
              </a:r>
              <a:r>
                <a:rPr lang="en-GB" sz="1698" b="1" dirty="0">
                  <a:solidFill>
                    <a:srgbClr val="0F2C7A"/>
                  </a:solidFill>
                  <a:latin typeface="Segoe UI" panose="020B0502040204020203" pitchFamily="34" charset="0"/>
                  <a:cs typeface="Segoe UI" panose="020B0502040204020203" pitchFamily="34" charset="0"/>
                </a:rPr>
                <a:t>(TD)</a:t>
              </a:r>
            </a:p>
            <a:p>
              <a:pPr marL="277260" indent="-277260" defTabSz="609630">
                <a:buFont typeface="Arial" panose="020B0604020202020204" pitchFamily="34" charset="0"/>
                <a:buChar char="•"/>
                <a:defRPr/>
              </a:pPr>
              <a:r>
                <a:rPr lang="en-GB" sz="1698" b="1" dirty="0">
                  <a:solidFill>
                    <a:srgbClr val="FCA304"/>
                  </a:solidFill>
                  <a:latin typeface="Segoe UI" panose="020B0502040204020203" pitchFamily="34" charset="0"/>
                  <a:cs typeface="Segoe UI" panose="020B0502040204020203" pitchFamily="34" charset="0"/>
                </a:rPr>
                <a:t>Hypertension </a:t>
              </a:r>
              <a:r>
                <a:rPr lang="en-GB" sz="1698" b="1" dirty="0">
                  <a:solidFill>
                    <a:srgbClr val="0F2C7A"/>
                  </a:solidFill>
                  <a:latin typeface="Segoe UI" panose="020B0502040204020203" pitchFamily="34" charset="0"/>
                  <a:cs typeface="Segoe UI" panose="020B0502040204020203" pitchFamily="34" charset="0"/>
                </a:rPr>
                <a:t>(TD)</a:t>
              </a:r>
            </a:p>
            <a:p>
              <a:pPr marL="277260" indent="-277260" defTabSz="609630">
                <a:buFont typeface="Arial" panose="020B0604020202020204" pitchFamily="34" charset="0"/>
                <a:buChar char="•"/>
                <a:defRPr/>
              </a:pPr>
              <a:r>
                <a:rPr lang="en-GB" sz="1698" b="1" dirty="0">
                  <a:solidFill>
                    <a:srgbClr val="FCA304"/>
                  </a:solidFill>
                  <a:latin typeface="Segoe UI" panose="020B0502040204020203" pitchFamily="34" charset="0"/>
                  <a:cs typeface="Segoe UI" panose="020B0502040204020203" pitchFamily="34" charset="0"/>
                </a:rPr>
                <a:t>Diabetes mellitus </a:t>
              </a:r>
            </a:p>
            <a:p>
              <a:pPr marL="277260" indent="-277260" defTabSz="609630">
                <a:buFont typeface="Arial" panose="020B0604020202020204" pitchFamily="34" charset="0"/>
                <a:buChar char="•"/>
                <a:defRPr/>
              </a:pPr>
              <a:r>
                <a:rPr lang="en-GB" sz="1698" b="1" dirty="0">
                  <a:solidFill>
                    <a:srgbClr val="FCA304"/>
                  </a:solidFill>
                  <a:latin typeface="Segoe UI" panose="020B0502040204020203" pitchFamily="34" charset="0"/>
                  <a:cs typeface="Segoe UI" panose="020B0502040204020203" pitchFamily="34" charset="0"/>
                </a:rPr>
                <a:t>Obesity </a:t>
              </a:r>
              <a:r>
                <a:rPr lang="en-GB" sz="1698" b="1" dirty="0">
                  <a:solidFill>
                    <a:srgbClr val="0F2C7A"/>
                  </a:solidFill>
                  <a:latin typeface="Segoe UI" panose="020B0502040204020203" pitchFamily="34" charset="0"/>
                  <a:cs typeface="Segoe UI" panose="020B0502040204020203" pitchFamily="34" charset="0"/>
                </a:rPr>
                <a:t>(TD)</a:t>
              </a:r>
            </a:p>
            <a:p>
              <a:pPr marL="277260" indent="-277260" defTabSz="609630">
                <a:buFont typeface="Arial" panose="020B0604020202020204" pitchFamily="34" charset="0"/>
                <a:buChar char="•"/>
                <a:defRPr/>
              </a:pPr>
              <a:r>
                <a:rPr lang="en-GB" sz="1698" b="1" dirty="0">
                  <a:solidFill>
                    <a:srgbClr val="FCA304"/>
                  </a:solidFill>
                  <a:latin typeface="Segoe UI" panose="020B0502040204020203" pitchFamily="34" charset="0"/>
                  <a:cs typeface="Segoe UI" panose="020B0502040204020203" pitchFamily="34" charset="0"/>
                </a:rPr>
                <a:t>Endometriosis </a:t>
              </a:r>
              <a:r>
                <a:rPr lang="en-GB" sz="1698" b="1" dirty="0">
                  <a:solidFill>
                    <a:srgbClr val="0F2C7A"/>
                  </a:solidFill>
                  <a:latin typeface="Segoe UI" panose="020B0502040204020203" pitchFamily="34" charset="0"/>
                  <a:cs typeface="Segoe UI" panose="020B0502040204020203" pitchFamily="34" charset="0"/>
                </a:rPr>
                <a:t>(E+P)</a:t>
              </a:r>
            </a:p>
            <a:p>
              <a:pPr marL="277260" indent="-277260" defTabSz="609630">
                <a:buFont typeface="Arial" panose="020B0604020202020204" pitchFamily="34" charset="0"/>
                <a:buChar char="•"/>
                <a:defRPr/>
              </a:pPr>
              <a:r>
                <a:rPr lang="en-GB" sz="1698" b="1" dirty="0">
                  <a:solidFill>
                    <a:srgbClr val="FCA304"/>
                  </a:solidFill>
                  <a:latin typeface="Segoe UI" panose="020B0502040204020203" pitchFamily="34" charset="0"/>
                  <a:cs typeface="Segoe UI" panose="020B0502040204020203" pitchFamily="34" charset="0"/>
                </a:rPr>
                <a:t>Prior VTE </a:t>
              </a:r>
              <a:r>
                <a:rPr lang="en-GB" sz="1698" b="1" dirty="0">
                  <a:solidFill>
                    <a:srgbClr val="0F2C7A"/>
                  </a:solidFill>
                  <a:latin typeface="Segoe UI" panose="020B0502040204020203" pitchFamily="34" charset="0"/>
                  <a:cs typeface="Segoe UI" panose="020B0502040204020203" pitchFamily="34" charset="0"/>
                </a:rPr>
                <a:t>(TD)</a:t>
              </a:r>
            </a:p>
            <a:p>
              <a:pPr marL="277260" indent="-277260" defTabSz="609630">
                <a:buFont typeface="Arial" panose="020B0604020202020204" pitchFamily="34" charset="0"/>
                <a:buChar char="•"/>
                <a:defRPr/>
              </a:pPr>
              <a:r>
                <a:rPr lang="en-GB" sz="1698" b="1" dirty="0">
                  <a:solidFill>
                    <a:srgbClr val="FCA304"/>
                  </a:solidFill>
                  <a:latin typeface="Segoe UI" panose="020B0502040204020203" pitchFamily="34" charset="0"/>
                  <a:cs typeface="Segoe UI" panose="020B0502040204020203" pitchFamily="34" charset="0"/>
                </a:rPr>
                <a:t>Abnormal liver function </a:t>
              </a:r>
              <a:r>
                <a:rPr lang="en-GB" sz="1698" b="1" dirty="0">
                  <a:solidFill>
                    <a:srgbClr val="0F2C7A"/>
                  </a:solidFill>
                  <a:latin typeface="Segoe UI" panose="020B0502040204020203" pitchFamily="34" charset="0"/>
                  <a:cs typeface="Segoe UI" panose="020B0502040204020203" pitchFamily="34" charset="0"/>
                </a:rPr>
                <a:t>(TD)</a:t>
              </a:r>
            </a:p>
            <a:p>
              <a:pPr marL="277260" indent="-277260" defTabSz="609630">
                <a:buFont typeface="Arial" panose="020B0604020202020204" pitchFamily="34" charset="0"/>
                <a:buChar char="•"/>
                <a:defRPr/>
              </a:pPr>
              <a:endParaRPr lang="en-GB" sz="1698" b="1" dirty="0">
                <a:solidFill>
                  <a:prstClr val="white">
                    <a:lumMod val="10000"/>
                  </a:prstClr>
                </a:solidFill>
                <a:latin typeface="Segoe UI" panose="020B0502040204020203" pitchFamily="34" charset="0"/>
                <a:cs typeface="Segoe UI" panose="020B0502040204020203" pitchFamily="34" charset="0"/>
              </a:endParaRPr>
            </a:p>
          </p:txBody>
        </p:sp>
        <p:sp>
          <p:nvSpPr>
            <p:cNvPr id="31" name="Rectangle 30">
              <a:extLst>
                <a:ext uri="{FF2B5EF4-FFF2-40B4-BE49-F238E27FC236}">
                  <a16:creationId xmlns:a16="http://schemas.microsoft.com/office/drawing/2014/main" id="{BC1CEE22-1622-26F0-AC0C-0C733CF20C8B}"/>
                </a:ext>
              </a:extLst>
            </p:cNvPr>
            <p:cNvSpPr/>
            <p:nvPr/>
          </p:nvSpPr>
          <p:spPr>
            <a:xfrm>
              <a:off x="13328515" y="4164415"/>
              <a:ext cx="4320481" cy="2294408"/>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tIns="414778" rtlCol="0" anchor="t"/>
            <a:lstStyle/>
            <a:p>
              <a:pPr marL="554520" lvl="1" indent="-277260" defTabSz="609630">
                <a:buFont typeface="Arial" panose="020B0604020202020204" pitchFamily="34" charset="0"/>
                <a:buChar char="•"/>
                <a:defRPr/>
              </a:pPr>
              <a:r>
                <a:rPr lang="en-GB" sz="1698" b="1" dirty="0">
                  <a:solidFill>
                    <a:srgbClr val="FF4B00"/>
                  </a:solidFill>
                  <a:latin typeface="Segoe UI" panose="020B0502040204020203" pitchFamily="34" charset="0"/>
                  <a:cs typeface="Segoe UI" panose="020B0502040204020203" pitchFamily="34" charset="0"/>
                </a:rPr>
                <a:t>Breast cancer survivor </a:t>
              </a:r>
              <a:r>
                <a:rPr lang="en-GB" sz="1698" b="1" dirty="0">
                  <a:solidFill>
                    <a:srgbClr val="0F2C7A"/>
                  </a:solidFill>
                  <a:latin typeface="Segoe UI" panose="020B0502040204020203" pitchFamily="34" charset="0"/>
                  <a:cs typeface="Segoe UI" panose="020B0502040204020203" pitchFamily="34" charset="0"/>
                </a:rPr>
                <a:t>(NH)</a:t>
              </a:r>
            </a:p>
            <a:p>
              <a:pPr marL="554520" lvl="1" indent="-277260" defTabSz="609630">
                <a:buFont typeface="Arial" panose="020B0604020202020204" pitchFamily="34" charset="0"/>
                <a:buChar char="•"/>
                <a:defRPr/>
              </a:pPr>
              <a:r>
                <a:rPr lang="en-GB" sz="1698" b="1" dirty="0">
                  <a:solidFill>
                    <a:srgbClr val="FF4B00"/>
                  </a:solidFill>
                  <a:latin typeface="Segoe UI" panose="020B0502040204020203" pitchFamily="34" charset="0"/>
                  <a:cs typeface="Segoe UI" panose="020B0502040204020203" pitchFamily="34" charset="0"/>
                </a:rPr>
                <a:t>Known CVD </a:t>
              </a:r>
              <a:r>
                <a:rPr lang="en-GB" sz="1698" b="1" dirty="0">
                  <a:solidFill>
                    <a:srgbClr val="0F2C7A"/>
                  </a:solidFill>
                  <a:latin typeface="Segoe UI" panose="020B0502040204020203" pitchFamily="34" charset="0"/>
                  <a:cs typeface="Segoe UI" panose="020B0502040204020203" pitchFamily="34" charset="0"/>
                </a:rPr>
                <a:t>(NH)</a:t>
              </a:r>
            </a:p>
          </p:txBody>
        </p:sp>
        <p:sp>
          <p:nvSpPr>
            <p:cNvPr id="34" name="Oval 33">
              <a:extLst>
                <a:ext uri="{FF2B5EF4-FFF2-40B4-BE49-F238E27FC236}">
                  <a16:creationId xmlns:a16="http://schemas.microsoft.com/office/drawing/2014/main" id="{CE85CBBD-5479-A200-B0FD-FBCFD4E48BCD}"/>
                </a:ext>
              </a:extLst>
            </p:cNvPr>
            <p:cNvSpPr/>
            <p:nvPr/>
          </p:nvSpPr>
          <p:spPr>
            <a:xfrm>
              <a:off x="13756287" y="3295167"/>
              <a:ext cx="1440000" cy="1440160"/>
            </a:xfrm>
            <a:prstGeom prst="ellipse">
              <a:avLst/>
            </a:prstGeom>
            <a:solidFill>
              <a:srgbClr val="F7F7F7"/>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609630">
                <a:defRPr/>
              </a:pPr>
              <a:endParaRPr lang="en-GB" sz="1091">
                <a:solidFill>
                  <a:prstClr val="white"/>
                </a:solidFill>
                <a:latin typeface="Calibri"/>
              </a:endParaRPr>
            </a:p>
          </p:txBody>
        </p:sp>
        <p:pic>
          <p:nvPicPr>
            <p:cNvPr id="35" name="Picture 34">
              <a:extLst>
                <a:ext uri="{FF2B5EF4-FFF2-40B4-BE49-F238E27FC236}">
                  <a16:creationId xmlns:a16="http://schemas.microsoft.com/office/drawing/2014/main" id="{DB79488A-AEF1-8A30-E538-0285587EF10E}"/>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934137" y="3473096"/>
              <a:ext cx="1084300" cy="1084300"/>
            </a:xfrm>
            <a:prstGeom prst="rect">
              <a:avLst/>
            </a:prstGeom>
          </p:spPr>
        </p:pic>
        <p:sp>
          <p:nvSpPr>
            <p:cNvPr id="33" name="Oval 32">
              <a:extLst>
                <a:ext uri="{FF2B5EF4-FFF2-40B4-BE49-F238E27FC236}">
                  <a16:creationId xmlns:a16="http://schemas.microsoft.com/office/drawing/2014/main" id="{BD9069F0-F0F0-A6F3-7BF0-933257ADF199}"/>
                </a:ext>
              </a:extLst>
            </p:cNvPr>
            <p:cNvSpPr/>
            <p:nvPr/>
          </p:nvSpPr>
          <p:spPr>
            <a:xfrm>
              <a:off x="6038546" y="3494435"/>
              <a:ext cx="1440000" cy="1440160"/>
            </a:xfrm>
            <a:prstGeom prst="ellipse">
              <a:avLst/>
            </a:prstGeom>
            <a:solidFill>
              <a:srgbClr val="F7F7F7"/>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609630">
                <a:defRPr/>
              </a:pPr>
              <a:endParaRPr lang="en-GB" sz="1091">
                <a:solidFill>
                  <a:prstClr val="white"/>
                </a:solidFill>
                <a:latin typeface="Calibri"/>
              </a:endParaRPr>
            </a:p>
          </p:txBody>
        </p:sp>
        <p:pic>
          <p:nvPicPr>
            <p:cNvPr id="36" name="Graphic 5" descr="Chat with solid fill">
              <a:extLst>
                <a:ext uri="{FF2B5EF4-FFF2-40B4-BE49-F238E27FC236}">
                  <a16:creationId xmlns:a16="http://schemas.microsoft.com/office/drawing/2014/main" id="{52658F2A-0A6A-AA3D-F8AF-F4D219E44CF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66569" y="3751373"/>
              <a:ext cx="983954" cy="983954"/>
            </a:xfrm>
            <a:prstGeom prst="rect">
              <a:avLst/>
            </a:prstGeom>
          </p:spPr>
        </p:pic>
        <p:sp>
          <p:nvSpPr>
            <p:cNvPr id="32" name="Oval 31">
              <a:extLst>
                <a:ext uri="{FF2B5EF4-FFF2-40B4-BE49-F238E27FC236}">
                  <a16:creationId xmlns:a16="http://schemas.microsoft.com/office/drawing/2014/main" id="{CB33F19D-AAA4-F240-1F39-47178D61B7EB}"/>
                </a:ext>
              </a:extLst>
            </p:cNvPr>
            <p:cNvSpPr/>
            <p:nvPr/>
          </p:nvSpPr>
          <p:spPr>
            <a:xfrm>
              <a:off x="708969" y="3494435"/>
              <a:ext cx="1440000" cy="1440160"/>
            </a:xfrm>
            <a:prstGeom prst="ellipse">
              <a:avLst/>
            </a:prstGeom>
            <a:solidFill>
              <a:srgbClr val="F7F7F7"/>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609630">
                <a:defRPr/>
              </a:pPr>
              <a:endParaRPr lang="en-GB" sz="1091">
                <a:solidFill>
                  <a:prstClr val="white"/>
                </a:solidFill>
                <a:latin typeface="Calibri"/>
              </a:endParaRPr>
            </a:p>
          </p:txBody>
        </p:sp>
        <p:pic>
          <p:nvPicPr>
            <p:cNvPr id="37" name="Picture 36">
              <a:extLst>
                <a:ext uri="{FF2B5EF4-FFF2-40B4-BE49-F238E27FC236}">
                  <a16:creationId xmlns:a16="http://schemas.microsoft.com/office/drawing/2014/main" id="{308EB8C8-7661-3486-72E5-1F5BC0230A62}"/>
                </a:ext>
              </a:extLst>
            </p:cNvPr>
            <p:cNvPicPr>
              <a:picLocks noChangeAspect="1"/>
            </p:cNvPicPr>
            <p:nvPr/>
          </p:nvPicPr>
          <p:blipFill>
            <a:blip r:embed="rId6"/>
            <a:stretch>
              <a:fillRect/>
            </a:stretch>
          </p:blipFill>
          <p:spPr>
            <a:xfrm>
              <a:off x="894271" y="3722464"/>
              <a:ext cx="984101" cy="984101"/>
            </a:xfrm>
            <a:prstGeom prst="rect">
              <a:avLst/>
            </a:prstGeom>
          </p:spPr>
        </p:pic>
      </p:grpSp>
      <p:sp>
        <p:nvSpPr>
          <p:cNvPr id="16" name="Text Placeholder 4">
            <a:extLst>
              <a:ext uri="{FF2B5EF4-FFF2-40B4-BE49-F238E27FC236}">
                <a16:creationId xmlns:a16="http://schemas.microsoft.com/office/drawing/2014/main" id="{7A5C98F7-3318-44B7-84A0-2EE644C47752}"/>
              </a:ext>
            </a:extLst>
          </p:cNvPr>
          <p:cNvSpPr>
            <a:spLocks noGrp="1"/>
          </p:cNvSpPr>
          <p:nvPr>
            <p:ph type="body" sz="quarter" idx="12"/>
          </p:nvPr>
        </p:nvSpPr>
        <p:spPr>
          <a:xfrm>
            <a:off x="2405857" y="260541"/>
            <a:ext cx="9144000" cy="646909"/>
          </a:xfrm>
        </p:spPr>
        <p:txBody>
          <a:bodyPr/>
          <a:lstStyle/>
          <a:p>
            <a:r>
              <a:rPr lang="en-US" b="0" dirty="0">
                <a:solidFill>
                  <a:srgbClr val="0070C0"/>
                </a:solidFill>
                <a:latin typeface="+mj-lt"/>
              </a:rPr>
              <a:t>Hormone Therapy and Co-morbidities</a:t>
            </a:r>
            <a:endParaRPr lang="en-GB" b="0" dirty="0">
              <a:solidFill>
                <a:srgbClr val="0070C0"/>
              </a:solidFill>
              <a:latin typeface="+mj-lt"/>
            </a:endParaRPr>
          </a:p>
        </p:txBody>
      </p:sp>
      <p:sp>
        <p:nvSpPr>
          <p:cNvPr id="6" name="TextBox 5">
            <a:extLst>
              <a:ext uri="{FF2B5EF4-FFF2-40B4-BE49-F238E27FC236}">
                <a16:creationId xmlns:a16="http://schemas.microsoft.com/office/drawing/2014/main" id="{30B49528-A081-4A08-9BF8-24584055AF56}"/>
              </a:ext>
            </a:extLst>
          </p:cNvPr>
          <p:cNvSpPr txBox="1"/>
          <p:nvPr/>
        </p:nvSpPr>
        <p:spPr>
          <a:xfrm>
            <a:off x="356683" y="5659171"/>
            <a:ext cx="4149790" cy="954300"/>
          </a:xfrm>
          <a:prstGeom prst="rect">
            <a:avLst/>
          </a:prstGeom>
          <a:noFill/>
        </p:spPr>
        <p:txBody>
          <a:bodyPr wrap="none" rtlCol="0">
            <a:spAutoFit/>
          </a:bodyPr>
          <a:lstStyle/>
          <a:p>
            <a:pPr defTabSz="609630">
              <a:defRPr/>
            </a:pPr>
            <a:r>
              <a:rPr lang="en-AU" sz="1867" b="1" dirty="0">
                <a:solidFill>
                  <a:srgbClr val="0F2C7A"/>
                </a:solidFill>
                <a:latin typeface="Calibri"/>
              </a:rPr>
              <a:t>TD: </a:t>
            </a:r>
            <a:r>
              <a:rPr lang="en-AU" sz="1867" dirty="0">
                <a:solidFill>
                  <a:srgbClr val="0F2C7A"/>
                </a:solidFill>
                <a:latin typeface="Calibri"/>
              </a:rPr>
              <a:t>Transdermal</a:t>
            </a:r>
          </a:p>
          <a:p>
            <a:pPr defTabSz="609630">
              <a:defRPr/>
            </a:pPr>
            <a:r>
              <a:rPr lang="en-AU" sz="1867" b="1" dirty="0">
                <a:solidFill>
                  <a:srgbClr val="0F2C7A"/>
                </a:solidFill>
                <a:latin typeface="Calibri"/>
              </a:rPr>
              <a:t>E+P</a:t>
            </a:r>
            <a:r>
              <a:rPr lang="en-AU" sz="1867" dirty="0">
                <a:solidFill>
                  <a:srgbClr val="0F2C7A"/>
                </a:solidFill>
                <a:latin typeface="Calibri"/>
              </a:rPr>
              <a:t>: combined HRT even if hysterectomy</a:t>
            </a:r>
          </a:p>
          <a:p>
            <a:pPr defTabSz="609630">
              <a:defRPr/>
            </a:pPr>
            <a:r>
              <a:rPr lang="en-AU" sz="1867" b="1" dirty="0">
                <a:solidFill>
                  <a:srgbClr val="0F2C7A"/>
                </a:solidFill>
                <a:latin typeface="Calibri"/>
              </a:rPr>
              <a:t>NH</a:t>
            </a:r>
            <a:r>
              <a:rPr lang="en-AU" sz="1867" dirty="0">
                <a:solidFill>
                  <a:srgbClr val="0F2C7A"/>
                </a:solidFill>
                <a:latin typeface="Calibri"/>
              </a:rPr>
              <a:t>: Non-hormonal therapy</a:t>
            </a:r>
          </a:p>
        </p:txBody>
      </p:sp>
    </p:spTree>
    <p:extLst>
      <p:ext uri="{BB962C8B-B14F-4D97-AF65-F5344CB8AC3E}">
        <p14:creationId xmlns:p14="http://schemas.microsoft.com/office/powerpoint/2010/main" val="1675248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5080000" y="450083"/>
            <a:ext cx="11286777" cy="6028419"/>
            <a:chOff x="0" y="-38100"/>
            <a:chExt cx="2480652" cy="1804425"/>
          </a:xfrm>
        </p:grpSpPr>
        <p:sp>
          <p:nvSpPr>
            <p:cNvPr id="8" name="Freeform 8"/>
            <p:cNvSpPr/>
            <p:nvPr/>
          </p:nvSpPr>
          <p:spPr>
            <a:xfrm>
              <a:off x="1156653" y="153756"/>
              <a:ext cx="1323999" cy="1612569"/>
            </a:xfrm>
            <a:custGeom>
              <a:avLst/>
              <a:gdLst/>
              <a:ahLst/>
              <a:cxnLst/>
              <a:rect l="l" t="t" r="r" b="b"/>
              <a:pathLst>
                <a:path w="1323999" h="1612569">
                  <a:moveTo>
                    <a:pt x="0" y="0"/>
                  </a:moveTo>
                  <a:lnTo>
                    <a:pt x="1323999" y="0"/>
                  </a:lnTo>
                  <a:lnTo>
                    <a:pt x="1323999" y="1612569"/>
                  </a:lnTo>
                  <a:lnTo>
                    <a:pt x="0" y="1612569"/>
                  </a:lnTo>
                  <a:close/>
                </a:path>
              </a:pathLst>
            </a:custGeom>
            <a:solidFill>
              <a:srgbClr val="00949D"/>
            </a:solidFill>
          </p:spPr>
          <p:txBody>
            <a:bodyPr/>
            <a:lstStyle/>
            <a:p>
              <a:endParaRPr lang="en-AU" sz="1200"/>
            </a:p>
          </p:txBody>
        </p:sp>
        <p:sp>
          <p:nvSpPr>
            <p:cNvPr id="9" name="TextBox 9"/>
            <p:cNvSpPr txBox="1"/>
            <p:nvPr/>
          </p:nvSpPr>
          <p:spPr>
            <a:xfrm>
              <a:off x="0" y="-38100"/>
              <a:ext cx="1323999" cy="1650669"/>
            </a:xfrm>
            <a:prstGeom prst="rect">
              <a:avLst/>
            </a:prstGeom>
          </p:spPr>
          <p:txBody>
            <a:bodyPr lIns="33867" tIns="33867" rIns="33867" bIns="33867" rtlCol="0" anchor="ctr"/>
            <a:lstStyle/>
            <a:p>
              <a:pPr algn="ctr">
                <a:lnSpc>
                  <a:spcPts val="1773"/>
                </a:lnSpc>
                <a:spcBef>
                  <a:spcPct val="0"/>
                </a:spcBef>
              </a:pPr>
              <a:endParaRPr sz="1200"/>
            </a:p>
          </p:txBody>
        </p:sp>
      </p:grpSp>
      <p:pic>
        <p:nvPicPr>
          <p:cNvPr id="6" name="Picture 5">
            <a:extLst>
              <a:ext uri="{FF2B5EF4-FFF2-40B4-BE49-F238E27FC236}">
                <a16:creationId xmlns:a16="http://schemas.microsoft.com/office/drawing/2014/main" id="{89E8FFCE-61D6-4312-8F0D-5E39DE5B5BE2}"/>
              </a:ext>
            </a:extLst>
          </p:cNvPr>
          <p:cNvPicPr>
            <a:picLocks noChangeAspect="1"/>
          </p:cNvPicPr>
          <p:nvPr/>
        </p:nvPicPr>
        <p:blipFill>
          <a:blip r:embed="rId3"/>
          <a:stretch>
            <a:fillRect/>
          </a:stretch>
        </p:blipFill>
        <p:spPr>
          <a:xfrm>
            <a:off x="6324581" y="1340514"/>
            <a:ext cx="5779689" cy="1027373"/>
          </a:xfrm>
          <a:prstGeom prst="rect">
            <a:avLst/>
          </a:prstGeom>
        </p:spPr>
      </p:pic>
      <p:pic>
        <p:nvPicPr>
          <p:cNvPr id="10" name="Picture 9">
            <a:extLst>
              <a:ext uri="{FF2B5EF4-FFF2-40B4-BE49-F238E27FC236}">
                <a16:creationId xmlns:a16="http://schemas.microsoft.com/office/drawing/2014/main" id="{F5E078C7-7F63-41AB-BEE7-FD278C135DF2}"/>
              </a:ext>
            </a:extLst>
          </p:cNvPr>
          <p:cNvPicPr>
            <a:picLocks noChangeAspect="1"/>
          </p:cNvPicPr>
          <p:nvPr/>
        </p:nvPicPr>
        <p:blipFill rotWithShape="1">
          <a:blip r:embed="rId4"/>
          <a:srcRect l="2515"/>
          <a:stretch/>
        </p:blipFill>
        <p:spPr>
          <a:xfrm>
            <a:off x="6281536" y="2935540"/>
            <a:ext cx="5779689" cy="1319421"/>
          </a:xfrm>
          <a:prstGeom prst="rect">
            <a:avLst/>
          </a:prstGeom>
        </p:spPr>
      </p:pic>
      <p:pic>
        <p:nvPicPr>
          <p:cNvPr id="15" name="Picture 14">
            <a:extLst>
              <a:ext uri="{FF2B5EF4-FFF2-40B4-BE49-F238E27FC236}">
                <a16:creationId xmlns:a16="http://schemas.microsoft.com/office/drawing/2014/main" id="{6F301BAF-62AE-4992-B1DE-5ED8AD5A5CD1}"/>
              </a:ext>
            </a:extLst>
          </p:cNvPr>
          <p:cNvPicPr>
            <a:picLocks noChangeAspect="1"/>
          </p:cNvPicPr>
          <p:nvPr/>
        </p:nvPicPr>
        <p:blipFill rotWithShape="1">
          <a:blip r:embed="rId5"/>
          <a:srcRect l="2475" t="1219"/>
          <a:stretch/>
        </p:blipFill>
        <p:spPr>
          <a:xfrm>
            <a:off x="6288245" y="4829323"/>
            <a:ext cx="5786312" cy="1376327"/>
          </a:xfrm>
          <a:prstGeom prst="rect">
            <a:avLst/>
          </a:prstGeom>
        </p:spPr>
      </p:pic>
      <p:pic>
        <p:nvPicPr>
          <p:cNvPr id="17" name="Picture 16">
            <a:extLst>
              <a:ext uri="{FF2B5EF4-FFF2-40B4-BE49-F238E27FC236}">
                <a16:creationId xmlns:a16="http://schemas.microsoft.com/office/drawing/2014/main" id="{5CF01E4D-E330-44F6-9D9C-7CF006990345}"/>
              </a:ext>
            </a:extLst>
          </p:cNvPr>
          <p:cNvPicPr>
            <a:picLocks noChangeAspect="1"/>
          </p:cNvPicPr>
          <p:nvPr/>
        </p:nvPicPr>
        <p:blipFill>
          <a:blip r:embed="rId6"/>
          <a:stretch>
            <a:fillRect/>
          </a:stretch>
        </p:blipFill>
        <p:spPr>
          <a:xfrm>
            <a:off x="302872" y="1854200"/>
            <a:ext cx="5634505" cy="2222737"/>
          </a:xfrm>
          <a:prstGeom prst="rect">
            <a:avLst/>
          </a:prstGeom>
        </p:spPr>
      </p:pic>
      <p:sp>
        <p:nvSpPr>
          <p:cNvPr id="28" name="TextBox 12">
            <a:extLst>
              <a:ext uri="{FF2B5EF4-FFF2-40B4-BE49-F238E27FC236}">
                <a16:creationId xmlns:a16="http://schemas.microsoft.com/office/drawing/2014/main" id="{67B4D304-C857-4E8A-B14B-BA3BEE296CC1}"/>
              </a:ext>
            </a:extLst>
          </p:cNvPr>
          <p:cNvSpPr txBox="1"/>
          <p:nvPr/>
        </p:nvSpPr>
        <p:spPr>
          <a:xfrm>
            <a:off x="295615" y="202582"/>
            <a:ext cx="10880385" cy="675634"/>
          </a:xfrm>
          <a:prstGeom prst="rect">
            <a:avLst/>
          </a:prstGeom>
        </p:spPr>
        <p:txBody>
          <a:bodyPr wrap="square" lIns="0" tIns="0" rIns="0" bIns="0" rtlCol="0" anchor="t">
            <a:spAutoFit/>
          </a:bodyPr>
          <a:lstStyle/>
          <a:p>
            <a:pPr>
              <a:lnSpc>
                <a:spcPts val="5366"/>
              </a:lnSpc>
            </a:pPr>
            <a:r>
              <a:rPr lang="en-US" sz="4400" spc="181" dirty="0">
                <a:solidFill>
                  <a:srgbClr val="0070C0"/>
                </a:solidFill>
                <a:latin typeface="+mj-lt"/>
                <a:ea typeface="Anton"/>
                <a:cs typeface="Anton"/>
                <a:sym typeface="Anton"/>
              </a:rPr>
              <a:t>Hormone Therapy In Adulthood: Estrogen</a:t>
            </a:r>
          </a:p>
        </p:txBody>
      </p:sp>
      <p:pic>
        <p:nvPicPr>
          <p:cNvPr id="11" name="Picture 10">
            <a:extLst>
              <a:ext uri="{FF2B5EF4-FFF2-40B4-BE49-F238E27FC236}">
                <a16:creationId xmlns:a16="http://schemas.microsoft.com/office/drawing/2014/main" id="{D40A27FD-1915-4080-AC2F-02985381C361}"/>
              </a:ext>
            </a:extLst>
          </p:cNvPr>
          <p:cNvPicPr>
            <a:picLocks noChangeAspect="1"/>
          </p:cNvPicPr>
          <p:nvPr/>
        </p:nvPicPr>
        <p:blipFill rotWithShape="1">
          <a:blip r:embed="rId7"/>
          <a:srcRect l="62964"/>
          <a:stretch/>
        </p:blipFill>
        <p:spPr>
          <a:xfrm>
            <a:off x="1173231" y="4276391"/>
            <a:ext cx="4042998" cy="2429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a:extLst>
              <a:ext uri="{FF2B5EF4-FFF2-40B4-BE49-F238E27FC236}">
                <a16:creationId xmlns:a16="http://schemas.microsoft.com/office/drawing/2014/main" id="{AB100861-E648-4DB5-9A62-97B421E71136}"/>
              </a:ext>
            </a:extLst>
          </p:cNvPr>
          <p:cNvGrpSpPr/>
          <p:nvPr/>
        </p:nvGrpSpPr>
        <p:grpSpPr>
          <a:xfrm>
            <a:off x="1545224" y="0"/>
            <a:ext cx="10630734" cy="6858000"/>
            <a:chOff x="0" y="-84418"/>
            <a:chExt cx="2012082" cy="1961182"/>
          </a:xfrm>
        </p:grpSpPr>
        <p:sp>
          <p:nvSpPr>
            <p:cNvPr id="19" name="Freeform 8">
              <a:extLst>
                <a:ext uri="{FF2B5EF4-FFF2-40B4-BE49-F238E27FC236}">
                  <a16:creationId xmlns:a16="http://schemas.microsoft.com/office/drawing/2014/main" id="{F703CC7E-056E-4979-8C08-058791036680}"/>
                </a:ext>
              </a:extLst>
            </p:cNvPr>
            <p:cNvSpPr/>
            <p:nvPr/>
          </p:nvSpPr>
          <p:spPr>
            <a:xfrm>
              <a:off x="385719" y="-84418"/>
              <a:ext cx="1626363" cy="1961182"/>
            </a:xfrm>
            <a:custGeom>
              <a:avLst/>
              <a:gdLst/>
              <a:ahLst/>
              <a:cxnLst/>
              <a:rect l="l" t="t" r="r" b="b"/>
              <a:pathLst>
                <a:path w="1323999" h="1612569">
                  <a:moveTo>
                    <a:pt x="0" y="0"/>
                  </a:moveTo>
                  <a:lnTo>
                    <a:pt x="1323999" y="0"/>
                  </a:lnTo>
                  <a:lnTo>
                    <a:pt x="1323999" y="1612569"/>
                  </a:lnTo>
                  <a:lnTo>
                    <a:pt x="0" y="1612569"/>
                  </a:lnTo>
                  <a:close/>
                </a:path>
              </a:pathLst>
            </a:custGeom>
            <a:solidFill>
              <a:srgbClr val="00949D"/>
            </a:solidFill>
          </p:spPr>
          <p:txBody>
            <a:bodyPr/>
            <a:lstStyle/>
            <a:p>
              <a:endParaRPr lang="en-AU" sz="1200"/>
            </a:p>
          </p:txBody>
        </p:sp>
        <p:sp>
          <p:nvSpPr>
            <p:cNvPr id="20" name="TextBox 9">
              <a:extLst>
                <a:ext uri="{FF2B5EF4-FFF2-40B4-BE49-F238E27FC236}">
                  <a16:creationId xmlns:a16="http://schemas.microsoft.com/office/drawing/2014/main" id="{68B166FC-E222-4558-903C-80DA17985D76}"/>
                </a:ext>
              </a:extLst>
            </p:cNvPr>
            <p:cNvSpPr txBox="1"/>
            <p:nvPr/>
          </p:nvSpPr>
          <p:spPr>
            <a:xfrm>
              <a:off x="0" y="-38100"/>
              <a:ext cx="1323999" cy="1650669"/>
            </a:xfrm>
            <a:prstGeom prst="rect">
              <a:avLst/>
            </a:prstGeom>
          </p:spPr>
          <p:txBody>
            <a:bodyPr lIns="33867" tIns="33867" rIns="33867" bIns="33867" rtlCol="0" anchor="ctr"/>
            <a:lstStyle/>
            <a:p>
              <a:pPr algn="ctr">
                <a:lnSpc>
                  <a:spcPts val="1773"/>
                </a:lnSpc>
                <a:spcBef>
                  <a:spcPct val="0"/>
                </a:spcBef>
              </a:pPr>
              <a:endParaRPr sz="1200"/>
            </a:p>
          </p:txBody>
        </p:sp>
      </p:grpSp>
      <p:pic>
        <p:nvPicPr>
          <p:cNvPr id="2" name="Picture 1">
            <a:extLst>
              <a:ext uri="{FF2B5EF4-FFF2-40B4-BE49-F238E27FC236}">
                <a16:creationId xmlns:a16="http://schemas.microsoft.com/office/drawing/2014/main" id="{14B9BACA-0F18-45C9-8446-8BDB1DDA8CD6}"/>
              </a:ext>
            </a:extLst>
          </p:cNvPr>
          <p:cNvPicPr>
            <a:picLocks noChangeAspect="1"/>
          </p:cNvPicPr>
          <p:nvPr/>
        </p:nvPicPr>
        <p:blipFill>
          <a:blip r:embed="rId2"/>
          <a:stretch>
            <a:fillRect/>
          </a:stretch>
        </p:blipFill>
        <p:spPr>
          <a:xfrm>
            <a:off x="3674096" y="161968"/>
            <a:ext cx="8410917" cy="6511678"/>
          </a:xfrm>
          <a:prstGeom prst="rect">
            <a:avLst/>
          </a:prstGeom>
        </p:spPr>
      </p:pic>
      <p:sp>
        <p:nvSpPr>
          <p:cNvPr id="5" name="Rectangle 4">
            <a:extLst>
              <a:ext uri="{FF2B5EF4-FFF2-40B4-BE49-F238E27FC236}">
                <a16:creationId xmlns:a16="http://schemas.microsoft.com/office/drawing/2014/main" id="{F19D7E5B-DFD7-4BD3-8A94-DD1A4E9C8E67}"/>
              </a:ext>
            </a:extLst>
          </p:cNvPr>
          <p:cNvSpPr/>
          <p:nvPr/>
        </p:nvSpPr>
        <p:spPr>
          <a:xfrm>
            <a:off x="255862" y="579120"/>
            <a:ext cx="3227550" cy="2845459"/>
          </a:xfrm>
          <a:prstGeom prst="rect">
            <a:avLst/>
          </a:prstGeom>
        </p:spPr>
        <p:txBody>
          <a:bodyPr wrap="square">
            <a:spAutoFit/>
          </a:bodyPr>
          <a:lstStyle/>
          <a:p>
            <a:pPr>
              <a:lnSpc>
                <a:spcPts val="5366"/>
              </a:lnSpc>
            </a:pPr>
            <a:r>
              <a:rPr lang="en-US" sz="4400" spc="181" dirty="0">
                <a:solidFill>
                  <a:srgbClr val="0070C0"/>
                </a:solidFill>
                <a:latin typeface="+mj-lt"/>
                <a:ea typeface="Anton"/>
                <a:cs typeface="Anton"/>
                <a:sym typeface="Anton"/>
              </a:rPr>
              <a:t>Hormone Therapy In Adulthood:</a:t>
            </a:r>
          </a:p>
          <a:p>
            <a:pPr>
              <a:lnSpc>
                <a:spcPts val="5366"/>
              </a:lnSpc>
            </a:pPr>
            <a:r>
              <a:rPr lang="en-US" sz="4400" spc="181" dirty="0">
                <a:solidFill>
                  <a:srgbClr val="0070C0"/>
                </a:solidFill>
                <a:latin typeface="+mj-lt"/>
                <a:ea typeface="Anton"/>
                <a:cs typeface="Anton"/>
                <a:sym typeface="Anton"/>
              </a:rPr>
              <a:t>Progestogen</a:t>
            </a:r>
          </a:p>
        </p:txBody>
      </p:sp>
      <p:sp>
        <p:nvSpPr>
          <p:cNvPr id="22" name="TextBox 21">
            <a:extLst>
              <a:ext uri="{FF2B5EF4-FFF2-40B4-BE49-F238E27FC236}">
                <a16:creationId xmlns:a16="http://schemas.microsoft.com/office/drawing/2014/main" id="{B1C44DA4-73C1-4749-93D1-A24F75D1EAA9}"/>
              </a:ext>
            </a:extLst>
          </p:cNvPr>
          <p:cNvSpPr txBox="1"/>
          <p:nvPr/>
        </p:nvSpPr>
        <p:spPr>
          <a:xfrm>
            <a:off x="255861" y="4394200"/>
            <a:ext cx="3107364" cy="1077026"/>
          </a:xfrm>
          <a:prstGeom prst="rect">
            <a:avLst/>
          </a:prstGeom>
          <a:solidFill>
            <a:schemeClr val="accent5">
              <a:lumMod val="40000"/>
              <a:lumOff val="60000"/>
            </a:schemeClr>
          </a:solidFill>
        </p:spPr>
        <p:txBody>
          <a:bodyPr wrap="square" rtlCol="0">
            <a:spAutoFit/>
          </a:bodyPr>
          <a:lstStyle/>
          <a:p>
            <a:pPr algn="ctr"/>
            <a:r>
              <a:rPr lang="en-AU" sz="2133" b="1" dirty="0"/>
              <a:t>Need for higher progestogen dose with higher estrogen dose  </a:t>
            </a:r>
          </a:p>
        </p:txBody>
      </p:sp>
      <p:sp>
        <p:nvSpPr>
          <p:cNvPr id="11" name="Rectangle 10">
            <a:extLst>
              <a:ext uri="{FF2B5EF4-FFF2-40B4-BE49-F238E27FC236}">
                <a16:creationId xmlns:a16="http://schemas.microsoft.com/office/drawing/2014/main" id="{EDBDC8D4-E11A-4AE5-8796-19090800CBA5}"/>
              </a:ext>
            </a:extLst>
          </p:cNvPr>
          <p:cNvSpPr/>
          <p:nvPr/>
        </p:nvSpPr>
        <p:spPr>
          <a:xfrm>
            <a:off x="7670800" y="584200"/>
            <a:ext cx="1473200" cy="60894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24" name="Rectangle 23">
            <a:extLst>
              <a:ext uri="{FF2B5EF4-FFF2-40B4-BE49-F238E27FC236}">
                <a16:creationId xmlns:a16="http://schemas.microsoft.com/office/drawing/2014/main" id="{5F518D7A-F231-48BA-A6F5-6C0554C75A71}"/>
              </a:ext>
            </a:extLst>
          </p:cNvPr>
          <p:cNvSpPr/>
          <p:nvPr/>
        </p:nvSpPr>
        <p:spPr>
          <a:xfrm>
            <a:off x="10546927" y="560717"/>
            <a:ext cx="1473200" cy="60894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Tree>
    <p:extLst>
      <p:ext uri="{BB962C8B-B14F-4D97-AF65-F5344CB8AC3E}">
        <p14:creationId xmlns:p14="http://schemas.microsoft.com/office/powerpoint/2010/main" val="3973473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52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518" b="-9518"/>
            </a:stretch>
          </a:blipFill>
        </p:spPr>
        <p:txBody>
          <a:bodyPr/>
          <a:lstStyle/>
          <a:p>
            <a:endParaRPr lang="en-AU" sz="1200"/>
          </a:p>
        </p:txBody>
      </p:sp>
      <p:grpSp>
        <p:nvGrpSpPr>
          <p:cNvPr id="3" name="Group 3"/>
          <p:cNvGrpSpPr/>
          <p:nvPr/>
        </p:nvGrpSpPr>
        <p:grpSpPr>
          <a:xfrm>
            <a:off x="-42521" y="0"/>
            <a:ext cx="5080000" cy="6858000"/>
            <a:chOff x="0" y="0"/>
            <a:chExt cx="1301213" cy="2709333"/>
          </a:xfrm>
        </p:grpSpPr>
        <p:sp>
          <p:nvSpPr>
            <p:cNvPr id="4" name="Freeform 4"/>
            <p:cNvSpPr/>
            <p:nvPr/>
          </p:nvSpPr>
          <p:spPr>
            <a:xfrm>
              <a:off x="0" y="0"/>
              <a:ext cx="1301213" cy="2709333"/>
            </a:xfrm>
            <a:custGeom>
              <a:avLst/>
              <a:gdLst/>
              <a:ahLst/>
              <a:cxnLst/>
              <a:rect l="l" t="t" r="r" b="b"/>
              <a:pathLst>
                <a:path w="1301213" h="2709333">
                  <a:moveTo>
                    <a:pt x="0" y="0"/>
                  </a:moveTo>
                  <a:lnTo>
                    <a:pt x="1301213" y="0"/>
                  </a:lnTo>
                  <a:lnTo>
                    <a:pt x="1301213" y="2709333"/>
                  </a:lnTo>
                  <a:lnTo>
                    <a:pt x="0" y="2709333"/>
                  </a:lnTo>
                  <a:close/>
                </a:path>
              </a:pathLst>
            </a:custGeom>
            <a:solidFill>
              <a:srgbClr val="00B2BD"/>
            </a:solidFill>
          </p:spPr>
          <p:txBody>
            <a:bodyPr/>
            <a:lstStyle/>
            <a:p>
              <a:endParaRPr lang="en-AU" sz="1200"/>
            </a:p>
          </p:txBody>
        </p:sp>
        <p:sp>
          <p:nvSpPr>
            <p:cNvPr id="5" name="TextBox 5"/>
            <p:cNvSpPr txBox="1"/>
            <p:nvPr/>
          </p:nvSpPr>
          <p:spPr>
            <a:xfrm>
              <a:off x="0" y="-38100"/>
              <a:ext cx="1301213" cy="2747433"/>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8" name="Group 8"/>
          <p:cNvGrpSpPr/>
          <p:nvPr/>
        </p:nvGrpSpPr>
        <p:grpSpPr>
          <a:xfrm>
            <a:off x="5439641" y="940298"/>
            <a:ext cx="6358279" cy="5524583"/>
            <a:chOff x="0" y="0"/>
            <a:chExt cx="18003361" cy="12619435"/>
          </a:xfrm>
        </p:grpSpPr>
        <p:sp>
          <p:nvSpPr>
            <p:cNvPr id="9" name="Freeform 9"/>
            <p:cNvSpPr/>
            <p:nvPr/>
          </p:nvSpPr>
          <p:spPr>
            <a:xfrm>
              <a:off x="0" y="0"/>
              <a:ext cx="18003360" cy="12619434"/>
            </a:xfrm>
            <a:custGeom>
              <a:avLst/>
              <a:gdLst/>
              <a:ahLst/>
              <a:cxnLst/>
              <a:rect l="l" t="t" r="r" b="b"/>
              <a:pathLst>
                <a:path w="18003360" h="12619434">
                  <a:moveTo>
                    <a:pt x="0" y="0"/>
                  </a:moveTo>
                  <a:lnTo>
                    <a:pt x="0" y="12619434"/>
                  </a:lnTo>
                  <a:lnTo>
                    <a:pt x="18003360" y="12619434"/>
                  </a:lnTo>
                  <a:lnTo>
                    <a:pt x="18003360" y="0"/>
                  </a:lnTo>
                  <a:lnTo>
                    <a:pt x="0" y="0"/>
                  </a:lnTo>
                  <a:close/>
                  <a:moveTo>
                    <a:pt x="17942401" y="12558475"/>
                  </a:moveTo>
                  <a:lnTo>
                    <a:pt x="59690" y="12558475"/>
                  </a:lnTo>
                  <a:lnTo>
                    <a:pt x="59690" y="59690"/>
                  </a:lnTo>
                  <a:lnTo>
                    <a:pt x="17942401" y="59690"/>
                  </a:lnTo>
                  <a:lnTo>
                    <a:pt x="17942401" y="12558475"/>
                  </a:lnTo>
                  <a:close/>
                </a:path>
              </a:pathLst>
            </a:custGeom>
            <a:solidFill>
              <a:srgbClr val="00B2BD"/>
            </a:solidFill>
          </p:spPr>
          <p:txBody>
            <a:bodyPr/>
            <a:lstStyle/>
            <a:p>
              <a:endParaRPr lang="en-AU" sz="1200"/>
            </a:p>
          </p:txBody>
        </p:sp>
      </p:grpSp>
      <p:sp>
        <p:nvSpPr>
          <p:cNvPr id="10" name="TextBox 10"/>
          <p:cNvSpPr txBox="1"/>
          <p:nvPr/>
        </p:nvSpPr>
        <p:spPr>
          <a:xfrm>
            <a:off x="5261841" y="220588"/>
            <a:ext cx="6713878" cy="551433"/>
          </a:xfrm>
          <a:prstGeom prst="rect">
            <a:avLst/>
          </a:prstGeom>
        </p:spPr>
        <p:txBody>
          <a:bodyPr wrap="square" lIns="0" tIns="0" rIns="0" bIns="0" rtlCol="0" anchor="t">
            <a:spAutoFit/>
          </a:bodyPr>
          <a:lstStyle/>
          <a:p>
            <a:pPr>
              <a:lnSpc>
                <a:spcPts val="4294"/>
              </a:lnSpc>
            </a:pPr>
            <a:r>
              <a:rPr lang="en-US" sz="3600" spc="145" dirty="0">
                <a:solidFill>
                  <a:srgbClr val="007076"/>
                </a:solidFill>
                <a:latin typeface="+mj-lt"/>
                <a:ea typeface="Anton"/>
                <a:cs typeface="Anton"/>
                <a:sym typeface="Anton"/>
              </a:rPr>
              <a:t>Case: AB age 36y with mosaic TS  </a:t>
            </a:r>
          </a:p>
        </p:txBody>
      </p:sp>
      <p:sp>
        <p:nvSpPr>
          <p:cNvPr id="15" name="Content Placeholder 2">
            <a:extLst>
              <a:ext uri="{FF2B5EF4-FFF2-40B4-BE49-F238E27FC236}">
                <a16:creationId xmlns:a16="http://schemas.microsoft.com/office/drawing/2014/main" id="{87673002-0BD7-43EB-AF3E-53CE7C14EC73}"/>
              </a:ext>
            </a:extLst>
          </p:cNvPr>
          <p:cNvSpPr txBox="1">
            <a:spLocks/>
          </p:cNvSpPr>
          <p:nvPr/>
        </p:nvSpPr>
        <p:spPr>
          <a:xfrm>
            <a:off x="5588000" y="1092200"/>
            <a:ext cx="6096000" cy="5283200"/>
          </a:xfrm>
          <a:prstGeom prst="rect">
            <a:avLst/>
          </a:prstGeom>
          <a:solidFill>
            <a:schemeClr val="accent5">
              <a:lumMod val="20000"/>
              <a:lumOff val="80000"/>
            </a:schemeClr>
          </a:solidFill>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2133" dirty="0"/>
              <a:t>Discussed HRT options</a:t>
            </a:r>
          </a:p>
          <a:p>
            <a:pPr lvl="1"/>
            <a:r>
              <a:rPr lang="en-US" sz="1867" dirty="0"/>
              <a:t>Elected to recommence COCP as was sexually active</a:t>
            </a:r>
          </a:p>
          <a:p>
            <a:pPr lvl="1"/>
            <a:r>
              <a:rPr lang="en-US" sz="1867" dirty="0"/>
              <a:t>Prescribed 20mg Ethinyl estradiol COCP- to take continuously</a:t>
            </a:r>
          </a:p>
          <a:p>
            <a:r>
              <a:rPr lang="en-AU" sz="2133" dirty="0"/>
              <a:t>Increased Vitamin D supplement dose</a:t>
            </a:r>
          </a:p>
          <a:p>
            <a:r>
              <a:rPr lang="en-US" sz="2133" dirty="0"/>
              <a:t>Provided lifestyle advice for CVD risk reduction, managing weight and bone health</a:t>
            </a:r>
            <a:endParaRPr lang="en-AU" sz="2133" dirty="0"/>
          </a:p>
          <a:p>
            <a:r>
              <a:rPr lang="en-AU" sz="2133" dirty="0"/>
              <a:t>Subclinical hypothyroidism</a:t>
            </a:r>
          </a:p>
          <a:p>
            <a:pPr lvl="1"/>
            <a:r>
              <a:rPr lang="en-AU" sz="1867" dirty="0"/>
              <a:t>Monitoring of TFTs at yearly minimum</a:t>
            </a:r>
          </a:p>
          <a:p>
            <a:r>
              <a:rPr lang="en-AU" sz="2133" dirty="0"/>
              <a:t>Offered referral to psychologist</a:t>
            </a:r>
          </a:p>
          <a:p>
            <a:r>
              <a:rPr lang="en-AU" sz="2133" dirty="0"/>
              <a:t>Referred to TS support group</a:t>
            </a:r>
          </a:p>
          <a:p>
            <a:r>
              <a:rPr lang="en-AU" sz="2133" dirty="0"/>
              <a:t>Yearly clinical review</a:t>
            </a:r>
          </a:p>
          <a:p>
            <a:pPr lvl="1"/>
            <a:r>
              <a:rPr lang="en-US" sz="1867" dirty="0"/>
              <a:t>Repeat Audiology in one year</a:t>
            </a:r>
          </a:p>
          <a:p>
            <a:pPr lvl="1"/>
            <a:r>
              <a:rPr lang="en-US" sz="1867" dirty="0"/>
              <a:t>Repeat DXA every two years</a:t>
            </a:r>
          </a:p>
          <a:p>
            <a:pPr lvl="1"/>
            <a:r>
              <a:rPr lang="en-US" sz="1867" dirty="0"/>
              <a:t>Repeat ECHO in 2-5 years</a:t>
            </a:r>
          </a:p>
          <a:p>
            <a:pPr marL="0" indent="0">
              <a:buNone/>
            </a:pPr>
            <a:endParaRPr lang="en-AU" sz="2133" dirty="0"/>
          </a:p>
        </p:txBody>
      </p:sp>
      <p:sp>
        <p:nvSpPr>
          <p:cNvPr id="11" name="Freeform 5">
            <a:extLst>
              <a:ext uri="{FF2B5EF4-FFF2-40B4-BE49-F238E27FC236}">
                <a16:creationId xmlns:a16="http://schemas.microsoft.com/office/drawing/2014/main" id="{6B8909F1-7C11-40B4-84DD-06F81489B354}"/>
              </a:ext>
            </a:extLst>
          </p:cNvPr>
          <p:cNvSpPr/>
          <p:nvPr/>
        </p:nvSpPr>
        <p:spPr>
          <a:xfrm>
            <a:off x="1574800" y="1854200"/>
            <a:ext cx="2054906" cy="2743200"/>
          </a:xfrm>
          <a:custGeom>
            <a:avLst/>
            <a:gdLst/>
            <a:ahLst/>
            <a:cxnLst/>
            <a:rect l="l" t="t" r="r" b="b"/>
            <a:pathLst>
              <a:path w="3082359" h="4114800">
                <a:moveTo>
                  <a:pt x="0" y="0"/>
                </a:moveTo>
                <a:lnTo>
                  <a:pt x="3082360" y="0"/>
                </a:lnTo>
                <a:lnTo>
                  <a:pt x="3082360"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sz="1200"/>
          </a:p>
        </p:txBody>
      </p:sp>
    </p:spTree>
    <p:extLst>
      <p:ext uri="{BB962C8B-B14F-4D97-AF65-F5344CB8AC3E}">
        <p14:creationId xmlns:p14="http://schemas.microsoft.com/office/powerpoint/2010/main" val="3716822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8716" y="0"/>
            <a:ext cx="4705349" cy="6858000"/>
            <a:chOff x="0" y="0"/>
            <a:chExt cx="1301213" cy="2709333"/>
          </a:xfrm>
        </p:grpSpPr>
        <p:sp>
          <p:nvSpPr>
            <p:cNvPr id="4" name="Freeform 4"/>
            <p:cNvSpPr/>
            <p:nvPr/>
          </p:nvSpPr>
          <p:spPr>
            <a:xfrm>
              <a:off x="0" y="0"/>
              <a:ext cx="1301213" cy="2709333"/>
            </a:xfrm>
            <a:custGeom>
              <a:avLst/>
              <a:gdLst/>
              <a:ahLst/>
              <a:cxnLst/>
              <a:rect l="l" t="t" r="r" b="b"/>
              <a:pathLst>
                <a:path w="1301213" h="2709333">
                  <a:moveTo>
                    <a:pt x="0" y="0"/>
                  </a:moveTo>
                  <a:lnTo>
                    <a:pt x="1301213" y="0"/>
                  </a:lnTo>
                  <a:lnTo>
                    <a:pt x="1301213" y="2709333"/>
                  </a:lnTo>
                  <a:lnTo>
                    <a:pt x="0" y="2709333"/>
                  </a:lnTo>
                  <a:close/>
                </a:path>
              </a:pathLst>
            </a:custGeom>
            <a:solidFill>
              <a:srgbClr val="00B2BD"/>
            </a:solidFill>
          </p:spPr>
          <p:txBody>
            <a:bodyPr/>
            <a:lstStyle/>
            <a:p>
              <a:endParaRPr lang="en-AU" sz="1200"/>
            </a:p>
          </p:txBody>
        </p:sp>
        <p:sp>
          <p:nvSpPr>
            <p:cNvPr id="5" name="TextBox 5"/>
            <p:cNvSpPr txBox="1"/>
            <p:nvPr/>
          </p:nvSpPr>
          <p:spPr>
            <a:xfrm>
              <a:off x="0" y="-38100"/>
              <a:ext cx="1301213" cy="2747433"/>
            </a:xfrm>
            <a:prstGeom prst="rect">
              <a:avLst/>
            </a:prstGeom>
          </p:spPr>
          <p:txBody>
            <a:bodyPr lIns="33867" tIns="33867" rIns="33867" bIns="33867" rtlCol="0" anchor="ctr"/>
            <a:lstStyle/>
            <a:p>
              <a:pPr algn="ctr">
                <a:lnSpc>
                  <a:spcPts val="1773"/>
                </a:lnSpc>
                <a:spcBef>
                  <a:spcPct val="0"/>
                </a:spcBef>
              </a:pPr>
              <a:endParaRPr sz="1200"/>
            </a:p>
          </p:txBody>
        </p:sp>
      </p:grpSp>
      <p:sp>
        <p:nvSpPr>
          <p:cNvPr id="22" name="TextBox 10">
            <a:extLst>
              <a:ext uri="{FF2B5EF4-FFF2-40B4-BE49-F238E27FC236}">
                <a16:creationId xmlns:a16="http://schemas.microsoft.com/office/drawing/2014/main" id="{FA0448D8-B764-4F87-BADE-2DA76A4962EC}"/>
              </a:ext>
            </a:extLst>
          </p:cNvPr>
          <p:cNvSpPr txBox="1"/>
          <p:nvPr/>
        </p:nvSpPr>
        <p:spPr>
          <a:xfrm>
            <a:off x="310607" y="533400"/>
            <a:ext cx="4177126" cy="1384995"/>
          </a:xfrm>
          <a:prstGeom prst="rect">
            <a:avLst/>
          </a:prstGeom>
        </p:spPr>
        <p:txBody>
          <a:bodyPr wrap="square" lIns="0" tIns="0" rIns="0" bIns="0" rtlCol="0" anchor="t">
            <a:spAutoFit/>
          </a:bodyPr>
          <a:lstStyle/>
          <a:p>
            <a:pPr algn="ctr">
              <a:lnSpc>
                <a:spcPts val="5366"/>
              </a:lnSpc>
            </a:pPr>
            <a:r>
              <a:rPr lang="en-US" sz="4666" spc="181" dirty="0">
                <a:solidFill>
                  <a:schemeClr val="bg1"/>
                </a:solidFill>
                <a:latin typeface="+mj-lt"/>
                <a:ea typeface="Anton"/>
                <a:cs typeface="Anton"/>
                <a:sym typeface="Anton"/>
              </a:rPr>
              <a:t>Education and Support</a:t>
            </a:r>
          </a:p>
        </p:txBody>
      </p:sp>
      <p:pic>
        <p:nvPicPr>
          <p:cNvPr id="6" name="Picture 5">
            <a:extLst>
              <a:ext uri="{FF2B5EF4-FFF2-40B4-BE49-F238E27FC236}">
                <a16:creationId xmlns:a16="http://schemas.microsoft.com/office/drawing/2014/main" id="{6532C3EE-FE2C-4376-95AA-3300BA40DEE0}"/>
              </a:ext>
            </a:extLst>
          </p:cNvPr>
          <p:cNvPicPr>
            <a:picLocks noChangeAspect="1"/>
          </p:cNvPicPr>
          <p:nvPr/>
        </p:nvPicPr>
        <p:blipFill>
          <a:blip r:embed="rId2"/>
          <a:stretch>
            <a:fillRect/>
          </a:stretch>
        </p:blipFill>
        <p:spPr>
          <a:xfrm>
            <a:off x="133684" y="2164572"/>
            <a:ext cx="4400550" cy="1054100"/>
          </a:xfrm>
          <a:prstGeom prst="rect">
            <a:avLst/>
          </a:prstGeom>
        </p:spPr>
      </p:pic>
      <p:pic>
        <p:nvPicPr>
          <p:cNvPr id="8" name="Picture 7">
            <a:extLst>
              <a:ext uri="{FF2B5EF4-FFF2-40B4-BE49-F238E27FC236}">
                <a16:creationId xmlns:a16="http://schemas.microsoft.com/office/drawing/2014/main" id="{D0F6390F-850F-4131-B5EF-758DC9104203}"/>
              </a:ext>
            </a:extLst>
          </p:cNvPr>
          <p:cNvPicPr>
            <a:picLocks noChangeAspect="1"/>
          </p:cNvPicPr>
          <p:nvPr/>
        </p:nvPicPr>
        <p:blipFill>
          <a:blip r:embed="rId3"/>
          <a:stretch>
            <a:fillRect/>
          </a:stretch>
        </p:blipFill>
        <p:spPr>
          <a:xfrm>
            <a:off x="5426513" y="533400"/>
            <a:ext cx="3017758" cy="2335052"/>
          </a:xfrm>
          <a:prstGeom prst="rect">
            <a:avLst/>
          </a:prstGeom>
          <a:ln>
            <a:solidFill>
              <a:schemeClr val="tx1"/>
            </a:solidFill>
          </a:ln>
        </p:spPr>
      </p:pic>
      <p:pic>
        <p:nvPicPr>
          <p:cNvPr id="10" name="Picture 9">
            <a:extLst>
              <a:ext uri="{FF2B5EF4-FFF2-40B4-BE49-F238E27FC236}">
                <a16:creationId xmlns:a16="http://schemas.microsoft.com/office/drawing/2014/main" id="{9DA1ED1B-16C0-4DFC-A5AE-F0F98896640F}"/>
              </a:ext>
            </a:extLst>
          </p:cNvPr>
          <p:cNvPicPr>
            <a:picLocks noChangeAspect="1"/>
          </p:cNvPicPr>
          <p:nvPr/>
        </p:nvPicPr>
        <p:blipFill>
          <a:blip r:embed="rId4"/>
          <a:stretch>
            <a:fillRect/>
          </a:stretch>
        </p:blipFill>
        <p:spPr>
          <a:xfrm>
            <a:off x="4918682" y="3500487"/>
            <a:ext cx="2865100" cy="2718860"/>
          </a:xfrm>
          <a:prstGeom prst="rect">
            <a:avLst/>
          </a:prstGeom>
        </p:spPr>
      </p:pic>
      <p:sp>
        <p:nvSpPr>
          <p:cNvPr id="18" name="Rectangle 17">
            <a:extLst>
              <a:ext uri="{FF2B5EF4-FFF2-40B4-BE49-F238E27FC236}">
                <a16:creationId xmlns:a16="http://schemas.microsoft.com/office/drawing/2014/main" id="{18672F02-960D-4282-B2F9-EE9B2BDEB5F7}"/>
              </a:ext>
            </a:extLst>
          </p:cNvPr>
          <p:cNvSpPr/>
          <p:nvPr/>
        </p:nvSpPr>
        <p:spPr>
          <a:xfrm>
            <a:off x="4837005" y="6219347"/>
            <a:ext cx="3714094" cy="379656"/>
          </a:xfrm>
          <a:prstGeom prst="rect">
            <a:avLst/>
          </a:prstGeom>
        </p:spPr>
        <p:txBody>
          <a:bodyPr wrap="none">
            <a:spAutoFit/>
          </a:bodyPr>
          <a:lstStyle/>
          <a:p>
            <a:r>
              <a:rPr lang="en-AU" sz="1867" dirty="0"/>
              <a:t>https://www.earlymenopause.org/</a:t>
            </a:r>
          </a:p>
        </p:txBody>
      </p:sp>
      <p:sp>
        <p:nvSpPr>
          <p:cNvPr id="11" name="Rectangle 10">
            <a:extLst>
              <a:ext uri="{FF2B5EF4-FFF2-40B4-BE49-F238E27FC236}">
                <a16:creationId xmlns:a16="http://schemas.microsoft.com/office/drawing/2014/main" id="{206F5B77-2A2C-407C-BAF5-D8E924BF531B}"/>
              </a:ext>
            </a:extLst>
          </p:cNvPr>
          <p:cNvSpPr/>
          <p:nvPr/>
        </p:nvSpPr>
        <p:spPr>
          <a:xfrm>
            <a:off x="4714035" y="225623"/>
            <a:ext cx="4757328" cy="338554"/>
          </a:xfrm>
          <a:prstGeom prst="rect">
            <a:avLst/>
          </a:prstGeom>
          <a:noFill/>
        </p:spPr>
        <p:txBody>
          <a:bodyPr wrap="none">
            <a:spAutoFit/>
          </a:bodyPr>
          <a:lstStyle/>
          <a:p>
            <a:r>
              <a:rPr lang="en-AU" sz="1600" dirty="0"/>
              <a:t>www.turnersyndrome.org/guidelines-and-checklists</a:t>
            </a:r>
          </a:p>
        </p:txBody>
      </p:sp>
      <p:sp>
        <p:nvSpPr>
          <p:cNvPr id="23" name="Rectangle 22">
            <a:extLst>
              <a:ext uri="{FF2B5EF4-FFF2-40B4-BE49-F238E27FC236}">
                <a16:creationId xmlns:a16="http://schemas.microsoft.com/office/drawing/2014/main" id="{C83A26D9-0455-44FE-9FA4-5BCA2FFCC760}"/>
              </a:ext>
            </a:extLst>
          </p:cNvPr>
          <p:cNvSpPr/>
          <p:nvPr/>
        </p:nvSpPr>
        <p:spPr>
          <a:xfrm>
            <a:off x="443505" y="6219347"/>
            <a:ext cx="3875741" cy="379656"/>
          </a:xfrm>
          <a:prstGeom prst="rect">
            <a:avLst/>
          </a:prstGeom>
        </p:spPr>
        <p:txBody>
          <a:bodyPr wrap="none">
            <a:spAutoFit/>
          </a:bodyPr>
          <a:lstStyle/>
          <a:p>
            <a:r>
              <a:rPr lang="en-AU" sz="1867" dirty="0"/>
              <a:t>https://www.turnersyndrome.org.au</a:t>
            </a:r>
          </a:p>
        </p:txBody>
      </p:sp>
      <p:pic>
        <p:nvPicPr>
          <p:cNvPr id="24" name="Picture 23">
            <a:extLst>
              <a:ext uri="{FF2B5EF4-FFF2-40B4-BE49-F238E27FC236}">
                <a16:creationId xmlns:a16="http://schemas.microsoft.com/office/drawing/2014/main" id="{CBF41DD5-832F-460D-B63E-F66EB088C9CE}"/>
              </a:ext>
            </a:extLst>
          </p:cNvPr>
          <p:cNvPicPr>
            <a:picLocks noChangeAspect="1"/>
          </p:cNvPicPr>
          <p:nvPr/>
        </p:nvPicPr>
        <p:blipFill>
          <a:blip r:embed="rId5"/>
          <a:stretch>
            <a:fillRect/>
          </a:stretch>
        </p:blipFill>
        <p:spPr>
          <a:xfrm>
            <a:off x="695590" y="4666978"/>
            <a:ext cx="3407159" cy="1315773"/>
          </a:xfrm>
          <a:prstGeom prst="rect">
            <a:avLst/>
          </a:prstGeom>
        </p:spPr>
      </p:pic>
      <p:pic>
        <p:nvPicPr>
          <p:cNvPr id="25" name="Picture 24">
            <a:extLst>
              <a:ext uri="{FF2B5EF4-FFF2-40B4-BE49-F238E27FC236}">
                <a16:creationId xmlns:a16="http://schemas.microsoft.com/office/drawing/2014/main" id="{D552FB50-0D06-462F-92BB-7E0F15E71509}"/>
              </a:ext>
            </a:extLst>
          </p:cNvPr>
          <p:cNvPicPr>
            <a:picLocks noChangeAspect="1"/>
          </p:cNvPicPr>
          <p:nvPr/>
        </p:nvPicPr>
        <p:blipFill>
          <a:blip r:embed="rId6"/>
          <a:stretch>
            <a:fillRect/>
          </a:stretch>
        </p:blipFill>
        <p:spPr>
          <a:xfrm>
            <a:off x="8034547" y="3716281"/>
            <a:ext cx="4071179" cy="2335052"/>
          </a:xfrm>
          <a:prstGeom prst="rect">
            <a:avLst/>
          </a:prstGeom>
        </p:spPr>
      </p:pic>
      <p:sp>
        <p:nvSpPr>
          <p:cNvPr id="19" name="TextBox 18">
            <a:extLst>
              <a:ext uri="{FF2B5EF4-FFF2-40B4-BE49-F238E27FC236}">
                <a16:creationId xmlns:a16="http://schemas.microsoft.com/office/drawing/2014/main" id="{D308CD50-7FE8-471A-90F0-D38D2C775EF8}"/>
              </a:ext>
            </a:extLst>
          </p:cNvPr>
          <p:cNvSpPr txBox="1"/>
          <p:nvPr/>
        </p:nvSpPr>
        <p:spPr>
          <a:xfrm>
            <a:off x="9956801" y="2908129"/>
            <a:ext cx="1828799" cy="666977"/>
          </a:xfrm>
          <a:prstGeom prst="rect">
            <a:avLst/>
          </a:prstGeom>
          <a:noFill/>
        </p:spPr>
        <p:txBody>
          <a:bodyPr wrap="square">
            <a:spAutoFit/>
          </a:bodyPr>
          <a:lstStyle/>
          <a:p>
            <a:r>
              <a:rPr lang="en-AU" sz="1867" dirty="0"/>
              <a:t>https//tss.org.uk</a:t>
            </a:r>
          </a:p>
        </p:txBody>
      </p:sp>
      <p:pic>
        <p:nvPicPr>
          <p:cNvPr id="13" name="Picture 12">
            <a:extLst>
              <a:ext uri="{FF2B5EF4-FFF2-40B4-BE49-F238E27FC236}">
                <a16:creationId xmlns:a16="http://schemas.microsoft.com/office/drawing/2014/main" id="{F72D13D3-927E-44A1-84C3-54D3DE225691}"/>
              </a:ext>
            </a:extLst>
          </p:cNvPr>
          <p:cNvPicPr>
            <a:picLocks noChangeAspect="1"/>
          </p:cNvPicPr>
          <p:nvPr/>
        </p:nvPicPr>
        <p:blipFill>
          <a:blip r:embed="rId7"/>
          <a:stretch>
            <a:fillRect/>
          </a:stretch>
        </p:blipFill>
        <p:spPr>
          <a:xfrm>
            <a:off x="9869225" y="225624"/>
            <a:ext cx="1773781" cy="257198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52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518" b="-9518"/>
            </a:stretch>
          </a:blipFill>
        </p:spPr>
        <p:txBody>
          <a:bodyPr/>
          <a:lstStyle/>
          <a:p>
            <a:endParaRPr lang="en-AU" sz="1200"/>
          </a:p>
        </p:txBody>
      </p:sp>
      <p:grpSp>
        <p:nvGrpSpPr>
          <p:cNvPr id="3" name="Group 3"/>
          <p:cNvGrpSpPr/>
          <p:nvPr/>
        </p:nvGrpSpPr>
        <p:grpSpPr>
          <a:xfrm>
            <a:off x="-42521" y="0"/>
            <a:ext cx="5080000" cy="6858000"/>
            <a:chOff x="0" y="0"/>
            <a:chExt cx="1301213" cy="2709333"/>
          </a:xfrm>
        </p:grpSpPr>
        <p:sp>
          <p:nvSpPr>
            <p:cNvPr id="4" name="Freeform 4"/>
            <p:cNvSpPr/>
            <p:nvPr/>
          </p:nvSpPr>
          <p:spPr>
            <a:xfrm>
              <a:off x="0" y="0"/>
              <a:ext cx="1301213" cy="2709333"/>
            </a:xfrm>
            <a:custGeom>
              <a:avLst/>
              <a:gdLst/>
              <a:ahLst/>
              <a:cxnLst/>
              <a:rect l="l" t="t" r="r" b="b"/>
              <a:pathLst>
                <a:path w="1301213" h="2709333">
                  <a:moveTo>
                    <a:pt x="0" y="0"/>
                  </a:moveTo>
                  <a:lnTo>
                    <a:pt x="1301213" y="0"/>
                  </a:lnTo>
                  <a:lnTo>
                    <a:pt x="1301213" y="2709333"/>
                  </a:lnTo>
                  <a:lnTo>
                    <a:pt x="0" y="2709333"/>
                  </a:lnTo>
                  <a:close/>
                </a:path>
              </a:pathLst>
            </a:custGeom>
            <a:solidFill>
              <a:srgbClr val="00B2BD"/>
            </a:solidFill>
          </p:spPr>
          <p:txBody>
            <a:bodyPr/>
            <a:lstStyle/>
            <a:p>
              <a:endParaRPr lang="en-AU" sz="1200"/>
            </a:p>
          </p:txBody>
        </p:sp>
        <p:sp>
          <p:nvSpPr>
            <p:cNvPr id="5" name="TextBox 5"/>
            <p:cNvSpPr txBox="1"/>
            <p:nvPr/>
          </p:nvSpPr>
          <p:spPr>
            <a:xfrm>
              <a:off x="0" y="-38100"/>
              <a:ext cx="1301213" cy="2747433"/>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8" name="Group 8"/>
          <p:cNvGrpSpPr/>
          <p:nvPr/>
        </p:nvGrpSpPr>
        <p:grpSpPr>
          <a:xfrm>
            <a:off x="5661939" y="233163"/>
            <a:ext cx="6045200" cy="5280061"/>
            <a:chOff x="0" y="0"/>
            <a:chExt cx="18003361" cy="12619435"/>
          </a:xfrm>
        </p:grpSpPr>
        <p:sp>
          <p:nvSpPr>
            <p:cNvPr id="9" name="Freeform 9"/>
            <p:cNvSpPr/>
            <p:nvPr/>
          </p:nvSpPr>
          <p:spPr>
            <a:xfrm>
              <a:off x="0" y="0"/>
              <a:ext cx="18003360" cy="12619434"/>
            </a:xfrm>
            <a:custGeom>
              <a:avLst/>
              <a:gdLst/>
              <a:ahLst/>
              <a:cxnLst/>
              <a:rect l="l" t="t" r="r" b="b"/>
              <a:pathLst>
                <a:path w="18003360" h="12619434">
                  <a:moveTo>
                    <a:pt x="0" y="0"/>
                  </a:moveTo>
                  <a:lnTo>
                    <a:pt x="0" y="12619434"/>
                  </a:lnTo>
                  <a:lnTo>
                    <a:pt x="18003360" y="12619434"/>
                  </a:lnTo>
                  <a:lnTo>
                    <a:pt x="18003360" y="0"/>
                  </a:lnTo>
                  <a:lnTo>
                    <a:pt x="0" y="0"/>
                  </a:lnTo>
                  <a:close/>
                  <a:moveTo>
                    <a:pt x="17942401" y="12558475"/>
                  </a:moveTo>
                  <a:lnTo>
                    <a:pt x="59690" y="12558475"/>
                  </a:lnTo>
                  <a:lnTo>
                    <a:pt x="59690" y="59690"/>
                  </a:lnTo>
                  <a:lnTo>
                    <a:pt x="17942401" y="59690"/>
                  </a:lnTo>
                  <a:lnTo>
                    <a:pt x="17942401" y="12558475"/>
                  </a:lnTo>
                  <a:close/>
                </a:path>
              </a:pathLst>
            </a:custGeom>
            <a:solidFill>
              <a:srgbClr val="00B2BD"/>
            </a:solidFill>
          </p:spPr>
          <p:txBody>
            <a:bodyPr/>
            <a:lstStyle/>
            <a:p>
              <a:endParaRPr lang="en-AU" sz="1200"/>
            </a:p>
          </p:txBody>
        </p:sp>
      </p:grpSp>
      <p:sp>
        <p:nvSpPr>
          <p:cNvPr id="10" name="TextBox 10"/>
          <p:cNvSpPr txBox="1"/>
          <p:nvPr/>
        </p:nvSpPr>
        <p:spPr>
          <a:xfrm>
            <a:off x="812800" y="369953"/>
            <a:ext cx="3962400" cy="551433"/>
          </a:xfrm>
          <a:prstGeom prst="rect">
            <a:avLst/>
          </a:prstGeom>
        </p:spPr>
        <p:txBody>
          <a:bodyPr wrap="square" lIns="0" tIns="0" rIns="0" bIns="0" rtlCol="0" anchor="t">
            <a:spAutoFit/>
          </a:bodyPr>
          <a:lstStyle/>
          <a:p>
            <a:pPr>
              <a:lnSpc>
                <a:spcPts val="4294"/>
              </a:lnSpc>
            </a:pPr>
            <a:r>
              <a:rPr lang="en-US" sz="3600" spc="145" dirty="0">
                <a:solidFill>
                  <a:schemeClr val="bg1"/>
                </a:solidFill>
                <a:latin typeface="+mj-lt"/>
                <a:ea typeface="Anton"/>
                <a:cs typeface="Anton"/>
                <a:sym typeface="Anton"/>
              </a:rPr>
              <a:t>Case: AB age 38y  </a:t>
            </a:r>
          </a:p>
        </p:txBody>
      </p:sp>
      <p:sp>
        <p:nvSpPr>
          <p:cNvPr id="15" name="Content Placeholder 2">
            <a:extLst>
              <a:ext uri="{FF2B5EF4-FFF2-40B4-BE49-F238E27FC236}">
                <a16:creationId xmlns:a16="http://schemas.microsoft.com/office/drawing/2014/main" id="{87673002-0BD7-43EB-AF3E-53CE7C14EC73}"/>
              </a:ext>
            </a:extLst>
          </p:cNvPr>
          <p:cNvSpPr txBox="1">
            <a:spLocks/>
          </p:cNvSpPr>
          <p:nvPr/>
        </p:nvSpPr>
        <p:spPr>
          <a:xfrm>
            <a:off x="5759773" y="394047"/>
            <a:ext cx="5837479" cy="4958291"/>
          </a:xfrm>
          <a:prstGeom prst="rect">
            <a:avLst/>
          </a:prstGeom>
          <a:solidFill>
            <a:schemeClr val="accent5">
              <a:lumMod val="20000"/>
              <a:lumOff val="80000"/>
            </a:schemeClr>
          </a:solidFill>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defRPr/>
            </a:pPr>
            <a:r>
              <a:rPr lang="en-AU" sz="1867" dirty="0">
                <a:solidFill>
                  <a:prstClr val="black"/>
                </a:solidFill>
                <a:latin typeface="Calibri"/>
              </a:rPr>
              <a:t>24 months later at regular review at GP </a:t>
            </a:r>
          </a:p>
          <a:p>
            <a:pPr>
              <a:defRPr/>
            </a:pPr>
            <a:r>
              <a:rPr lang="en-AU" sz="1867" dirty="0">
                <a:solidFill>
                  <a:prstClr val="black"/>
                </a:solidFill>
                <a:latin typeface="Calibri"/>
              </a:rPr>
              <a:t>Weight gain of 3 kg</a:t>
            </a:r>
          </a:p>
          <a:p>
            <a:pPr>
              <a:defRPr/>
            </a:pPr>
            <a:r>
              <a:rPr lang="en-AU" sz="1867" dirty="0">
                <a:solidFill>
                  <a:prstClr val="black"/>
                </a:solidFill>
                <a:latin typeface="Calibri"/>
              </a:rPr>
              <a:t>No menopausal symptoms</a:t>
            </a:r>
          </a:p>
          <a:p>
            <a:pPr>
              <a:defRPr/>
            </a:pPr>
            <a:r>
              <a:rPr lang="en-AU" sz="1867" dirty="0">
                <a:solidFill>
                  <a:prstClr val="black"/>
                </a:solidFill>
                <a:latin typeface="Calibri"/>
              </a:rPr>
              <a:t>Medication:</a:t>
            </a:r>
          </a:p>
          <a:p>
            <a:pPr marL="495325" lvl="1" indent="-190510" defTabSz="609630">
              <a:defRPr/>
            </a:pPr>
            <a:r>
              <a:rPr lang="en-AU" sz="1867" dirty="0">
                <a:solidFill>
                  <a:prstClr val="black"/>
                </a:solidFill>
                <a:latin typeface="Calibri"/>
              </a:rPr>
              <a:t>EE COCP- taking continuously</a:t>
            </a:r>
          </a:p>
          <a:p>
            <a:pPr marL="495325" lvl="1" indent="-190510" defTabSz="609630">
              <a:defRPr/>
            </a:pPr>
            <a:r>
              <a:rPr lang="en-AU" sz="1867" dirty="0">
                <a:solidFill>
                  <a:prstClr val="black"/>
                </a:solidFill>
                <a:latin typeface="Calibri"/>
              </a:rPr>
              <a:t>Vitamin D supplement</a:t>
            </a:r>
          </a:p>
          <a:p>
            <a:pPr marL="228611" indent="-228611" defTabSz="609630">
              <a:defRPr/>
            </a:pPr>
            <a:r>
              <a:rPr lang="en-AU" sz="1867" dirty="0">
                <a:solidFill>
                  <a:prstClr val="black"/>
                </a:solidFill>
                <a:latin typeface="Calibri"/>
              </a:rPr>
              <a:t>BP 140/ 90, weight 49kg BMI 25.4</a:t>
            </a:r>
          </a:p>
          <a:p>
            <a:pPr marL="228611" indent="-228611" defTabSz="609630">
              <a:defRPr/>
            </a:pPr>
            <a:r>
              <a:rPr lang="en-AU" sz="1867" dirty="0">
                <a:solidFill>
                  <a:prstClr val="black"/>
                </a:solidFill>
                <a:latin typeface="Calibri"/>
              </a:rPr>
              <a:t>TFTs unchanged</a:t>
            </a:r>
          </a:p>
          <a:p>
            <a:pPr marL="228611" indent="-228611" defTabSz="609630">
              <a:defRPr/>
            </a:pPr>
            <a:r>
              <a:rPr lang="en-AU" sz="1867" dirty="0">
                <a:solidFill>
                  <a:prstClr val="black"/>
                </a:solidFill>
                <a:latin typeface="Calibri"/>
              </a:rPr>
              <a:t>Lipids, FBG, HBA1C, LFTs normal </a:t>
            </a:r>
          </a:p>
          <a:p>
            <a:pPr marL="0" indent="0" defTabSz="609630">
              <a:buNone/>
              <a:defRPr/>
            </a:pPr>
            <a:endParaRPr lang="en-AU" sz="1867" dirty="0">
              <a:solidFill>
                <a:prstClr val="black"/>
              </a:solidFill>
              <a:latin typeface="Calibri"/>
            </a:endParaRPr>
          </a:p>
          <a:p>
            <a:endParaRPr lang="en-AU" sz="2133" dirty="0"/>
          </a:p>
        </p:txBody>
      </p:sp>
      <p:sp>
        <p:nvSpPr>
          <p:cNvPr id="11" name="TextBox 10">
            <a:extLst>
              <a:ext uri="{FF2B5EF4-FFF2-40B4-BE49-F238E27FC236}">
                <a16:creationId xmlns:a16="http://schemas.microsoft.com/office/drawing/2014/main" id="{F1B8F2CC-EEC5-4776-91C7-E1BAD28B8E50}"/>
              </a:ext>
            </a:extLst>
          </p:cNvPr>
          <p:cNvSpPr txBox="1"/>
          <p:nvPr/>
        </p:nvSpPr>
        <p:spPr>
          <a:xfrm>
            <a:off x="5822195" y="3528680"/>
            <a:ext cx="5712635" cy="3252878"/>
          </a:xfrm>
          <a:prstGeom prst="rect">
            <a:avLst/>
          </a:prstGeom>
          <a:solidFill>
            <a:srgbClr val="FFCC66"/>
          </a:solidFill>
        </p:spPr>
        <p:txBody>
          <a:bodyPr wrap="square" rtlCol="0">
            <a:spAutoFit/>
          </a:bodyPr>
          <a:lstStyle/>
          <a:p>
            <a:pPr marL="228611" indent="-228611" defTabSz="609630">
              <a:buFont typeface="Arial" panose="020B0604020202020204" pitchFamily="34" charset="0"/>
              <a:buChar char="•"/>
              <a:defRPr/>
            </a:pPr>
            <a:r>
              <a:rPr lang="en-US" sz="1867" kern="0" dirty="0">
                <a:solidFill>
                  <a:prstClr val="black"/>
                </a:solidFill>
              </a:rPr>
              <a:t>Cease ethinyl estradiol COCP</a:t>
            </a:r>
          </a:p>
          <a:p>
            <a:pPr marL="228611" indent="-228611" defTabSz="609630">
              <a:buFont typeface="Arial" panose="020B0604020202020204" pitchFamily="34" charset="0"/>
              <a:buChar char="•"/>
              <a:defRPr/>
            </a:pPr>
            <a:r>
              <a:rPr lang="en-US" sz="1867" kern="0" dirty="0">
                <a:solidFill>
                  <a:prstClr val="black"/>
                </a:solidFill>
              </a:rPr>
              <a:t>HRT Options:</a:t>
            </a:r>
          </a:p>
          <a:p>
            <a:pPr marL="533427" lvl="1" indent="-228611">
              <a:buFont typeface="Arial" panose="020B0604020202020204" pitchFamily="34" charset="0"/>
              <a:buChar char="•"/>
            </a:pPr>
            <a:r>
              <a:rPr lang="en-US" sz="1867" kern="0" dirty="0">
                <a:solidFill>
                  <a:prstClr val="black"/>
                </a:solidFill>
              </a:rPr>
              <a:t>Needs contraception?</a:t>
            </a:r>
          </a:p>
          <a:p>
            <a:pPr marL="838242" lvl="2" indent="-228611">
              <a:buFont typeface="Arial" panose="020B0604020202020204" pitchFamily="34" charset="0"/>
              <a:buChar char="•"/>
            </a:pPr>
            <a:r>
              <a:rPr lang="en-US" sz="1867" kern="0" dirty="0">
                <a:solidFill>
                  <a:prstClr val="black"/>
                </a:solidFill>
              </a:rPr>
              <a:t>Mirena+ transdermal estradiol</a:t>
            </a:r>
          </a:p>
          <a:p>
            <a:pPr marL="838242" lvl="2" indent="-228611">
              <a:buFont typeface="Arial" panose="020B0604020202020204" pitchFamily="34" charset="0"/>
              <a:buChar char="•"/>
            </a:pPr>
            <a:r>
              <a:rPr lang="en-US" sz="1867" kern="0" dirty="0">
                <a:solidFill>
                  <a:prstClr val="black"/>
                </a:solidFill>
              </a:rPr>
              <a:t>Estradiol COCP</a:t>
            </a:r>
          </a:p>
          <a:p>
            <a:pPr marL="838242" lvl="2" indent="-228611">
              <a:buFont typeface="Arial" panose="020B0604020202020204" pitchFamily="34" charset="0"/>
              <a:buChar char="•"/>
            </a:pPr>
            <a:r>
              <a:rPr lang="en-US" sz="1867" kern="0" dirty="0">
                <a:solidFill>
                  <a:prstClr val="black"/>
                </a:solidFill>
              </a:rPr>
              <a:t>SLINDA+ 50mcg estradiol patch</a:t>
            </a:r>
          </a:p>
          <a:p>
            <a:pPr marL="533427" lvl="1" indent="-228611">
              <a:buFont typeface="Arial" panose="020B0604020202020204" pitchFamily="34" charset="0"/>
              <a:buChar char="•"/>
            </a:pPr>
            <a:r>
              <a:rPr lang="en-US" sz="1867" kern="0" dirty="0">
                <a:solidFill>
                  <a:prstClr val="black"/>
                </a:solidFill>
              </a:rPr>
              <a:t>T</a:t>
            </a:r>
            <a:r>
              <a:rPr lang="en-US" sz="1867" kern="0" dirty="0" err="1">
                <a:solidFill>
                  <a:prstClr val="black"/>
                </a:solidFill>
              </a:rPr>
              <a:t>ransdermal</a:t>
            </a:r>
            <a:r>
              <a:rPr lang="en-US" sz="1867" kern="0" dirty="0">
                <a:solidFill>
                  <a:prstClr val="black"/>
                </a:solidFill>
              </a:rPr>
              <a:t> estrogen + </a:t>
            </a:r>
            <a:r>
              <a:rPr lang="en-US" sz="1867" kern="0" dirty="0" err="1">
                <a:solidFill>
                  <a:prstClr val="black"/>
                </a:solidFill>
              </a:rPr>
              <a:t>prometrium</a:t>
            </a:r>
            <a:endParaRPr lang="en-US" sz="1867" kern="0" dirty="0">
              <a:solidFill>
                <a:prstClr val="black"/>
              </a:solidFill>
            </a:endParaRPr>
          </a:p>
          <a:p>
            <a:pPr marL="228611" indent="-228611" defTabSz="609630">
              <a:buFont typeface="Arial" panose="020B0604020202020204" pitchFamily="34" charset="0"/>
              <a:buChar char="•"/>
              <a:defRPr/>
            </a:pPr>
            <a:r>
              <a:rPr lang="en-US" sz="1867" kern="0" dirty="0">
                <a:solidFill>
                  <a:prstClr val="black"/>
                </a:solidFill>
              </a:rPr>
              <a:t>Lifestyle advice for BP and weight management</a:t>
            </a:r>
          </a:p>
          <a:p>
            <a:pPr marL="228611" indent="-228611" defTabSz="609630">
              <a:buFont typeface="Arial" panose="020B0604020202020204" pitchFamily="34" charset="0"/>
              <a:buChar char="•"/>
              <a:defRPr/>
            </a:pPr>
            <a:r>
              <a:rPr lang="en-US" sz="1867" kern="0" dirty="0">
                <a:solidFill>
                  <a:prstClr val="black"/>
                </a:solidFill>
              </a:rPr>
              <a:t>Home BP monitoring or Ambulatory BP monitoring</a:t>
            </a:r>
          </a:p>
          <a:p>
            <a:pPr marL="228611" indent="-228611" defTabSz="609630">
              <a:buFont typeface="Arial" panose="020B0604020202020204" pitchFamily="34" charset="0"/>
              <a:buChar char="•"/>
              <a:defRPr/>
            </a:pPr>
            <a:r>
              <a:rPr lang="en-US" sz="1867" kern="0" dirty="0">
                <a:solidFill>
                  <a:prstClr val="black"/>
                </a:solidFill>
              </a:rPr>
              <a:t>If BP does not improve then start anti-hypertensive </a:t>
            </a:r>
          </a:p>
          <a:p>
            <a:pPr marL="228611" indent="-228611" defTabSz="609630">
              <a:buFont typeface="Arial" panose="020B0604020202020204" pitchFamily="34" charset="0"/>
              <a:buChar char="•"/>
              <a:defRPr/>
            </a:pPr>
            <a:r>
              <a:rPr lang="en-US" sz="1867" kern="0" dirty="0">
                <a:solidFill>
                  <a:prstClr val="black"/>
                </a:solidFill>
              </a:rPr>
              <a:t>Consider ECHO</a:t>
            </a:r>
          </a:p>
        </p:txBody>
      </p:sp>
      <p:sp>
        <p:nvSpPr>
          <p:cNvPr id="13" name="Freeform 5">
            <a:extLst>
              <a:ext uri="{FF2B5EF4-FFF2-40B4-BE49-F238E27FC236}">
                <a16:creationId xmlns:a16="http://schemas.microsoft.com/office/drawing/2014/main" id="{C0F3C38D-3F03-4EC3-A9B7-67AE53A66BCD}"/>
              </a:ext>
            </a:extLst>
          </p:cNvPr>
          <p:cNvSpPr/>
          <p:nvPr/>
        </p:nvSpPr>
        <p:spPr>
          <a:xfrm>
            <a:off x="1470026" y="2009179"/>
            <a:ext cx="2054906" cy="2743200"/>
          </a:xfrm>
          <a:custGeom>
            <a:avLst/>
            <a:gdLst/>
            <a:ahLst/>
            <a:cxnLst/>
            <a:rect l="l" t="t" r="r" b="b"/>
            <a:pathLst>
              <a:path w="3082359" h="4114800">
                <a:moveTo>
                  <a:pt x="0" y="0"/>
                </a:moveTo>
                <a:lnTo>
                  <a:pt x="3082360" y="0"/>
                </a:lnTo>
                <a:lnTo>
                  <a:pt x="3082360"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sz="1200"/>
          </a:p>
        </p:txBody>
      </p:sp>
    </p:spTree>
    <p:extLst>
      <p:ext uri="{BB962C8B-B14F-4D97-AF65-F5344CB8AC3E}">
        <p14:creationId xmlns:p14="http://schemas.microsoft.com/office/powerpoint/2010/main" val="256128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F5C98-E87E-6747-9313-C919BD1747FD}"/>
              </a:ext>
            </a:extLst>
          </p:cNvPr>
          <p:cNvPicPr>
            <a:picLocks noChangeAspect="1"/>
          </p:cNvPicPr>
          <p:nvPr/>
        </p:nvPicPr>
        <p:blipFill>
          <a:blip r:embed="rId3"/>
          <a:stretch>
            <a:fillRect/>
          </a:stretch>
        </p:blipFill>
        <p:spPr>
          <a:xfrm>
            <a:off x="0" y="-404"/>
            <a:ext cx="12192000" cy="580644"/>
          </a:xfrm>
          <a:prstGeom prst="rect">
            <a:avLst/>
          </a:prstGeom>
        </p:spPr>
      </p:pic>
      <p:sp>
        <p:nvSpPr>
          <p:cNvPr id="2" name="Title 1">
            <a:extLst>
              <a:ext uri="{FF2B5EF4-FFF2-40B4-BE49-F238E27FC236}">
                <a16:creationId xmlns:a16="http://schemas.microsoft.com/office/drawing/2014/main" id="{0B6BCD42-DA69-7C40-9A19-2D044F297AF8}"/>
              </a:ext>
            </a:extLst>
          </p:cNvPr>
          <p:cNvSpPr>
            <a:spLocks noGrp="1"/>
          </p:cNvSpPr>
          <p:nvPr>
            <p:ph type="title"/>
          </p:nvPr>
        </p:nvSpPr>
        <p:spPr>
          <a:xfrm>
            <a:off x="711200" y="4648200"/>
            <a:ext cx="1948218" cy="734335"/>
          </a:xfrm>
        </p:spPr>
        <p:txBody>
          <a:bodyPr>
            <a:normAutofit fontScale="90000"/>
          </a:bodyPr>
          <a:lstStyle/>
          <a:p>
            <a:r>
              <a:rPr lang="en-US" sz="3900" dirty="0">
                <a:solidFill>
                  <a:srgbClr val="0070C0"/>
                </a:solidFill>
                <a:cs typeface="Arial" panose="020B0604020202020204" pitchFamily="34" charset="0"/>
              </a:rPr>
              <a:t>Outline</a:t>
            </a:r>
            <a:br>
              <a:rPr lang="en-US" sz="3900" dirty="0">
                <a:solidFill>
                  <a:srgbClr val="0070C0"/>
                </a:solidFill>
                <a:cs typeface="Arial" panose="020B0604020202020204" pitchFamily="34" charset="0"/>
              </a:rPr>
            </a:br>
            <a:endParaRPr lang="en-US" dirty="0">
              <a:solidFill>
                <a:srgbClr val="0070C0"/>
              </a:solidFill>
              <a:cs typeface="Arial" panose="020B0604020202020204" pitchFamily="34" charset="0"/>
            </a:endParaRPr>
          </a:p>
        </p:txBody>
      </p:sp>
      <p:pic>
        <p:nvPicPr>
          <p:cNvPr id="13" name="Picture 12">
            <a:extLst>
              <a:ext uri="{FF2B5EF4-FFF2-40B4-BE49-F238E27FC236}">
                <a16:creationId xmlns:a16="http://schemas.microsoft.com/office/drawing/2014/main" id="{DE8C0E47-60E6-8C4B-B918-C91CBAB7EA7D}"/>
              </a:ext>
            </a:extLst>
          </p:cNvPr>
          <p:cNvPicPr>
            <a:picLocks noChangeAspect="1"/>
          </p:cNvPicPr>
          <p:nvPr/>
        </p:nvPicPr>
        <p:blipFill>
          <a:blip r:embed="rId4"/>
          <a:stretch>
            <a:fillRect/>
          </a:stretch>
        </p:blipFill>
        <p:spPr>
          <a:xfrm>
            <a:off x="9249854" y="6174288"/>
            <a:ext cx="1141804" cy="662983"/>
          </a:xfrm>
          <a:prstGeom prst="rect">
            <a:avLst/>
          </a:prstGeom>
        </p:spPr>
      </p:pic>
      <p:cxnSp>
        <p:nvCxnSpPr>
          <p:cNvPr id="10" name="Straight Connector 9">
            <a:extLst>
              <a:ext uri="{FF2B5EF4-FFF2-40B4-BE49-F238E27FC236}">
                <a16:creationId xmlns:a16="http://schemas.microsoft.com/office/drawing/2014/main" id="{C0EA735B-A4DC-8745-9017-A1771CEE06E6}"/>
              </a:ext>
            </a:extLst>
          </p:cNvPr>
          <p:cNvCxnSpPr>
            <a:cxnSpLocks/>
          </p:cNvCxnSpPr>
          <p:nvPr/>
        </p:nvCxnSpPr>
        <p:spPr>
          <a:xfrm>
            <a:off x="0" y="6000108"/>
            <a:ext cx="12192000" cy="0"/>
          </a:xfrm>
          <a:prstGeom prst="line">
            <a:avLst/>
          </a:prstGeom>
          <a:ln w="50800">
            <a:solidFill>
              <a:srgbClr val="22C1D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9084C27-393A-426C-8141-0C8DFE85A204}"/>
              </a:ext>
            </a:extLst>
          </p:cNvPr>
          <p:cNvPicPr>
            <a:picLocks noChangeAspect="1"/>
          </p:cNvPicPr>
          <p:nvPr/>
        </p:nvPicPr>
        <p:blipFill>
          <a:blip r:embed="rId5"/>
          <a:srcRect t="21871" b="21076"/>
          <a:stretch>
            <a:fillRect/>
          </a:stretch>
        </p:blipFill>
        <p:spPr>
          <a:xfrm>
            <a:off x="7582" y="685800"/>
            <a:ext cx="12192000" cy="2478028"/>
          </a:xfrm>
          <a:prstGeom prst="rect">
            <a:avLst/>
          </a:prstGeom>
          <a:noFill/>
        </p:spPr>
      </p:pic>
      <p:pic>
        <p:nvPicPr>
          <p:cNvPr id="5" name="Picture 4">
            <a:extLst>
              <a:ext uri="{FF2B5EF4-FFF2-40B4-BE49-F238E27FC236}">
                <a16:creationId xmlns:a16="http://schemas.microsoft.com/office/drawing/2014/main" id="{5FA6BC8D-64BC-4105-B3DC-97F8A8E773AB}"/>
              </a:ext>
            </a:extLst>
          </p:cNvPr>
          <p:cNvPicPr>
            <a:picLocks noChangeAspect="1"/>
          </p:cNvPicPr>
          <p:nvPr/>
        </p:nvPicPr>
        <p:blipFill>
          <a:blip r:embed="rId6"/>
          <a:stretch>
            <a:fillRect/>
          </a:stretch>
        </p:blipFill>
        <p:spPr>
          <a:xfrm>
            <a:off x="2794000" y="3416141"/>
            <a:ext cx="3190517" cy="2231329"/>
          </a:xfrm>
          <a:prstGeom prst="rect">
            <a:avLst/>
          </a:prstGeom>
        </p:spPr>
      </p:pic>
    </p:spTree>
    <p:extLst>
      <p:ext uri="{BB962C8B-B14F-4D97-AF65-F5344CB8AC3E}">
        <p14:creationId xmlns:p14="http://schemas.microsoft.com/office/powerpoint/2010/main" val="3219525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16897" y="6217436"/>
            <a:ext cx="2133600" cy="365125"/>
          </a:xfrm>
        </p:spPr>
        <p:txBody>
          <a:bodyPr/>
          <a:lstStyle/>
          <a:p>
            <a:pPr defTabSz="609630">
              <a:defRPr/>
            </a:pPr>
            <a:fld id="{F777394C-4932-4BD5-BC6F-A97D535CDE78}" type="slidenum">
              <a:rPr lang="en-AU" sz="800">
                <a:solidFill>
                  <a:prstClr val="black">
                    <a:tint val="75000"/>
                  </a:prstClr>
                </a:solidFill>
                <a:latin typeface="Calibri"/>
              </a:rPr>
              <a:pPr defTabSz="609630">
                <a:defRPr/>
              </a:pPr>
              <a:t>30</a:t>
            </a:fld>
            <a:endParaRPr lang="en-AU" sz="800" dirty="0">
              <a:solidFill>
                <a:prstClr val="black">
                  <a:tint val="75000"/>
                </a:prstClr>
              </a:solidFill>
              <a:latin typeface="Calibri"/>
            </a:endParaRPr>
          </a:p>
        </p:txBody>
      </p:sp>
      <p:sp>
        <p:nvSpPr>
          <p:cNvPr id="9" name="TextBox 14">
            <a:extLst>
              <a:ext uri="{FF2B5EF4-FFF2-40B4-BE49-F238E27FC236}">
                <a16:creationId xmlns:a16="http://schemas.microsoft.com/office/drawing/2014/main" id="{E66A3059-645D-43BA-A254-D6C5F6FDFC76}"/>
              </a:ext>
            </a:extLst>
          </p:cNvPr>
          <p:cNvSpPr txBox="1"/>
          <p:nvPr/>
        </p:nvSpPr>
        <p:spPr>
          <a:xfrm>
            <a:off x="406400" y="215606"/>
            <a:ext cx="11430000" cy="692497"/>
          </a:xfrm>
          <a:prstGeom prst="rect">
            <a:avLst/>
          </a:prstGeom>
        </p:spPr>
        <p:txBody>
          <a:bodyPr wrap="square" lIns="0" tIns="0" rIns="0" bIns="0" rtlCol="0" anchor="t">
            <a:spAutoFit/>
          </a:bodyPr>
          <a:lstStyle/>
          <a:p>
            <a:pPr defTabSz="609630">
              <a:lnSpc>
                <a:spcPts val="5366"/>
              </a:lnSpc>
              <a:defRPr/>
            </a:pPr>
            <a:r>
              <a:rPr lang="en-US" sz="4666" spc="181" dirty="0">
                <a:solidFill>
                  <a:srgbClr val="007076"/>
                </a:solidFill>
                <a:latin typeface="+mj-lt"/>
                <a:ea typeface="Anton"/>
                <a:cs typeface="Anton"/>
                <a:sym typeface="Anton"/>
              </a:rPr>
              <a:t>Take Home Messages</a:t>
            </a:r>
          </a:p>
        </p:txBody>
      </p:sp>
      <p:sp>
        <p:nvSpPr>
          <p:cNvPr id="7" name="Content Placeholder 1">
            <a:extLst>
              <a:ext uri="{FF2B5EF4-FFF2-40B4-BE49-F238E27FC236}">
                <a16:creationId xmlns:a16="http://schemas.microsoft.com/office/drawing/2014/main" id="{AC0B29B1-0811-48D9-BAE0-7D24E9FDB203}"/>
              </a:ext>
            </a:extLst>
          </p:cNvPr>
          <p:cNvSpPr txBox="1">
            <a:spLocks/>
          </p:cNvSpPr>
          <p:nvPr/>
        </p:nvSpPr>
        <p:spPr>
          <a:xfrm>
            <a:off x="254000" y="1033892"/>
            <a:ext cx="7569200" cy="5366758"/>
          </a:xfrm>
          <a:prstGeom prst="rect">
            <a:avLst/>
          </a:prstGeom>
        </p:spPr>
        <p:txBody>
          <a:bodyPr vert="horz" lIns="60960" tIns="30480" rIns="60960" bIns="3048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11" indent="-228611" defTabSz="609630">
              <a:defRPr/>
            </a:pPr>
            <a:r>
              <a:rPr lang="en-US" sz="2667" u="sng" dirty="0">
                <a:solidFill>
                  <a:prstClr val="black"/>
                </a:solidFill>
                <a:latin typeface="Calibri"/>
              </a:rPr>
              <a:t>Consider</a:t>
            </a:r>
            <a:r>
              <a:rPr lang="en-US" sz="2667" dirty="0">
                <a:solidFill>
                  <a:prstClr val="black"/>
                </a:solidFill>
                <a:latin typeface="Calibri"/>
              </a:rPr>
              <a:t> the diagnosis of Turner syndrome in the young woman with oligo/</a:t>
            </a:r>
            <a:r>
              <a:rPr lang="en-US" sz="2667" dirty="0" err="1">
                <a:solidFill>
                  <a:prstClr val="black"/>
                </a:solidFill>
                <a:latin typeface="Calibri"/>
              </a:rPr>
              <a:t>amenorrhoea</a:t>
            </a:r>
            <a:r>
              <a:rPr lang="en-US" sz="2667" dirty="0">
                <a:solidFill>
                  <a:prstClr val="black"/>
                </a:solidFill>
                <a:latin typeface="Calibri"/>
              </a:rPr>
              <a:t> or characteristic clinical features</a:t>
            </a:r>
          </a:p>
          <a:p>
            <a:pPr marL="228611" indent="-228611" defTabSz="609630">
              <a:defRPr/>
            </a:pPr>
            <a:r>
              <a:rPr lang="en-US" sz="2667" u="sng" dirty="0">
                <a:solidFill>
                  <a:prstClr val="black"/>
                </a:solidFill>
                <a:latin typeface="Calibri"/>
              </a:rPr>
              <a:t>Diagnosis</a:t>
            </a:r>
            <a:r>
              <a:rPr lang="en-US" sz="2667" dirty="0">
                <a:solidFill>
                  <a:prstClr val="black"/>
                </a:solidFill>
                <a:latin typeface="Calibri"/>
              </a:rPr>
              <a:t>: karyotype</a:t>
            </a:r>
          </a:p>
          <a:p>
            <a:pPr marL="228611" indent="-228611" defTabSz="609630">
              <a:defRPr/>
            </a:pPr>
            <a:r>
              <a:rPr lang="en-US" sz="2667" u="sng" dirty="0">
                <a:solidFill>
                  <a:prstClr val="black"/>
                </a:solidFill>
                <a:latin typeface="Calibri"/>
              </a:rPr>
              <a:t>Inform</a:t>
            </a:r>
            <a:r>
              <a:rPr lang="en-US" sz="2667" dirty="0">
                <a:solidFill>
                  <a:prstClr val="black"/>
                </a:solidFill>
                <a:latin typeface="Calibri"/>
              </a:rPr>
              <a:t> of diagnosis in a sensitive manner</a:t>
            </a:r>
          </a:p>
          <a:p>
            <a:pPr marL="228611" indent="-228611" defTabSz="609630">
              <a:defRPr/>
            </a:pPr>
            <a:r>
              <a:rPr lang="en-US" sz="2667" u="sng" dirty="0">
                <a:solidFill>
                  <a:prstClr val="black"/>
                </a:solidFill>
                <a:latin typeface="Calibri"/>
              </a:rPr>
              <a:t>Provide</a:t>
            </a:r>
            <a:r>
              <a:rPr lang="en-US" sz="2667" dirty="0">
                <a:solidFill>
                  <a:prstClr val="black"/>
                </a:solidFill>
                <a:latin typeface="Calibri"/>
              </a:rPr>
              <a:t> education and psychological support</a:t>
            </a:r>
          </a:p>
          <a:p>
            <a:pPr marL="228611" indent="-228611" defTabSz="609630">
              <a:defRPr/>
            </a:pPr>
            <a:r>
              <a:rPr lang="en-US" sz="2667" u="sng" dirty="0">
                <a:solidFill>
                  <a:prstClr val="black"/>
                </a:solidFill>
                <a:latin typeface="Calibri"/>
              </a:rPr>
              <a:t>Assess, monitor and manage </a:t>
            </a:r>
            <a:r>
              <a:rPr lang="en-US" sz="2667" dirty="0">
                <a:solidFill>
                  <a:prstClr val="black"/>
                </a:solidFill>
                <a:latin typeface="Calibri"/>
              </a:rPr>
              <a:t>co-morbidities</a:t>
            </a:r>
          </a:p>
          <a:p>
            <a:pPr marL="228611" indent="-228611" defTabSz="609630">
              <a:defRPr/>
            </a:pPr>
            <a:r>
              <a:rPr lang="en-US" sz="2667" u="sng" dirty="0">
                <a:solidFill>
                  <a:prstClr val="black"/>
                </a:solidFill>
                <a:latin typeface="Calibri"/>
              </a:rPr>
              <a:t>Individualize HRT </a:t>
            </a:r>
            <a:r>
              <a:rPr lang="en-US" sz="2667" dirty="0">
                <a:solidFill>
                  <a:prstClr val="black"/>
                </a:solidFill>
                <a:latin typeface="Calibri"/>
              </a:rPr>
              <a:t>and continue until at least age 51 years</a:t>
            </a:r>
          </a:p>
          <a:p>
            <a:pPr marL="228611" indent="-228611" defTabSz="609630">
              <a:defRPr/>
            </a:pPr>
            <a:r>
              <a:rPr lang="en-US" sz="2667" u="sng" dirty="0">
                <a:solidFill>
                  <a:prstClr val="black"/>
                </a:solidFill>
                <a:latin typeface="Calibri"/>
              </a:rPr>
              <a:t>GP plays a key role </a:t>
            </a:r>
            <a:r>
              <a:rPr lang="en-US" sz="2667" dirty="0">
                <a:solidFill>
                  <a:prstClr val="black"/>
                </a:solidFill>
                <a:latin typeface="Calibri"/>
              </a:rPr>
              <a:t>as part of specialist healthcare team</a:t>
            </a:r>
            <a:endParaRPr lang="en-AU" sz="2667" dirty="0">
              <a:solidFill>
                <a:prstClr val="black"/>
              </a:solidFill>
              <a:latin typeface="Calibri"/>
            </a:endParaRPr>
          </a:p>
        </p:txBody>
      </p:sp>
      <p:grpSp>
        <p:nvGrpSpPr>
          <p:cNvPr id="8" name="Group 3">
            <a:extLst>
              <a:ext uri="{FF2B5EF4-FFF2-40B4-BE49-F238E27FC236}">
                <a16:creationId xmlns:a16="http://schemas.microsoft.com/office/drawing/2014/main" id="{494DB204-56E8-4E33-B640-D96786B04D5A}"/>
              </a:ext>
            </a:extLst>
          </p:cNvPr>
          <p:cNvGrpSpPr/>
          <p:nvPr/>
        </p:nvGrpSpPr>
        <p:grpSpPr>
          <a:xfrm>
            <a:off x="8229601" y="0"/>
            <a:ext cx="4049751" cy="6858000"/>
            <a:chOff x="0" y="0"/>
            <a:chExt cx="1301213" cy="2709333"/>
          </a:xfrm>
        </p:grpSpPr>
        <p:sp>
          <p:nvSpPr>
            <p:cNvPr id="10" name="Freeform 4">
              <a:extLst>
                <a:ext uri="{FF2B5EF4-FFF2-40B4-BE49-F238E27FC236}">
                  <a16:creationId xmlns:a16="http://schemas.microsoft.com/office/drawing/2014/main" id="{B09B86C6-7295-425C-8D29-128215C5360C}"/>
                </a:ext>
              </a:extLst>
            </p:cNvPr>
            <p:cNvSpPr/>
            <p:nvPr/>
          </p:nvSpPr>
          <p:spPr>
            <a:xfrm>
              <a:off x="0" y="0"/>
              <a:ext cx="1301213" cy="2709333"/>
            </a:xfrm>
            <a:custGeom>
              <a:avLst/>
              <a:gdLst/>
              <a:ahLst/>
              <a:cxnLst/>
              <a:rect l="l" t="t" r="r" b="b"/>
              <a:pathLst>
                <a:path w="1301213" h="2709333">
                  <a:moveTo>
                    <a:pt x="0" y="0"/>
                  </a:moveTo>
                  <a:lnTo>
                    <a:pt x="1301213" y="0"/>
                  </a:lnTo>
                  <a:lnTo>
                    <a:pt x="1301213" y="2709333"/>
                  </a:lnTo>
                  <a:lnTo>
                    <a:pt x="0" y="2709333"/>
                  </a:lnTo>
                  <a:close/>
                </a:path>
              </a:pathLst>
            </a:custGeom>
            <a:solidFill>
              <a:srgbClr val="00B2BD"/>
            </a:solidFill>
          </p:spPr>
          <p:txBody>
            <a:bodyPr/>
            <a:lstStyle/>
            <a:p>
              <a:endParaRPr lang="en-AU" sz="1200"/>
            </a:p>
          </p:txBody>
        </p:sp>
        <p:sp>
          <p:nvSpPr>
            <p:cNvPr id="11" name="TextBox 5">
              <a:extLst>
                <a:ext uri="{FF2B5EF4-FFF2-40B4-BE49-F238E27FC236}">
                  <a16:creationId xmlns:a16="http://schemas.microsoft.com/office/drawing/2014/main" id="{051942BE-FF3A-44D8-B970-0B0C52ABD11E}"/>
                </a:ext>
              </a:extLst>
            </p:cNvPr>
            <p:cNvSpPr txBox="1"/>
            <p:nvPr/>
          </p:nvSpPr>
          <p:spPr>
            <a:xfrm>
              <a:off x="0" y="-38100"/>
              <a:ext cx="1301213" cy="2747433"/>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pic>
        <p:nvPicPr>
          <p:cNvPr id="2" name="Picture 1">
            <a:extLst>
              <a:ext uri="{FF2B5EF4-FFF2-40B4-BE49-F238E27FC236}">
                <a16:creationId xmlns:a16="http://schemas.microsoft.com/office/drawing/2014/main" id="{50EEBADF-EDE8-42EB-999B-88A8C53DEE4B}"/>
              </a:ext>
            </a:extLst>
          </p:cNvPr>
          <p:cNvPicPr>
            <a:picLocks noChangeAspect="1"/>
          </p:cNvPicPr>
          <p:nvPr/>
        </p:nvPicPr>
        <p:blipFill>
          <a:blip r:embed="rId3"/>
          <a:stretch>
            <a:fillRect/>
          </a:stretch>
        </p:blipFill>
        <p:spPr>
          <a:xfrm>
            <a:off x="8384177" y="3911865"/>
            <a:ext cx="3807823" cy="2305571"/>
          </a:xfrm>
          <a:prstGeom prst="rect">
            <a:avLst/>
          </a:prstGeom>
        </p:spPr>
      </p:pic>
      <p:pic>
        <p:nvPicPr>
          <p:cNvPr id="3" name="Picture 2">
            <a:extLst>
              <a:ext uri="{FF2B5EF4-FFF2-40B4-BE49-F238E27FC236}">
                <a16:creationId xmlns:a16="http://schemas.microsoft.com/office/drawing/2014/main" id="{F67EB663-3BD0-4990-B37D-F2775D2A5D32}"/>
              </a:ext>
            </a:extLst>
          </p:cNvPr>
          <p:cNvPicPr>
            <a:picLocks noChangeAspect="1"/>
          </p:cNvPicPr>
          <p:nvPr/>
        </p:nvPicPr>
        <p:blipFill>
          <a:blip r:embed="rId4"/>
          <a:stretch>
            <a:fillRect/>
          </a:stretch>
        </p:blipFill>
        <p:spPr>
          <a:xfrm>
            <a:off x="8454421" y="569234"/>
            <a:ext cx="3600109" cy="2727466"/>
          </a:xfrm>
          <a:prstGeom prst="rect">
            <a:avLst/>
          </a:prstGeom>
        </p:spPr>
      </p:pic>
    </p:spTree>
    <p:extLst>
      <p:ext uri="{BB962C8B-B14F-4D97-AF65-F5344CB8AC3E}">
        <p14:creationId xmlns:p14="http://schemas.microsoft.com/office/powerpoint/2010/main" val="340047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 y="-6457"/>
            <a:ext cx="3293695" cy="6858000"/>
            <a:chOff x="0" y="0"/>
            <a:chExt cx="1301213" cy="2709333"/>
          </a:xfrm>
        </p:grpSpPr>
        <p:sp>
          <p:nvSpPr>
            <p:cNvPr id="4" name="Freeform 4"/>
            <p:cNvSpPr/>
            <p:nvPr/>
          </p:nvSpPr>
          <p:spPr>
            <a:xfrm>
              <a:off x="0" y="0"/>
              <a:ext cx="1301213" cy="2709333"/>
            </a:xfrm>
            <a:custGeom>
              <a:avLst/>
              <a:gdLst/>
              <a:ahLst/>
              <a:cxnLst/>
              <a:rect l="l" t="t" r="r" b="b"/>
              <a:pathLst>
                <a:path w="1301213" h="2709333">
                  <a:moveTo>
                    <a:pt x="0" y="0"/>
                  </a:moveTo>
                  <a:lnTo>
                    <a:pt x="1301213" y="0"/>
                  </a:lnTo>
                  <a:lnTo>
                    <a:pt x="1301213" y="2709333"/>
                  </a:lnTo>
                  <a:lnTo>
                    <a:pt x="0" y="2709333"/>
                  </a:lnTo>
                  <a:close/>
                </a:path>
              </a:pathLst>
            </a:custGeom>
            <a:solidFill>
              <a:srgbClr val="00B2BD"/>
            </a:solidFill>
          </p:spPr>
          <p:txBody>
            <a:bodyPr/>
            <a:lstStyle/>
            <a:p>
              <a:endParaRPr lang="en-AU" sz="1200"/>
            </a:p>
          </p:txBody>
        </p:sp>
        <p:sp>
          <p:nvSpPr>
            <p:cNvPr id="5" name="TextBox 5"/>
            <p:cNvSpPr txBox="1"/>
            <p:nvPr/>
          </p:nvSpPr>
          <p:spPr>
            <a:xfrm>
              <a:off x="0" y="-38100"/>
              <a:ext cx="1301213" cy="2747433"/>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12" name="Freeform 12"/>
          <p:cNvSpPr/>
          <p:nvPr/>
        </p:nvSpPr>
        <p:spPr>
          <a:xfrm>
            <a:off x="10823551" y="5982750"/>
            <a:ext cx="189450" cy="189450"/>
          </a:xfrm>
          <a:custGeom>
            <a:avLst/>
            <a:gdLst/>
            <a:ahLst/>
            <a:cxnLst/>
            <a:rect l="l" t="t" r="r" b="b"/>
            <a:pathLst>
              <a:path w="284175" h="284175">
                <a:moveTo>
                  <a:pt x="0" y="0"/>
                </a:moveTo>
                <a:lnTo>
                  <a:pt x="284174" y="0"/>
                </a:lnTo>
                <a:lnTo>
                  <a:pt x="284174" y="284175"/>
                </a:lnTo>
                <a:lnTo>
                  <a:pt x="0" y="28417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AU" sz="1200"/>
          </a:p>
        </p:txBody>
      </p:sp>
      <p:sp>
        <p:nvSpPr>
          <p:cNvPr id="13" name="Freeform 13"/>
          <p:cNvSpPr/>
          <p:nvPr/>
        </p:nvSpPr>
        <p:spPr>
          <a:xfrm>
            <a:off x="11070150" y="5982750"/>
            <a:ext cx="189450" cy="189450"/>
          </a:xfrm>
          <a:custGeom>
            <a:avLst/>
            <a:gdLst/>
            <a:ahLst/>
            <a:cxnLst/>
            <a:rect l="l" t="t" r="r" b="b"/>
            <a:pathLst>
              <a:path w="284175" h="284175">
                <a:moveTo>
                  <a:pt x="0" y="0"/>
                </a:moveTo>
                <a:lnTo>
                  <a:pt x="284175" y="0"/>
                </a:lnTo>
                <a:lnTo>
                  <a:pt x="284175" y="284175"/>
                </a:lnTo>
                <a:lnTo>
                  <a:pt x="0" y="28417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AU" sz="1200"/>
          </a:p>
        </p:txBody>
      </p:sp>
      <p:sp>
        <p:nvSpPr>
          <p:cNvPr id="14" name="Freeform 14"/>
          <p:cNvSpPr/>
          <p:nvPr/>
        </p:nvSpPr>
        <p:spPr>
          <a:xfrm>
            <a:off x="11316750" y="5982750"/>
            <a:ext cx="189450" cy="189450"/>
          </a:xfrm>
          <a:custGeom>
            <a:avLst/>
            <a:gdLst/>
            <a:ahLst/>
            <a:cxnLst/>
            <a:rect l="l" t="t" r="r" b="b"/>
            <a:pathLst>
              <a:path w="284175" h="284175">
                <a:moveTo>
                  <a:pt x="0" y="0"/>
                </a:moveTo>
                <a:lnTo>
                  <a:pt x="284175" y="0"/>
                </a:lnTo>
                <a:lnTo>
                  <a:pt x="284175" y="284175"/>
                </a:lnTo>
                <a:lnTo>
                  <a:pt x="0" y="284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sz="1200"/>
          </a:p>
        </p:txBody>
      </p:sp>
      <p:pic>
        <p:nvPicPr>
          <p:cNvPr id="21" name="Picture 20">
            <a:extLst>
              <a:ext uri="{FF2B5EF4-FFF2-40B4-BE49-F238E27FC236}">
                <a16:creationId xmlns:a16="http://schemas.microsoft.com/office/drawing/2014/main" id="{ACB51988-154B-4896-971E-F819DEE6C19E}"/>
              </a:ext>
            </a:extLst>
          </p:cNvPr>
          <p:cNvPicPr>
            <a:picLocks noChangeAspect="1"/>
          </p:cNvPicPr>
          <p:nvPr/>
        </p:nvPicPr>
        <p:blipFill>
          <a:blip r:embed="rId5"/>
          <a:stretch>
            <a:fillRect/>
          </a:stretch>
        </p:blipFill>
        <p:spPr>
          <a:xfrm>
            <a:off x="4737127" y="330200"/>
            <a:ext cx="4137932" cy="2097386"/>
          </a:xfrm>
          <a:prstGeom prst="rect">
            <a:avLst/>
          </a:prstGeom>
          <a:ln w="28575">
            <a:solidFill>
              <a:schemeClr val="accent5"/>
            </a:solidFill>
          </a:ln>
        </p:spPr>
      </p:pic>
      <p:sp>
        <p:nvSpPr>
          <p:cNvPr id="22" name="TextBox 10">
            <a:extLst>
              <a:ext uri="{FF2B5EF4-FFF2-40B4-BE49-F238E27FC236}">
                <a16:creationId xmlns:a16="http://schemas.microsoft.com/office/drawing/2014/main" id="{FA0448D8-B764-4F87-BADE-2DA76A4962EC}"/>
              </a:ext>
            </a:extLst>
          </p:cNvPr>
          <p:cNvSpPr txBox="1"/>
          <p:nvPr/>
        </p:nvSpPr>
        <p:spPr>
          <a:xfrm>
            <a:off x="-441716" y="330200"/>
            <a:ext cx="4177126" cy="1384995"/>
          </a:xfrm>
          <a:prstGeom prst="rect">
            <a:avLst/>
          </a:prstGeom>
        </p:spPr>
        <p:txBody>
          <a:bodyPr wrap="square" lIns="0" tIns="0" rIns="0" bIns="0" rtlCol="0" anchor="t">
            <a:spAutoFit/>
          </a:bodyPr>
          <a:lstStyle/>
          <a:p>
            <a:pPr algn="ctr" defTabSz="609630">
              <a:lnSpc>
                <a:spcPts val="5366"/>
              </a:lnSpc>
              <a:defRPr/>
            </a:pPr>
            <a:r>
              <a:rPr lang="en-US" sz="4666" spc="181" dirty="0">
                <a:solidFill>
                  <a:prstClr val="white"/>
                </a:solidFill>
                <a:latin typeface="+mj-lt"/>
                <a:ea typeface="Anton"/>
                <a:cs typeface="Anton"/>
                <a:sym typeface="Anton"/>
              </a:rPr>
              <a:t>Useful</a:t>
            </a:r>
          </a:p>
          <a:p>
            <a:pPr algn="ctr" defTabSz="609630">
              <a:lnSpc>
                <a:spcPts val="5366"/>
              </a:lnSpc>
              <a:defRPr/>
            </a:pPr>
            <a:r>
              <a:rPr lang="en-US" sz="4666" spc="181" dirty="0">
                <a:solidFill>
                  <a:prstClr val="white"/>
                </a:solidFill>
                <a:latin typeface="+mj-lt"/>
                <a:ea typeface="Anton"/>
                <a:cs typeface="Anton"/>
                <a:sym typeface="Anton"/>
              </a:rPr>
              <a:t>Resources</a:t>
            </a:r>
          </a:p>
        </p:txBody>
      </p:sp>
      <p:pic>
        <p:nvPicPr>
          <p:cNvPr id="7" name="Picture 6">
            <a:extLst>
              <a:ext uri="{FF2B5EF4-FFF2-40B4-BE49-F238E27FC236}">
                <a16:creationId xmlns:a16="http://schemas.microsoft.com/office/drawing/2014/main" id="{80DDB82C-35A9-4F8C-8F42-208DC8CFF821}"/>
              </a:ext>
            </a:extLst>
          </p:cNvPr>
          <p:cNvPicPr>
            <a:picLocks noChangeAspect="1"/>
          </p:cNvPicPr>
          <p:nvPr/>
        </p:nvPicPr>
        <p:blipFill>
          <a:blip r:embed="rId6"/>
          <a:stretch>
            <a:fillRect/>
          </a:stretch>
        </p:blipFill>
        <p:spPr>
          <a:xfrm>
            <a:off x="4165805" y="2921000"/>
            <a:ext cx="5785636" cy="3466816"/>
          </a:xfrm>
          <a:prstGeom prst="rect">
            <a:avLst/>
          </a:prstGeom>
          <a:ln w="28575">
            <a:solidFill>
              <a:schemeClr val="accent5"/>
            </a:solidFill>
          </a:ln>
        </p:spPr>
      </p:pic>
    </p:spTree>
    <p:extLst>
      <p:ext uri="{BB962C8B-B14F-4D97-AF65-F5344CB8AC3E}">
        <p14:creationId xmlns:p14="http://schemas.microsoft.com/office/powerpoint/2010/main" val="3349575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0">
            <a:extLst>
              <a:ext uri="{FF2B5EF4-FFF2-40B4-BE49-F238E27FC236}">
                <a16:creationId xmlns:a16="http://schemas.microsoft.com/office/drawing/2014/main" id="{FA0448D8-B764-4F87-BADE-2DA76A4962EC}"/>
              </a:ext>
            </a:extLst>
          </p:cNvPr>
          <p:cNvSpPr txBox="1"/>
          <p:nvPr/>
        </p:nvSpPr>
        <p:spPr>
          <a:xfrm>
            <a:off x="481866" y="379512"/>
            <a:ext cx="4177126" cy="1384995"/>
          </a:xfrm>
          <a:prstGeom prst="rect">
            <a:avLst/>
          </a:prstGeom>
        </p:spPr>
        <p:txBody>
          <a:bodyPr wrap="square" lIns="0" tIns="0" rIns="0" bIns="0" rtlCol="0" anchor="t">
            <a:spAutoFit/>
          </a:bodyPr>
          <a:lstStyle/>
          <a:p>
            <a:pPr algn="ctr">
              <a:lnSpc>
                <a:spcPts val="5366"/>
              </a:lnSpc>
            </a:pPr>
            <a:r>
              <a:rPr lang="en-US" sz="4666" spc="181" dirty="0">
                <a:solidFill>
                  <a:schemeClr val="bg1"/>
                </a:solidFill>
                <a:latin typeface="+mj-lt"/>
                <a:ea typeface="Anton"/>
                <a:cs typeface="Anton"/>
                <a:sym typeface="Anton"/>
              </a:rPr>
              <a:t>Education and Support</a:t>
            </a:r>
          </a:p>
        </p:txBody>
      </p:sp>
      <p:pic>
        <p:nvPicPr>
          <p:cNvPr id="8" name="Picture 7">
            <a:extLst>
              <a:ext uri="{FF2B5EF4-FFF2-40B4-BE49-F238E27FC236}">
                <a16:creationId xmlns:a16="http://schemas.microsoft.com/office/drawing/2014/main" id="{D0F6390F-850F-4131-B5EF-758DC9104203}"/>
              </a:ext>
            </a:extLst>
          </p:cNvPr>
          <p:cNvPicPr>
            <a:picLocks noChangeAspect="1"/>
          </p:cNvPicPr>
          <p:nvPr/>
        </p:nvPicPr>
        <p:blipFill>
          <a:blip r:embed="rId2"/>
          <a:stretch>
            <a:fillRect/>
          </a:stretch>
        </p:blipFill>
        <p:spPr>
          <a:xfrm>
            <a:off x="6101166" y="806667"/>
            <a:ext cx="3017758" cy="2335052"/>
          </a:xfrm>
          <a:prstGeom prst="rect">
            <a:avLst/>
          </a:prstGeom>
          <a:ln>
            <a:solidFill>
              <a:schemeClr val="tx1"/>
            </a:solidFill>
          </a:ln>
        </p:spPr>
      </p:pic>
      <p:sp>
        <p:nvSpPr>
          <p:cNvPr id="11" name="Rectangle 10">
            <a:extLst>
              <a:ext uri="{FF2B5EF4-FFF2-40B4-BE49-F238E27FC236}">
                <a16:creationId xmlns:a16="http://schemas.microsoft.com/office/drawing/2014/main" id="{206F5B77-2A2C-407C-BAF5-D8E924BF531B}"/>
              </a:ext>
            </a:extLst>
          </p:cNvPr>
          <p:cNvSpPr/>
          <p:nvPr/>
        </p:nvSpPr>
        <p:spPr>
          <a:xfrm>
            <a:off x="5385534" y="379511"/>
            <a:ext cx="4757328" cy="338554"/>
          </a:xfrm>
          <a:prstGeom prst="rect">
            <a:avLst/>
          </a:prstGeom>
          <a:noFill/>
        </p:spPr>
        <p:txBody>
          <a:bodyPr wrap="none">
            <a:spAutoFit/>
          </a:bodyPr>
          <a:lstStyle/>
          <a:p>
            <a:r>
              <a:rPr lang="en-AU" sz="1600" dirty="0"/>
              <a:t>www.turnersyndrome.org/guidelines-and-checklists</a:t>
            </a:r>
          </a:p>
        </p:txBody>
      </p:sp>
      <p:sp>
        <p:nvSpPr>
          <p:cNvPr id="23" name="Rectangle 22">
            <a:extLst>
              <a:ext uri="{FF2B5EF4-FFF2-40B4-BE49-F238E27FC236}">
                <a16:creationId xmlns:a16="http://schemas.microsoft.com/office/drawing/2014/main" id="{C83A26D9-0455-44FE-9FA4-5BCA2FFCC760}"/>
              </a:ext>
            </a:extLst>
          </p:cNvPr>
          <p:cNvSpPr/>
          <p:nvPr/>
        </p:nvSpPr>
        <p:spPr>
          <a:xfrm>
            <a:off x="8527634" y="6283702"/>
            <a:ext cx="3875741" cy="379656"/>
          </a:xfrm>
          <a:prstGeom prst="rect">
            <a:avLst/>
          </a:prstGeom>
        </p:spPr>
        <p:txBody>
          <a:bodyPr wrap="none">
            <a:spAutoFit/>
          </a:bodyPr>
          <a:lstStyle/>
          <a:p>
            <a:r>
              <a:rPr lang="en-AU" sz="1867" dirty="0"/>
              <a:t>https://www.turnersyndrome.org.au</a:t>
            </a:r>
          </a:p>
        </p:txBody>
      </p:sp>
      <p:pic>
        <p:nvPicPr>
          <p:cNvPr id="25" name="Picture 24">
            <a:extLst>
              <a:ext uri="{FF2B5EF4-FFF2-40B4-BE49-F238E27FC236}">
                <a16:creationId xmlns:a16="http://schemas.microsoft.com/office/drawing/2014/main" id="{D552FB50-0D06-462F-92BB-7E0F15E71509}"/>
              </a:ext>
            </a:extLst>
          </p:cNvPr>
          <p:cNvPicPr>
            <a:picLocks noChangeAspect="1"/>
          </p:cNvPicPr>
          <p:nvPr/>
        </p:nvPicPr>
        <p:blipFill>
          <a:blip r:embed="rId3"/>
          <a:stretch>
            <a:fillRect/>
          </a:stretch>
        </p:blipFill>
        <p:spPr>
          <a:xfrm>
            <a:off x="8839200" y="3333904"/>
            <a:ext cx="3243504" cy="1860333"/>
          </a:xfrm>
          <a:prstGeom prst="rect">
            <a:avLst/>
          </a:prstGeom>
        </p:spPr>
      </p:pic>
      <p:sp>
        <p:nvSpPr>
          <p:cNvPr id="19" name="TextBox 18">
            <a:extLst>
              <a:ext uri="{FF2B5EF4-FFF2-40B4-BE49-F238E27FC236}">
                <a16:creationId xmlns:a16="http://schemas.microsoft.com/office/drawing/2014/main" id="{D308CD50-7FE8-471A-90F0-D38D2C775EF8}"/>
              </a:ext>
            </a:extLst>
          </p:cNvPr>
          <p:cNvSpPr txBox="1"/>
          <p:nvPr/>
        </p:nvSpPr>
        <p:spPr>
          <a:xfrm>
            <a:off x="9956801" y="2908129"/>
            <a:ext cx="1828799" cy="666977"/>
          </a:xfrm>
          <a:prstGeom prst="rect">
            <a:avLst/>
          </a:prstGeom>
          <a:noFill/>
        </p:spPr>
        <p:txBody>
          <a:bodyPr wrap="square">
            <a:spAutoFit/>
          </a:bodyPr>
          <a:lstStyle/>
          <a:p>
            <a:r>
              <a:rPr lang="en-AU" sz="1867" dirty="0"/>
              <a:t>https//tss.org.uk</a:t>
            </a:r>
          </a:p>
        </p:txBody>
      </p:sp>
      <p:pic>
        <p:nvPicPr>
          <p:cNvPr id="13" name="Picture 12">
            <a:extLst>
              <a:ext uri="{FF2B5EF4-FFF2-40B4-BE49-F238E27FC236}">
                <a16:creationId xmlns:a16="http://schemas.microsoft.com/office/drawing/2014/main" id="{F72D13D3-927E-44A1-84C3-54D3DE225691}"/>
              </a:ext>
            </a:extLst>
          </p:cNvPr>
          <p:cNvPicPr>
            <a:picLocks noChangeAspect="1"/>
          </p:cNvPicPr>
          <p:nvPr/>
        </p:nvPicPr>
        <p:blipFill>
          <a:blip r:embed="rId4"/>
          <a:stretch>
            <a:fillRect/>
          </a:stretch>
        </p:blipFill>
        <p:spPr>
          <a:xfrm>
            <a:off x="9845467" y="307529"/>
            <a:ext cx="1773781" cy="2571981"/>
          </a:xfrm>
          <a:prstGeom prst="rect">
            <a:avLst/>
          </a:prstGeom>
        </p:spPr>
      </p:pic>
      <p:pic>
        <p:nvPicPr>
          <p:cNvPr id="20" name="Picture 19">
            <a:extLst>
              <a:ext uri="{FF2B5EF4-FFF2-40B4-BE49-F238E27FC236}">
                <a16:creationId xmlns:a16="http://schemas.microsoft.com/office/drawing/2014/main" id="{AAD47DAC-62BC-41B5-B7AE-3CB1343A4D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6147" y="3289051"/>
            <a:ext cx="1841487" cy="3343465"/>
          </a:xfrm>
          <a:prstGeom prst="rect">
            <a:avLst/>
          </a:prstGeom>
        </p:spPr>
      </p:pic>
      <p:pic>
        <p:nvPicPr>
          <p:cNvPr id="21" name="Picture 20">
            <a:extLst>
              <a:ext uri="{FF2B5EF4-FFF2-40B4-BE49-F238E27FC236}">
                <a16:creationId xmlns:a16="http://schemas.microsoft.com/office/drawing/2014/main" id="{7C4EDEC3-8BDB-428A-867C-A929E2DE3A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0374" y="5316743"/>
            <a:ext cx="1315773" cy="1315773"/>
          </a:xfrm>
          <a:prstGeom prst="rect">
            <a:avLst/>
          </a:prstGeom>
        </p:spPr>
      </p:pic>
      <p:pic>
        <p:nvPicPr>
          <p:cNvPr id="26" name="Picture 25">
            <a:extLst>
              <a:ext uri="{FF2B5EF4-FFF2-40B4-BE49-F238E27FC236}">
                <a16:creationId xmlns:a16="http://schemas.microsoft.com/office/drawing/2014/main" id="{15BB93DC-19E4-4F5E-B17D-279795504A14}"/>
              </a:ext>
            </a:extLst>
          </p:cNvPr>
          <p:cNvPicPr>
            <a:picLocks noChangeAspect="1"/>
          </p:cNvPicPr>
          <p:nvPr/>
        </p:nvPicPr>
        <p:blipFill>
          <a:blip r:embed="rId7"/>
          <a:stretch>
            <a:fillRect/>
          </a:stretch>
        </p:blipFill>
        <p:spPr>
          <a:xfrm>
            <a:off x="8952573" y="5261998"/>
            <a:ext cx="2666675" cy="1029814"/>
          </a:xfrm>
          <a:prstGeom prst="rect">
            <a:avLst/>
          </a:prstGeom>
        </p:spPr>
      </p:pic>
      <p:sp>
        <p:nvSpPr>
          <p:cNvPr id="27" name="Freeform 4">
            <a:extLst>
              <a:ext uri="{FF2B5EF4-FFF2-40B4-BE49-F238E27FC236}">
                <a16:creationId xmlns:a16="http://schemas.microsoft.com/office/drawing/2014/main" id="{0565F0D0-C5E8-42F9-AA7B-190E2028328A}"/>
              </a:ext>
            </a:extLst>
          </p:cNvPr>
          <p:cNvSpPr/>
          <p:nvPr/>
        </p:nvSpPr>
        <p:spPr>
          <a:xfrm>
            <a:off x="333547" y="2038509"/>
            <a:ext cx="4724399" cy="4419600"/>
          </a:xfrm>
          <a:custGeom>
            <a:avLst/>
            <a:gdLst/>
            <a:ahLst/>
            <a:cxnLst/>
            <a:rect l="l" t="t" r="r" b="b"/>
            <a:pathLst>
              <a:path w="3701226" h="3701226">
                <a:moveTo>
                  <a:pt x="0" y="0"/>
                </a:moveTo>
                <a:lnTo>
                  <a:pt x="3701226" y="0"/>
                </a:lnTo>
                <a:lnTo>
                  <a:pt x="3701226" y="3701226"/>
                </a:lnTo>
                <a:lnTo>
                  <a:pt x="0" y="3701226"/>
                </a:lnTo>
                <a:lnTo>
                  <a:pt x="0" y="0"/>
                </a:lnTo>
                <a:close/>
              </a:path>
            </a:pathLst>
          </a:custGeom>
          <a:blipFill>
            <a:blip r:embed="rId8"/>
            <a:stretch>
              <a:fillRect/>
            </a:stretch>
          </a:blipFill>
        </p:spPr>
        <p:txBody>
          <a:bodyPr/>
          <a:lstStyle/>
          <a:p>
            <a:endParaRPr lang="en-AU" sz="12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F5C98-E87E-6747-9313-C919BD1747FD}"/>
              </a:ext>
            </a:extLst>
          </p:cNvPr>
          <p:cNvPicPr>
            <a:picLocks noChangeAspect="1"/>
          </p:cNvPicPr>
          <p:nvPr/>
        </p:nvPicPr>
        <p:blipFill>
          <a:blip r:embed="rId3"/>
          <a:stretch>
            <a:fillRect/>
          </a:stretch>
        </p:blipFill>
        <p:spPr>
          <a:xfrm>
            <a:off x="0" y="-404"/>
            <a:ext cx="12192000" cy="580644"/>
          </a:xfrm>
          <a:prstGeom prst="rect">
            <a:avLst/>
          </a:prstGeom>
        </p:spPr>
      </p:pic>
      <p:sp>
        <p:nvSpPr>
          <p:cNvPr id="2" name="Title 1">
            <a:extLst>
              <a:ext uri="{FF2B5EF4-FFF2-40B4-BE49-F238E27FC236}">
                <a16:creationId xmlns:a16="http://schemas.microsoft.com/office/drawing/2014/main" id="{0B6BCD42-DA69-7C40-9A19-2D044F297AF8}"/>
              </a:ext>
            </a:extLst>
          </p:cNvPr>
          <p:cNvSpPr>
            <a:spLocks noGrp="1"/>
          </p:cNvSpPr>
          <p:nvPr>
            <p:ph type="title"/>
          </p:nvPr>
        </p:nvSpPr>
        <p:spPr>
          <a:xfrm>
            <a:off x="2152650" y="1195352"/>
            <a:ext cx="7886700" cy="662782"/>
          </a:xfrm>
        </p:spPr>
        <p:txBody>
          <a:bodyPr>
            <a:normAutofit/>
          </a:bodyPr>
          <a:lstStyle/>
          <a:p>
            <a:r>
              <a:rPr lang="en-US" sz="3900" dirty="0">
                <a:solidFill>
                  <a:srgbClr val="0070C0"/>
                </a:solidFill>
                <a:cs typeface="Arial" panose="020B0604020202020204" pitchFamily="34" charset="0"/>
              </a:rPr>
              <a:t>Acknowledgements</a:t>
            </a:r>
            <a:endParaRPr lang="en-US" dirty="0">
              <a:solidFill>
                <a:srgbClr val="0070C0"/>
              </a:solidFill>
              <a:cs typeface="Arial" panose="020B0604020202020204" pitchFamily="34" charset="0"/>
            </a:endParaRPr>
          </a:p>
        </p:txBody>
      </p:sp>
      <p:sp>
        <p:nvSpPr>
          <p:cNvPr id="7" name="Content Placeholder 6">
            <a:extLst>
              <a:ext uri="{FF2B5EF4-FFF2-40B4-BE49-F238E27FC236}">
                <a16:creationId xmlns:a16="http://schemas.microsoft.com/office/drawing/2014/main" id="{73DD8C9C-F655-E743-B5F7-44F7A62AB33C}"/>
              </a:ext>
            </a:extLst>
          </p:cNvPr>
          <p:cNvSpPr>
            <a:spLocks noGrp="1"/>
          </p:cNvSpPr>
          <p:nvPr>
            <p:ph idx="1"/>
          </p:nvPr>
        </p:nvSpPr>
        <p:spPr>
          <a:xfrm>
            <a:off x="2152650" y="1987741"/>
            <a:ext cx="7886700" cy="3012128"/>
          </a:xfrm>
        </p:spPr>
        <p:txBody>
          <a:bodyPr>
            <a:normAutofit/>
          </a:bodyPr>
          <a:lstStyle/>
          <a:p>
            <a:r>
              <a:rPr lang="en-AU" dirty="0"/>
              <a:t>Turner Syndrome Long-term Clinic staff and patients</a:t>
            </a:r>
          </a:p>
          <a:p>
            <a:r>
              <a:rPr lang="en-AU" dirty="0"/>
              <a:t>Jean </a:t>
            </a:r>
            <a:r>
              <a:rPr lang="en-AU" dirty="0" err="1"/>
              <a:t>Hailes</a:t>
            </a:r>
            <a:r>
              <a:rPr lang="en-AU" dirty="0"/>
              <a:t> For Women’s Health</a:t>
            </a:r>
          </a:p>
          <a:p>
            <a:r>
              <a:rPr lang="en-AU" dirty="0"/>
              <a:t>Prof G Conway, University College London</a:t>
            </a:r>
          </a:p>
          <a:p>
            <a:endParaRPr lang="en-US" dirty="0">
              <a:solidFill>
                <a:srgbClr val="3D3D3D"/>
              </a:solidFill>
            </a:endParaRPr>
          </a:p>
        </p:txBody>
      </p:sp>
      <p:cxnSp>
        <p:nvCxnSpPr>
          <p:cNvPr id="10" name="Straight Connector 9">
            <a:extLst>
              <a:ext uri="{FF2B5EF4-FFF2-40B4-BE49-F238E27FC236}">
                <a16:creationId xmlns:a16="http://schemas.microsoft.com/office/drawing/2014/main" id="{C0EA735B-A4DC-8745-9017-A1771CEE06E6}"/>
              </a:ext>
            </a:extLst>
          </p:cNvPr>
          <p:cNvCxnSpPr>
            <a:cxnSpLocks/>
          </p:cNvCxnSpPr>
          <p:nvPr/>
        </p:nvCxnSpPr>
        <p:spPr>
          <a:xfrm>
            <a:off x="0" y="6000108"/>
            <a:ext cx="12192000" cy="0"/>
          </a:xfrm>
          <a:prstGeom prst="line">
            <a:avLst/>
          </a:prstGeom>
          <a:ln w="50800">
            <a:solidFill>
              <a:srgbClr val="22C1D0"/>
            </a:solidFill>
          </a:ln>
        </p:spPr>
        <p:style>
          <a:lnRef idx="1">
            <a:schemeClr val="accent1"/>
          </a:lnRef>
          <a:fillRef idx="0">
            <a:schemeClr val="accent1"/>
          </a:fillRef>
          <a:effectRef idx="0">
            <a:schemeClr val="accent1"/>
          </a:effectRef>
          <a:fontRef idx="minor">
            <a:schemeClr val="tx1"/>
          </a:fontRef>
        </p:style>
      </p:cxnSp>
      <p:pic>
        <p:nvPicPr>
          <p:cNvPr id="8" name="Picture 2" descr="C:\Users\amanda\Pictures\2016-03-19\651.JPG">
            <a:extLst>
              <a:ext uri="{FF2B5EF4-FFF2-40B4-BE49-F238E27FC236}">
                <a16:creationId xmlns:a16="http://schemas.microsoft.com/office/drawing/2014/main" id="{C18DE9F6-1890-4219-A6AE-CDFA26A9840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235" t="17059" b="6090"/>
          <a:stretch/>
        </p:blipFill>
        <p:spPr bwMode="auto">
          <a:xfrm>
            <a:off x="7416800" y="3660208"/>
            <a:ext cx="3800832" cy="26793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4B0F78-9C34-4B84-B886-853AEF702963}"/>
              </a:ext>
            </a:extLst>
          </p:cNvPr>
          <p:cNvPicPr>
            <a:picLocks noChangeAspect="1"/>
          </p:cNvPicPr>
          <p:nvPr/>
        </p:nvPicPr>
        <p:blipFill>
          <a:blip r:embed="rId5"/>
          <a:stretch>
            <a:fillRect/>
          </a:stretch>
        </p:blipFill>
        <p:spPr>
          <a:xfrm>
            <a:off x="422112" y="6054785"/>
            <a:ext cx="5673889" cy="745019"/>
          </a:xfrm>
          <a:prstGeom prst="rect">
            <a:avLst/>
          </a:prstGeom>
        </p:spPr>
      </p:pic>
    </p:spTree>
    <p:extLst>
      <p:ext uri="{BB962C8B-B14F-4D97-AF65-F5344CB8AC3E}">
        <p14:creationId xmlns:p14="http://schemas.microsoft.com/office/powerpoint/2010/main" val="3583674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6B83-E735-FBAE-C72E-395ED8D0AF05}"/>
              </a:ext>
            </a:extLst>
          </p:cNvPr>
          <p:cNvSpPr>
            <a:spLocks noGrp="1"/>
          </p:cNvSpPr>
          <p:nvPr>
            <p:ph type="ctrTitle"/>
          </p:nvPr>
        </p:nvSpPr>
        <p:spPr>
          <a:xfrm>
            <a:off x="578277" y="2498598"/>
            <a:ext cx="10872790" cy="2067245"/>
          </a:xfrm>
        </p:spPr>
        <p:txBody>
          <a:bodyPr>
            <a:normAutofit/>
          </a:bodyPr>
          <a:lstStyle/>
          <a:p>
            <a:r>
              <a:rPr lang="en-AU" dirty="0"/>
              <a:t>Turner Syndrome and Cardiovascular Health</a:t>
            </a:r>
            <a:endParaRPr lang="en-US" dirty="0"/>
          </a:p>
        </p:txBody>
      </p:sp>
      <p:sp>
        <p:nvSpPr>
          <p:cNvPr id="4" name="Text Placeholder 3">
            <a:extLst>
              <a:ext uri="{FF2B5EF4-FFF2-40B4-BE49-F238E27FC236}">
                <a16:creationId xmlns:a16="http://schemas.microsoft.com/office/drawing/2014/main" id="{580238A8-17DF-3A10-2A67-179A7D97D746}"/>
              </a:ext>
            </a:extLst>
          </p:cNvPr>
          <p:cNvSpPr>
            <a:spLocks noGrp="1"/>
          </p:cNvSpPr>
          <p:nvPr>
            <p:ph type="body" sz="quarter" idx="11"/>
          </p:nvPr>
        </p:nvSpPr>
        <p:spPr>
          <a:xfrm>
            <a:off x="578277" y="6022652"/>
            <a:ext cx="7164388" cy="706558"/>
          </a:xfrm>
        </p:spPr>
        <p:txBody>
          <a:bodyPr/>
          <a:lstStyle/>
          <a:p>
            <a:r>
              <a:rPr lang="en-US" dirty="0" err="1"/>
              <a:t>Dr</a:t>
            </a:r>
            <a:r>
              <a:rPr lang="en-US" dirty="0"/>
              <a:t> Esther Davis –  Cardiologist and Lead of Women’s Heart Health </a:t>
            </a:r>
          </a:p>
          <a:p>
            <a:r>
              <a:rPr lang="en-US" dirty="0"/>
              <a:t>Victorian Heart Hospital and Victorian Heart Institute </a:t>
            </a:r>
          </a:p>
          <a:p>
            <a:r>
              <a:rPr lang="en-US" dirty="0"/>
              <a:t>22</a:t>
            </a:r>
            <a:r>
              <a:rPr lang="en-US" baseline="30000" dirty="0"/>
              <a:t>nd</a:t>
            </a:r>
            <a:r>
              <a:rPr lang="en-US" dirty="0"/>
              <a:t> November 2025</a:t>
            </a:r>
          </a:p>
          <a:p>
            <a:endParaRPr lang="en-US" dirty="0"/>
          </a:p>
        </p:txBody>
      </p:sp>
    </p:spTree>
    <p:extLst>
      <p:ext uri="{BB962C8B-B14F-4D97-AF65-F5344CB8AC3E}">
        <p14:creationId xmlns:p14="http://schemas.microsoft.com/office/powerpoint/2010/main" val="1774257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D8333-5203-485D-2A3F-B7C47BC5E009}"/>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542AA201-E42E-5BFB-AE4F-59565C28DDF4}"/>
              </a:ext>
            </a:extLst>
          </p:cNvPr>
          <p:cNvSpPr>
            <a:spLocks noGrp="1"/>
          </p:cNvSpPr>
          <p:nvPr>
            <p:ph idx="1"/>
          </p:nvPr>
        </p:nvSpPr>
        <p:spPr>
          <a:xfrm>
            <a:off x="479426" y="1621331"/>
            <a:ext cx="7403366" cy="4525909"/>
          </a:xfrm>
        </p:spPr>
        <p:txBody>
          <a:bodyPr>
            <a:normAutofit fontScale="92500" lnSpcReduction="10000"/>
          </a:bodyPr>
          <a:lstStyle/>
          <a:p>
            <a:r>
              <a:rPr lang="en-US" dirty="0"/>
              <a:t>Overview of Cardiac disease in Turner Syndrome</a:t>
            </a:r>
          </a:p>
          <a:p>
            <a:r>
              <a:rPr lang="en-US" dirty="0"/>
              <a:t>Recommendations for screening for cardiac disease in Turner Syndrome (Adult and </a:t>
            </a:r>
            <a:r>
              <a:rPr lang="en-US" dirty="0" err="1"/>
              <a:t>Paediatric</a:t>
            </a:r>
            <a:r>
              <a:rPr lang="en-US" dirty="0"/>
              <a:t>)</a:t>
            </a:r>
          </a:p>
          <a:p>
            <a:r>
              <a:rPr lang="en-US" dirty="0"/>
              <a:t>Congenital Heart disease and Turner Syndrome </a:t>
            </a:r>
          </a:p>
          <a:p>
            <a:r>
              <a:rPr lang="en-US" dirty="0"/>
              <a:t>Aortic Dilation and Dissection in Turner Syndrome </a:t>
            </a:r>
          </a:p>
          <a:p>
            <a:r>
              <a:rPr lang="en-US" dirty="0"/>
              <a:t>Hypertension and Turner Syndrome </a:t>
            </a:r>
          </a:p>
          <a:p>
            <a:r>
              <a:rPr lang="en-US" dirty="0" err="1"/>
              <a:t>Hypercholesterolaemia</a:t>
            </a:r>
            <a:r>
              <a:rPr lang="en-US" dirty="0"/>
              <a:t> and Turner Syndrome </a:t>
            </a:r>
          </a:p>
          <a:p>
            <a:r>
              <a:rPr lang="en-US" dirty="0"/>
              <a:t>Cardiac Disease and Pregnancy for patients with Turner Syndrome </a:t>
            </a:r>
          </a:p>
        </p:txBody>
      </p:sp>
      <p:sp>
        <p:nvSpPr>
          <p:cNvPr id="4" name="Date Placeholder 3">
            <a:extLst>
              <a:ext uri="{FF2B5EF4-FFF2-40B4-BE49-F238E27FC236}">
                <a16:creationId xmlns:a16="http://schemas.microsoft.com/office/drawing/2014/main" id="{51CB50CC-129A-1B18-6ECB-7E8CFAC3B130}"/>
              </a:ext>
            </a:extLst>
          </p:cNvPr>
          <p:cNvSpPr>
            <a:spLocks noGrp="1"/>
          </p:cNvSpPr>
          <p:nvPr>
            <p:ph type="dt" sz="half" idx="10"/>
          </p:nvPr>
        </p:nvSpPr>
        <p:spPr/>
        <p:txBody>
          <a:bodyPr/>
          <a:lstStyle/>
          <a:p>
            <a:fld id="{1FE87832-63D6-2747-BA64-AADCB3D6A93F}" type="datetime1">
              <a:rPr lang="en-AU" smtClean="0"/>
              <a:pPr/>
              <a:t>2/06/2026</a:t>
            </a:fld>
            <a:endParaRPr lang="en-AU" dirty="0"/>
          </a:p>
        </p:txBody>
      </p:sp>
      <p:pic>
        <p:nvPicPr>
          <p:cNvPr id="5" name="Picture 4">
            <a:extLst>
              <a:ext uri="{FF2B5EF4-FFF2-40B4-BE49-F238E27FC236}">
                <a16:creationId xmlns:a16="http://schemas.microsoft.com/office/drawing/2014/main" id="{712B43FD-6452-EF2A-D523-16A9CE4F9334}"/>
              </a:ext>
            </a:extLst>
          </p:cNvPr>
          <p:cNvPicPr>
            <a:picLocks noChangeAspect="1"/>
          </p:cNvPicPr>
          <p:nvPr/>
        </p:nvPicPr>
        <p:blipFill>
          <a:blip r:embed="rId2"/>
          <a:stretch>
            <a:fillRect/>
          </a:stretch>
        </p:blipFill>
        <p:spPr>
          <a:xfrm>
            <a:off x="7743774" y="1621331"/>
            <a:ext cx="4176615" cy="4011613"/>
          </a:xfrm>
          <a:prstGeom prst="rect">
            <a:avLst/>
          </a:prstGeom>
        </p:spPr>
      </p:pic>
    </p:spTree>
    <p:extLst>
      <p:ext uri="{BB962C8B-B14F-4D97-AF65-F5344CB8AC3E}">
        <p14:creationId xmlns:p14="http://schemas.microsoft.com/office/powerpoint/2010/main" val="3867851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A7BA3-0DF1-91F2-DED1-0FA39AF09E80}"/>
              </a:ext>
            </a:extLst>
          </p:cNvPr>
          <p:cNvSpPr>
            <a:spLocks noGrp="1"/>
          </p:cNvSpPr>
          <p:nvPr>
            <p:ph type="title"/>
          </p:nvPr>
        </p:nvSpPr>
        <p:spPr/>
        <p:txBody>
          <a:bodyPr>
            <a:normAutofit fontScale="90000"/>
          </a:bodyPr>
          <a:lstStyle/>
          <a:p>
            <a:r>
              <a:rPr lang="en-US" dirty="0"/>
              <a:t>Cardiac Issues that need to be considered in Turner Syndrome</a:t>
            </a:r>
          </a:p>
        </p:txBody>
      </p:sp>
      <p:sp>
        <p:nvSpPr>
          <p:cNvPr id="3" name="Content Placeholder 2">
            <a:extLst>
              <a:ext uri="{FF2B5EF4-FFF2-40B4-BE49-F238E27FC236}">
                <a16:creationId xmlns:a16="http://schemas.microsoft.com/office/drawing/2014/main" id="{4FF5FF0F-984B-383F-8533-3FFBF6A99351}"/>
              </a:ext>
            </a:extLst>
          </p:cNvPr>
          <p:cNvSpPr>
            <a:spLocks noGrp="1"/>
          </p:cNvSpPr>
          <p:nvPr>
            <p:ph idx="1"/>
          </p:nvPr>
        </p:nvSpPr>
        <p:spPr>
          <a:xfrm>
            <a:off x="479425" y="1812486"/>
            <a:ext cx="11233145" cy="4334754"/>
          </a:xfrm>
        </p:spPr>
        <p:txBody>
          <a:bodyPr>
            <a:normAutofit fontScale="92500" lnSpcReduction="20000"/>
          </a:bodyPr>
          <a:lstStyle/>
          <a:p>
            <a:r>
              <a:rPr lang="en-US" dirty="0"/>
              <a:t>Turner Syndrome patients have a significant lifelong burden of both congenital and acquired cardiovascular disease.</a:t>
            </a:r>
          </a:p>
          <a:p>
            <a:r>
              <a:rPr lang="en-US" dirty="0"/>
              <a:t>Cardiac disease is primarily responsible for the early morbidity and mortality that is seen  in adults with Turner Syndrome </a:t>
            </a:r>
          </a:p>
          <a:p>
            <a:r>
              <a:rPr lang="en-US" dirty="0"/>
              <a:t>The prevalence of congenital heart disease is markedly increased compared to the general population (~50-60%)</a:t>
            </a:r>
          </a:p>
          <a:p>
            <a:pPr lvl="1"/>
            <a:r>
              <a:rPr lang="en-US" dirty="0"/>
              <a:t>Particularly BAV and Coarctation</a:t>
            </a:r>
          </a:p>
          <a:p>
            <a:r>
              <a:rPr lang="en-US" dirty="0" err="1"/>
              <a:t>Aortopathy</a:t>
            </a:r>
            <a:r>
              <a:rPr lang="en-US" dirty="0"/>
              <a:t> is prevalent and the risk of aortic dissection is high at smaller absolute aortic dimensions</a:t>
            </a:r>
          </a:p>
          <a:p>
            <a:r>
              <a:rPr lang="en-US" dirty="0"/>
              <a:t>Women with Turner Syndrome are also at risk of premature acquired coronary disease – exacerbated by high risk of premature onset hypertension and predisposition to metabolic abnormalities. </a:t>
            </a:r>
          </a:p>
        </p:txBody>
      </p:sp>
      <p:sp>
        <p:nvSpPr>
          <p:cNvPr id="4" name="Date Placeholder 3">
            <a:extLst>
              <a:ext uri="{FF2B5EF4-FFF2-40B4-BE49-F238E27FC236}">
                <a16:creationId xmlns:a16="http://schemas.microsoft.com/office/drawing/2014/main" id="{88516A19-34DE-3728-E10D-FCC8FB2605AC}"/>
              </a:ext>
            </a:extLst>
          </p:cNvPr>
          <p:cNvSpPr>
            <a:spLocks noGrp="1"/>
          </p:cNvSpPr>
          <p:nvPr>
            <p:ph type="dt" sz="half" idx="10"/>
          </p:nvPr>
        </p:nvSpPr>
        <p:spPr/>
        <p:txBody>
          <a:bodyPr/>
          <a:lstStyle/>
          <a:p>
            <a:fld id="{1FE87832-63D6-2747-BA64-AADCB3D6A93F}" type="datetime1">
              <a:rPr lang="en-AU" smtClean="0"/>
              <a:pPr/>
              <a:t>2/06/2026</a:t>
            </a:fld>
            <a:endParaRPr lang="en-AU" dirty="0"/>
          </a:p>
        </p:txBody>
      </p:sp>
    </p:spTree>
    <p:extLst>
      <p:ext uri="{BB962C8B-B14F-4D97-AF65-F5344CB8AC3E}">
        <p14:creationId xmlns:p14="http://schemas.microsoft.com/office/powerpoint/2010/main" val="3700745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Recommendations for Cardiac Screening and Cardiology Involvement in Women with Turner Syndrome</a:t>
            </a:r>
          </a:p>
        </p:txBody>
      </p:sp>
      <p:sp>
        <p:nvSpPr>
          <p:cNvPr id="4" name="Date Placeholder 3"/>
          <p:cNvSpPr>
            <a:spLocks noGrp="1"/>
          </p:cNvSpPr>
          <p:nvPr>
            <p:ph type="dt" sz="half" idx="10"/>
          </p:nvPr>
        </p:nvSpPr>
        <p:spPr/>
        <p:txBody>
          <a:bodyPr/>
          <a:lstStyle/>
          <a:p>
            <a:fld id="{1FE87832-63D6-2747-BA64-AADCB3D6A93F}" type="datetime1">
              <a:rPr lang="en-AU" smtClean="0"/>
              <a:pPr/>
              <a:t>2/06/2026</a:t>
            </a:fld>
            <a:endParaRPr lang="en-AU" dirty="0"/>
          </a:p>
        </p:txBody>
      </p:sp>
      <p:sp>
        <p:nvSpPr>
          <p:cNvPr id="5" name="Footer Placeholder 4"/>
          <p:cNvSpPr>
            <a:spLocks noGrp="1"/>
          </p:cNvSpPr>
          <p:nvPr>
            <p:ph type="ftr" sz="quarter" idx="11"/>
          </p:nvPr>
        </p:nvSpPr>
        <p:spPr/>
        <p:txBody>
          <a:bodyPr/>
          <a:lstStyle/>
          <a:p>
            <a:r>
              <a:rPr lang="en-AU" dirty="0" err="1"/>
              <a:t>Gravholt</a:t>
            </a:r>
            <a:r>
              <a:rPr lang="en-AU" dirty="0"/>
              <a:t> et al, European Journal of Endocrinology, June 2024</a:t>
            </a:r>
          </a:p>
        </p:txBody>
      </p:sp>
      <p:pic>
        <p:nvPicPr>
          <p:cNvPr id="6" name="New picture"/>
          <p:cNvPicPr>
            <a:picLocks noGrp="1"/>
          </p:cNvPicPr>
          <p:nvPr>
            <p:ph idx="1"/>
          </p:nvPr>
        </p:nvPicPr>
        <p:blipFill>
          <a:blip r:embed="rId3"/>
          <a:stretch>
            <a:fillRect/>
          </a:stretch>
        </p:blipFill>
        <p:spPr>
          <a:xfrm>
            <a:off x="892662" y="1683243"/>
            <a:ext cx="4911161" cy="4333875"/>
          </a:xfrm>
          <a:prstGeom prst="rect">
            <a:avLst/>
          </a:prstGeom>
        </p:spPr>
      </p:pic>
      <p:pic>
        <p:nvPicPr>
          <p:cNvPr id="7" name="New picture"/>
          <p:cNvPicPr/>
          <p:nvPr/>
        </p:nvPicPr>
        <p:blipFill>
          <a:blip r:embed="rId4"/>
          <a:stretch>
            <a:fillRect/>
          </a:stretch>
        </p:blipFill>
        <p:spPr>
          <a:xfrm>
            <a:off x="6531979" y="1621331"/>
            <a:ext cx="4122073" cy="4457700"/>
          </a:xfrm>
          <a:prstGeom prst="rect">
            <a:avLst/>
          </a:prstGeom>
        </p:spPr>
      </p:pic>
    </p:spTree>
    <p:extLst>
      <p:ext uri="{BB962C8B-B14F-4D97-AF65-F5344CB8AC3E}">
        <p14:creationId xmlns:p14="http://schemas.microsoft.com/office/powerpoint/2010/main" val="557448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Congenital Heart Disease in Turner Syndrome</a:t>
            </a:r>
          </a:p>
        </p:txBody>
      </p:sp>
      <p:sp>
        <p:nvSpPr>
          <p:cNvPr id="3" name="Content Placeholder 2"/>
          <p:cNvSpPr>
            <a:spLocks noGrp="1"/>
          </p:cNvSpPr>
          <p:nvPr>
            <p:ph idx="1"/>
          </p:nvPr>
        </p:nvSpPr>
        <p:spPr>
          <a:xfrm>
            <a:off x="479425" y="1812486"/>
            <a:ext cx="10634051" cy="4334754"/>
          </a:xfrm>
        </p:spPr>
        <p:txBody>
          <a:bodyPr/>
          <a:lstStyle/>
          <a:p>
            <a:r>
              <a:rPr lang="en-AU" dirty="0"/>
              <a:t>Depending on age and imaging technique used congenital heart disease may impact up to 40-60% of patients with Turner Syndrome</a:t>
            </a:r>
          </a:p>
          <a:p>
            <a:r>
              <a:rPr lang="en-AU" dirty="0"/>
              <a:t>Left sided obstructive lesions are the  most common. </a:t>
            </a:r>
          </a:p>
          <a:p>
            <a:r>
              <a:rPr lang="en-AU" dirty="0"/>
              <a:t>Rates are highest with 45X karyotype and lower in patients with mosaicism.</a:t>
            </a:r>
          </a:p>
          <a:p>
            <a:r>
              <a:rPr lang="en-AU" dirty="0"/>
              <a:t>Many vascular </a:t>
            </a:r>
            <a:r>
              <a:rPr lang="en-AU" dirty="0" err="1"/>
              <a:t>annomolies</a:t>
            </a:r>
            <a:r>
              <a:rPr lang="en-AU" dirty="0"/>
              <a:t> (particularly </a:t>
            </a:r>
            <a:r>
              <a:rPr lang="en-AU" dirty="0" err="1"/>
              <a:t>annomolous</a:t>
            </a:r>
            <a:r>
              <a:rPr lang="en-AU" dirty="0"/>
              <a:t> venous lesions) will not be detected without advanced cardiac imaging. </a:t>
            </a:r>
          </a:p>
          <a:p>
            <a:endParaRPr lang="en-AU" dirty="0"/>
          </a:p>
        </p:txBody>
      </p:sp>
      <p:sp>
        <p:nvSpPr>
          <p:cNvPr id="4" name="Date Placeholder 3"/>
          <p:cNvSpPr>
            <a:spLocks noGrp="1"/>
          </p:cNvSpPr>
          <p:nvPr>
            <p:ph type="dt" sz="half" idx="10"/>
          </p:nvPr>
        </p:nvSpPr>
        <p:spPr/>
        <p:txBody>
          <a:bodyPr/>
          <a:lstStyle/>
          <a:p>
            <a:fld id="{1FE87832-63D6-2747-BA64-AADCB3D6A93F}" type="datetime1">
              <a:rPr lang="en-AU" smtClean="0"/>
              <a:pPr/>
              <a:t>2/06/2026</a:t>
            </a:fld>
            <a:endParaRPr lang="en-AU" dirty="0"/>
          </a:p>
        </p:txBody>
      </p:sp>
      <p:sp>
        <p:nvSpPr>
          <p:cNvPr id="5" name="Footer Placeholder 4"/>
          <p:cNvSpPr>
            <a:spLocks noGrp="1"/>
          </p:cNvSpPr>
          <p:nvPr>
            <p:ph type="ftr" sz="quarter" idx="11"/>
          </p:nvPr>
        </p:nvSpPr>
        <p:spPr/>
        <p:txBody>
          <a:bodyPr/>
          <a:lstStyle/>
          <a:p>
            <a:r>
              <a:rPr lang="en-AU"/>
              <a:t>Footer</a:t>
            </a:r>
            <a:endParaRPr lang="en-AU" dirty="0"/>
          </a:p>
        </p:txBody>
      </p:sp>
    </p:spTree>
    <p:extLst>
      <p:ext uri="{BB962C8B-B14F-4D97-AF65-F5344CB8AC3E}">
        <p14:creationId xmlns:p14="http://schemas.microsoft.com/office/powerpoint/2010/main" val="3993073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D746-606A-2FF4-7D46-ADB165831553}"/>
              </a:ext>
            </a:extLst>
          </p:cNvPr>
          <p:cNvSpPr>
            <a:spLocks noGrp="1"/>
          </p:cNvSpPr>
          <p:nvPr>
            <p:ph type="title"/>
          </p:nvPr>
        </p:nvSpPr>
        <p:spPr/>
        <p:txBody>
          <a:bodyPr>
            <a:normAutofit fontScale="90000"/>
          </a:bodyPr>
          <a:lstStyle/>
          <a:p>
            <a:r>
              <a:rPr lang="en-US" dirty="0"/>
              <a:t>How Common is Congenital Heart Disease for Patients with Turner Syndrome</a:t>
            </a:r>
          </a:p>
        </p:txBody>
      </p:sp>
      <p:sp>
        <p:nvSpPr>
          <p:cNvPr id="4" name="Date Placeholder 3">
            <a:extLst>
              <a:ext uri="{FF2B5EF4-FFF2-40B4-BE49-F238E27FC236}">
                <a16:creationId xmlns:a16="http://schemas.microsoft.com/office/drawing/2014/main" id="{DF7F956D-ABDB-9516-93ED-1E3DD7694135}"/>
              </a:ext>
            </a:extLst>
          </p:cNvPr>
          <p:cNvSpPr>
            <a:spLocks noGrp="1"/>
          </p:cNvSpPr>
          <p:nvPr>
            <p:ph type="dt" sz="half" idx="10"/>
          </p:nvPr>
        </p:nvSpPr>
        <p:spPr/>
        <p:txBody>
          <a:bodyPr/>
          <a:lstStyle/>
          <a:p>
            <a:fld id="{1FE87832-63D6-2747-BA64-AADCB3D6A93F}" type="datetime1">
              <a:rPr lang="en-AU" smtClean="0"/>
              <a:pPr/>
              <a:t>2/06/2026</a:t>
            </a:fld>
            <a:endParaRPr lang="en-AU" dirty="0"/>
          </a:p>
        </p:txBody>
      </p:sp>
      <p:sp>
        <p:nvSpPr>
          <p:cNvPr id="5" name="Footer Placeholder 4">
            <a:extLst>
              <a:ext uri="{FF2B5EF4-FFF2-40B4-BE49-F238E27FC236}">
                <a16:creationId xmlns:a16="http://schemas.microsoft.com/office/drawing/2014/main" id="{218C510C-6C1F-C5CF-6A5F-2EE702903DD6}"/>
              </a:ext>
            </a:extLst>
          </p:cNvPr>
          <p:cNvSpPr>
            <a:spLocks noGrp="1"/>
          </p:cNvSpPr>
          <p:nvPr>
            <p:ph type="ftr" sz="quarter" idx="11"/>
          </p:nvPr>
        </p:nvSpPr>
        <p:spPr/>
        <p:txBody>
          <a:bodyPr/>
          <a:lstStyle/>
          <a:p>
            <a:r>
              <a:rPr lang="en-AU" dirty="0"/>
              <a:t>Adapted from </a:t>
            </a:r>
            <a:r>
              <a:rPr lang="en-AU" dirty="0" err="1"/>
              <a:t>Gravholt</a:t>
            </a:r>
            <a:r>
              <a:rPr lang="en-AU" dirty="0"/>
              <a:t> et al, European Journal of Endocrinology, June 2024</a:t>
            </a:r>
          </a:p>
        </p:txBody>
      </p:sp>
      <p:graphicFrame>
        <p:nvGraphicFramePr>
          <p:cNvPr id="7" name="Content Placeholder 5">
            <a:extLst>
              <a:ext uri="{FF2B5EF4-FFF2-40B4-BE49-F238E27FC236}">
                <a16:creationId xmlns:a16="http://schemas.microsoft.com/office/drawing/2014/main" id="{6C2428AD-445E-5925-08BF-9009AEF763CF}"/>
              </a:ext>
            </a:extLst>
          </p:cNvPr>
          <p:cNvGraphicFramePr>
            <a:graphicFrameLocks/>
          </p:cNvGraphicFramePr>
          <p:nvPr/>
        </p:nvGraphicFramePr>
        <p:xfrm>
          <a:off x="642256" y="1621331"/>
          <a:ext cx="10482942" cy="4661903"/>
        </p:xfrm>
        <a:graphic>
          <a:graphicData uri="http://schemas.openxmlformats.org/drawingml/2006/table">
            <a:tbl>
              <a:tblPr firstRow="1" bandRow="1">
                <a:tableStyleId>{5C22544A-7EE6-4342-B048-85BDC9FD1C3A}</a:tableStyleId>
              </a:tblPr>
              <a:tblGrid>
                <a:gridCol w="2620735">
                  <a:extLst>
                    <a:ext uri="{9D8B030D-6E8A-4147-A177-3AD203B41FA5}">
                      <a16:colId xmlns:a16="http://schemas.microsoft.com/office/drawing/2014/main" val="1972505711"/>
                    </a:ext>
                  </a:extLst>
                </a:gridCol>
                <a:gridCol w="2779940">
                  <a:extLst>
                    <a:ext uri="{9D8B030D-6E8A-4147-A177-3AD203B41FA5}">
                      <a16:colId xmlns:a16="http://schemas.microsoft.com/office/drawing/2014/main" val="1471335724"/>
                    </a:ext>
                  </a:extLst>
                </a:gridCol>
                <a:gridCol w="2645230">
                  <a:extLst>
                    <a:ext uri="{9D8B030D-6E8A-4147-A177-3AD203B41FA5}">
                      <a16:colId xmlns:a16="http://schemas.microsoft.com/office/drawing/2014/main" val="3070048841"/>
                    </a:ext>
                  </a:extLst>
                </a:gridCol>
                <a:gridCol w="2437037">
                  <a:extLst>
                    <a:ext uri="{9D8B030D-6E8A-4147-A177-3AD203B41FA5}">
                      <a16:colId xmlns:a16="http://schemas.microsoft.com/office/drawing/2014/main" val="123203689"/>
                    </a:ext>
                  </a:extLst>
                </a:gridCol>
              </a:tblGrid>
              <a:tr h="667142">
                <a:tc>
                  <a:txBody>
                    <a:bodyPr/>
                    <a:lstStyle/>
                    <a:p>
                      <a:endParaRPr lang="en-US" dirty="0"/>
                    </a:p>
                  </a:txBody>
                  <a:tcPr/>
                </a:tc>
                <a:tc>
                  <a:txBody>
                    <a:bodyPr/>
                    <a:lstStyle/>
                    <a:p>
                      <a:r>
                        <a:rPr lang="en-US" dirty="0"/>
                        <a:t>Turner Syndrome Patients</a:t>
                      </a:r>
                    </a:p>
                  </a:txBody>
                  <a:tcPr/>
                </a:tc>
                <a:tc>
                  <a:txBody>
                    <a:bodyPr/>
                    <a:lstStyle/>
                    <a:p>
                      <a:r>
                        <a:rPr lang="en-US" dirty="0"/>
                        <a:t>General Populations</a:t>
                      </a:r>
                    </a:p>
                  </a:txBody>
                  <a:tcPr/>
                </a:tc>
                <a:tc>
                  <a:txBody>
                    <a:bodyPr/>
                    <a:lstStyle/>
                    <a:p>
                      <a:endParaRPr lang="en-US" dirty="0"/>
                    </a:p>
                  </a:txBody>
                  <a:tcPr/>
                </a:tc>
                <a:extLst>
                  <a:ext uri="{0D108BD9-81ED-4DB2-BD59-A6C34878D82A}">
                    <a16:rowId xmlns:a16="http://schemas.microsoft.com/office/drawing/2014/main" val="1503151994"/>
                  </a:ext>
                </a:extLst>
              </a:tr>
              <a:tr h="498270">
                <a:tc>
                  <a:txBody>
                    <a:bodyPr/>
                    <a:lstStyle/>
                    <a:p>
                      <a:r>
                        <a:rPr lang="en-US" sz="1600" dirty="0"/>
                        <a:t>Overall Congenital Heart Disease</a:t>
                      </a:r>
                    </a:p>
                  </a:txBody>
                  <a:tcPr/>
                </a:tc>
                <a:tc>
                  <a:txBody>
                    <a:bodyPr/>
                    <a:lstStyle/>
                    <a:p>
                      <a:r>
                        <a:rPr lang="en-US" sz="1600" dirty="0"/>
                        <a:t>23-50%</a:t>
                      </a:r>
                    </a:p>
                  </a:txBody>
                  <a:tcPr/>
                </a:tc>
                <a:tc>
                  <a:txBody>
                    <a:bodyPr/>
                    <a:lstStyle/>
                    <a:p>
                      <a:r>
                        <a:rPr lang="en-US" sz="1600" dirty="0"/>
                        <a:t>0.8%</a:t>
                      </a:r>
                    </a:p>
                  </a:txBody>
                  <a:tcPr/>
                </a:tc>
                <a:tc>
                  <a:txBody>
                    <a:bodyPr/>
                    <a:lstStyle/>
                    <a:p>
                      <a:r>
                        <a:rPr lang="en-US" sz="1600" dirty="0"/>
                        <a:t>29-62 x more likely </a:t>
                      </a:r>
                    </a:p>
                  </a:txBody>
                  <a:tcPr/>
                </a:tc>
                <a:extLst>
                  <a:ext uri="{0D108BD9-81ED-4DB2-BD59-A6C34878D82A}">
                    <a16:rowId xmlns:a16="http://schemas.microsoft.com/office/drawing/2014/main" val="610853332"/>
                  </a:ext>
                </a:extLst>
              </a:tr>
              <a:tr h="386519">
                <a:tc>
                  <a:txBody>
                    <a:bodyPr/>
                    <a:lstStyle/>
                    <a:p>
                      <a:r>
                        <a:rPr lang="en-US" sz="1600" dirty="0"/>
                        <a:t>Bicuspid Aortic Valve</a:t>
                      </a:r>
                    </a:p>
                  </a:txBody>
                  <a:tcPr/>
                </a:tc>
                <a:tc>
                  <a:txBody>
                    <a:bodyPr/>
                    <a:lstStyle/>
                    <a:p>
                      <a:r>
                        <a:rPr lang="en-US" sz="1600" dirty="0"/>
                        <a:t>14-40%</a:t>
                      </a:r>
                    </a:p>
                  </a:txBody>
                  <a:tcPr/>
                </a:tc>
                <a:tc>
                  <a:txBody>
                    <a:bodyPr/>
                    <a:lstStyle/>
                    <a:p>
                      <a:r>
                        <a:rPr lang="en-US" sz="1600" dirty="0"/>
                        <a:t>1-2%</a:t>
                      </a:r>
                    </a:p>
                  </a:txBody>
                  <a:tcPr/>
                </a:tc>
                <a:tc>
                  <a:txBody>
                    <a:bodyPr/>
                    <a:lstStyle/>
                    <a:p>
                      <a:r>
                        <a:rPr lang="en-US" sz="1600" dirty="0"/>
                        <a:t>Up to 40-50 x more likely </a:t>
                      </a:r>
                    </a:p>
                  </a:txBody>
                  <a:tcPr/>
                </a:tc>
                <a:extLst>
                  <a:ext uri="{0D108BD9-81ED-4DB2-BD59-A6C34878D82A}">
                    <a16:rowId xmlns:a16="http://schemas.microsoft.com/office/drawing/2014/main" val="3277143893"/>
                  </a:ext>
                </a:extLst>
              </a:tr>
              <a:tr h="386519">
                <a:tc>
                  <a:txBody>
                    <a:bodyPr/>
                    <a:lstStyle/>
                    <a:p>
                      <a:r>
                        <a:rPr lang="en-US" sz="1600" dirty="0"/>
                        <a:t>Aortic Coarctation</a:t>
                      </a:r>
                    </a:p>
                  </a:txBody>
                  <a:tcPr/>
                </a:tc>
                <a:tc>
                  <a:txBody>
                    <a:bodyPr/>
                    <a:lstStyle/>
                    <a:p>
                      <a:r>
                        <a:rPr lang="en-US" sz="1600" dirty="0"/>
                        <a:t>4-15%</a:t>
                      </a:r>
                    </a:p>
                  </a:txBody>
                  <a:tcPr/>
                </a:tc>
                <a:tc>
                  <a:txBody>
                    <a:bodyPr/>
                    <a:lstStyle/>
                    <a:p>
                      <a:r>
                        <a:rPr lang="en-US" sz="1600" dirty="0"/>
                        <a:t>0.34%</a:t>
                      </a:r>
                    </a:p>
                  </a:txBody>
                  <a:tcPr/>
                </a:tc>
                <a:tc>
                  <a:txBody>
                    <a:bodyPr/>
                    <a:lstStyle/>
                    <a:p>
                      <a:r>
                        <a:rPr lang="en-US" sz="1600" dirty="0"/>
                        <a:t>12-44 x more likely </a:t>
                      </a:r>
                    </a:p>
                  </a:txBody>
                  <a:tcPr/>
                </a:tc>
                <a:extLst>
                  <a:ext uri="{0D108BD9-81ED-4DB2-BD59-A6C34878D82A}">
                    <a16:rowId xmlns:a16="http://schemas.microsoft.com/office/drawing/2014/main" val="2650873869"/>
                  </a:ext>
                </a:extLst>
              </a:tr>
              <a:tr h="386519">
                <a:tc>
                  <a:txBody>
                    <a:bodyPr/>
                    <a:lstStyle/>
                    <a:p>
                      <a:r>
                        <a:rPr lang="en-US" sz="1600" dirty="0"/>
                        <a:t>Bovine aortic arch</a:t>
                      </a:r>
                    </a:p>
                  </a:txBody>
                  <a:tcPr/>
                </a:tc>
                <a:tc>
                  <a:txBody>
                    <a:bodyPr/>
                    <a:lstStyle/>
                    <a:p>
                      <a:r>
                        <a:rPr lang="en-US" sz="1600" dirty="0"/>
                        <a:t>6-29%</a:t>
                      </a:r>
                    </a:p>
                  </a:txBody>
                  <a:tcPr/>
                </a:tc>
                <a:tc>
                  <a:txBody>
                    <a:bodyPr/>
                    <a:lstStyle/>
                    <a:p>
                      <a:r>
                        <a:rPr lang="en-US" sz="1600" dirty="0"/>
                        <a:t>13%</a:t>
                      </a:r>
                    </a:p>
                  </a:txBody>
                  <a:tcPr/>
                </a:tc>
                <a:tc>
                  <a:txBody>
                    <a:bodyPr/>
                    <a:lstStyle/>
                    <a:p>
                      <a:r>
                        <a:rPr lang="en-US" sz="1600" dirty="0"/>
                        <a:t>2 x more likely</a:t>
                      </a:r>
                    </a:p>
                  </a:txBody>
                  <a:tcPr/>
                </a:tc>
                <a:extLst>
                  <a:ext uri="{0D108BD9-81ED-4DB2-BD59-A6C34878D82A}">
                    <a16:rowId xmlns:a16="http://schemas.microsoft.com/office/drawing/2014/main" val="1430544316"/>
                  </a:ext>
                </a:extLst>
              </a:tr>
              <a:tr h="667142">
                <a:tc>
                  <a:txBody>
                    <a:bodyPr/>
                    <a:lstStyle/>
                    <a:p>
                      <a:r>
                        <a:rPr lang="en-US" sz="1600" dirty="0"/>
                        <a:t>Aberrant right subclavian Artery </a:t>
                      </a:r>
                    </a:p>
                  </a:txBody>
                  <a:tcPr/>
                </a:tc>
                <a:tc>
                  <a:txBody>
                    <a:bodyPr/>
                    <a:lstStyle/>
                    <a:p>
                      <a:r>
                        <a:rPr lang="en-US" sz="1600" dirty="0"/>
                        <a:t>6-8%</a:t>
                      </a:r>
                    </a:p>
                  </a:txBody>
                  <a:tcPr/>
                </a:tc>
                <a:tc>
                  <a:txBody>
                    <a:bodyPr/>
                    <a:lstStyle/>
                    <a:p>
                      <a:r>
                        <a:rPr lang="en-US" sz="1600" dirty="0"/>
                        <a:t>0.5-2.5%</a:t>
                      </a:r>
                    </a:p>
                  </a:txBody>
                  <a:tcPr/>
                </a:tc>
                <a:tc>
                  <a:txBody>
                    <a:bodyPr/>
                    <a:lstStyle/>
                    <a:p>
                      <a:r>
                        <a:rPr lang="en-US" sz="1600" dirty="0"/>
                        <a:t>Up to 16 x more likely</a:t>
                      </a:r>
                    </a:p>
                  </a:txBody>
                  <a:tcPr/>
                </a:tc>
                <a:extLst>
                  <a:ext uri="{0D108BD9-81ED-4DB2-BD59-A6C34878D82A}">
                    <a16:rowId xmlns:a16="http://schemas.microsoft.com/office/drawing/2014/main" val="1759653571"/>
                  </a:ext>
                </a:extLst>
              </a:tr>
              <a:tr h="416877">
                <a:tc>
                  <a:txBody>
                    <a:bodyPr/>
                    <a:lstStyle/>
                    <a:p>
                      <a:r>
                        <a:rPr lang="en-US" sz="1600" dirty="0"/>
                        <a:t>Persistent left sided SVC</a:t>
                      </a:r>
                    </a:p>
                  </a:txBody>
                  <a:tcPr/>
                </a:tc>
                <a:tc>
                  <a:txBody>
                    <a:bodyPr/>
                    <a:lstStyle/>
                    <a:p>
                      <a:r>
                        <a:rPr lang="en-US" sz="1600" dirty="0"/>
                        <a:t>2-13%</a:t>
                      </a:r>
                    </a:p>
                  </a:txBody>
                  <a:tcPr/>
                </a:tc>
                <a:tc>
                  <a:txBody>
                    <a:bodyPr/>
                    <a:lstStyle/>
                    <a:p>
                      <a:r>
                        <a:rPr lang="en-US" sz="1600" dirty="0"/>
                        <a:t>0.3-0.5%</a:t>
                      </a:r>
                    </a:p>
                  </a:txBody>
                  <a:tcPr/>
                </a:tc>
                <a:tc>
                  <a:txBody>
                    <a:bodyPr/>
                    <a:lstStyle/>
                    <a:p>
                      <a:r>
                        <a:rPr lang="en-US" sz="1600" dirty="0"/>
                        <a:t>Up to 26 x more likely</a:t>
                      </a:r>
                    </a:p>
                  </a:txBody>
                  <a:tcPr/>
                </a:tc>
                <a:extLst>
                  <a:ext uri="{0D108BD9-81ED-4DB2-BD59-A6C34878D82A}">
                    <a16:rowId xmlns:a16="http://schemas.microsoft.com/office/drawing/2014/main" val="656221354"/>
                  </a:ext>
                </a:extLst>
              </a:tr>
              <a:tr h="592945">
                <a:tc>
                  <a:txBody>
                    <a:bodyPr/>
                    <a:lstStyle/>
                    <a:p>
                      <a:r>
                        <a:rPr lang="en-US" sz="1600" dirty="0"/>
                        <a:t>Partial Anomalous Pulmonary Venous Return</a:t>
                      </a:r>
                    </a:p>
                  </a:txBody>
                  <a:tcPr/>
                </a:tc>
                <a:tc>
                  <a:txBody>
                    <a:bodyPr/>
                    <a:lstStyle/>
                    <a:p>
                      <a:r>
                        <a:rPr lang="en-US" sz="1600" dirty="0"/>
                        <a:t>4-16%</a:t>
                      </a:r>
                    </a:p>
                  </a:txBody>
                  <a:tcPr/>
                </a:tc>
                <a:tc>
                  <a:txBody>
                    <a:bodyPr/>
                    <a:lstStyle/>
                    <a:p>
                      <a:r>
                        <a:rPr lang="en-US" sz="1600" dirty="0"/>
                        <a:t>0.4-0.7%</a:t>
                      </a:r>
                    </a:p>
                  </a:txBody>
                  <a:tcPr/>
                </a:tc>
                <a:tc>
                  <a:txBody>
                    <a:bodyPr/>
                    <a:lstStyle/>
                    <a:p>
                      <a:r>
                        <a:rPr lang="en-US" sz="1600" dirty="0"/>
                        <a:t>11-40 x more likely </a:t>
                      </a:r>
                    </a:p>
                  </a:txBody>
                  <a:tcPr/>
                </a:tc>
                <a:extLst>
                  <a:ext uri="{0D108BD9-81ED-4DB2-BD59-A6C34878D82A}">
                    <a16:rowId xmlns:a16="http://schemas.microsoft.com/office/drawing/2014/main" val="4231116486"/>
                  </a:ext>
                </a:extLst>
              </a:tr>
              <a:tr h="457200">
                <a:tc>
                  <a:txBody>
                    <a:bodyPr/>
                    <a:lstStyle/>
                    <a:p>
                      <a:r>
                        <a:rPr lang="en-US" sz="1600" dirty="0"/>
                        <a:t>Hypoplastic Left Heart</a:t>
                      </a:r>
                    </a:p>
                  </a:txBody>
                  <a:tcPr/>
                </a:tc>
                <a:tc>
                  <a:txBody>
                    <a:bodyPr/>
                    <a:lstStyle/>
                    <a:p>
                      <a:r>
                        <a:rPr lang="en-US" sz="1600" dirty="0"/>
                        <a:t>4-5%</a:t>
                      </a:r>
                    </a:p>
                  </a:txBody>
                  <a:tcPr/>
                </a:tc>
                <a:tc>
                  <a:txBody>
                    <a:bodyPr/>
                    <a:lstStyle/>
                    <a:p>
                      <a:r>
                        <a:rPr lang="en-US" sz="1600" dirty="0"/>
                        <a:t>0.0002-0.003%</a:t>
                      </a:r>
                    </a:p>
                  </a:txBody>
                  <a:tcPr/>
                </a:tc>
                <a:tc>
                  <a:txBody>
                    <a:bodyPr/>
                    <a:lstStyle/>
                    <a:p>
                      <a:r>
                        <a:rPr lang="en-US" sz="1600" dirty="0"/>
                        <a:t>More than 1000 x more  likely </a:t>
                      </a:r>
                    </a:p>
                  </a:txBody>
                  <a:tcPr/>
                </a:tc>
                <a:extLst>
                  <a:ext uri="{0D108BD9-81ED-4DB2-BD59-A6C34878D82A}">
                    <a16:rowId xmlns:a16="http://schemas.microsoft.com/office/drawing/2014/main" val="672825770"/>
                  </a:ext>
                </a:extLst>
              </a:tr>
            </a:tbl>
          </a:graphicData>
        </a:graphic>
      </p:graphicFrame>
    </p:spTree>
    <p:extLst>
      <p:ext uri="{BB962C8B-B14F-4D97-AF65-F5344CB8AC3E}">
        <p14:creationId xmlns:p14="http://schemas.microsoft.com/office/powerpoint/2010/main" val="1344944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2969" y="1690477"/>
            <a:ext cx="5324289" cy="3806316"/>
            <a:chOff x="0" y="0"/>
            <a:chExt cx="11447721" cy="8880788"/>
          </a:xfrm>
        </p:grpSpPr>
        <p:pic>
          <p:nvPicPr>
            <p:cNvPr id="4" name="Picture 4"/>
            <p:cNvPicPr>
              <a:picLocks noChangeAspect="1"/>
            </p:cNvPicPr>
            <p:nvPr/>
          </p:nvPicPr>
          <p:blipFill>
            <a:blip r:embed="rId3"/>
            <a:srcRect t="62" b="62"/>
            <a:stretch>
              <a:fillRect/>
            </a:stretch>
          </p:blipFill>
          <p:spPr>
            <a:xfrm>
              <a:off x="0" y="0"/>
              <a:ext cx="11447721" cy="8880788"/>
            </a:xfrm>
            <a:prstGeom prst="rect">
              <a:avLst/>
            </a:prstGeom>
          </p:spPr>
        </p:pic>
      </p:grpSp>
      <p:grpSp>
        <p:nvGrpSpPr>
          <p:cNvPr id="5" name="Group 5"/>
          <p:cNvGrpSpPr/>
          <p:nvPr/>
        </p:nvGrpSpPr>
        <p:grpSpPr>
          <a:xfrm rot="-2700000">
            <a:off x="4852070" y="3040364"/>
            <a:ext cx="11122285" cy="4791646"/>
            <a:chOff x="0" y="0"/>
            <a:chExt cx="4393989" cy="1892996"/>
          </a:xfrm>
        </p:grpSpPr>
        <p:sp>
          <p:nvSpPr>
            <p:cNvPr id="6" name="Freeform 6"/>
            <p:cNvSpPr/>
            <p:nvPr/>
          </p:nvSpPr>
          <p:spPr>
            <a:xfrm>
              <a:off x="0" y="0"/>
              <a:ext cx="4393989" cy="1892996"/>
            </a:xfrm>
            <a:custGeom>
              <a:avLst/>
              <a:gdLst/>
              <a:ahLst/>
              <a:cxnLst/>
              <a:rect l="l" t="t" r="r" b="b"/>
              <a:pathLst>
                <a:path w="4393989" h="1892996">
                  <a:moveTo>
                    <a:pt x="0" y="0"/>
                  </a:moveTo>
                  <a:lnTo>
                    <a:pt x="4393989" y="0"/>
                  </a:lnTo>
                  <a:lnTo>
                    <a:pt x="4393989" y="1892996"/>
                  </a:lnTo>
                  <a:lnTo>
                    <a:pt x="0" y="1892996"/>
                  </a:lnTo>
                  <a:close/>
                </a:path>
              </a:pathLst>
            </a:custGeom>
            <a:solidFill>
              <a:srgbClr val="00B2BD">
                <a:alpha val="1961"/>
              </a:srgbClr>
            </a:solidFill>
          </p:spPr>
          <p:txBody>
            <a:bodyPr/>
            <a:lstStyle/>
            <a:p>
              <a:endParaRPr lang="en-AU" sz="1200"/>
            </a:p>
          </p:txBody>
        </p:sp>
        <p:sp>
          <p:nvSpPr>
            <p:cNvPr id="7" name="TextBox 7"/>
            <p:cNvSpPr txBox="1"/>
            <p:nvPr/>
          </p:nvSpPr>
          <p:spPr>
            <a:xfrm>
              <a:off x="0" y="-38100"/>
              <a:ext cx="4393989" cy="1931096"/>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8" name="Group 8"/>
          <p:cNvGrpSpPr/>
          <p:nvPr/>
        </p:nvGrpSpPr>
        <p:grpSpPr>
          <a:xfrm>
            <a:off x="6096000" y="0"/>
            <a:ext cx="6096000" cy="6858000"/>
            <a:chOff x="0" y="0"/>
            <a:chExt cx="2408296" cy="2709333"/>
          </a:xfrm>
        </p:grpSpPr>
        <p:sp>
          <p:nvSpPr>
            <p:cNvPr id="9" name="Freeform 9"/>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00949D"/>
            </a:solidFill>
          </p:spPr>
          <p:txBody>
            <a:bodyPr/>
            <a:lstStyle/>
            <a:p>
              <a:endParaRPr lang="en-AU" sz="1200"/>
            </a:p>
          </p:txBody>
        </p:sp>
        <p:sp>
          <p:nvSpPr>
            <p:cNvPr id="10" name="TextBox 10"/>
            <p:cNvSpPr txBox="1"/>
            <p:nvPr/>
          </p:nvSpPr>
          <p:spPr>
            <a:xfrm>
              <a:off x="0" y="-38100"/>
              <a:ext cx="2408296" cy="2747433"/>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11" name="TextBox 11"/>
          <p:cNvSpPr txBox="1"/>
          <p:nvPr/>
        </p:nvSpPr>
        <p:spPr>
          <a:xfrm>
            <a:off x="6232489" y="1662937"/>
            <a:ext cx="5823023" cy="5137817"/>
          </a:xfrm>
          <a:prstGeom prst="rect">
            <a:avLst/>
          </a:prstGeom>
        </p:spPr>
        <p:txBody>
          <a:bodyPr wrap="square" lIns="0" tIns="0" rIns="0" bIns="0" rtlCol="0" anchor="t">
            <a:spAutoFit/>
          </a:bodyPr>
          <a:lstStyle/>
          <a:p>
            <a:pPr marL="604550" lvl="1" indent="-302275" defTabSz="609630">
              <a:lnSpc>
                <a:spcPts val="3220"/>
              </a:lnSpc>
              <a:buFont typeface="Arial"/>
              <a:buChar char="•"/>
              <a:defRPr/>
            </a:pPr>
            <a:r>
              <a:rPr lang="en-US" sz="2800" spc="109" dirty="0">
                <a:solidFill>
                  <a:srgbClr val="FFFFFF"/>
                </a:solidFill>
                <a:ea typeface="Canva Sans"/>
                <a:cs typeface="Canva Sans"/>
                <a:sym typeface="Canva Sans"/>
              </a:rPr>
              <a:t>Affects ~ 1/2000 live female births</a:t>
            </a:r>
          </a:p>
          <a:p>
            <a:pPr marL="604550" lvl="1" indent="-302275" defTabSz="609630">
              <a:lnSpc>
                <a:spcPts val="3220"/>
              </a:lnSpc>
              <a:buFont typeface="Arial"/>
              <a:buChar char="•"/>
              <a:defRPr/>
            </a:pPr>
            <a:r>
              <a:rPr lang="en-US" sz="2800" spc="109" dirty="0">
                <a:solidFill>
                  <a:srgbClr val="FFFFFF"/>
                </a:solidFill>
                <a:ea typeface="Canva Sans"/>
                <a:cs typeface="Canva Sans"/>
                <a:sym typeface="Canva Sans"/>
              </a:rPr>
              <a:t>Complete or partial X chromosome monosomy</a:t>
            </a:r>
          </a:p>
          <a:p>
            <a:pPr marL="604550" lvl="1" indent="-302275" defTabSz="609630">
              <a:lnSpc>
                <a:spcPts val="3220"/>
              </a:lnSpc>
              <a:buFont typeface="Arial"/>
              <a:buChar char="•"/>
              <a:defRPr/>
            </a:pPr>
            <a:r>
              <a:rPr lang="en-US" sz="2800" spc="109" dirty="0">
                <a:solidFill>
                  <a:srgbClr val="FFFFFF"/>
                </a:solidFill>
                <a:ea typeface="Canva Sans"/>
                <a:cs typeface="Canva Sans"/>
                <a:sym typeface="Canva Sans"/>
              </a:rPr>
              <a:t>Characterized by short stature and </a:t>
            </a:r>
            <a:r>
              <a:rPr lang="en-US" sz="2800" spc="109" dirty="0" err="1">
                <a:solidFill>
                  <a:srgbClr val="FFFFFF"/>
                </a:solidFill>
                <a:ea typeface="Canva Sans"/>
                <a:cs typeface="Canva Sans"/>
                <a:sym typeface="Canva Sans"/>
              </a:rPr>
              <a:t>hypergonadotrophic</a:t>
            </a:r>
            <a:r>
              <a:rPr lang="en-US" sz="2800" spc="109" dirty="0">
                <a:solidFill>
                  <a:srgbClr val="FFFFFF"/>
                </a:solidFill>
                <a:ea typeface="Canva Sans"/>
                <a:cs typeface="Canva Sans"/>
                <a:sym typeface="Canva Sans"/>
              </a:rPr>
              <a:t> hypogonadism</a:t>
            </a:r>
          </a:p>
          <a:p>
            <a:pPr marL="604550" lvl="1" indent="-302275" defTabSz="609630">
              <a:lnSpc>
                <a:spcPts val="3220"/>
              </a:lnSpc>
              <a:buFont typeface="Arial"/>
              <a:buChar char="•"/>
              <a:defRPr/>
            </a:pPr>
            <a:r>
              <a:rPr lang="en-US" sz="2800" spc="109" dirty="0">
                <a:solidFill>
                  <a:srgbClr val="FFFFFF"/>
                </a:solidFill>
                <a:ea typeface="Canva Sans"/>
                <a:cs typeface="Canva Sans"/>
                <a:sym typeface="Canva Sans"/>
              </a:rPr>
              <a:t>Multi-morbidity and decreased survival</a:t>
            </a:r>
          </a:p>
          <a:p>
            <a:pPr defTabSz="609630">
              <a:lnSpc>
                <a:spcPts val="3220"/>
              </a:lnSpc>
              <a:defRPr/>
            </a:pPr>
            <a:endParaRPr lang="en-US" sz="2800" spc="109" dirty="0">
              <a:solidFill>
                <a:srgbClr val="FFFFFF"/>
              </a:solidFill>
              <a:latin typeface="Canva Sans"/>
              <a:ea typeface="Canva Sans"/>
              <a:cs typeface="Canva Sans"/>
              <a:sym typeface="Canva Sans"/>
            </a:endParaRPr>
          </a:p>
          <a:p>
            <a:pPr defTabSz="609630">
              <a:lnSpc>
                <a:spcPts val="3220"/>
              </a:lnSpc>
              <a:defRPr/>
            </a:pPr>
            <a:r>
              <a:rPr lang="en-US" sz="2800" spc="109" dirty="0">
                <a:solidFill>
                  <a:srgbClr val="FFFFFF"/>
                </a:solidFill>
                <a:latin typeface="Anton"/>
                <a:ea typeface="Anton"/>
                <a:cs typeface="Anton"/>
                <a:sym typeface="Anton"/>
              </a:rPr>
              <a:t> </a:t>
            </a:r>
          </a:p>
          <a:p>
            <a:pPr defTabSz="609630">
              <a:lnSpc>
                <a:spcPts val="5520"/>
              </a:lnSpc>
              <a:defRPr/>
            </a:pPr>
            <a:endParaRPr lang="en-US" sz="2800" spc="109" dirty="0">
              <a:solidFill>
                <a:srgbClr val="FFFFFF"/>
              </a:solidFill>
              <a:latin typeface="Anton"/>
              <a:ea typeface="Anton"/>
              <a:cs typeface="Anton"/>
              <a:sym typeface="Anton"/>
            </a:endParaRPr>
          </a:p>
        </p:txBody>
      </p:sp>
      <p:sp>
        <p:nvSpPr>
          <p:cNvPr id="12" name="TextBox 12"/>
          <p:cNvSpPr txBox="1"/>
          <p:nvPr/>
        </p:nvSpPr>
        <p:spPr>
          <a:xfrm>
            <a:off x="6963785" y="356659"/>
            <a:ext cx="4542415" cy="692497"/>
          </a:xfrm>
          <a:prstGeom prst="rect">
            <a:avLst/>
          </a:prstGeom>
        </p:spPr>
        <p:txBody>
          <a:bodyPr lIns="0" tIns="0" rIns="0" bIns="0" rtlCol="0" anchor="t">
            <a:spAutoFit/>
          </a:bodyPr>
          <a:lstStyle/>
          <a:p>
            <a:pPr algn="ctr" defTabSz="609630">
              <a:lnSpc>
                <a:spcPts val="5366"/>
              </a:lnSpc>
              <a:defRPr/>
            </a:pPr>
            <a:r>
              <a:rPr lang="en-US" sz="4666" spc="181" dirty="0">
                <a:solidFill>
                  <a:prstClr val="white"/>
                </a:solidFill>
                <a:latin typeface="+mj-lt"/>
                <a:ea typeface="Calibri Light" panose="020F0302020204030204" pitchFamily="34" charset="0"/>
                <a:cs typeface="Calibri Light" panose="020F0302020204030204" pitchFamily="34" charset="0"/>
                <a:sym typeface="Anton"/>
              </a:rPr>
              <a:t>Introduction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6A3C-6A32-CB77-FA28-8ED1079F5A34}"/>
              </a:ext>
            </a:extLst>
          </p:cNvPr>
          <p:cNvSpPr>
            <a:spLocks noGrp="1"/>
          </p:cNvSpPr>
          <p:nvPr>
            <p:ph type="title"/>
          </p:nvPr>
        </p:nvSpPr>
        <p:spPr/>
        <p:txBody>
          <a:bodyPr/>
          <a:lstStyle/>
          <a:p>
            <a:r>
              <a:rPr lang="en-US" dirty="0"/>
              <a:t>Bicuspid Aortic Valve</a:t>
            </a:r>
          </a:p>
        </p:txBody>
      </p:sp>
      <p:sp>
        <p:nvSpPr>
          <p:cNvPr id="3" name="Content Placeholder 2">
            <a:extLst>
              <a:ext uri="{FF2B5EF4-FFF2-40B4-BE49-F238E27FC236}">
                <a16:creationId xmlns:a16="http://schemas.microsoft.com/office/drawing/2014/main" id="{3377976D-0E8C-3D79-5C05-E9EC3AFC32FF}"/>
              </a:ext>
            </a:extLst>
          </p:cNvPr>
          <p:cNvSpPr>
            <a:spLocks noGrp="1"/>
          </p:cNvSpPr>
          <p:nvPr>
            <p:ph idx="1"/>
          </p:nvPr>
        </p:nvSpPr>
        <p:spPr>
          <a:xfrm>
            <a:off x="479424" y="1261622"/>
            <a:ext cx="6807839" cy="4681977"/>
          </a:xfrm>
        </p:spPr>
        <p:txBody>
          <a:bodyPr>
            <a:normAutofit fontScale="70000" lnSpcReduction="20000"/>
          </a:bodyPr>
          <a:lstStyle/>
          <a:p>
            <a:r>
              <a:rPr lang="en-US" dirty="0"/>
              <a:t>Bicuspid Aortic Valve are present in 14-40% of Women with Turner Syndrome.</a:t>
            </a:r>
          </a:p>
          <a:p>
            <a:r>
              <a:rPr lang="en-AU" dirty="0"/>
              <a:t>BAV is frequently associated with thoracic aortic dilation, coronary anomalies, </a:t>
            </a:r>
            <a:r>
              <a:rPr lang="en-AU" dirty="0" err="1"/>
              <a:t>coarctation</a:t>
            </a:r>
            <a:r>
              <a:rPr lang="en-AU" dirty="0"/>
              <a:t>, and other left-sided congenital lesions.</a:t>
            </a:r>
          </a:p>
          <a:p>
            <a:r>
              <a:rPr lang="en-AU" dirty="0"/>
              <a:t>Although BAV is a common feature of TS, isolated BAV is also common in the general population with a prevalence of 1%-2% - therefore diagnosis does not necessitate genetic evaluation unless other features are present. </a:t>
            </a:r>
          </a:p>
          <a:p>
            <a:r>
              <a:rPr lang="en-AU" dirty="0"/>
              <a:t>Echocardiography should be performed at intervals depending on severity of stenosis, regurgitation and aortic dilation. </a:t>
            </a:r>
          </a:p>
          <a:p>
            <a:pPr lvl="1"/>
            <a:r>
              <a:rPr lang="en-AU" dirty="0"/>
              <a:t>With mild lesions echo should be undertaken every 3-5 years</a:t>
            </a:r>
          </a:p>
          <a:p>
            <a:pPr lvl="1"/>
            <a:r>
              <a:rPr lang="en-AU" dirty="0"/>
              <a:t>With moderate lesions echo should be undertaken every 1-2 years</a:t>
            </a:r>
          </a:p>
          <a:p>
            <a:r>
              <a:rPr lang="en-US" dirty="0"/>
              <a:t>Referral to cardiology is reasonable for any patient moderate or greater stenosis or regurgitation. </a:t>
            </a:r>
          </a:p>
        </p:txBody>
      </p:sp>
      <p:sp>
        <p:nvSpPr>
          <p:cNvPr id="4" name="Date Placeholder 3">
            <a:extLst>
              <a:ext uri="{FF2B5EF4-FFF2-40B4-BE49-F238E27FC236}">
                <a16:creationId xmlns:a16="http://schemas.microsoft.com/office/drawing/2014/main" id="{1EBEB182-BDA7-0A44-EDCB-BF9755D588DB}"/>
              </a:ext>
            </a:extLst>
          </p:cNvPr>
          <p:cNvSpPr>
            <a:spLocks noGrp="1"/>
          </p:cNvSpPr>
          <p:nvPr>
            <p:ph type="dt" sz="half" idx="10"/>
          </p:nvPr>
        </p:nvSpPr>
        <p:spPr/>
        <p:txBody>
          <a:bodyPr/>
          <a:lstStyle/>
          <a:p>
            <a:fld id="{1FE87832-63D6-2747-BA64-AADCB3D6A93F}" type="datetime1">
              <a:rPr lang="en-AU" smtClean="0"/>
              <a:pPr/>
              <a:t>2/06/2026</a:t>
            </a:fld>
            <a:endParaRPr lang="en-AU" dirty="0"/>
          </a:p>
        </p:txBody>
      </p:sp>
      <p:pic>
        <p:nvPicPr>
          <p:cNvPr id="6" name="Content Placeholder 6" descr="A diagram of a human body&#10;&#10;AI-generated content may be incorrect.">
            <a:extLst>
              <a:ext uri="{FF2B5EF4-FFF2-40B4-BE49-F238E27FC236}">
                <a16:creationId xmlns:a16="http://schemas.microsoft.com/office/drawing/2014/main" id="{7E9A0BB6-5D82-03C8-A545-6E50A349997D}"/>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7287263" y="1313766"/>
            <a:ext cx="2062353" cy="4230468"/>
          </a:xfrm>
          <a:prstGeom prst="rect">
            <a:avLst/>
          </a:prstGeom>
          <a:noFill/>
        </p:spPr>
      </p:pic>
      <p:pic>
        <p:nvPicPr>
          <p:cNvPr id="7" name="Content Placeholder 8" descr="A drawing of a white object&#10;&#10;AI-generated content may be incorrect.">
            <a:extLst>
              <a:ext uri="{FF2B5EF4-FFF2-40B4-BE49-F238E27FC236}">
                <a16:creationId xmlns:a16="http://schemas.microsoft.com/office/drawing/2014/main" id="{2352AB47-E5DB-ECD1-5026-00E26D7F414C}"/>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9349616" y="1313766"/>
            <a:ext cx="2149350" cy="4230468"/>
          </a:xfrm>
          <a:prstGeom prst="rect">
            <a:avLst/>
          </a:prstGeom>
        </p:spPr>
      </p:pic>
      <p:sp>
        <p:nvSpPr>
          <p:cNvPr id="5" name="Footer Placeholder 4">
            <a:extLst>
              <a:ext uri="{FF2B5EF4-FFF2-40B4-BE49-F238E27FC236}">
                <a16:creationId xmlns:a16="http://schemas.microsoft.com/office/drawing/2014/main" id="{14FA6924-EB92-253B-1F79-8A71F3B0DEA1}"/>
              </a:ext>
            </a:extLst>
          </p:cNvPr>
          <p:cNvSpPr>
            <a:spLocks noGrp="1"/>
          </p:cNvSpPr>
          <p:nvPr>
            <p:ph type="ftr" sz="quarter" idx="11"/>
          </p:nvPr>
        </p:nvSpPr>
        <p:spPr>
          <a:xfrm>
            <a:off x="479425" y="6402513"/>
            <a:ext cx="7164388" cy="271337"/>
          </a:xfrm>
        </p:spPr>
        <p:txBody>
          <a:bodyPr/>
          <a:lstStyle/>
          <a:p>
            <a:r>
              <a:rPr lang="en-AU" dirty="0"/>
              <a:t>Gravholt et al, European Journal of Endocrinology, June 2024, Baumgartner H, JASE 2017, </a:t>
            </a:r>
            <a:r>
              <a:rPr lang="en-AU" dirty="0" err="1"/>
              <a:t>Praz</a:t>
            </a:r>
            <a:r>
              <a:rPr lang="en-AU" dirty="0"/>
              <a:t>, European Heart Journal, 2025</a:t>
            </a:r>
          </a:p>
        </p:txBody>
      </p:sp>
    </p:spTree>
    <p:extLst>
      <p:ext uri="{BB962C8B-B14F-4D97-AF65-F5344CB8AC3E}">
        <p14:creationId xmlns:p14="http://schemas.microsoft.com/office/powerpoint/2010/main" val="1437961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00335-E7F8-4338-F742-5C2DDD9B17E6}"/>
              </a:ext>
            </a:extLst>
          </p:cNvPr>
          <p:cNvSpPr>
            <a:spLocks noGrp="1"/>
          </p:cNvSpPr>
          <p:nvPr>
            <p:ph type="title"/>
          </p:nvPr>
        </p:nvSpPr>
        <p:spPr/>
        <p:txBody>
          <a:bodyPr/>
          <a:lstStyle/>
          <a:p>
            <a:r>
              <a:rPr lang="en-US" dirty="0"/>
              <a:t>Coarctation of the Aorta </a:t>
            </a:r>
          </a:p>
        </p:txBody>
      </p:sp>
      <p:sp>
        <p:nvSpPr>
          <p:cNvPr id="3" name="Content Placeholder 2">
            <a:extLst>
              <a:ext uri="{FF2B5EF4-FFF2-40B4-BE49-F238E27FC236}">
                <a16:creationId xmlns:a16="http://schemas.microsoft.com/office/drawing/2014/main" id="{73122595-956B-0BCF-4C60-EF313D5E6318}"/>
              </a:ext>
            </a:extLst>
          </p:cNvPr>
          <p:cNvSpPr>
            <a:spLocks noGrp="1"/>
          </p:cNvSpPr>
          <p:nvPr>
            <p:ph idx="1"/>
          </p:nvPr>
        </p:nvSpPr>
        <p:spPr>
          <a:xfrm>
            <a:off x="479424" y="1503393"/>
            <a:ext cx="7403366" cy="4334754"/>
          </a:xfrm>
        </p:spPr>
        <p:txBody>
          <a:bodyPr>
            <a:normAutofit fontScale="70000" lnSpcReduction="20000"/>
          </a:bodyPr>
          <a:lstStyle/>
          <a:p>
            <a:r>
              <a:rPr lang="en-AU" dirty="0"/>
              <a:t>Coarctation of the aorta (CoA) is a narrowing of the descending aorta, which is typically located just distal to the left subclavian artery. Most cases are sporadic. </a:t>
            </a:r>
          </a:p>
          <a:p>
            <a:pPr lvl="1"/>
            <a:r>
              <a:rPr lang="en-AU" dirty="0"/>
              <a:t>Approximately 30% of patients will have another associated congenital abnormality. </a:t>
            </a:r>
          </a:p>
          <a:p>
            <a:r>
              <a:rPr lang="en-AU" dirty="0"/>
              <a:t>Approximately 5 to 15 percent of girls with CoA have Turner syndrome </a:t>
            </a:r>
          </a:p>
          <a:p>
            <a:r>
              <a:rPr lang="en-AU" dirty="0"/>
              <a:t>Genetic testing for Turner syndrome may be considered in patient with Coarctation</a:t>
            </a:r>
          </a:p>
          <a:p>
            <a:r>
              <a:rPr lang="en-AU" dirty="0"/>
              <a:t>Clinical manifestations vary with age – in older children and adulthood hypertension is classic. </a:t>
            </a:r>
          </a:p>
          <a:p>
            <a:r>
              <a:rPr lang="en-AU" dirty="0"/>
              <a:t>Treatment may be percutaneous or surgical depending on age and anatomy. </a:t>
            </a:r>
          </a:p>
          <a:p>
            <a:r>
              <a:rPr lang="en-AU" dirty="0"/>
              <a:t>Hypertension may persist after treatment and </a:t>
            </a:r>
            <a:r>
              <a:rPr lang="en-AU" dirty="0" err="1"/>
              <a:t>recoarctation</a:t>
            </a:r>
            <a:r>
              <a:rPr lang="en-AU" dirty="0"/>
              <a:t> rates may be as high as 15%</a:t>
            </a:r>
          </a:p>
          <a:p>
            <a:r>
              <a:rPr lang="en-AU" dirty="0"/>
              <a:t>All patients should be under the care of a cardiologist. </a:t>
            </a:r>
            <a:endParaRPr lang="en-US" dirty="0"/>
          </a:p>
        </p:txBody>
      </p:sp>
      <p:sp>
        <p:nvSpPr>
          <p:cNvPr id="4" name="Date Placeholder 3">
            <a:extLst>
              <a:ext uri="{FF2B5EF4-FFF2-40B4-BE49-F238E27FC236}">
                <a16:creationId xmlns:a16="http://schemas.microsoft.com/office/drawing/2014/main" id="{DEA543F6-FE40-15E2-C9B1-F419F76C9EA3}"/>
              </a:ext>
            </a:extLst>
          </p:cNvPr>
          <p:cNvSpPr>
            <a:spLocks noGrp="1"/>
          </p:cNvSpPr>
          <p:nvPr>
            <p:ph type="dt" sz="half" idx="10"/>
          </p:nvPr>
        </p:nvSpPr>
        <p:spPr/>
        <p:txBody>
          <a:bodyPr/>
          <a:lstStyle/>
          <a:p>
            <a:fld id="{1FE87832-63D6-2747-BA64-AADCB3D6A93F}" type="datetime1">
              <a:rPr lang="en-AU" smtClean="0"/>
              <a:pPr/>
              <a:t>2/06/2026</a:t>
            </a:fld>
            <a:endParaRPr lang="en-AU" dirty="0"/>
          </a:p>
        </p:txBody>
      </p:sp>
      <p:pic>
        <p:nvPicPr>
          <p:cNvPr id="6" name="Picture 2" descr="Coarctation of the Aorta (CoA)">
            <a:extLst>
              <a:ext uri="{FF2B5EF4-FFF2-40B4-BE49-F238E27FC236}">
                <a16:creationId xmlns:a16="http://schemas.microsoft.com/office/drawing/2014/main" id="{4472D5F5-749F-57CB-5D00-B1EB0918CB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40" t="857" r="577" b="2958"/>
          <a:stretch>
            <a:fillRect/>
          </a:stretch>
        </p:blipFill>
        <p:spPr bwMode="auto">
          <a:xfrm>
            <a:off x="8160327" y="2181823"/>
            <a:ext cx="3530015" cy="33261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C856409-BABE-A880-155B-56D9A1BF0270}"/>
              </a:ext>
            </a:extLst>
          </p:cNvPr>
          <p:cNvSpPr/>
          <p:nvPr/>
        </p:nvSpPr>
        <p:spPr>
          <a:xfrm>
            <a:off x="8160327" y="4946073"/>
            <a:ext cx="356611" cy="5403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AA248768-D833-FAFF-39DD-DBAE68FE142C}"/>
              </a:ext>
            </a:extLst>
          </p:cNvPr>
          <p:cNvSpPr>
            <a:spLocks noGrp="1"/>
          </p:cNvSpPr>
          <p:nvPr>
            <p:ph type="ftr" sz="quarter" idx="11"/>
          </p:nvPr>
        </p:nvSpPr>
        <p:spPr>
          <a:xfrm>
            <a:off x="479425" y="6402513"/>
            <a:ext cx="7164388" cy="271337"/>
          </a:xfrm>
        </p:spPr>
        <p:txBody>
          <a:bodyPr/>
          <a:lstStyle/>
          <a:p>
            <a:r>
              <a:rPr lang="en-AU" dirty="0"/>
              <a:t>Gravholt et al, European Journal of Endocrinology, Baumgartner H, European heart Journal 2020</a:t>
            </a:r>
          </a:p>
        </p:txBody>
      </p:sp>
    </p:spTree>
    <p:extLst>
      <p:ext uri="{BB962C8B-B14F-4D97-AF65-F5344CB8AC3E}">
        <p14:creationId xmlns:p14="http://schemas.microsoft.com/office/powerpoint/2010/main" val="1241970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00C4E-FC81-9895-C1C5-4D8E1F76DD94}"/>
              </a:ext>
            </a:extLst>
          </p:cNvPr>
          <p:cNvSpPr>
            <a:spLocks noGrp="1"/>
          </p:cNvSpPr>
          <p:nvPr>
            <p:ph type="title"/>
          </p:nvPr>
        </p:nvSpPr>
        <p:spPr/>
        <p:txBody>
          <a:bodyPr/>
          <a:lstStyle/>
          <a:p>
            <a:r>
              <a:rPr lang="en-US" dirty="0"/>
              <a:t>Aortic Dilation and Aortic Dissection</a:t>
            </a:r>
          </a:p>
        </p:txBody>
      </p:sp>
      <p:sp>
        <p:nvSpPr>
          <p:cNvPr id="3" name="Content Placeholder 2">
            <a:extLst>
              <a:ext uri="{FF2B5EF4-FFF2-40B4-BE49-F238E27FC236}">
                <a16:creationId xmlns:a16="http://schemas.microsoft.com/office/drawing/2014/main" id="{3102F587-1898-5406-2BF4-BC10DD175BD1}"/>
              </a:ext>
            </a:extLst>
          </p:cNvPr>
          <p:cNvSpPr>
            <a:spLocks noGrp="1"/>
          </p:cNvSpPr>
          <p:nvPr>
            <p:ph idx="1"/>
          </p:nvPr>
        </p:nvSpPr>
        <p:spPr>
          <a:xfrm>
            <a:off x="479424" y="1520526"/>
            <a:ext cx="6589591" cy="4334754"/>
          </a:xfrm>
        </p:spPr>
        <p:txBody>
          <a:bodyPr>
            <a:normAutofit fontScale="70000" lnSpcReduction="20000"/>
          </a:bodyPr>
          <a:lstStyle/>
          <a:p>
            <a:r>
              <a:rPr lang="en-US" dirty="0"/>
              <a:t>Incidence of aortic dissection is much high in Turner Syndrome </a:t>
            </a:r>
          </a:p>
          <a:p>
            <a:pPr lvl="1"/>
            <a:r>
              <a:rPr lang="en-AU" dirty="0"/>
              <a:t>164/100,000 </a:t>
            </a:r>
            <a:r>
              <a:rPr lang="en-AU" dirty="0" err="1"/>
              <a:t>py</a:t>
            </a:r>
            <a:r>
              <a:rPr lang="en-AU" dirty="0"/>
              <a:t> versus 6/ 100,000 </a:t>
            </a:r>
            <a:r>
              <a:rPr lang="en-AU" dirty="0" err="1"/>
              <a:t>py</a:t>
            </a:r>
            <a:endParaRPr lang="en-AU" dirty="0"/>
          </a:p>
          <a:p>
            <a:r>
              <a:rPr lang="en-AU" dirty="0"/>
              <a:t>Similar to other genetic </a:t>
            </a:r>
            <a:r>
              <a:rPr lang="en-AU" dirty="0" err="1"/>
              <a:t>aortopathies</a:t>
            </a:r>
            <a:r>
              <a:rPr lang="en-AU" dirty="0"/>
              <a:t> dissection occurs at a younger age </a:t>
            </a:r>
          </a:p>
          <a:p>
            <a:pPr lvl="1"/>
            <a:r>
              <a:rPr lang="en-AU" dirty="0"/>
              <a:t>Mean 30-35 years</a:t>
            </a:r>
          </a:p>
          <a:p>
            <a:r>
              <a:rPr lang="en-AU" dirty="0"/>
              <a:t>Risk factors for dissection </a:t>
            </a:r>
          </a:p>
          <a:p>
            <a:pPr lvl="1"/>
            <a:r>
              <a:rPr lang="en-AU" dirty="0"/>
              <a:t>Bicuspid Valve</a:t>
            </a:r>
          </a:p>
          <a:p>
            <a:pPr lvl="1"/>
            <a:r>
              <a:rPr lang="en-AU" dirty="0" err="1"/>
              <a:t>Coarctation</a:t>
            </a:r>
            <a:endParaRPr lang="en-AU" dirty="0"/>
          </a:p>
          <a:p>
            <a:pPr lvl="1"/>
            <a:r>
              <a:rPr lang="en-AU" dirty="0"/>
              <a:t>Pregnancy </a:t>
            </a:r>
          </a:p>
          <a:p>
            <a:pPr lvl="1"/>
            <a:r>
              <a:rPr lang="en-AU" dirty="0"/>
              <a:t>Hypertension</a:t>
            </a:r>
          </a:p>
          <a:p>
            <a:pPr lvl="1"/>
            <a:r>
              <a:rPr lang="en-AU" dirty="0"/>
              <a:t>Rapid increase in aortic dimension (&gt;3mm/year)</a:t>
            </a:r>
          </a:p>
          <a:p>
            <a:pPr lvl="1"/>
            <a:r>
              <a:rPr lang="en-AU" dirty="0"/>
              <a:t>Absolute aortic size  - risk is greatest at AHI &gt; 23mm/m or with a  z-score &gt; 3.5</a:t>
            </a:r>
          </a:p>
          <a:p>
            <a:r>
              <a:rPr lang="en-AU" dirty="0"/>
              <a:t>Echocardiography is the mainstay of monitoring – however CT and MRI are more accurate </a:t>
            </a:r>
            <a:endParaRPr lang="en-US" dirty="0"/>
          </a:p>
        </p:txBody>
      </p:sp>
      <p:sp>
        <p:nvSpPr>
          <p:cNvPr id="4" name="Date Placeholder 3">
            <a:extLst>
              <a:ext uri="{FF2B5EF4-FFF2-40B4-BE49-F238E27FC236}">
                <a16:creationId xmlns:a16="http://schemas.microsoft.com/office/drawing/2014/main" id="{42B02DFE-E973-5C56-7D73-DB2D5E2C4732}"/>
              </a:ext>
            </a:extLst>
          </p:cNvPr>
          <p:cNvSpPr>
            <a:spLocks noGrp="1"/>
          </p:cNvSpPr>
          <p:nvPr>
            <p:ph type="dt" sz="half" idx="10"/>
          </p:nvPr>
        </p:nvSpPr>
        <p:spPr/>
        <p:txBody>
          <a:bodyPr/>
          <a:lstStyle/>
          <a:p>
            <a:fld id="{1FE87832-63D6-2747-BA64-AADCB3D6A93F}" type="datetime1">
              <a:rPr lang="en-AU" smtClean="0"/>
              <a:pPr/>
              <a:t>2/06/2026</a:t>
            </a:fld>
            <a:endParaRPr lang="en-AU" dirty="0"/>
          </a:p>
        </p:txBody>
      </p:sp>
      <p:pic>
        <p:nvPicPr>
          <p:cNvPr id="6" name="Picture 5">
            <a:extLst>
              <a:ext uri="{FF2B5EF4-FFF2-40B4-BE49-F238E27FC236}">
                <a16:creationId xmlns:a16="http://schemas.microsoft.com/office/drawing/2014/main" id="{C27E2BBA-FC8A-8D8B-FD05-B4AFD2059395}"/>
              </a:ext>
            </a:extLst>
          </p:cNvPr>
          <p:cNvPicPr>
            <a:picLocks noChangeAspect="1"/>
          </p:cNvPicPr>
          <p:nvPr/>
        </p:nvPicPr>
        <p:blipFill>
          <a:blip r:embed="rId2"/>
          <a:stretch>
            <a:fillRect/>
          </a:stretch>
        </p:blipFill>
        <p:spPr>
          <a:xfrm>
            <a:off x="7467601" y="1103525"/>
            <a:ext cx="4475442" cy="4650949"/>
          </a:xfrm>
          <a:prstGeom prst="rect">
            <a:avLst/>
          </a:prstGeom>
        </p:spPr>
      </p:pic>
      <p:sp>
        <p:nvSpPr>
          <p:cNvPr id="7" name="Footer Placeholder 4">
            <a:extLst>
              <a:ext uri="{FF2B5EF4-FFF2-40B4-BE49-F238E27FC236}">
                <a16:creationId xmlns:a16="http://schemas.microsoft.com/office/drawing/2014/main" id="{218C510C-6C1F-C5CF-6A5F-2EE702903DD6}"/>
              </a:ext>
            </a:extLst>
          </p:cNvPr>
          <p:cNvSpPr txBox="1">
            <a:spLocks/>
          </p:cNvSpPr>
          <p:nvPr/>
        </p:nvSpPr>
        <p:spPr>
          <a:xfrm>
            <a:off x="479424" y="6402513"/>
            <a:ext cx="7164388" cy="27133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err="1"/>
              <a:t>Gravholt</a:t>
            </a:r>
            <a:r>
              <a:rPr lang="en-AU" dirty="0"/>
              <a:t> et al, European Journal of Endocrinology, June 2024</a:t>
            </a:r>
          </a:p>
        </p:txBody>
      </p:sp>
      <p:pic>
        <p:nvPicPr>
          <p:cNvPr id="9" name="Picture 8"/>
          <p:cNvPicPr>
            <a:picLocks noChangeAspect="1"/>
          </p:cNvPicPr>
          <p:nvPr/>
        </p:nvPicPr>
        <p:blipFill>
          <a:blip r:embed="rId3"/>
          <a:stretch>
            <a:fillRect/>
          </a:stretch>
        </p:blipFill>
        <p:spPr>
          <a:xfrm>
            <a:off x="7434913" y="4757892"/>
            <a:ext cx="4540818" cy="996582"/>
          </a:xfrm>
          <a:prstGeom prst="rect">
            <a:avLst/>
          </a:prstGeom>
        </p:spPr>
      </p:pic>
    </p:spTree>
    <p:extLst>
      <p:ext uri="{BB962C8B-B14F-4D97-AF65-F5344CB8AC3E}">
        <p14:creationId xmlns:p14="http://schemas.microsoft.com/office/powerpoint/2010/main" val="1607625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Screening guidelines for aortic dilation in Turner Syndrome</a:t>
            </a:r>
          </a:p>
        </p:txBody>
      </p:sp>
      <p:sp>
        <p:nvSpPr>
          <p:cNvPr id="4" name="Date Placeholder 3"/>
          <p:cNvSpPr>
            <a:spLocks noGrp="1"/>
          </p:cNvSpPr>
          <p:nvPr>
            <p:ph type="dt" sz="half" idx="10"/>
          </p:nvPr>
        </p:nvSpPr>
        <p:spPr/>
        <p:txBody>
          <a:bodyPr/>
          <a:lstStyle/>
          <a:p>
            <a:fld id="{1FE87832-63D6-2747-BA64-AADCB3D6A93F}" type="datetime1">
              <a:rPr lang="en-AU" smtClean="0"/>
              <a:pPr/>
              <a:t>2/06/2026</a:t>
            </a:fld>
            <a:endParaRPr lang="en-AU" dirty="0"/>
          </a:p>
        </p:txBody>
      </p:sp>
      <p:sp>
        <p:nvSpPr>
          <p:cNvPr id="5" name="Footer Placeholder 4"/>
          <p:cNvSpPr>
            <a:spLocks noGrp="1"/>
          </p:cNvSpPr>
          <p:nvPr>
            <p:ph type="ftr" sz="quarter" idx="11"/>
          </p:nvPr>
        </p:nvSpPr>
        <p:spPr/>
        <p:txBody>
          <a:bodyPr/>
          <a:lstStyle/>
          <a:p>
            <a:r>
              <a:rPr lang="en-AU" dirty="0" err="1"/>
              <a:t>Gravholt</a:t>
            </a:r>
            <a:r>
              <a:rPr lang="en-AU" dirty="0"/>
              <a:t> et al, European Journal of Endocrinology, June 2024</a:t>
            </a:r>
          </a:p>
        </p:txBody>
      </p:sp>
      <p:pic>
        <p:nvPicPr>
          <p:cNvPr id="6" name="New picture">
            <a:extLst>
              <a:ext uri="{FF2B5EF4-FFF2-40B4-BE49-F238E27FC236}">
                <a16:creationId xmlns:a16="http://schemas.microsoft.com/office/drawing/2014/main" id="{633C329D-8A20-7E8C-1ED8-043113748B0C}"/>
              </a:ext>
            </a:extLst>
          </p:cNvPr>
          <p:cNvPicPr/>
          <p:nvPr/>
        </p:nvPicPr>
        <p:blipFill>
          <a:blip r:embed="rId2"/>
          <a:stretch>
            <a:fillRect/>
          </a:stretch>
        </p:blipFill>
        <p:spPr>
          <a:xfrm>
            <a:off x="5794130" y="1696915"/>
            <a:ext cx="5249008" cy="3077307"/>
          </a:xfrm>
          <a:prstGeom prst="rect">
            <a:avLst/>
          </a:prstGeom>
        </p:spPr>
      </p:pic>
      <p:pic>
        <p:nvPicPr>
          <p:cNvPr id="7" name="New picture"/>
          <p:cNvPicPr/>
          <p:nvPr/>
        </p:nvPicPr>
        <p:blipFill>
          <a:blip r:embed="rId3"/>
          <a:stretch>
            <a:fillRect/>
          </a:stretch>
        </p:blipFill>
        <p:spPr>
          <a:xfrm>
            <a:off x="618392" y="1726442"/>
            <a:ext cx="4947138" cy="3047780"/>
          </a:xfrm>
          <a:prstGeom prst="rect">
            <a:avLst/>
          </a:prstGeom>
        </p:spPr>
      </p:pic>
    </p:spTree>
    <p:extLst>
      <p:ext uri="{BB962C8B-B14F-4D97-AF65-F5344CB8AC3E}">
        <p14:creationId xmlns:p14="http://schemas.microsoft.com/office/powerpoint/2010/main" val="2444048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Interventional thresholds for aortic dilation in Turner Syndrome</a:t>
            </a:r>
          </a:p>
        </p:txBody>
      </p:sp>
      <p:sp>
        <p:nvSpPr>
          <p:cNvPr id="4" name="Date Placeholder 3"/>
          <p:cNvSpPr>
            <a:spLocks noGrp="1"/>
          </p:cNvSpPr>
          <p:nvPr>
            <p:ph type="dt" sz="half" idx="10"/>
          </p:nvPr>
        </p:nvSpPr>
        <p:spPr/>
        <p:txBody>
          <a:bodyPr/>
          <a:lstStyle/>
          <a:p>
            <a:fld id="{1FE87832-63D6-2747-BA64-AADCB3D6A93F}" type="datetime1">
              <a:rPr lang="en-AU" smtClean="0"/>
              <a:pPr/>
              <a:t>2/06/2026</a:t>
            </a:fld>
            <a:endParaRPr lang="en-AU" dirty="0"/>
          </a:p>
        </p:txBody>
      </p:sp>
      <p:sp>
        <p:nvSpPr>
          <p:cNvPr id="5" name="Footer Placeholder 4"/>
          <p:cNvSpPr>
            <a:spLocks noGrp="1"/>
          </p:cNvSpPr>
          <p:nvPr>
            <p:ph type="ftr" sz="quarter" idx="11"/>
          </p:nvPr>
        </p:nvSpPr>
        <p:spPr/>
        <p:txBody>
          <a:bodyPr/>
          <a:lstStyle/>
          <a:p>
            <a:r>
              <a:rPr lang="en-AU" dirty="0" err="1"/>
              <a:t>Mazzolai</a:t>
            </a:r>
            <a:r>
              <a:rPr lang="en-AU" dirty="0"/>
              <a:t> et al,  European Heart Journal, 2024</a:t>
            </a:r>
          </a:p>
        </p:txBody>
      </p:sp>
      <p:pic>
        <p:nvPicPr>
          <p:cNvPr id="6" name="Content Placeholder 9" descr="A screenshot of a medical chart&#10;&#10;AI-generated content may be incorrect.">
            <a:extLst>
              <a:ext uri="{FF2B5EF4-FFF2-40B4-BE49-F238E27FC236}">
                <a16:creationId xmlns:a16="http://schemas.microsoft.com/office/drawing/2014/main" id="{1C6D2370-E023-FAE2-A3E1-D1C435C440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5430" y="1327639"/>
            <a:ext cx="7338739" cy="4326080"/>
          </a:xfrm>
          <a:prstGeom prst="rect">
            <a:avLst/>
          </a:prstGeom>
        </p:spPr>
      </p:pic>
    </p:spTree>
    <p:extLst>
      <p:ext uri="{BB962C8B-B14F-4D97-AF65-F5344CB8AC3E}">
        <p14:creationId xmlns:p14="http://schemas.microsoft.com/office/powerpoint/2010/main" val="202376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Exercise and Activity with BAV and Aortic Dilation. </a:t>
            </a:r>
          </a:p>
        </p:txBody>
      </p:sp>
      <p:sp>
        <p:nvSpPr>
          <p:cNvPr id="3" name="Content Placeholder 2"/>
          <p:cNvSpPr>
            <a:spLocks noGrp="1"/>
          </p:cNvSpPr>
          <p:nvPr>
            <p:ph idx="1"/>
          </p:nvPr>
        </p:nvSpPr>
        <p:spPr>
          <a:xfrm>
            <a:off x="479424" y="1426120"/>
            <a:ext cx="10570647" cy="4334754"/>
          </a:xfrm>
        </p:spPr>
        <p:txBody>
          <a:bodyPr>
            <a:normAutofit fontScale="85000" lnSpcReduction="20000"/>
          </a:bodyPr>
          <a:lstStyle/>
          <a:p>
            <a:r>
              <a:rPr lang="en-AU" dirty="0"/>
              <a:t>The metabolic and cardiovascular benefit of exercise outweigh the small risk of exercise induced aortic dissection for the vast majority of patients. </a:t>
            </a:r>
          </a:p>
          <a:p>
            <a:r>
              <a:rPr lang="en-AU" dirty="0"/>
              <a:t>Current recommendations include at least 150 min of weekly moderate intensity, primarily aerobic physical activities for adults and at least 60 min of daily moderate to vigorous activities for children.</a:t>
            </a:r>
          </a:p>
          <a:p>
            <a:r>
              <a:rPr lang="en-AU" dirty="0"/>
              <a:t>Before starting an exercise program it is important that the patient be evaluated for aortic dilatation.</a:t>
            </a:r>
          </a:p>
          <a:p>
            <a:endParaRPr lang="en-AU" dirty="0"/>
          </a:p>
          <a:p>
            <a:r>
              <a:rPr lang="en-AU" dirty="0"/>
              <a:t>Where the aortic size is normal no restrictions are required. </a:t>
            </a:r>
          </a:p>
          <a:p>
            <a:r>
              <a:rPr lang="en-AU" dirty="0"/>
              <a:t>Where the aorta is mild to moderately dilated low and moderate intensity sports are acceptable but intense weight lifting should be avoided. </a:t>
            </a:r>
          </a:p>
          <a:p>
            <a:r>
              <a:rPr lang="en-AU" dirty="0"/>
              <a:t>With a moderate to severely dilated aorta competitive sport, intense weight lifting and activities with risk of contact injury should be avoided. </a:t>
            </a:r>
          </a:p>
        </p:txBody>
      </p:sp>
      <p:sp>
        <p:nvSpPr>
          <p:cNvPr id="4" name="Date Placeholder 3"/>
          <p:cNvSpPr>
            <a:spLocks noGrp="1"/>
          </p:cNvSpPr>
          <p:nvPr>
            <p:ph type="dt" sz="half" idx="10"/>
          </p:nvPr>
        </p:nvSpPr>
        <p:spPr/>
        <p:txBody>
          <a:bodyPr/>
          <a:lstStyle/>
          <a:p>
            <a:fld id="{1FE87832-63D6-2747-BA64-AADCB3D6A93F}" type="datetime1">
              <a:rPr lang="en-AU" smtClean="0"/>
              <a:pPr/>
              <a:t>2/06/2026</a:t>
            </a:fld>
            <a:endParaRPr lang="en-AU" dirty="0"/>
          </a:p>
        </p:txBody>
      </p:sp>
      <p:sp>
        <p:nvSpPr>
          <p:cNvPr id="6" name="Footer Placeholder 4">
            <a:extLst>
              <a:ext uri="{FF2B5EF4-FFF2-40B4-BE49-F238E27FC236}">
                <a16:creationId xmlns:a16="http://schemas.microsoft.com/office/drawing/2014/main" id="{52FFD479-6380-289C-AEE2-10A370AAFD74}"/>
              </a:ext>
            </a:extLst>
          </p:cNvPr>
          <p:cNvSpPr txBox="1">
            <a:spLocks/>
          </p:cNvSpPr>
          <p:nvPr/>
        </p:nvSpPr>
        <p:spPr>
          <a:xfrm>
            <a:off x="1089025" y="6402512"/>
            <a:ext cx="7164388" cy="27133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Gravholt et al, European Journal of Endocrinology, June 2024</a:t>
            </a:r>
          </a:p>
        </p:txBody>
      </p:sp>
    </p:spTree>
    <p:extLst>
      <p:ext uri="{BB962C8B-B14F-4D97-AF65-F5344CB8AC3E}">
        <p14:creationId xmlns:p14="http://schemas.microsoft.com/office/powerpoint/2010/main" val="4043764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3730-EB6F-EEC8-9247-2865E29C07A6}"/>
              </a:ext>
            </a:extLst>
          </p:cNvPr>
          <p:cNvSpPr>
            <a:spLocks noGrp="1"/>
          </p:cNvSpPr>
          <p:nvPr>
            <p:ph type="title"/>
          </p:nvPr>
        </p:nvSpPr>
        <p:spPr/>
        <p:txBody>
          <a:bodyPr/>
          <a:lstStyle/>
          <a:p>
            <a:r>
              <a:rPr lang="en-US" dirty="0"/>
              <a:t>Hypertension and Turner Syndrome</a:t>
            </a:r>
          </a:p>
        </p:txBody>
      </p:sp>
      <p:sp>
        <p:nvSpPr>
          <p:cNvPr id="3" name="Content Placeholder 2">
            <a:extLst>
              <a:ext uri="{FF2B5EF4-FFF2-40B4-BE49-F238E27FC236}">
                <a16:creationId xmlns:a16="http://schemas.microsoft.com/office/drawing/2014/main" id="{95F1E15F-AA7E-89FC-940E-D829461B9CBC}"/>
              </a:ext>
            </a:extLst>
          </p:cNvPr>
          <p:cNvSpPr>
            <a:spLocks noGrp="1"/>
          </p:cNvSpPr>
          <p:nvPr>
            <p:ph idx="1"/>
          </p:nvPr>
        </p:nvSpPr>
        <p:spPr>
          <a:xfrm>
            <a:off x="479423" y="1296726"/>
            <a:ext cx="7164389" cy="4752382"/>
          </a:xfrm>
        </p:spPr>
        <p:txBody>
          <a:bodyPr>
            <a:normAutofit fontScale="77500" lnSpcReduction="20000"/>
          </a:bodyPr>
          <a:lstStyle/>
          <a:p>
            <a:r>
              <a:rPr lang="en-US" dirty="0"/>
              <a:t>Hypertension is 3-4 times more prevalent in Turner Syndrome compared to baseline population.</a:t>
            </a:r>
          </a:p>
          <a:p>
            <a:r>
              <a:rPr lang="en-US" dirty="0"/>
              <a:t>Hypertension is seen in 20-40% of children and up to 60% of adults with Turner Syndrome</a:t>
            </a:r>
          </a:p>
          <a:p>
            <a:r>
              <a:rPr lang="en-US" dirty="0"/>
              <a:t>Presentation is early and severity often progresses throughout life. </a:t>
            </a:r>
          </a:p>
          <a:p>
            <a:r>
              <a:rPr lang="en-US" dirty="0"/>
              <a:t>May associate with coarctation or renal abnormalities but can also be idiopathic.</a:t>
            </a:r>
          </a:p>
          <a:p>
            <a:r>
              <a:rPr lang="en-US" dirty="0"/>
              <a:t>Patients should be screened annually – and diagnosis confirmed with home or 24 hour ABP monitoring </a:t>
            </a:r>
          </a:p>
          <a:p>
            <a:pPr lvl="1"/>
            <a:r>
              <a:rPr lang="en-US" dirty="0"/>
              <a:t>24 hour ABP is only funded if not on medication. </a:t>
            </a:r>
          </a:p>
          <a:p>
            <a:r>
              <a:rPr lang="en-US" dirty="0"/>
              <a:t>Treatment is with ARB/BB if aortic dilation or as per guidelines if no aortic dilation. </a:t>
            </a:r>
          </a:p>
          <a:p>
            <a:r>
              <a:rPr lang="en-US" dirty="0"/>
              <a:t>I aim for a BP of 120-129/70-79mmHg with no aortic disease and &lt;120/70 if aortic dilation is present. </a:t>
            </a:r>
          </a:p>
        </p:txBody>
      </p:sp>
      <p:sp>
        <p:nvSpPr>
          <p:cNvPr id="4" name="Date Placeholder 3">
            <a:extLst>
              <a:ext uri="{FF2B5EF4-FFF2-40B4-BE49-F238E27FC236}">
                <a16:creationId xmlns:a16="http://schemas.microsoft.com/office/drawing/2014/main" id="{D39EB6D7-266A-4E21-0FDB-2190221AF7E8}"/>
              </a:ext>
            </a:extLst>
          </p:cNvPr>
          <p:cNvSpPr>
            <a:spLocks noGrp="1"/>
          </p:cNvSpPr>
          <p:nvPr>
            <p:ph type="dt" sz="half" idx="10"/>
          </p:nvPr>
        </p:nvSpPr>
        <p:spPr/>
        <p:txBody>
          <a:bodyPr/>
          <a:lstStyle/>
          <a:p>
            <a:fld id="{1FE87832-63D6-2747-BA64-AADCB3D6A93F}" type="datetime1">
              <a:rPr lang="en-AU" smtClean="0"/>
              <a:pPr/>
              <a:t>2/06/2026</a:t>
            </a:fld>
            <a:endParaRPr lang="en-AU" dirty="0"/>
          </a:p>
        </p:txBody>
      </p:sp>
      <p:pic>
        <p:nvPicPr>
          <p:cNvPr id="6" name="New picture"/>
          <p:cNvPicPr/>
          <p:nvPr/>
        </p:nvPicPr>
        <p:blipFill>
          <a:blip r:embed="rId3"/>
          <a:stretch>
            <a:fillRect/>
          </a:stretch>
        </p:blipFill>
        <p:spPr>
          <a:xfrm>
            <a:off x="7643813" y="1015513"/>
            <a:ext cx="3864353" cy="4242288"/>
          </a:xfrm>
          <a:prstGeom prst="rect">
            <a:avLst/>
          </a:prstGeom>
        </p:spPr>
      </p:pic>
      <p:sp>
        <p:nvSpPr>
          <p:cNvPr id="7" name="Footer Placeholder 4"/>
          <p:cNvSpPr>
            <a:spLocks noGrp="1"/>
          </p:cNvSpPr>
          <p:nvPr>
            <p:ph type="ftr" sz="quarter" idx="11"/>
          </p:nvPr>
        </p:nvSpPr>
        <p:spPr>
          <a:xfrm>
            <a:off x="479425" y="6402513"/>
            <a:ext cx="7164388" cy="271337"/>
          </a:xfrm>
        </p:spPr>
        <p:txBody>
          <a:bodyPr/>
          <a:lstStyle/>
          <a:p>
            <a:r>
              <a:rPr lang="en-AU" dirty="0"/>
              <a:t>Gravholt et al, European Journal of Endocrinology, June 2024, McEvoy European Heart Journal 2024</a:t>
            </a:r>
          </a:p>
        </p:txBody>
      </p:sp>
    </p:spTree>
    <p:extLst>
      <p:ext uri="{BB962C8B-B14F-4D97-AF65-F5344CB8AC3E}">
        <p14:creationId xmlns:p14="http://schemas.microsoft.com/office/powerpoint/2010/main" val="6542497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B886E-A2F1-6467-E092-ACDB75AC0C86}"/>
              </a:ext>
            </a:extLst>
          </p:cNvPr>
          <p:cNvSpPr>
            <a:spLocks noGrp="1"/>
          </p:cNvSpPr>
          <p:nvPr>
            <p:ph type="title"/>
          </p:nvPr>
        </p:nvSpPr>
        <p:spPr/>
        <p:txBody>
          <a:bodyPr/>
          <a:lstStyle/>
          <a:p>
            <a:r>
              <a:rPr lang="en-US" dirty="0"/>
              <a:t>Cholesterol and Turners Syndrome</a:t>
            </a:r>
          </a:p>
        </p:txBody>
      </p:sp>
      <p:sp>
        <p:nvSpPr>
          <p:cNvPr id="3" name="Content Placeholder 2">
            <a:extLst>
              <a:ext uri="{FF2B5EF4-FFF2-40B4-BE49-F238E27FC236}">
                <a16:creationId xmlns:a16="http://schemas.microsoft.com/office/drawing/2014/main" id="{2EDC08E6-B0F7-DC65-CB7E-0063313F85C5}"/>
              </a:ext>
            </a:extLst>
          </p:cNvPr>
          <p:cNvSpPr>
            <a:spLocks noGrp="1"/>
          </p:cNvSpPr>
          <p:nvPr>
            <p:ph idx="1"/>
          </p:nvPr>
        </p:nvSpPr>
        <p:spPr>
          <a:xfrm>
            <a:off x="690440" y="1322392"/>
            <a:ext cx="10097722" cy="4334754"/>
          </a:xfrm>
        </p:spPr>
        <p:txBody>
          <a:bodyPr>
            <a:normAutofit fontScale="92500" lnSpcReduction="10000"/>
          </a:bodyPr>
          <a:lstStyle/>
          <a:p>
            <a:r>
              <a:rPr lang="en-US" dirty="0" err="1"/>
              <a:t>Hypercholesterolaemia</a:t>
            </a:r>
            <a:r>
              <a:rPr lang="en-US" dirty="0"/>
              <a:t> is highly prevalent and influenced by obesity, metabolic syndrome and diabetes. </a:t>
            </a:r>
          </a:p>
          <a:p>
            <a:r>
              <a:rPr lang="en-US" dirty="0"/>
              <a:t>There is some suggestion that Turner Syndrome patients have higher cholesterol compared to controls impacting all aspects of the lipid panel.  </a:t>
            </a:r>
          </a:p>
          <a:p>
            <a:r>
              <a:rPr lang="en-US" dirty="0"/>
              <a:t>Where cholesterol is elevated, it is important to exclude secondary causes.</a:t>
            </a:r>
          </a:p>
          <a:p>
            <a:r>
              <a:rPr lang="en-US" dirty="0"/>
              <a:t>Diet and lifestyle changes should be backbone of therapy for all patients with </a:t>
            </a:r>
            <a:r>
              <a:rPr lang="en-US" dirty="0" err="1"/>
              <a:t>hypercholesterolaemia</a:t>
            </a:r>
            <a:r>
              <a:rPr lang="en-US" dirty="0"/>
              <a:t>.</a:t>
            </a:r>
          </a:p>
          <a:p>
            <a:r>
              <a:rPr lang="en-US" dirty="0"/>
              <a:t>Statin therapy where needed should be to standard primary and secondary prevention guidelines. </a:t>
            </a:r>
          </a:p>
        </p:txBody>
      </p:sp>
      <p:sp>
        <p:nvSpPr>
          <p:cNvPr id="4" name="Date Placeholder 3">
            <a:extLst>
              <a:ext uri="{FF2B5EF4-FFF2-40B4-BE49-F238E27FC236}">
                <a16:creationId xmlns:a16="http://schemas.microsoft.com/office/drawing/2014/main" id="{A86CBB31-D7DF-1EA9-1876-28E46343F3F6}"/>
              </a:ext>
            </a:extLst>
          </p:cNvPr>
          <p:cNvSpPr>
            <a:spLocks noGrp="1"/>
          </p:cNvSpPr>
          <p:nvPr>
            <p:ph type="dt" sz="half" idx="10"/>
          </p:nvPr>
        </p:nvSpPr>
        <p:spPr/>
        <p:txBody>
          <a:bodyPr/>
          <a:lstStyle/>
          <a:p>
            <a:fld id="{1FE87832-63D6-2747-BA64-AADCB3D6A93F}" type="datetime1">
              <a:rPr lang="en-AU" smtClean="0"/>
              <a:pPr/>
              <a:t>2/06/2026</a:t>
            </a:fld>
            <a:endParaRPr lang="en-AU" dirty="0"/>
          </a:p>
        </p:txBody>
      </p:sp>
      <p:pic>
        <p:nvPicPr>
          <p:cNvPr id="6" name="Picture 5"/>
          <p:cNvPicPr>
            <a:picLocks noChangeAspect="1"/>
          </p:cNvPicPr>
          <p:nvPr/>
        </p:nvPicPr>
        <p:blipFill>
          <a:blip r:embed="rId3"/>
          <a:stretch>
            <a:fillRect/>
          </a:stretch>
        </p:blipFill>
        <p:spPr>
          <a:xfrm>
            <a:off x="2353748" y="4568610"/>
            <a:ext cx="5620534" cy="1343212"/>
          </a:xfrm>
          <a:prstGeom prst="rect">
            <a:avLst/>
          </a:prstGeom>
        </p:spPr>
      </p:pic>
      <p:sp>
        <p:nvSpPr>
          <p:cNvPr id="5" name="Footer Placeholder 4">
            <a:extLst>
              <a:ext uri="{FF2B5EF4-FFF2-40B4-BE49-F238E27FC236}">
                <a16:creationId xmlns:a16="http://schemas.microsoft.com/office/drawing/2014/main" id="{CC374C75-ED8A-2E49-9050-E8D0079E2079}"/>
              </a:ext>
            </a:extLst>
          </p:cNvPr>
          <p:cNvSpPr>
            <a:spLocks noGrp="1"/>
          </p:cNvSpPr>
          <p:nvPr>
            <p:ph type="ftr" sz="quarter" idx="11"/>
          </p:nvPr>
        </p:nvSpPr>
        <p:spPr>
          <a:xfrm>
            <a:off x="479425" y="6402513"/>
            <a:ext cx="7164388" cy="271337"/>
          </a:xfrm>
        </p:spPr>
        <p:txBody>
          <a:bodyPr/>
          <a:lstStyle/>
          <a:p>
            <a:r>
              <a:rPr lang="en-AU" dirty="0" err="1"/>
              <a:t>Gravholt</a:t>
            </a:r>
            <a:r>
              <a:rPr lang="en-AU" dirty="0"/>
              <a:t> et al, European Journal of Endocrinology, June 2024</a:t>
            </a:r>
          </a:p>
        </p:txBody>
      </p:sp>
    </p:spTree>
    <p:extLst>
      <p:ext uri="{BB962C8B-B14F-4D97-AF65-F5344CB8AC3E}">
        <p14:creationId xmlns:p14="http://schemas.microsoft.com/office/powerpoint/2010/main" val="199321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0126B-F278-EA18-6C1F-A0B581909BF6}"/>
              </a:ext>
            </a:extLst>
          </p:cNvPr>
          <p:cNvSpPr>
            <a:spLocks noGrp="1"/>
          </p:cNvSpPr>
          <p:nvPr>
            <p:ph type="title"/>
          </p:nvPr>
        </p:nvSpPr>
        <p:spPr/>
        <p:txBody>
          <a:bodyPr/>
          <a:lstStyle/>
          <a:p>
            <a:r>
              <a:rPr lang="en-US" dirty="0"/>
              <a:t>Coronary Artery Disease in Turner Syndrome</a:t>
            </a:r>
          </a:p>
        </p:txBody>
      </p:sp>
      <p:sp>
        <p:nvSpPr>
          <p:cNvPr id="3" name="Content Placeholder 2">
            <a:extLst>
              <a:ext uri="{FF2B5EF4-FFF2-40B4-BE49-F238E27FC236}">
                <a16:creationId xmlns:a16="http://schemas.microsoft.com/office/drawing/2014/main" id="{7047E081-67E8-3D33-310D-C57F530C5C45}"/>
              </a:ext>
            </a:extLst>
          </p:cNvPr>
          <p:cNvSpPr>
            <a:spLocks noGrp="1"/>
          </p:cNvSpPr>
          <p:nvPr>
            <p:ph idx="1"/>
          </p:nvPr>
        </p:nvSpPr>
        <p:spPr>
          <a:xfrm>
            <a:off x="460375" y="1488800"/>
            <a:ext cx="6526681" cy="4334754"/>
          </a:xfrm>
        </p:spPr>
        <p:txBody>
          <a:bodyPr>
            <a:normAutofit fontScale="92500" lnSpcReduction="20000"/>
          </a:bodyPr>
          <a:lstStyle/>
          <a:p>
            <a:r>
              <a:rPr lang="en-US" dirty="0" err="1"/>
              <a:t>Ischaemic</a:t>
            </a:r>
            <a:r>
              <a:rPr lang="en-US" dirty="0"/>
              <a:t> heart disease is a major cause of morbidity and mortality in Turner Syndrome.</a:t>
            </a:r>
          </a:p>
          <a:p>
            <a:r>
              <a:rPr lang="en-US" dirty="0"/>
              <a:t>Women with Turner Syndrome may develop premature CAD due to multiple metabolic risk factors – particularly hypertension, diabetes and metabolic syndrome. </a:t>
            </a:r>
          </a:p>
          <a:p>
            <a:r>
              <a:rPr lang="en-US" dirty="0"/>
              <a:t>There is no benefit to routine screening for coronary artery disease in Turner Syndrome (outside of standard preventative health screening recommendations). </a:t>
            </a:r>
          </a:p>
        </p:txBody>
      </p:sp>
      <p:sp>
        <p:nvSpPr>
          <p:cNvPr id="4" name="Date Placeholder 3">
            <a:extLst>
              <a:ext uri="{FF2B5EF4-FFF2-40B4-BE49-F238E27FC236}">
                <a16:creationId xmlns:a16="http://schemas.microsoft.com/office/drawing/2014/main" id="{1FAA8628-DC61-72C7-B524-51345455C669}"/>
              </a:ext>
            </a:extLst>
          </p:cNvPr>
          <p:cNvSpPr>
            <a:spLocks noGrp="1"/>
          </p:cNvSpPr>
          <p:nvPr>
            <p:ph type="dt" sz="half" idx="10"/>
          </p:nvPr>
        </p:nvSpPr>
        <p:spPr/>
        <p:txBody>
          <a:bodyPr/>
          <a:lstStyle/>
          <a:p>
            <a:fld id="{1FE87832-63D6-2747-BA64-AADCB3D6A93F}" type="datetime1">
              <a:rPr lang="en-AU" smtClean="0"/>
              <a:pPr/>
              <a:t>2/06/2026</a:t>
            </a:fld>
            <a:endParaRPr lang="en-AU" dirty="0"/>
          </a:p>
        </p:txBody>
      </p:sp>
      <p:pic>
        <p:nvPicPr>
          <p:cNvPr id="6" name="Picture 5"/>
          <p:cNvPicPr>
            <a:picLocks noChangeAspect="1"/>
          </p:cNvPicPr>
          <p:nvPr/>
        </p:nvPicPr>
        <p:blipFill>
          <a:blip r:embed="rId2"/>
          <a:stretch>
            <a:fillRect/>
          </a:stretch>
        </p:blipFill>
        <p:spPr>
          <a:xfrm>
            <a:off x="849684" y="4537500"/>
            <a:ext cx="5572903" cy="1286054"/>
          </a:xfrm>
          <a:prstGeom prst="rect">
            <a:avLst/>
          </a:prstGeom>
        </p:spPr>
      </p:pic>
      <p:sp>
        <p:nvSpPr>
          <p:cNvPr id="7" name="AutoShape 2" descr="Coronary angiogram showing proximal LAD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5" name="Picture 4">
            <a:extLst>
              <a:ext uri="{FF2B5EF4-FFF2-40B4-BE49-F238E27FC236}">
                <a16:creationId xmlns:a16="http://schemas.microsoft.com/office/drawing/2014/main" id="{E1C419B1-E233-AC36-E477-654A4DC216CB}"/>
              </a:ext>
            </a:extLst>
          </p:cNvPr>
          <p:cNvPicPr>
            <a:picLocks noChangeAspect="1"/>
          </p:cNvPicPr>
          <p:nvPr/>
        </p:nvPicPr>
        <p:blipFill>
          <a:blip r:embed="rId3"/>
          <a:srcRect l="22723" r="18200" b="2"/>
          <a:stretch>
            <a:fillRect/>
          </a:stretch>
        </p:blipFill>
        <p:spPr>
          <a:xfrm>
            <a:off x="7376366" y="1138189"/>
            <a:ext cx="3975848" cy="4811761"/>
          </a:xfrm>
          <a:prstGeom prst="rect">
            <a:avLst/>
          </a:prstGeom>
          <a:noFill/>
        </p:spPr>
      </p:pic>
      <p:sp>
        <p:nvSpPr>
          <p:cNvPr id="9" name="Footer Placeholder 4">
            <a:extLst>
              <a:ext uri="{FF2B5EF4-FFF2-40B4-BE49-F238E27FC236}">
                <a16:creationId xmlns:a16="http://schemas.microsoft.com/office/drawing/2014/main" id="{789A1A2B-89B9-2C18-918A-7C5F3116EA23}"/>
              </a:ext>
            </a:extLst>
          </p:cNvPr>
          <p:cNvSpPr>
            <a:spLocks noGrp="1"/>
          </p:cNvSpPr>
          <p:nvPr>
            <p:ph type="ftr" sz="quarter" idx="11"/>
          </p:nvPr>
        </p:nvSpPr>
        <p:spPr>
          <a:xfrm>
            <a:off x="479425" y="6402513"/>
            <a:ext cx="7164388" cy="271337"/>
          </a:xfrm>
        </p:spPr>
        <p:txBody>
          <a:bodyPr/>
          <a:lstStyle/>
          <a:p>
            <a:r>
              <a:rPr lang="en-AU" dirty="0" err="1"/>
              <a:t>Gravholt</a:t>
            </a:r>
            <a:r>
              <a:rPr lang="en-AU" dirty="0"/>
              <a:t> et al, European Journal of Endocrinology, June 2024</a:t>
            </a:r>
          </a:p>
        </p:txBody>
      </p:sp>
    </p:spTree>
    <p:extLst>
      <p:ext uri="{BB962C8B-B14F-4D97-AF65-F5344CB8AC3E}">
        <p14:creationId xmlns:p14="http://schemas.microsoft.com/office/powerpoint/2010/main" val="34754710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07B1E-422C-5D50-FB9B-14CD44B7B810}"/>
              </a:ext>
            </a:extLst>
          </p:cNvPr>
          <p:cNvSpPr>
            <a:spLocks noGrp="1"/>
          </p:cNvSpPr>
          <p:nvPr>
            <p:ph type="title"/>
          </p:nvPr>
        </p:nvSpPr>
        <p:spPr>
          <a:xfrm>
            <a:off x="273362" y="163079"/>
            <a:ext cx="11233147" cy="1072056"/>
          </a:xfrm>
        </p:spPr>
        <p:txBody>
          <a:bodyPr>
            <a:normAutofit fontScale="90000"/>
          </a:bodyPr>
          <a:lstStyle/>
          <a:p>
            <a:r>
              <a:rPr lang="en-US" dirty="0"/>
              <a:t>Turner Syndrome, Cardiovascular Disease and Pregnancy</a:t>
            </a:r>
          </a:p>
        </p:txBody>
      </p:sp>
      <p:sp>
        <p:nvSpPr>
          <p:cNvPr id="3" name="Content Placeholder 2">
            <a:extLst>
              <a:ext uri="{FF2B5EF4-FFF2-40B4-BE49-F238E27FC236}">
                <a16:creationId xmlns:a16="http://schemas.microsoft.com/office/drawing/2014/main" id="{A9FEA75D-BD60-3EA6-8A64-EF615FFD092D}"/>
              </a:ext>
            </a:extLst>
          </p:cNvPr>
          <p:cNvSpPr>
            <a:spLocks noGrp="1"/>
          </p:cNvSpPr>
          <p:nvPr>
            <p:ph idx="1"/>
          </p:nvPr>
        </p:nvSpPr>
        <p:spPr>
          <a:xfrm>
            <a:off x="273362" y="1133788"/>
            <a:ext cx="4740621" cy="4845506"/>
          </a:xfrm>
        </p:spPr>
        <p:txBody>
          <a:bodyPr>
            <a:normAutofit fontScale="77500" lnSpcReduction="20000"/>
          </a:bodyPr>
          <a:lstStyle/>
          <a:p>
            <a:r>
              <a:rPr lang="en-US" dirty="0"/>
              <a:t>Pregnancy is a high-risk period for aortic dissection. </a:t>
            </a:r>
          </a:p>
          <a:p>
            <a:r>
              <a:rPr lang="en-US" dirty="0"/>
              <a:t>Women with Turner Syndrome are also at increased risk of hypertensive disorders of pregnancy</a:t>
            </a:r>
          </a:p>
          <a:p>
            <a:r>
              <a:rPr lang="en-US" dirty="0"/>
              <a:t>Women need full cardiovascular imaging (ideally CMR) within 2 years of a planned pregnancy.</a:t>
            </a:r>
          </a:p>
          <a:p>
            <a:r>
              <a:rPr lang="en-US" dirty="0"/>
              <a:t>The majority of women will tolerate pregnancy well from a cardiac POV – but severe valve lesions and significant aortic dilation is a high-risk situation. </a:t>
            </a:r>
          </a:p>
          <a:p>
            <a:r>
              <a:rPr lang="en-US" dirty="0"/>
              <a:t>A cardiologist with experience in cardio-obstetrics should be involved as part of the treating team when pregnancy is planned.</a:t>
            </a:r>
          </a:p>
        </p:txBody>
      </p:sp>
      <p:sp>
        <p:nvSpPr>
          <p:cNvPr id="4" name="Date Placeholder 3">
            <a:extLst>
              <a:ext uri="{FF2B5EF4-FFF2-40B4-BE49-F238E27FC236}">
                <a16:creationId xmlns:a16="http://schemas.microsoft.com/office/drawing/2014/main" id="{BA647139-1499-24CE-FB00-1ED19AA76EEF}"/>
              </a:ext>
            </a:extLst>
          </p:cNvPr>
          <p:cNvSpPr>
            <a:spLocks noGrp="1"/>
          </p:cNvSpPr>
          <p:nvPr>
            <p:ph type="dt" sz="half" idx="10"/>
          </p:nvPr>
        </p:nvSpPr>
        <p:spPr/>
        <p:txBody>
          <a:bodyPr/>
          <a:lstStyle/>
          <a:p>
            <a:fld id="{1FE87832-63D6-2747-BA64-AADCB3D6A93F}" type="datetime1">
              <a:rPr lang="en-AU" smtClean="0"/>
              <a:pPr/>
              <a:t>2/06/2026</a:t>
            </a:fld>
            <a:endParaRPr lang="en-AU" dirty="0"/>
          </a:p>
        </p:txBody>
      </p:sp>
      <p:sp>
        <p:nvSpPr>
          <p:cNvPr id="6" name="Footer Placeholder 4"/>
          <p:cNvSpPr>
            <a:spLocks noGrp="1"/>
          </p:cNvSpPr>
          <p:nvPr>
            <p:ph type="ftr" sz="quarter" idx="11"/>
          </p:nvPr>
        </p:nvSpPr>
        <p:spPr>
          <a:xfrm>
            <a:off x="486621" y="5979294"/>
            <a:ext cx="3309870" cy="281874"/>
          </a:xfrm>
        </p:spPr>
        <p:txBody>
          <a:bodyPr/>
          <a:lstStyle/>
          <a:p>
            <a:r>
              <a:rPr lang="en-AU" dirty="0" err="1"/>
              <a:t>Gravholt</a:t>
            </a:r>
            <a:r>
              <a:rPr lang="en-AU" dirty="0"/>
              <a:t> et al, European Journal of Endocrinology, June 2024, De Backer et al, European Heart Journal 2025</a:t>
            </a:r>
          </a:p>
        </p:txBody>
      </p:sp>
      <p:pic>
        <p:nvPicPr>
          <p:cNvPr id="8" name="Picture 7"/>
          <p:cNvPicPr>
            <a:picLocks noChangeAspect="1"/>
          </p:cNvPicPr>
          <p:nvPr/>
        </p:nvPicPr>
        <p:blipFill>
          <a:blip r:embed="rId2"/>
          <a:stretch>
            <a:fillRect/>
          </a:stretch>
        </p:blipFill>
        <p:spPr>
          <a:xfrm>
            <a:off x="5042562" y="654970"/>
            <a:ext cx="6668431" cy="4382112"/>
          </a:xfrm>
          <a:prstGeom prst="rect">
            <a:avLst/>
          </a:prstGeom>
        </p:spPr>
      </p:pic>
      <p:pic>
        <p:nvPicPr>
          <p:cNvPr id="9" name="Picture 8"/>
          <p:cNvPicPr>
            <a:picLocks noChangeAspect="1"/>
          </p:cNvPicPr>
          <p:nvPr/>
        </p:nvPicPr>
        <p:blipFill>
          <a:blip r:embed="rId3"/>
          <a:stretch>
            <a:fillRect/>
          </a:stretch>
        </p:blipFill>
        <p:spPr>
          <a:xfrm>
            <a:off x="5028272" y="4978163"/>
            <a:ext cx="6697010" cy="1695687"/>
          </a:xfrm>
          <a:prstGeom prst="rect">
            <a:avLst/>
          </a:prstGeom>
        </p:spPr>
      </p:pic>
    </p:spTree>
    <p:extLst>
      <p:ext uri="{BB962C8B-B14F-4D97-AF65-F5344CB8AC3E}">
        <p14:creationId xmlns:p14="http://schemas.microsoft.com/office/powerpoint/2010/main" val="1475169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6"/>
          <p:cNvSpPr>
            <a:spLocks noChangeArrowheads="1"/>
          </p:cNvSpPr>
          <p:nvPr/>
        </p:nvSpPr>
        <p:spPr bwMode="auto">
          <a:xfrm>
            <a:off x="1524005" y="236220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7174" name="Rectangle 7"/>
          <p:cNvSpPr>
            <a:spLocks noChangeArrowheads="1"/>
          </p:cNvSpPr>
          <p:nvPr/>
        </p:nvSpPr>
        <p:spPr bwMode="auto">
          <a:xfrm>
            <a:off x="8151389" y="1702566"/>
            <a:ext cx="184731" cy="461665"/>
          </a:xfrm>
          <a:prstGeom prst="rect">
            <a:avLst/>
          </a:prstGeom>
          <a:solidFill>
            <a:srgbClr val="FFFFFF"/>
          </a:solidFill>
          <a:ln w="12700">
            <a:noFill/>
            <a:miter lim="800000"/>
            <a:headEnd type="none" w="sm" len="sm"/>
            <a:tailEnd type="none" w="sm" len="sm"/>
          </a:ln>
        </p:spPr>
        <p:txBody>
          <a:bodyPr wrap="none">
            <a:spAutoFit/>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4" name="Slide Number Placeholder 3"/>
          <p:cNvSpPr>
            <a:spLocks noGrp="1"/>
          </p:cNvSpPr>
          <p:nvPr>
            <p:ph type="sldNum" sz="quarter" idx="12"/>
          </p:nvPr>
        </p:nvSpPr>
        <p:spPr/>
        <p:txBody>
          <a:bodyPr/>
          <a:lstStyle/>
          <a:p>
            <a:fld id="{F777394C-4932-4BD5-BC6F-A97D535CDE78}" type="slidenum">
              <a:rPr lang="en-AU" smtClean="0"/>
              <a:t>5</a:t>
            </a:fld>
            <a:endParaRPr lang="en-AU" dirty="0"/>
          </a:p>
        </p:txBody>
      </p:sp>
      <p:sp>
        <p:nvSpPr>
          <p:cNvPr id="22" name="TextBox 11">
            <a:extLst>
              <a:ext uri="{FF2B5EF4-FFF2-40B4-BE49-F238E27FC236}">
                <a16:creationId xmlns:a16="http://schemas.microsoft.com/office/drawing/2014/main" id="{93FC6F70-1B81-47F7-9F15-A93031794F3D}"/>
              </a:ext>
            </a:extLst>
          </p:cNvPr>
          <p:cNvSpPr txBox="1"/>
          <p:nvPr/>
        </p:nvSpPr>
        <p:spPr>
          <a:xfrm>
            <a:off x="1016000" y="343701"/>
            <a:ext cx="10510445" cy="692497"/>
          </a:xfrm>
          <a:prstGeom prst="rect">
            <a:avLst/>
          </a:prstGeom>
        </p:spPr>
        <p:txBody>
          <a:bodyPr wrap="square" lIns="0" tIns="0" rIns="0" bIns="0" rtlCol="0" anchor="t">
            <a:spAutoFit/>
          </a:bodyPr>
          <a:lstStyle/>
          <a:p>
            <a:pPr algn="ctr">
              <a:lnSpc>
                <a:spcPts val="5366"/>
              </a:lnSpc>
            </a:pPr>
            <a:r>
              <a:rPr lang="en-US" sz="4666" spc="181" dirty="0">
                <a:solidFill>
                  <a:srgbClr val="0070C0"/>
                </a:solidFill>
                <a:latin typeface="+mj-lt"/>
                <a:ea typeface="Anton"/>
                <a:cs typeface="Anton"/>
                <a:sym typeface="Anton"/>
              </a:rPr>
              <a:t>Variable genotype</a:t>
            </a:r>
          </a:p>
        </p:txBody>
      </p:sp>
      <p:pic>
        <p:nvPicPr>
          <p:cNvPr id="2" name="Picture 1">
            <a:extLst>
              <a:ext uri="{FF2B5EF4-FFF2-40B4-BE49-F238E27FC236}">
                <a16:creationId xmlns:a16="http://schemas.microsoft.com/office/drawing/2014/main" id="{43FFBA89-1A6B-4D48-A845-835332D5793F}"/>
              </a:ext>
            </a:extLst>
          </p:cNvPr>
          <p:cNvPicPr>
            <a:picLocks noChangeAspect="1"/>
          </p:cNvPicPr>
          <p:nvPr/>
        </p:nvPicPr>
        <p:blipFill rotWithShape="1">
          <a:blip r:embed="rId3"/>
          <a:srcRect l="13257" t="10269" r="6560"/>
          <a:stretch/>
        </p:blipFill>
        <p:spPr>
          <a:xfrm>
            <a:off x="203200" y="1795496"/>
            <a:ext cx="6146641" cy="2741322"/>
          </a:xfrm>
          <a:prstGeom prst="rect">
            <a:avLst/>
          </a:prstGeom>
        </p:spPr>
      </p:pic>
      <p:pic>
        <p:nvPicPr>
          <p:cNvPr id="3" name="Picture 2">
            <a:extLst>
              <a:ext uri="{FF2B5EF4-FFF2-40B4-BE49-F238E27FC236}">
                <a16:creationId xmlns:a16="http://schemas.microsoft.com/office/drawing/2014/main" id="{62FDE2F9-0089-4233-81AC-D9B4301D3ED1}"/>
              </a:ext>
            </a:extLst>
          </p:cNvPr>
          <p:cNvPicPr>
            <a:picLocks noChangeAspect="1"/>
          </p:cNvPicPr>
          <p:nvPr/>
        </p:nvPicPr>
        <p:blipFill>
          <a:blip r:embed="rId4"/>
          <a:stretch>
            <a:fillRect/>
          </a:stretch>
        </p:blipFill>
        <p:spPr>
          <a:xfrm>
            <a:off x="6705600" y="1742042"/>
            <a:ext cx="5105258" cy="2985665"/>
          </a:xfrm>
          <a:prstGeom prst="rect">
            <a:avLst/>
          </a:prstGeom>
          <a:ln w="57150">
            <a:solidFill>
              <a:srgbClr val="007076"/>
            </a:solidFill>
          </a:ln>
        </p:spPr>
      </p:pic>
      <p:pic>
        <p:nvPicPr>
          <p:cNvPr id="11" name="Picture 10">
            <a:extLst>
              <a:ext uri="{FF2B5EF4-FFF2-40B4-BE49-F238E27FC236}">
                <a16:creationId xmlns:a16="http://schemas.microsoft.com/office/drawing/2014/main" id="{8479757D-C66D-4136-92B8-625C1FFF7E6E}"/>
              </a:ext>
            </a:extLst>
          </p:cNvPr>
          <p:cNvPicPr>
            <a:picLocks noChangeAspect="1"/>
          </p:cNvPicPr>
          <p:nvPr/>
        </p:nvPicPr>
        <p:blipFill>
          <a:blip r:embed="rId5"/>
          <a:stretch>
            <a:fillRect/>
          </a:stretch>
        </p:blipFill>
        <p:spPr>
          <a:xfrm>
            <a:off x="3505200" y="6033284"/>
            <a:ext cx="2672898" cy="631472"/>
          </a:xfrm>
          <a:prstGeom prst="rect">
            <a:avLst/>
          </a:prstGeom>
        </p:spPr>
      </p:pic>
    </p:spTree>
    <p:extLst>
      <p:ext uri="{BB962C8B-B14F-4D97-AF65-F5344CB8AC3E}">
        <p14:creationId xmlns:p14="http://schemas.microsoft.com/office/powerpoint/2010/main" val="6402927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75B7F-2C57-48FD-7B9F-44953C350BFD}"/>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661978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a:extLst>
              <a:ext uri="{FF2B5EF4-FFF2-40B4-BE49-F238E27FC236}">
                <a16:creationId xmlns:a16="http://schemas.microsoft.com/office/drawing/2014/main" id="{D1D71DEA-AADE-427D-8B69-5CB7F08974D7}"/>
              </a:ext>
            </a:extLst>
          </p:cNvPr>
          <p:cNvSpPr>
            <a:spLocks noGrp="1"/>
          </p:cNvSpPr>
          <p:nvPr>
            <p:ph type="ctrTitle"/>
          </p:nvPr>
        </p:nvSpPr>
        <p:spPr>
          <a:xfrm>
            <a:off x="2495550" y="333375"/>
            <a:ext cx="7200900" cy="1238250"/>
          </a:xfrm>
        </p:spPr>
        <p:txBody>
          <a:bodyPr/>
          <a:lstStyle/>
          <a:p>
            <a:pPr eaLnBrk="1" hangingPunct="1"/>
            <a:r>
              <a:rPr lang="en-AU" altLang="en-US" sz="4000" b="1">
                <a:solidFill>
                  <a:srgbClr val="FF0000"/>
                </a:solidFill>
                <a:ea typeface="ＭＳ Ｐゴシック" panose="020B0600070205080204" pitchFamily="34" charset="-128"/>
              </a:rPr>
              <a:t>Turner Syndrome and Fertility</a:t>
            </a:r>
          </a:p>
        </p:txBody>
      </p:sp>
      <p:sp>
        <p:nvSpPr>
          <p:cNvPr id="14339" name="Rectangle 1027">
            <a:extLst>
              <a:ext uri="{FF2B5EF4-FFF2-40B4-BE49-F238E27FC236}">
                <a16:creationId xmlns:a16="http://schemas.microsoft.com/office/drawing/2014/main" id="{7D14223A-706A-2ABC-3C24-D90EFD28279B}"/>
              </a:ext>
            </a:extLst>
          </p:cNvPr>
          <p:cNvSpPr>
            <a:spLocks noGrp="1"/>
          </p:cNvSpPr>
          <p:nvPr>
            <p:ph type="subTitle" idx="1"/>
          </p:nvPr>
        </p:nvSpPr>
        <p:spPr>
          <a:xfrm>
            <a:off x="1881189" y="2000250"/>
            <a:ext cx="8429625" cy="3214688"/>
          </a:xfrm>
        </p:spPr>
        <p:txBody>
          <a:bodyPr/>
          <a:lstStyle/>
          <a:p>
            <a:pPr eaLnBrk="1" hangingPunct="1"/>
            <a:r>
              <a:rPr lang="en-AU" altLang="en-US" sz="2800">
                <a:ea typeface="ＭＳ Ｐゴシック" panose="020B0600070205080204" pitchFamily="34" charset="-128"/>
              </a:rPr>
              <a:t>Professor Beverley Vollenhoven AM</a:t>
            </a:r>
          </a:p>
          <a:p>
            <a:pPr eaLnBrk="1" hangingPunct="1"/>
            <a:r>
              <a:rPr lang="en-AU" altLang="en-US" sz="2800">
                <a:ea typeface="ＭＳ Ｐゴシック" panose="020B0600070205080204" pitchFamily="34" charset="-128"/>
              </a:rPr>
              <a:t>Reproductive Endocrinologist and Infertility Specialist</a:t>
            </a:r>
          </a:p>
          <a:p>
            <a:pPr eaLnBrk="1" hangingPunct="1"/>
            <a:endParaRPr lang="en-AU" altLang="en-US" sz="2800">
              <a:ea typeface="ＭＳ Ｐゴシック" panose="020B0600070205080204" pitchFamily="34" charset="-128"/>
            </a:endParaRPr>
          </a:p>
          <a:p>
            <a:pPr eaLnBrk="1" hangingPunct="1"/>
            <a:r>
              <a:rPr lang="en-US" altLang="en-US">
                <a:ea typeface="ＭＳ Ｐゴシック" panose="020B0600070205080204" pitchFamily="34" charset="-128"/>
              </a:rPr>
              <a:t>Carl Wood Chair of Obstetrics and Gynaecology, Monash University</a:t>
            </a:r>
            <a:endParaRPr lang="en-AU" altLang="en-US">
              <a:ea typeface="ＭＳ Ｐゴシック" panose="020B0600070205080204" pitchFamily="34" charset="-128"/>
            </a:endParaRPr>
          </a:p>
          <a:p>
            <a:pPr eaLnBrk="1" hangingPunct="1"/>
            <a:r>
              <a:rPr lang="en-AU" altLang="en-US">
                <a:ea typeface="ＭＳ Ｐゴシック" panose="020B0600070205080204" pitchFamily="34" charset="-128"/>
              </a:rPr>
              <a:t>Head of Gynaecology and Research, Monash Health</a:t>
            </a:r>
          </a:p>
          <a:p>
            <a:pPr eaLnBrk="1" hangingPunct="1"/>
            <a:r>
              <a:rPr lang="en-AU" altLang="en-US">
                <a:ea typeface="ＭＳ Ｐゴシック" panose="020B0600070205080204" pitchFamily="34" charset="-128"/>
              </a:rPr>
              <a:t>Monash IVF</a:t>
            </a:r>
          </a:p>
          <a:p>
            <a:pPr eaLnBrk="1" hangingPunct="1"/>
            <a:endParaRPr lang="en-AU" altLang="en-US">
              <a:ea typeface="ＭＳ Ｐゴシック" panose="020B0600070205080204" pitchFamily="34" charset="-128"/>
            </a:endParaRPr>
          </a:p>
        </p:txBody>
      </p:sp>
      <p:pic>
        <p:nvPicPr>
          <p:cNvPr id="14340" name="Picture 3" descr="monash.png">
            <a:extLst>
              <a:ext uri="{FF2B5EF4-FFF2-40B4-BE49-F238E27FC236}">
                <a16:creationId xmlns:a16="http://schemas.microsoft.com/office/drawing/2014/main" id="{848D44F9-5F25-FB06-20FF-271EDB7526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6215064"/>
            <a:ext cx="23764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8" descr="149672653055668.png">
            <a:extLst>
              <a:ext uri="{FF2B5EF4-FFF2-40B4-BE49-F238E27FC236}">
                <a16:creationId xmlns:a16="http://schemas.microsoft.com/office/drawing/2014/main" id="{5B78F318-A14A-4A50-C4BC-D6A57B7C99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3588" y="6000751"/>
            <a:ext cx="2284412"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392FFFDC-5C38-282B-D0EE-5D171757677F}"/>
              </a:ext>
            </a:extLst>
          </p:cNvPr>
          <p:cNvSpPr>
            <a:spLocks noGrp="1"/>
          </p:cNvSpPr>
          <p:nvPr>
            <p:ph type="title"/>
          </p:nvPr>
        </p:nvSpPr>
        <p:spPr>
          <a:xfrm>
            <a:off x="2152650" y="115889"/>
            <a:ext cx="7886700" cy="865187"/>
          </a:xfrm>
        </p:spPr>
        <p:txBody>
          <a:bodyPr/>
          <a:lstStyle/>
          <a:p>
            <a:pPr algn="ctr"/>
            <a:r>
              <a:rPr lang="en-US" altLang="en-US" b="1">
                <a:solidFill>
                  <a:srgbClr val="FF0000"/>
                </a:solidFill>
                <a:ea typeface="ＭＳ Ｐゴシック" panose="020B0600070205080204" pitchFamily="34" charset="-128"/>
              </a:rPr>
              <a:t>Fertility</a:t>
            </a:r>
            <a:endParaRPr lang="en-AU" altLang="en-US" b="1">
              <a:solidFill>
                <a:srgbClr val="FF0000"/>
              </a:solidFill>
              <a:ea typeface="ＭＳ Ｐゴシック" panose="020B0600070205080204" pitchFamily="34" charset="-128"/>
            </a:endParaRPr>
          </a:p>
        </p:txBody>
      </p:sp>
      <p:sp>
        <p:nvSpPr>
          <p:cNvPr id="15363" name="Content Placeholder 2">
            <a:extLst>
              <a:ext uri="{FF2B5EF4-FFF2-40B4-BE49-F238E27FC236}">
                <a16:creationId xmlns:a16="http://schemas.microsoft.com/office/drawing/2014/main" id="{590B97F3-A5F9-A199-7B2C-94841D242743}"/>
              </a:ext>
            </a:extLst>
          </p:cNvPr>
          <p:cNvSpPr>
            <a:spLocks noGrp="1"/>
          </p:cNvSpPr>
          <p:nvPr>
            <p:ph idx="1"/>
          </p:nvPr>
        </p:nvSpPr>
        <p:spPr>
          <a:xfrm>
            <a:off x="1558926" y="1052514"/>
            <a:ext cx="9001125" cy="5805487"/>
          </a:xfrm>
        </p:spPr>
        <p:txBody>
          <a:bodyPr/>
          <a:lstStyle/>
          <a:p>
            <a:r>
              <a:rPr lang="en-US" altLang="en-US" sz="3600">
                <a:ea typeface="ＭＳ Ｐゴシック" panose="020B0600070205080204" pitchFamily="34" charset="-128"/>
              </a:rPr>
              <a:t>90-95% are infertile (1.3-5%)</a:t>
            </a:r>
          </a:p>
          <a:p>
            <a:endParaRPr lang="en-US" altLang="en-US" sz="3600">
              <a:ea typeface="ＭＳ Ｐゴシック" panose="020B0600070205080204" pitchFamily="34" charset="-128"/>
            </a:endParaRPr>
          </a:p>
          <a:p>
            <a:r>
              <a:rPr lang="en-US" altLang="en-US" sz="3600">
                <a:ea typeface="ＭＳ Ｐゴシック" panose="020B0600070205080204" pitchFamily="34" charset="-128"/>
              </a:rPr>
              <a:t>Causes:</a:t>
            </a:r>
          </a:p>
          <a:p>
            <a:pPr lvl="1"/>
            <a:r>
              <a:rPr lang="en-US" altLang="en-US" sz="3600">
                <a:ea typeface="ＭＳ Ｐゴシック" panose="020B0600070205080204" pitchFamily="34" charset="-128"/>
              </a:rPr>
              <a:t>Ovarian failure due to absent or damaged ovarian follicles</a:t>
            </a:r>
          </a:p>
          <a:p>
            <a:pPr lvl="1"/>
            <a:r>
              <a:rPr lang="en-US" altLang="en-US" sz="3600">
                <a:ea typeface="ＭＳ Ｐゴシック" panose="020B0600070205080204" pitchFamily="34" charset="-128"/>
              </a:rPr>
              <a:t>Accelerated depletion of oocytes </a:t>
            </a:r>
          </a:p>
          <a:p>
            <a:endParaRPr lang="en-US" altLang="en-US" sz="3600">
              <a:ea typeface="ＭＳ Ｐゴシック" panose="020B0600070205080204" pitchFamily="34" charset="-128"/>
            </a:endParaRPr>
          </a:p>
          <a:p>
            <a:r>
              <a:rPr lang="en-US" altLang="en-US" sz="3600">
                <a:ea typeface="ＭＳ Ｐゴシック" panose="020B0600070205080204" pitchFamily="34" charset="-128"/>
              </a:rPr>
              <a:t>Some mosaic TS (45,X/46,XX) may retain some fertility and even some with 45XO may have pregnancies if XX in ovaries</a:t>
            </a:r>
          </a:p>
          <a:p>
            <a:endParaRPr lang="en-US" altLang="en-US" sz="3600">
              <a:ea typeface="ＭＳ Ｐゴシック" panose="020B0600070205080204" pitchFamily="34" charset="-128"/>
            </a:endParaRPr>
          </a:p>
          <a:p>
            <a:endParaRPr lang="en-AU" altLang="en-US">
              <a:ea typeface="ＭＳ Ｐゴシック" panose="020B0600070205080204" pitchFamily="34"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531CBD24-705C-E0D8-175C-62CDB9990022}"/>
              </a:ext>
            </a:extLst>
          </p:cNvPr>
          <p:cNvSpPr>
            <a:spLocks noGrp="1"/>
          </p:cNvSpPr>
          <p:nvPr>
            <p:ph type="title"/>
          </p:nvPr>
        </p:nvSpPr>
        <p:spPr/>
        <p:txBody>
          <a:bodyPr/>
          <a:lstStyle/>
          <a:p>
            <a:r>
              <a:rPr lang="en-US" altLang="en-US" b="1">
                <a:solidFill>
                  <a:srgbClr val="FF0000"/>
                </a:solidFill>
                <a:ea typeface="ＭＳ Ｐゴシック" panose="020B0600070205080204" pitchFamily="34" charset="-128"/>
              </a:rPr>
              <a:t>Ovarian Reserve Decline in Turner Syndrome</a:t>
            </a:r>
          </a:p>
        </p:txBody>
      </p:sp>
      <p:pic>
        <p:nvPicPr>
          <p:cNvPr id="16387" name="Picture 2" descr="figure1_ovarian_decline.png">
            <a:extLst>
              <a:ext uri="{FF2B5EF4-FFF2-40B4-BE49-F238E27FC236}">
                <a16:creationId xmlns:a16="http://schemas.microsoft.com/office/drawing/2014/main" id="{A373524C-0014-1201-65F0-EBA2A1092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885950"/>
            <a:ext cx="6173788"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421A2B79-C298-6D76-2B75-F5E00B86DD05}"/>
              </a:ext>
            </a:extLst>
          </p:cNvPr>
          <p:cNvSpPr>
            <a:spLocks noGrp="1"/>
          </p:cNvSpPr>
          <p:nvPr>
            <p:ph type="title"/>
          </p:nvPr>
        </p:nvSpPr>
        <p:spPr/>
        <p:txBody>
          <a:bodyPr/>
          <a:lstStyle/>
          <a:p>
            <a:pPr algn="ctr"/>
            <a:r>
              <a:rPr lang="en-US" altLang="en-US" b="1">
                <a:solidFill>
                  <a:srgbClr val="FF0000"/>
                </a:solidFill>
                <a:ea typeface="ＭＳ Ｐゴシック" panose="020B0600070205080204" pitchFamily="34" charset="-128"/>
              </a:rPr>
              <a:t>Fertility Preservation</a:t>
            </a:r>
            <a:endParaRPr lang="en-AU" altLang="en-US" b="1">
              <a:solidFill>
                <a:srgbClr val="FF0000"/>
              </a:solidFill>
              <a:ea typeface="ＭＳ Ｐゴシック" panose="020B0600070205080204" pitchFamily="34" charset="-128"/>
            </a:endParaRPr>
          </a:p>
        </p:txBody>
      </p:sp>
      <p:sp>
        <p:nvSpPr>
          <p:cNvPr id="17411" name="TextBox 3">
            <a:extLst>
              <a:ext uri="{FF2B5EF4-FFF2-40B4-BE49-F238E27FC236}">
                <a16:creationId xmlns:a16="http://schemas.microsoft.com/office/drawing/2014/main" id="{6064D091-766E-1A8A-392E-A7C5E25F5DD8}"/>
              </a:ext>
            </a:extLst>
          </p:cNvPr>
          <p:cNvSpPr txBox="1">
            <a:spLocks noChangeArrowheads="1"/>
          </p:cNvSpPr>
          <p:nvPr/>
        </p:nvSpPr>
        <p:spPr bwMode="auto">
          <a:xfrm>
            <a:off x="1631951" y="2090738"/>
            <a:ext cx="87852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buFont typeface="Arial" panose="020B0604020202020204" pitchFamily="34" charset="0"/>
              <a:buChar char="•"/>
            </a:pPr>
            <a:r>
              <a:rPr lang="en-US" altLang="en-US" b="1"/>
              <a:t>Fertility window is narrow</a:t>
            </a:r>
          </a:p>
          <a:p>
            <a:pPr>
              <a:buFont typeface="Arial" panose="020B0604020202020204" pitchFamily="34" charset="0"/>
              <a:buChar char="•"/>
            </a:pPr>
            <a:r>
              <a:rPr lang="en-US" altLang="en-US" b="1"/>
              <a:t>Oocyte cryopreservation: </a:t>
            </a:r>
            <a:r>
              <a:rPr lang="en-US" altLang="en-US"/>
              <a:t>Must have reached puberty and for those with detectable ovarian function.  Requires IVF cycle</a:t>
            </a:r>
          </a:p>
          <a:p>
            <a:pPr>
              <a:buFont typeface="Arial" panose="020B0604020202020204" pitchFamily="34" charset="0"/>
              <a:buChar char="•"/>
            </a:pPr>
            <a:r>
              <a:rPr lang="en-US" altLang="en-US" b="1"/>
              <a:t>Embryo Cryopreservation: </a:t>
            </a:r>
            <a:r>
              <a:rPr lang="en-US" altLang="en-US"/>
              <a:t>Requires partner</a:t>
            </a:r>
            <a:endParaRPr lang="en-US" altLang="en-US" b="1"/>
          </a:p>
          <a:p>
            <a:pPr>
              <a:buFont typeface="Arial" panose="020B0604020202020204" pitchFamily="34" charset="0"/>
              <a:buChar char="•"/>
            </a:pPr>
            <a:endParaRPr lang="en-US" altLang="en-US" b="1"/>
          </a:p>
          <a:p>
            <a:pPr>
              <a:buFont typeface="Arial" panose="020B0604020202020204" pitchFamily="34" charset="0"/>
              <a:buChar char="•"/>
            </a:pPr>
            <a:r>
              <a:rPr lang="en-US" altLang="en-US" b="1"/>
              <a:t>Ovarian tissue cryopreservation: </a:t>
            </a:r>
            <a:r>
              <a:rPr lang="en-US" altLang="en-US"/>
              <a:t>pros and cons.  May retain fertility but may also be at the expense of future ovarian function.</a:t>
            </a:r>
          </a:p>
          <a:p>
            <a:pPr>
              <a:buFont typeface="Arial" panose="020B0604020202020204" pitchFamily="34" charset="0"/>
              <a:buChar char="•"/>
            </a:pPr>
            <a:endParaRPr lang="en-US"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1279551-A656-D6BE-6103-B9FAB55ACF6F}"/>
              </a:ext>
            </a:extLst>
          </p:cNvPr>
          <p:cNvSpPr>
            <a:spLocks noGrp="1"/>
          </p:cNvSpPr>
          <p:nvPr>
            <p:ph type="title"/>
          </p:nvPr>
        </p:nvSpPr>
        <p:spPr>
          <a:xfrm>
            <a:off x="2135188" y="1"/>
            <a:ext cx="7886700" cy="981075"/>
          </a:xfrm>
        </p:spPr>
        <p:txBody>
          <a:bodyPr/>
          <a:lstStyle/>
          <a:p>
            <a:pPr algn="ctr"/>
            <a:r>
              <a:rPr lang="en-US" altLang="en-US" b="1">
                <a:solidFill>
                  <a:srgbClr val="FF0000"/>
                </a:solidFill>
                <a:ea typeface="ＭＳ Ｐゴシック" panose="020B0600070205080204" pitchFamily="34" charset="-128"/>
              </a:rPr>
              <a:t>Ovarian Tissue Freezing</a:t>
            </a:r>
            <a:endParaRPr lang="en-AU" altLang="en-US" b="1">
              <a:solidFill>
                <a:srgbClr val="FF0000"/>
              </a:solidFill>
              <a:ea typeface="ＭＳ Ｐゴシック" panose="020B0600070205080204" pitchFamily="34" charset="-128"/>
            </a:endParaRPr>
          </a:p>
        </p:txBody>
      </p:sp>
      <p:sp>
        <p:nvSpPr>
          <p:cNvPr id="18435" name="Content Placeholder 2">
            <a:extLst>
              <a:ext uri="{FF2B5EF4-FFF2-40B4-BE49-F238E27FC236}">
                <a16:creationId xmlns:a16="http://schemas.microsoft.com/office/drawing/2014/main" id="{88DB52E4-5832-12D1-3265-CF94790537C7}"/>
              </a:ext>
            </a:extLst>
          </p:cNvPr>
          <p:cNvSpPr>
            <a:spLocks noGrp="1"/>
          </p:cNvSpPr>
          <p:nvPr>
            <p:ph idx="1"/>
          </p:nvPr>
        </p:nvSpPr>
        <p:spPr>
          <a:xfrm>
            <a:off x="1703389" y="1052513"/>
            <a:ext cx="8785225" cy="5689600"/>
          </a:xfrm>
        </p:spPr>
        <p:txBody>
          <a:bodyPr>
            <a:normAutofit lnSpcReduction="10000"/>
          </a:bodyPr>
          <a:lstStyle/>
          <a:p>
            <a:r>
              <a:rPr lang="en-US" altLang="en-US" sz="3600">
                <a:ea typeface="ＭＳ Ｐゴシック" panose="020B0600070205080204" pitchFamily="34" charset="-128"/>
              </a:rPr>
              <a:t>Surgical removal of ovarian cortical tissue containing follicles or unilateral oophorectomy</a:t>
            </a:r>
          </a:p>
          <a:p>
            <a:r>
              <a:rPr lang="en-US" altLang="en-US" sz="3600">
                <a:ea typeface="ＭＳ Ｐゴシック" panose="020B0600070205080204" pitchFamily="34" charset="-128"/>
              </a:rPr>
              <a:t>Tissue cryopreserved and transplanted later to restore fertility/endocrine function</a:t>
            </a:r>
          </a:p>
          <a:p>
            <a:endParaRPr lang="en-US" altLang="en-US" sz="3600">
              <a:ea typeface="ＭＳ Ｐゴシック" panose="020B0600070205080204" pitchFamily="34" charset="-128"/>
            </a:endParaRPr>
          </a:p>
          <a:p>
            <a:r>
              <a:rPr lang="en-US" altLang="en-US" sz="3600">
                <a:ea typeface="ＭＳ Ｐゴシック" panose="020B0600070205080204" pitchFamily="34" charset="-128"/>
              </a:rPr>
              <a:t>Accepted by ASRM (2019) as a standard option for fertility preservation</a:t>
            </a:r>
          </a:p>
          <a:p>
            <a:r>
              <a:rPr lang="en-US" altLang="en-US" sz="3600">
                <a:ea typeface="ＭＳ Ｐゴシック" panose="020B0600070205080204" pitchFamily="34" charset="-128"/>
              </a:rPr>
              <a:t>Counsel about uncertainty: limited evidence of live births after OTC specifically in TS</a:t>
            </a:r>
          </a:p>
          <a:p>
            <a:endParaRPr lang="en-US" altLang="en-US" sz="3600">
              <a:ea typeface="ＭＳ Ｐゴシック" panose="020B0600070205080204" pitchFamily="34" charset="-128"/>
            </a:endParaRPr>
          </a:p>
          <a:p>
            <a:endParaRPr lang="en-AU" altLang="en-US">
              <a:ea typeface="ＭＳ Ｐゴシック" panose="020B0600070205080204" pitchFamily="34"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92C1277D-BB20-72AC-029E-F712F11FBD0A}"/>
              </a:ext>
            </a:extLst>
          </p:cNvPr>
          <p:cNvSpPr>
            <a:spLocks noGrp="1"/>
          </p:cNvSpPr>
          <p:nvPr>
            <p:ph type="title"/>
          </p:nvPr>
        </p:nvSpPr>
        <p:spPr/>
        <p:txBody>
          <a:bodyPr/>
          <a:lstStyle/>
          <a:p>
            <a:pPr algn="ctr"/>
            <a:r>
              <a:rPr lang="en-US" altLang="en-US" b="1">
                <a:solidFill>
                  <a:srgbClr val="FF0000"/>
                </a:solidFill>
                <a:ea typeface="ＭＳ Ｐゴシック" panose="020B0600070205080204" pitchFamily="34" charset="-128"/>
              </a:rPr>
              <a:t>Ovarian Tissue Cryopreservation Process</a:t>
            </a:r>
          </a:p>
        </p:txBody>
      </p:sp>
      <p:sp>
        <p:nvSpPr>
          <p:cNvPr id="3" name="Rounded Rectangle 2">
            <a:extLst>
              <a:ext uri="{FF2B5EF4-FFF2-40B4-BE49-F238E27FC236}">
                <a16:creationId xmlns:a16="http://schemas.microsoft.com/office/drawing/2014/main" id="{98B50C89-BE90-1330-6B30-F91272C22115}"/>
              </a:ext>
            </a:extLst>
          </p:cNvPr>
          <p:cNvSpPr/>
          <p:nvPr/>
        </p:nvSpPr>
        <p:spPr>
          <a:xfrm>
            <a:off x="2119313" y="2513014"/>
            <a:ext cx="1714500" cy="892175"/>
          </a:xfrm>
          <a:prstGeom prst="roundRect">
            <a:avLst/>
          </a:prstGeom>
          <a:solidFill>
            <a:srgbClr val="FF9999"/>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sz="1600" b="1"/>
            </a:pPr>
            <a:r>
              <a:rPr sz="1200" b="1"/>
              <a:t>Ovary biopsy</a:t>
            </a:r>
          </a:p>
        </p:txBody>
      </p:sp>
      <p:sp>
        <p:nvSpPr>
          <p:cNvPr id="4" name="Rounded Rectangle 3">
            <a:extLst>
              <a:ext uri="{FF2B5EF4-FFF2-40B4-BE49-F238E27FC236}">
                <a16:creationId xmlns:a16="http://schemas.microsoft.com/office/drawing/2014/main" id="{EEEFCB7F-B7EC-2E09-8C63-E628CF968CE4}"/>
              </a:ext>
            </a:extLst>
          </p:cNvPr>
          <p:cNvSpPr/>
          <p:nvPr/>
        </p:nvSpPr>
        <p:spPr>
          <a:xfrm>
            <a:off x="4381500" y="2513014"/>
            <a:ext cx="1714500" cy="892175"/>
          </a:xfrm>
          <a:prstGeom prst="roundRect">
            <a:avLst/>
          </a:prstGeom>
          <a:solidFill>
            <a:srgbClr val="FFCC66"/>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sz="1600" b="1"/>
            </a:pPr>
            <a:r>
              <a:rPr sz="1200" b="1"/>
              <a:t>Tissue slicing</a:t>
            </a:r>
          </a:p>
        </p:txBody>
      </p:sp>
      <p:sp>
        <p:nvSpPr>
          <p:cNvPr id="5" name="Rounded Rectangle 4">
            <a:extLst>
              <a:ext uri="{FF2B5EF4-FFF2-40B4-BE49-F238E27FC236}">
                <a16:creationId xmlns:a16="http://schemas.microsoft.com/office/drawing/2014/main" id="{85D6768C-792C-CEB4-BB41-F30A58369F9F}"/>
              </a:ext>
            </a:extLst>
          </p:cNvPr>
          <p:cNvSpPr/>
          <p:nvPr/>
        </p:nvSpPr>
        <p:spPr>
          <a:xfrm>
            <a:off x="6451600" y="2500314"/>
            <a:ext cx="1714500" cy="890587"/>
          </a:xfrm>
          <a:prstGeom prst="roundRect">
            <a:avLst/>
          </a:prstGeom>
          <a:solidFill>
            <a:srgbClr val="99CC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sz="1600" b="1"/>
            </a:pPr>
            <a:r>
              <a:rPr sz="1200" b="1"/>
              <a:t>Cryopreservation</a:t>
            </a:r>
          </a:p>
        </p:txBody>
      </p:sp>
      <p:sp>
        <p:nvSpPr>
          <p:cNvPr id="6" name="Rounded Rectangle 5">
            <a:extLst>
              <a:ext uri="{FF2B5EF4-FFF2-40B4-BE49-F238E27FC236}">
                <a16:creationId xmlns:a16="http://schemas.microsoft.com/office/drawing/2014/main" id="{5A67CC4A-D45D-6207-BA76-22AFF7FD16BD}"/>
              </a:ext>
            </a:extLst>
          </p:cNvPr>
          <p:cNvSpPr/>
          <p:nvPr/>
        </p:nvSpPr>
        <p:spPr>
          <a:xfrm>
            <a:off x="8543925" y="2497139"/>
            <a:ext cx="1716088" cy="890587"/>
          </a:xfrm>
          <a:prstGeom prst="roundRect">
            <a:avLst/>
          </a:prstGeom>
          <a:solidFill>
            <a:srgbClr val="99FF99"/>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sz="1600" b="1"/>
            </a:pPr>
            <a:r>
              <a:rPr sz="1200" b="1"/>
              <a:t>Reimplantation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53B9B606-A6BB-DDB6-7FDE-EF8644E89044}"/>
              </a:ext>
            </a:extLst>
          </p:cNvPr>
          <p:cNvSpPr>
            <a:spLocks noGrp="1"/>
          </p:cNvSpPr>
          <p:nvPr>
            <p:ph type="title"/>
          </p:nvPr>
        </p:nvSpPr>
        <p:spPr/>
        <p:txBody>
          <a:bodyPr/>
          <a:lstStyle/>
          <a:p>
            <a:pPr algn="ctr"/>
            <a:r>
              <a:rPr lang="en-US" altLang="en-US" b="1">
                <a:solidFill>
                  <a:srgbClr val="FF0000"/>
                </a:solidFill>
                <a:ea typeface="ＭＳ Ｐゴシック" panose="020B0600070205080204" pitchFamily="34" charset="-128"/>
              </a:rPr>
              <a:t>Outcomes After OTC</a:t>
            </a:r>
          </a:p>
        </p:txBody>
      </p:sp>
      <p:pic>
        <p:nvPicPr>
          <p:cNvPr id="20483" name="Picture 2" descr="figure2_outcomes.png">
            <a:extLst>
              <a:ext uri="{FF2B5EF4-FFF2-40B4-BE49-F238E27FC236}">
                <a16:creationId xmlns:a16="http://schemas.microsoft.com/office/drawing/2014/main" id="{BFB5C5F8-C7A6-618D-32AD-310E99724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885951"/>
            <a:ext cx="4802188"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B995C92-8A20-28CE-0F09-0BC1B08B27CD}"/>
              </a:ext>
            </a:extLst>
          </p:cNvPr>
          <p:cNvSpPr>
            <a:spLocks noGrp="1"/>
          </p:cNvSpPr>
          <p:nvPr>
            <p:ph type="title"/>
          </p:nvPr>
        </p:nvSpPr>
        <p:spPr/>
        <p:txBody>
          <a:bodyPr/>
          <a:lstStyle/>
          <a:p>
            <a:pPr algn="ctr"/>
            <a:r>
              <a:rPr lang="en-US" altLang="en-US" b="1">
                <a:solidFill>
                  <a:srgbClr val="FF0000"/>
                </a:solidFill>
                <a:ea typeface="ＭＳ Ｐゴシック" panose="020B0600070205080204" pitchFamily="34" charset="-128"/>
              </a:rPr>
              <a:t>Other Fertility Options</a:t>
            </a:r>
            <a:endParaRPr lang="en-AU" altLang="en-US" b="1">
              <a:solidFill>
                <a:srgbClr val="FF0000"/>
              </a:solidFill>
              <a:ea typeface="ＭＳ Ｐゴシック" panose="020B0600070205080204" pitchFamily="34" charset="-128"/>
            </a:endParaRPr>
          </a:p>
        </p:txBody>
      </p:sp>
      <p:sp>
        <p:nvSpPr>
          <p:cNvPr id="21507" name="Content Placeholder 2">
            <a:extLst>
              <a:ext uri="{FF2B5EF4-FFF2-40B4-BE49-F238E27FC236}">
                <a16:creationId xmlns:a16="http://schemas.microsoft.com/office/drawing/2014/main" id="{D9D35831-9571-EA58-0F93-02FC5D4DA24A}"/>
              </a:ext>
            </a:extLst>
          </p:cNvPr>
          <p:cNvSpPr>
            <a:spLocks noGrp="1"/>
          </p:cNvSpPr>
          <p:nvPr>
            <p:ph idx="1"/>
          </p:nvPr>
        </p:nvSpPr>
        <p:spPr>
          <a:xfrm>
            <a:off x="1703389" y="1825626"/>
            <a:ext cx="8713787" cy="4843463"/>
          </a:xfrm>
        </p:spPr>
        <p:txBody>
          <a:bodyPr/>
          <a:lstStyle/>
          <a:p>
            <a:endParaRPr lang="en-US" altLang="en-US" sz="3600" b="1">
              <a:ea typeface="ＭＳ Ｐゴシック" panose="020B0600070205080204" pitchFamily="34" charset="-128"/>
            </a:endParaRPr>
          </a:p>
          <a:p>
            <a:r>
              <a:rPr lang="en-US" altLang="en-US" sz="3600" b="1">
                <a:ea typeface="ＭＳ Ｐゴシック" panose="020B0600070205080204" pitchFamily="34" charset="-128"/>
              </a:rPr>
              <a:t>Egg donation + IVF</a:t>
            </a:r>
            <a:r>
              <a:rPr lang="en-US" altLang="en-US" sz="3600">
                <a:ea typeface="ＭＳ Ｐゴシック" panose="020B0600070205080204" pitchFamily="34" charset="-128"/>
              </a:rPr>
              <a:t>: most common and successful option.  Pregnancy possible as uterus functional</a:t>
            </a:r>
          </a:p>
          <a:p>
            <a:r>
              <a:rPr lang="en-US" altLang="en-US" sz="3600" b="1">
                <a:ea typeface="ＭＳ Ｐゴシック" panose="020B0600070205080204" pitchFamily="34" charset="-128"/>
              </a:rPr>
              <a:t>Surrogacy </a:t>
            </a:r>
            <a:r>
              <a:rPr lang="en-US" altLang="en-US" sz="3600">
                <a:ea typeface="ＭＳ Ｐゴシック" panose="020B0600070205080204" pitchFamily="34" charset="-128"/>
              </a:rPr>
              <a:t>if high cardiac risk</a:t>
            </a:r>
          </a:p>
          <a:p>
            <a:r>
              <a:rPr lang="en-US" altLang="en-US" sz="3600" b="1">
                <a:ea typeface="ＭＳ Ｐゴシック" panose="020B0600070205080204" pitchFamily="34" charset="-128"/>
              </a:rPr>
              <a:t>Adoption</a:t>
            </a:r>
          </a:p>
          <a:p>
            <a:r>
              <a:rPr lang="en-US" altLang="en-US" sz="3600" b="1">
                <a:ea typeface="ＭＳ Ｐゴシック" panose="020B0600070205080204" pitchFamily="34" charset="-128"/>
              </a:rPr>
              <a:t>Child free living</a:t>
            </a:r>
          </a:p>
          <a:p>
            <a:endParaRPr lang="en-AU" altLang="en-US">
              <a:ea typeface="ＭＳ Ｐゴシック" panose="020B0600070205080204" pitchFamily="34" charset="-128"/>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3B391BB3-5F83-9565-9CFE-3C1A0B1E64E6}"/>
              </a:ext>
            </a:extLst>
          </p:cNvPr>
          <p:cNvSpPr>
            <a:spLocks noGrp="1"/>
          </p:cNvSpPr>
          <p:nvPr>
            <p:ph type="title"/>
          </p:nvPr>
        </p:nvSpPr>
        <p:spPr>
          <a:xfrm>
            <a:off x="2152650" y="303213"/>
            <a:ext cx="7886700" cy="1325562"/>
          </a:xfrm>
        </p:spPr>
        <p:txBody>
          <a:bodyPr/>
          <a:lstStyle/>
          <a:p>
            <a:pPr algn="ctr"/>
            <a:r>
              <a:rPr lang="en-US" altLang="en-US" b="1">
                <a:solidFill>
                  <a:srgbClr val="FF0000"/>
                </a:solidFill>
                <a:ea typeface="ＭＳ Ｐゴシック" panose="020B0600070205080204" pitchFamily="34" charset="-128"/>
              </a:rPr>
              <a:t>Pregnancy Planning</a:t>
            </a:r>
            <a:endParaRPr lang="en-AU" altLang="en-US" b="1">
              <a:solidFill>
                <a:srgbClr val="FF0000"/>
              </a:solidFill>
              <a:ea typeface="ＭＳ Ｐゴシック" panose="020B0600070205080204" pitchFamily="34" charset="-128"/>
            </a:endParaRPr>
          </a:p>
        </p:txBody>
      </p:sp>
      <p:sp>
        <p:nvSpPr>
          <p:cNvPr id="22531" name="Content Placeholder 2">
            <a:extLst>
              <a:ext uri="{FF2B5EF4-FFF2-40B4-BE49-F238E27FC236}">
                <a16:creationId xmlns:a16="http://schemas.microsoft.com/office/drawing/2014/main" id="{66FC5972-FDD9-4893-A2A8-45C42AB6D3DE}"/>
              </a:ext>
            </a:extLst>
          </p:cNvPr>
          <p:cNvSpPr>
            <a:spLocks noGrp="1"/>
          </p:cNvSpPr>
          <p:nvPr>
            <p:ph idx="1"/>
          </p:nvPr>
        </p:nvSpPr>
        <p:spPr>
          <a:xfrm>
            <a:off x="1811339" y="1628775"/>
            <a:ext cx="8569325" cy="5113338"/>
          </a:xfrm>
        </p:spPr>
        <p:txBody>
          <a:bodyPr/>
          <a:lstStyle/>
          <a:p>
            <a:endParaRPr lang="en-AU" altLang="en-US" sz="3200">
              <a:ea typeface="ＭＳ Ｐゴシック" panose="020B0600070205080204" pitchFamily="34" charset="-128"/>
            </a:endParaRPr>
          </a:p>
          <a:p>
            <a:endParaRPr lang="en-AU" altLang="en-US" sz="3200">
              <a:ea typeface="ＭＳ Ｐゴシック" panose="020B0600070205080204" pitchFamily="34" charset="-128"/>
            </a:endParaRPr>
          </a:p>
          <a:p>
            <a:r>
              <a:rPr lang="en-AU" altLang="en-US" sz="3200">
                <a:ea typeface="ＭＳ Ｐゴシック" panose="020B0600070205080204" pitchFamily="34" charset="-128"/>
              </a:rPr>
              <a:t>High risk of </a:t>
            </a:r>
            <a:r>
              <a:rPr lang="en-AU" altLang="en-US" sz="3200" b="1">
                <a:ea typeface="ＭＳ Ｐゴシック" panose="020B0600070205080204" pitchFamily="34" charset="-128"/>
              </a:rPr>
              <a:t>aortic dissection</a:t>
            </a:r>
            <a:r>
              <a:rPr lang="en-AU" altLang="en-US" sz="3200">
                <a:ea typeface="ＭＳ Ｐゴシック" panose="020B0600070205080204" pitchFamily="34" charset="-128"/>
              </a:rPr>
              <a:t> and </a:t>
            </a:r>
            <a:r>
              <a:rPr lang="en-AU" altLang="en-US" sz="3200" b="1">
                <a:ea typeface="ＭＳ Ｐゴシック" panose="020B0600070205080204" pitchFamily="34" charset="-128"/>
              </a:rPr>
              <a:t>maternal mortality</a:t>
            </a:r>
            <a:endParaRPr lang="en-AU" altLang="en-US" sz="3200">
              <a:ea typeface="ＭＳ Ｐゴシック" panose="020B0600070205080204" pitchFamily="34" charset="-128"/>
            </a:endParaRPr>
          </a:p>
          <a:p>
            <a:r>
              <a:rPr lang="en-AU" altLang="en-US" sz="3200">
                <a:ea typeface="ＭＳ Ｐゴシック" panose="020B0600070205080204" pitchFamily="34" charset="-128"/>
              </a:rPr>
              <a:t>Increased risks: hypertension, diabetes, preeclampsia</a:t>
            </a:r>
          </a:p>
          <a:p>
            <a:r>
              <a:rPr lang="en-AU" altLang="en-US" sz="3200">
                <a:ea typeface="ＭＳ Ｐゴシック" panose="020B0600070205080204" pitchFamily="34" charset="-128"/>
              </a:rPr>
              <a:t>Need for </a:t>
            </a:r>
            <a:r>
              <a:rPr lang="en-AU" altLang="en-US" sz="3200" b="1">
                <a:ea typeface="ＭＳ Ｐゴシック" panose="020B0600070205080204" pitchFamily="34" charset="-128"/>
              </a:rPr>
              <a:t>comprehensive cardiovascular and endocrine evaluation</a:t>
            </a:r>
            <a:r>
              <a:rPr lang="en-AU" altLang="en-US" sz="3200">
                <a:ea typeface="ＭＳ Ｐゴシック" panose="020B0600070205080204" pitchFamily="34" charset="-128"/>
              </a:rPr>
              <a:t> before conception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7F752D18-340F-4E27-B554-73DF4E2BAF66}"/>
              </a:ext>
            </a:extLst>
          </p:cNvPr>
          <p:cNvSpPr/>
          <p:nvPr/>
        </p:nvSpPr>
        <p:spPr>
          <a:xfrm>
            <a:off x="10881176" y="2396619"/>
            <a:ext cx="1020247" cy="457200"/>
          </a:xfrm>
          <a:custGeom>
            <a:avLst/>
            <a:gdLst/>
            <a:ahLst/>
            <a:cxnLst/>
            <a:rect l="l" t="t" r="r" b="b"/>
            <a:pathLst>
              <a:path w="13377822" h="7993249">
                <a:moveTo>
                  <a:pt x="0" y="0"/>
                </a:moveTo>
                <a:lnTo>
                  <a:pt x="13377822" y="0"/>
                </a:lnTo>
                <a:lnTo>
                  <a:pt x="13377822" y="7993248"/>
                </a:lnTo>
                <a:lnTo>
                  <a:pt x="0" y="7993248"/>
                </a:lnTo>
                <a:lnTo>
                  <a:pt x="0" y="0"/>
                </a:lnTo>
                <a:close/>
              </a:path>
            </a:pathLst>
          </a:custGeom>
          <a:blipFill>
            <a:blip r:embed="rId3"/>
            <a:stretch>
              <a:fillRect t="-200005" r="-272806" b="-204544"/>
            </a:stretch>
          </a:blipFill>
        </p:spPr>
        <p:txBody>
          <a:bodyPr/>
          <a:lstStyle/>
          <a:p>
            <a:endParaRPr lang="en-AU" sz="1200"/>
          </a:p>
        </p:txBody>
      </p:sp>
      <p:sp>
        <p:nvSpPr>
          <p:cNvPr id="21" name="Freeform 6">
            <a:extLst>
              <a:ext uri="{FF2B5EF4-FFF2-40B4-BE49-F238E27FC236}">
                <a16:creationId xmlns:a16="http://schemas.microsoft.com/office/drawing/2014/main" id="{096F690D-B375-492E-9D44-BE9A2AFC50AC}"/>
              </a:ext>
            </a:extLst>
          </p:cNvPr>
          <p:cNvSpPr/>
          <p:nvPr/>
        </p:nvSpPr>
        <p:spPr>
          <a:xfrm>
            <a:off x="8426283" y="1435100"/>
            <a:ext cx="914400" cy="355600"/>
          </a:xfrm>
          <a:custGeom>
            <a:avLst/>
            <a:gdLst/>
            <a:ahLst/>
            <a:cxnLst/>
            <a:rect l="l" t="t" r="r" b="b"/>
            <a:pathLst>
              <a:path w="13377822" h="7993249">
                <a:moveTo>
                  <a:pt x="0" y="0"/>
                </a:moveTo>
                <a:lnTo>
                  <a:pt x="13377822" y="0"/>
                </a:lnTo>
                <a:lnTo>
                  <a:pt x="13377822" y="7993248"/>
                </a:lnTo>
                <a:lnTo>
                  <a:pt x="0" y="7993248"/>
                </a:lnTo>
                <a:lnTo>
                  <a:pt x="0" y="0"/>
                </a:lnTo>
                <a:close/>
              </a:path>
            </a:pathLst>
          </a:custGeom>
          <a:blipFill>
            <a:blip r:embed="rId3"/>
            <a:stretch>
              <a:fillRect l="-177779" t="-728571" r="-126561" b="-100501"/>
            </a:stretch>
          </a:blipFill>
        </p:spPr>
        <p:txBody>
          <a:bodyPr/>
          <a:lstStyle/>
          <a:p>
            <a:endParaRPr lang="en-AU" sz="1200"/>
          </a:p>
        </p:txBody>
      </p:sp>
      <p:grpSp>
        <p:nvGrpSpPr>
          <p:cNvPr id="24" name="Group 23">
            <a:extLst>
              <a:ext uri="{FF2B5EF4-FFF2-40B4-BE49-F238E27FC236}">
                <a16:creationId xmlns:a16="http://schemas.microsoft.com/office/drawing/2014/main" id="{EB7BA5D3-41B2-49A8-91A8-1AB34B8B6ADA}"/>
              </a:ext>
            </a:extLst>
          </p:cNvPr>
          <p:cNvGrpSpPr/>
          <p:nvPr/>
        </p:nvGrpSpPr>
        <p:grpSpPr>
          <a:xfrm>
            <a:off x="130661" y="-1"/>
            <a:ext cx="11807340" cy="6858001"/>
            <a:chOff x="195991" y="-1"/>
            <a:chExt cx="17711010" cy="10287001"/>
          </a:xfrm>
        </p:grpSpPr>
        <p:grpSp>
          <p:nvGrpSpPr>
            <p:cNvPr id="17" name="Group 16">
              <a:extLst>
                <a:ext uri="{FF2B5EF4-FFF2-40B4-BE49-F238E27FC236}">
                  <a16:creationId xmlns:a16="http://schemas.microsoft.com/office/drawing/2014/main" id="{C2B389D6-54BC-49B0-B725-57EA34986342}"/>
                </a:ext>
              </a:extLst>
            </p:cNvPr>
            <p:cNvGrpSpPr/>
            <p:nvPr/>
          </p:nvGrpSpPr>
          <p:grpSpPr>
            <a:xfrm>
              <a:off x="195991" y="-1"/>
              <a:ext cx="17711010" cy="10287001"/>
              <a:chOff x="195991" y="-1"/>
              <a:chExt cx="17711010" cy="10287001"/>
            </a:xfrm>
          </p:grpSpPr>
          <p:pic>
            <p:nvPicPr>
              <p:cNvPr id="3" name="Picture 2">
                <a:extLst>
                  <a:ext uri="{FF2B5EF4-FFF2-40B4-BE49-F238E27FC236}">
                    <a16:creationId xmlns:a16="http://schemas.microsoft.com/office/drawing/2014/main" id="{8CD3D8E8-043D-499C-BB86-D7282B7E227C}"/>
                  </a:ext>
                </a:extLst>
              </p:cNvPr>
              <p:cNvPicPr>
                <a:picLocks noChangeAspect="1"/>
              </p:cNvPicPr>
              <p:nvPr/>
            </p:nvPicPr>
            <p:blipFill rotWithShape="1">
              <a:blip r:embed="rId4"/>
              <a:srcRect t="2092" r="2627"/>
              <a:stretch/>
            </p:blipFill>
            <p:spPr>
              <a:xfrm>
                <a:off x="3781587" y="-1"/>
                <a:ext cx="14125414" cy="10287001"/>
              </a:xfrm>
              <a:prstGeom prst="rect">
                <a:avLst/>
              </a:prstGeom>
            </p:spPr>
          </p:pic>
          <p:sp>
            <p:nvSpPr>
              <p:cNvPr id="10" name="Oval 9">
                <a:extLst>
                  <a:ext uri="{FF2B5EF4-FFF2-40B4-BE49-F238E27FC236}">
                    <a16:creationId xmlns:a16="http://schemas.microsoft.com/office/drawing/2014/main" id="{94B5CC1B-51F5-4FA3-A4C8-5B8B4FA1B9FE}"/>
                  </a:ext>
                </a:extLst>
              </p:cNvPr>
              <p:cNvSpPr/>
              <p:nvPr/>
            </p:nvSpPr>
            <p:spPr>
              <a:xfrm>
                <a:off x="195991" y="5294194"/>
                <a:ext cx="4495800" cy="4724400"/>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AU" sz="1333" b="1" dirty="0">
                    <a:solidFill>
                      <a:prstClr val="black"/>
                    </a:solidFill>
                    <a:latin typeface="Calibri"/>
                  </a:rPr>
                  <a:t>Other factors influencing health effects of TS:</a:t>
                </a:r>
              </a:p>
              <a:p>
                <a:pPr algn="ctr" defTabSz="609630">
                  <a:defRPr/>
                </a:pPr>
                <a:r>
                  <a:rPr lang="en-AU" sz="1333" dirty="0">
                    <a:solidFill>
                      <a:prstClr val="black"/>
                    </a:solidFill>
                    <a:latin typeface="Calibri"/>
                  </a:rPr>
                  <a:t>Estrogen therapy</a:t>
                </a:r>
              </a:p>
              <a:p>
                <a:pPr algn="ctr" defTabSz="609630">
                  <a:defRPr/>
                </a:pPr>
                <a:r>
                  <a:rPr lang="en-AU" sz="1333" dirty="0">
                    <a:solidFill>
                      <a:prstClr val="black"/>
                    </a:solidFill>
                    <a:latin typeface="Calibri"/>
                  </a:rPr>
                  <a:t>Lifestyle</a:t>
                </a:r>
              </a:p>
              <a:p>
                <a:pPr algn="ctr" defTabSz="609630">
                  <a:defRPr/>
                </a:pPr>
                <a:r>
                  <a:rPr lang="en-AU" sz="1333" dirty="0">
                    <a:solidFill>
                      <a:prstClr val="black"/>
                    </a:solidFill>
                    <a:latin typeface="Calibri"/>
                  </a:rPr>
                  <a:t>Gut microbiome?</a:t>
                </a:r>
              </a:p>
              <a:p>
                <a:pPr algn="ctr" defTabSz="609630">
                  <a:defRPr/>
                </a:pPr>
                <a:r>
                  <a:rPr lang="en-AU" sz="1333" dirty="0">
                    <a:solidFill>
                      <a:prstClr val="black"/>
                    </a:solidFill>
                    <a:latin typeface="Calibri"/>
                  </a:rPr>
                  <a:t>Environment?</a:t>
                </a:r>
              </a:p>
              <a:p>
                <a:pPr algn="ctr" defTabSz="609630">
                  <a:defRPr/>
                </a:pPr>
                <a:r>
                  <a:rPr lang="en-AU" sz="1333" dirty="0">
                    <a:solidFill>
                      <a:prstClr val="black"/>
                    </a:solidFill>
                    <a:latin typeface="Calibri"/>
                  </a:rPr>
                  <a:t>Other health issues</a:t>
                </a:r>
              </a:p>
              <a:p>
                <a:pPr algn="ctr" defTabSz="609630">
                  <a:defRPr/>
                </a:pPr>
                <a:r>
                  <a:rPr lang="en-AU" sz="1333" dirty="0">
                    <a:solidFill>
                      <a:prstClr val="black"/>
                    </a:solidFill>
                    <a:latin typeface="Calibri"/>
                  </a:rPr>
                  <a:t>Ageing</a:t>
                </a:r>
              </a:p>
              <a:p>
                <a:pPr algn="ctr" defTabSz="609630">
                  <a:defRPr/>
                </a:pPr>
                <a:endParaRPr lang="en-AU" sz="1200" dirty="0">
                  <a:solidFill>
                    <a:prstClr val="black"/>
                  </a:solidFill>
                  <a:latin typeface="Calibri"/>
                </a:endParaRPr>
              </a:p>
            </p:txBody>
          </p:sp>
          <p:sp>
            <p:nvSpPr>
              <p:cNvPr id="11" name="TextBox 10">
                <a:extLst>
                  <a:ext uri="{FF2B5EF4-FFF2-40B4-BE49-F238E27FC236}">
                    <a16:creationId xmlns:a16="http://schemas.microsoft.com/office/drawing/2014/main" id="{440961A8-0274-4C0C-9038-DCB024215F60}"/>
                  </a:ext>
                </a:extLst>
              </p:cNvPr>
              <p:cNvSpPr txBox="1"/>
              <p:nvPr/>
            </p:nvSpPr>
            <p:spPr>
              <a:xfrm>
                <a:off x="9426940" y="7397441"/>
                <a:ext cx="1689501" cy="415498"/>
              </a:xfrm>
              <a:prstGeom prst="rect">
                <a:avLst/>
              </a:prstGeom>
              <a:noFill/>
            </p:spPr>
            <p:txBody>
              <a:bodyPr wrap="none" rtlCol="0">
                <a:spAutoFit/>
              </a:bodyPr>
              <a:lstStyle/>
              <a:p>
                <a:pPr defTabSz="609630">
                  <a:defRPr/>
                </a:pPr>
                <a:r>
                  <a:rPr lang="en-AU" sz="1200" dirty="0">
                    <a:solidFill>
                      <a:prstClr val="black"/>
                    </a:solidFill>
                    <a:latin typeface="Calibri"/>
                  </a:rPr>
                  <a:t>X chromosome</a:t>
                </a:r>
              </a:p>
            </p:txBody>
          </p:sp>
          <p:sp>
            <p:nvSpPr>
              <p:cNvPr id="15" name="TextBox 14">
                <a:extLst>
                  <a:ext uri="{FF2B5EF4-FFF2-40B4-BE49-F238E27FC236}">
                    <a16:creationId xmlns:a16="http://schemas.microsoft.com/office/drawing/2014/main" id="{7F1CC8C5-E320-43CD-9FFD-57B8278C0CCA}"/>
                  </a:ext>
                </a:extLst>
              </p:cNvPr>
              <p:cNvSpPr txBox="1"/>
              <p:nvPr/>
            </p:nvSpPr>
            <p:spPr>
              <a:xfrm rot="5400000">
                <a:off x="10038871" y="7991843"/>
                <a:ext cx="369331" cy="692498"/>
              </a:xfrm>
              <a:prstGeom prst="rect">
                <a:avLst/>
              </a:prstGeom>
              <a:solidFill>
                <a:schemeClr val="bg1"/>
              </a:solidFill>
            </p:spPr>
            <p:txBody>
              <a:bodyPr wrap="square" rtlCol="0">
                <a:spAutoFit/>
              </a:bodyPr>
              <a:lstStyle/>
              <a:p>
                <a:pPr defTabSz="609630">
                  <a:defRPr/>
                </a:pPr>
                <a:r>
                  <a:rPr lang="en-AU" sz="2400" dirty="0">
                    <a:solidFill>
                      <a:srgbClr val="FF0000"/>
                    </a:solidFill>
                    <a:latin typeface="Calibri"/>
                  </a:rPr>
                  <a:t>+</a:t>
                </a:r>
              </a:p>
            </p:txBody>
          </p:sp>
          <p:sp>
            <p:nvSpPr>
              <p:cNvPr id="16" name="TextBox 15">
                <a:extLst>
                  <a:ext uri="{FF2B5EF4-FFF2-40B4-BE49-F238E27FC236}">
                    <a16:creationId xmlns:a16="http://schemas.microsoft.com/office/drawing/2014/main" id="{D9D5A875-8777-4EAA-9500-B0963153253B}"/>
                  </a:ext>
                </a:extLst>
              </p:cNvPr>
              <p:cNvSpPr txBox="1"/>
              <p:nvPr/>
            </p:nvSpPr>
            <p:spPr>
              <a:xfrm>
                <a:off x="9396723" y="9073869"/>
                <a:ext cx="162363" cy="692497"/>
              </a:xfrm>
              <a:prstGeom prst="rect">
                <a:avLst/>
              </a:prstGeom>
              <a:solidFill>
                <a:schemeClr val="bg1"/>
              </a:solidFill>
            </p:spPr>
            <p:txBody>
              <a:bodyPr wrap="square" rtlCol="0">
                <a:spAutoFit/>
              </a:bodyPr>
              <a:lstStyle/>
              <a:p>
                <a:pPr defTabSz="609630">
                  <a:defRPr/>
                </a:pPr>
                <a:r>
                  <a:rPr lang="en-AU" sz="2400" dirty="0">
                    <a:solidFill>
                      <a:srgbClr val="FF0000"/>
                    </a:solidFill>
                    <a:latin typeface="Calibri"/>
                  </a:rPr>
                  <a:t>=</a:t>
                </a:r>
              </a:p>
            </p:txBody>
          </p:sp>
          <p:sp>
            <p:nvSpPr>
              <p:cNvPr id="14" name="TextBox 13">
                <a:extLst>
                  <a:ext uri="{FF2B5EF4-FFF2-40B4-BE49-F238E27FC236}">
                    <a16:creationId xmlns:a16="http://schemas.microsoft.com/office/drawing/2014/main" id="{9A08122E-672E-4506-A434-8A8DB96B6B29}"/>
                  </a:ext>
                </a:extLst>
              </p:cNvPr>
              <p:cNvSpPr txBox="1"/>
              <p:nvPr/>
            </p:nvSpPr>
            <p:spPr>
              <a:xfrm>
                <a:off x="9330759" y="8909409"/>
                <a:ext cx="1881861" cy="415498"/>
              </a:xfrm>
              <a:prstGeom prst="rect">
                <a:avLst/>
              </a:prstGeom>
              <a:solidFill>
                <a:schemeClr val="bg1"/>
              </a:solidFill>
            </p:spPr>
            <p:txBody>
              <a:bodyPr wrap="none" rtlCol="0">
                <a:spAutoFit/>
              </a:bodyPr>
              <a:lstStyle/>
              <a:p>
                <a:pPr defTabSz="609630">
                  <a:defRPr/>
                </a:pPr>
                <a:r>
                  <a:rPr lang="en-AU" sz="1200" dirty="0">
                    <a:solidFill>
                      <a:prstClr val="black"/>
                    </a:solidFill>
                    <a:latin typeface="Calibri"/>
                  </a:rPr>
                  <a:t> Chromosome 22</a:t>
                </a:r>
              </a:p>
            </p:txBody>
          </p:sp>
        </p:grpSp>
        <p:sp>
          <p:nvSpPr>
            <p:cNvPr id="23" name="TextBox 22">
              <a:extLst>
                <a:ext uri="{FF2B5EF4-FFF2-40B4-BE49-F238E27FC236}">
                  <a16:creationId xmlns:a16="http://schemas.microsoft.com/office/drawing/2014/main" id="{FAAF825B-6A75-4EE6-8148-BD772B632D11}"/>
                </a:ext>
              </a:extLst>
            </p:cNvPr>
            <p:cNvSpPr txBox="1"/>
            <p:nvPr/>
          </p:nvSpPr>
          <p:spPr>
            <a:xfrm>
              <a:off x="9569238" y="9727169"/>
              <a:ext cx="1493486" cy="415498"/>
            </a:xfrm>
            <a:prstGeom prst="rect">
              <a:avLst/>
            </a:prstGeom>
            <a:noFill/>
          </p:spPr>
          <p:txBody>
            <a:bodyPr wrap="none" rtlCol="0">
              <a:spAutoFit/>
            </a:bodyPr>
            <a:lstStyle/>
            <a:p>
              <a:pPr defTabSz="609630">
                <a:defRPr/>
              </a:pPr>
              <a:r>
                <a:rPr lang="en-AU" sz="1200" dirty="0">
                  <a:solidFill>
                    <a:prstClr val="black"/>
                  </a:solidFill>
                  <a:latin typeface="Calibri"/>
                </a:rPr>
                <a:t>Dilated aorta</a:t>
              </a:r>
            </a:p>
          </p:txBody>
        </p:sp>
      </p:grpSp>
      <p:sp>
        <p:nvSpPr>
          <p:cNvPr id="4" name="TextBox 7">
            <a:extLst>
              <a:ext uri="{FF2B5EF4-FFF2-40B4-BE49-F238E27FC236}">
                <a16:creationId xmlns:a16="http://schemas.microsoft.com/office/drawing/2014/main" id="{F57CD9A0-A057-4EB7-B4A5-71606360AE51}"/>
              </a:ext>
            </a:extLst>
          </p:cNvPr>
          <p:cNvSpPr txBox="1"/>
          <p:nvPr/>
        </p:nvSpPr>
        <p:spPr>
          <a:xfrm>
            <a:off x="0" y="177800"/>
            <a:ext cx="5638800" cy="1347292"/>
          </a:xfrm>
          <a:prstGeom prst="rect">
            <a:avLst/>
          </a:prstGeom>
        </p:spPr>
        <p:txBody>
          <a:bodyPr wrap="square" lIns="0" tIns="0" rIns="0" bIns="0" rtlCol="0" anchor="t">
            <a:spAutoFit/>
          </a:bodyPr>
          <a:lstStyle/>
          <a:p>
            <a:pPr algn="ctr" defTabSz="609630">
              <a:lnSpc>
                <a:spcPts val="5366"/>
              </a:lnSpc>
              <a:defRPr/>
            </a:pPr>
            <a:r>
              <a:rPr lang="en-US" sz="4000" spc="181" dirty="0">
                <a:solidFill>
                  <a:srgbClr val="0070C0"/>
                </a:solidFill>
                <a:latin typeface="Calibri"/>
                <a:ea typeface="Anton"/>
                <a:cs typeface="Anton"/>
                <a:sym typeface="Anton"/>
              </a:rPr>
              <a:t>Genotype- Phenotype: It’s complicated!</a:t>
            </a:r>
          </a:p>
        </p:txBody>
      </p:sp>
    </p:spTree>
    <p:extLst>
      <p:ext uri="{BB962C8B-B14F-4D97-AF65-F5344CB8AC3E}">
        <p14:creationId xmlns:p14="http://schemas.microsoft.com/office/powerpoint/2010/main" val="36802515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8FF2ACB6-42EE-B14D-5001-D93CDA5B32D1}"/>
              </a:ext>
            </a:extLst>
          </p:cNvPr>
          <p:cNvSpPr>
            <a:spLocks noGrp="1"/>
          </p:cNvSpPr>
          <p:nvPr>
            <p:ph type="title"/>
          </p:nvPr>
        </p:nvSpPr>
        <p:spPr/>
        <p:txBody>
          <a:bodyPr/>
          <a:lstStyle/>
          <a:p>
            <a:pPr algn="ctr"/>
            <a:r>
              <a:rPr lang="en-US" altLang="en-US" b="1">
                <a:solidFill>
                  <a:srgbClr val="FF0000"/>
                </a:solidFill>
                <a:ea typeface="ＭＳ Ｐゴシック" panose="020B0600070205080204" pitchFamily="34" charset="-128"/>
              </a:rPr>
              <a:t>Pregnancy Planning</a:t>
            </a:r>
            <a:endParaRPr lang="en-AU" altLang="en-US" b="1">
              <a:solidFill>
                <a:srgbClr val="FF0000"/>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C63D46DD-3DEA-08FE-0BDE-4FE8B239972A}"/>
              </a:ext>
            </a:extLst>
          </p:cNvPr>
          <p:cNvSpPr>
            <a:spLocks noGrp="1"/>
          </p:cNvSpPr>
          <p:nvPr>
            <p:ph idx="1"/>
          </p:nvPr>
        </p:nvSpPr>
        <p:spPr/>
        <p:txBody>
          <a:bodyPr>
            <a:normAutofit fontScale="92500" lnSpcReduction="20000"/>
          </a:bodyPr>
          <a:lstStyle/>
          <a:p>
            <a:pPr marL="0" indent="0">
              <a:buNone/>
              <a:defRPr/>
            </a:pPr>
            <a:r>
              <a:rPr lang="en-AU" sz="2400" b="1" dirty="0"/>
              <a:t>Cardiovascular evaluation:</a:t>
            </a:r>
            <a:endParaRPr lang="en-AU" sz="2400" dirty="0"/>
          </a:p>
          <a:p>
            <a:pPr>
              <a:defRPr/>
            </a:pPr>
            <a:r>
              <a:rPr lang="en-AU" sz="2400" dirty="0"/>
              <a:t>MRI/CT of aorta before pregnancy</a:t>
            </a:r>
          </a:p>
          <a:p>
            <a:pPr>
              <a:defRPr/>
            </a:pPr>
            <a:r>
              <a:rPr lang="en-AU" sz="2400" dirty="0"/>
              <a:t>Assess for bicuspid aortic valve, coarctation</a:t>
            </a:r>
          </a:p>
          <a:p>
            <a:pPr>
              <a:defRPr/>
            </a:pPr>
            <a:endParaRPr lang="en-AU" sz="2400" b="1" dirty="0"/>
          </a:p>
          <a:p>
            <a:pPr marL="0" indent="0">
              <a:buNone/>
              <a:defRPr/>
            </a:pPr>
            <a:r>
              <a:rPr lang="en-AU" sz="2400" b="1" dirty="0"/>
              <a:t>Metabolic evaluation:</a:t>
            </a:r>
            <a:endParaRPr lang="en-AU" sz="2400" dirty="0"/>
          </a:p>
          <a:p>
            <a:pPr>
              <a:defRPr/>
            </a:pPr>
            <a:r>
              <a:rPr lang="en-AU" sz="2400" dirty="0"/>
              <a:t>Glucose tolerance test, thyroid, liver, renal function</a:t>
            </a:r>
          </a:p>
          <a:p>
            <a:pPr>
              <a:defRPr/>
            </a:pPr>
            <a:endParaRPr lang="en-AU" sz="2400" b="1" dirty="0"/>
          </a:p>
          <a:p>
            <a:pPr marL="0" indent="0">
              <a:buNone/>
              <a:defRPr/>
            </a:pPr>
            <a:r>
              <a:rPr lang="en-AU" sz="2400" b="1" dirty="0"/>
              <a:t>Endocrine:</a:t>
            </a:r>
            <a:endParaRPr lang="en-AU" sz="2400" dirty="0"/>
          </a:p>
          <a:p>
            <a:pPr>
              <a:defRPr/>
            </a:pPr>
            <a:r>
              <a:rPr lang="en-AU" sz="2400" dirty="0"/>
              <a:t>Optimize thyroid/metabolic control</a:t>
            </a:r>
          </a:p>
          <a:p>
            <a:pPr>
              <a:defRPr/>
            </a:pPr>
            <a:r>
              <a:rPr lang="en-AU" sz="2400" dirty="0"/>
              <a:t>Estrogen/progesterone replacement until conception</a:t>
            </a:r>
          </a:p>
          <a:p>
            <a:pPr marL="0" indent="0">
              <a:buNone/>
              <a:defRPr/>
            </a:pPr>
            <a:br>
              <a:rPr lang="en-AU" dirty="0"/>
            </a:br>
            <a:endParaRPr lang="en-AU"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C7F62AC9-E0B3-327D-9511-37BC2D6B5D28}"/>
              </a:ext>
            </a:extLst>
          </p:cNvPr>
          <p:cNvSpPr>
            <a:spLocks noGrp="1"/>
          </p:cNvSpPr>
          <p:nvPr>
            <p:ph type="title"/>
          </p:nvPr>
        </p:nvSpPr>
        <p:spPr/>
        <p:txBody>
          <a:bodyPr/>
          <a:lstStyle/>
          <a:p>
            <a:pPr algn="ctr"/>
            <a:r>
              <a:rPr lang="en-US" altLang="en-US" b="1">
                <a:solidFill>
                  <a:srgbClr val="FF0000"/>
                </a:solidFill>
                <a:ea typeface="ＭＳ Ｐゴシック" panose="020B0600070205080204" pitchFamily="34" charset="-128"/>
              </a:rPr>
              <a:t>Pregnancy</a:t>
            </a:r>
            <a:endParaRPr lang="en-AU" altLang="en-US" b="1">
              <a:solidFill>
                <a:srgbClr val="FF0000"/>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A503BC25-C054-DFF1-A69D-5B8688AA1E96}"/>
              </a:ext>
            </a:extLst>
          </p:cNvPr>
          <p:cNvSpPr>
            <a:spLocks noGrp="1"/>
          </p:cNvSpPr>
          <p:nvPr>
            <p:ph idx="1"/>
          </p:nvPr>
        </p:nvSpPr>
        <p:spPr>
          <a:xfrm>
            <a:off x="1847851" y="1484314"/>
            <a:ext cx="8120063" cy="5113337"/>
          </a:xfrm>
        </p:spPr>
        <p:txBody>
          <a:bodyPr>
            <a:normAutofit fontScale="85000" lnSpcReduction="20000"/>
          </a:bodyPr>
          <a:lstStyle/>
          <a:p>
            <a:pPr>
              <a:defRPr/>
            </a:pPr>
            <a:r>
              <a:rPr lang="en-AU" sz="4000" dirty="0"/>
              <a:t>Aortic dissection (1–2%)</a:t>
            </a:r>
          </a:p>
          <a:p>
            <a:pPr>
              <a:defRPr/>
            </a:pPr>
            <a:r>
              <a:rPr lang="en-AU" sz="4000" dirty="0"/>
              <a:t>Hypertension, preeclampsia</a:t>
            </a:r>
          </a:p>
          <a:p>
            <a:pPr>
              <a:defRPr/>
            </a:pPr>
            <a:r>
              <a:rPr lang="en-AU" sz="4000" dirty="0"/>
              <a:t>Preterm birth, SGA</a:t>
            </a:r>
          </a:p>
          <a:p>
            <a:pPr>
              <a:defRPr/>
            </a:pPr>
            <a:r>
              <a:rPr lang="en-AU" sz="4000" dirty="0"/>
              <a:t>LUSCS common</a:t>
            </a:r>
          </a:p>
          <a:p>
            <a:pPr>
              <a:defRPr/>
            </a:pPr>
            <a:r>
              <a:rPr lang="en-AU" dirty="0"/>
              <a:t>Joint care: maternal-</a:t>
            </a:r>
            <a:r>
              <a:rPr lang="en-AU" dirty="0" err="1"/>
              <a:t>fetal</a:t>
            </a:r>
            <a:r>
              <a:rPr lang="en-AU" dirty="0"/>
              <a:t> medicine, cardiology, endocrinology</a:t>
            </a:r>
          </a:p>
          <a:p>
            <a:pPr>
              <a:defRPr/>
            </a:pPr>
            <a:r>
              <a:rPr lang="en-AU" dirty="0"/>
              <a:t>Blood pressure control</a:t>
            </a:r>
          </a:p>
          <a:p>
            <a:pPr>
              <a:defRPr/>
            </a:pPr>
            <a:r>
              <a:rPr lang="en-AU" dirty="0"/>
              <a:t>Serial cardiac imaging</a:t>
            </a:r>
          </a:p>
          <a:p>
            <a:pPr>
              <a:defRPr/>
            </a:pPr>
            <a:r>
              <a:rPr lang="en-AU" dirty="0"/>
              <a:t>Delivery at tertiary centre</a:t>
            </a:r>
          </a:p>
          <a:p>
            <a:pPr>
              <a:defRPr/>
            </a:pPr>
            <a:endParaRPr lang="en-AU" sz="4000" dirty="0"/>
          </a:p>
          <a:p>
            <a:pPr marL="0" indent="0">
              <a:buNone/>
              <a:defRPr/>
            </a:pPr>
            <a:br>
              <a:rPr lang="en-AU" dirty="0"/>
            </a:br>
            <a:endParaRPr lang="en-AU" dirty="0"/>
          </a:p>
          <a:p>
            <a:pPr>
              <a:defRPr/>
            </a:pPr>
            <a:endParaRPr lang="en-AU" dirty="0"/>
          </a:p>
          <a:p>
            <a:pPr>
              <a:defRPr/>
            </a:pPr>
            <a:endParaRPr lang="en-AU"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E69E87EB-F371-1C2F-2EBB-0CD0F36E6902}"/>
              </a:ext>
            </a:extLst>
          </p:cNvPr>
          <p:cNvSpPr>
            <a:spLocks noGrp="1"/>
          </p:cNvSpPr>
          <p:nvPr>
            <p:ph type="title"/>
          </p:nvPr>
        </p:nvSpPr>
        <p:spPr/>
        <p:txBody>
          <a:bodyPr/>
          <a:lstStyle/>
          <a:p>
            <a:pPr algn="ctr"/>
            <a:r>
              <a:rPr lang="en-US" altLang="en-US" b="1">
                <a:solidFill>
                  <a:srgbClr val="FF0000"/>
                </a:solidFill>
                <a:ea typeface="ＭＳ Ｐゴシック" panose="020B0600070205080204" pitchFamily="34" charset="-128"/>
              </a:rPr>
              <a:t>Post Partum</a:t>
            </a:r>
            <a:endParaRPr lang="en-AU" altLang="en-US" b="1">
              <a:solidFill>
                <a:srgbClr val="FF0000"/>
              </a:solidFill>
              <a:ea typeface="ＭＳ Ｐゴシック" panose="020B0600070205080204" pitchFamily="34" charset="-128"/>
            </a:endParaRPr>
          </a:p>
        </p:txBody>
      </p:sp>
      <p:sp>
        <p:nvSpPr>
          <p:cNvPr id="25603" name="Content Placeholder 2">
            <a:extLst>
              <a:ext uri="{FF2B5EF4-FFF2-40B4-BE49-F238E27FC236}">
                <a16:creationId xmlns:a16="http://schemas.microsoft.com/office/drawing/2014/main" id="{61F98C48-9DAE-093D-811B-54061276DD17}"/>
              </a:ext>
            </a:extLst>
          </p:cNvPr>
          <p:cNvSpPr>
            <a:spLocks noGrp="1"/>
          </p:cNvSpPr>
          <p:nvPr>
            <p:ph idx="1"/>
          </p:nvPr>
        </p:nvSpPr>
        <p:spPr/>
        <p:txBody>
          <a:bodyPr/>
          <a:lstStyle/>
          <a:p>
            <a:r>
              <a:rPr lang="en-AU" altLang="en-US" sz="4400">
                <a:ea typeface="ＭＳ Ｐゴシック" panose="020B0600070205080204" pitchFamily="34" charset="-128"/>
              </a:rPr>
              <a:t>Cardiovascular reassessment (MRI 6 months postpartum)</a:t>
            </a:r>
          </a:p>
          <a:p>
            <a:r>
              <a:rPr lang="en-AU" altLang="en-US" sz="4400">
                <a:ea typeface="ＭＳ Ｐゴシック" panose="020B0600070205080204" pitchFamily="34" charset="-128"/>
              </a:rPr>
              <a:t>Endocrine follow-up</a:t>
            </a:r>
          </a:p>
          <a:p>
            <a:r>
              <a:rPr lang="en-AU" altLang="en-US" sz="4400">
                <a:ea typeface="ＭＳ Ｐゴシック" panose="020B0600070205080204" pitchFamily="34" charset="-128"/>
              </a:rPr>
              <a:t>Contraception counseling</a:t>
            </a:r>
          </a:p>
          <a:p>
            <a:r>
              <a:rPr lang="en-AU" altLang="en-US" sz="4400">
                <a:ea typeface="ＭＳ Ｐゴシック" panose="020B0600070205080204" pitchFamily="34" charset="-128"/>
              </a:rPr>
              <a:t>Psychological support</a:t>
            </a:r>
          </a:p>
          <a:p>
            <a:endParaRPr lang="en-AU" altLang="en-US">
              <a:ea typeface="ＭＳ Ｐゴシック" panose="020B0600070205080204" pitchFamily="34" charset="-128"/>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189B81A4-CF7C-CBCC-2607-0F4333E51295}"/>
              </a:ext>
            </a:extLst>
          </p:cNvPr>
          <p:cNvSpPr>
            <a:spLocks noGrp="1"/>
          </p:cNvSpPr>
          <p:nvPr>
            <p:ph type="title"/>
          </p:nvPr>
        </p:nvSpPr>
        <p:spPr/>
        <p:txBody>
          <a:bodyPr/>
          <a:lstStyle/>
          <a:p>
            <a:pPr algn="ctr"/>
            <a:r>
              <a:rPr lang="en-US" altLang="en-US" b="1">
                <a:solidFill>
                  <a:srgbClr val="FF0000"/>
                </a:solidFill>
                <a:ea typeface="ＭＳ Ｐゴシック" panose="020B0600070205080204" pitchFamily="34" charset="-128"/>
              </a:rPr>
              <a:t>Pregnancy Contraindications</a:t>
            </a:r>
            <a:endParaRPr lang="en-AU" altLang="en-US" b="1">
              <a:solidFill>
                <a:srgbClr val="FF0000"/>
              </a:solidFill>
              <a:ea typeface="ＭＳ Ｐゴシック" panose="020B0600070205080204" pitchFamily="34" charset="-128"/>
            </a:endParaRPr>
          </a:p>
        </p:txBody>
      </p:sp>
      <p:sp>
        <p:nvSpPr>
          <p:cNvPr id="26627" name="Content Placeholder 2">
            <a:extLst>
              <a:ext uri="{FF2B5EF4-FFF2-40B4-BE49-F238E27FC236}">
                <a16:creationId xmlns:a16="http://schemas.microsoft.com/office/drawing/2014/main" id="{945E50C8-4C67-1D33-8031-5B577BD8A3F1}"/>
              </a:ext>
            </a:extLst>
          </p:cNvPr>
          <p:cNvSpPr>
            <a:spLocks noGrp="1"/>
          </p:cNvSpPr>
          <p:nvPr>
            <p:ph idx="1"/>
          </p:nvPr>
        </p:nvSpPr>
        <p:spPr/>
        <p:txBody>
          <a:bodyPr/>
          <a:lstStyle/>
          <a:p>
            <a:r>
              <a:rPr lang="en-AU" altLang="en-US" sz="4000">
                <a:ea typeface="ＭＳ Ｐゴシック" panose="020B0600070205080204" pitchFamily="34" charset="-128"/>
              </a:rPr>
              <a:t>ASI ≥2.5 cm/m²</a:t>
            </a:r>
          </a:p>
          <a:p>
            <a:r>
              <a:rPr lang="en-AU" altLang="en-US" sz="4000">
                <a:ea typeface="ＭＳ Ｐゴシック" panose="020B0600070205080204" pitchFamily="34" charset="-128"/>
              </a:rPr>
              <a:t>Severe aortic or cardiac disease</a:t>
            </a:r>
          </a:p>
          <a:p>
            <a:r>
              <a:rPr lang="en-AU" altLang="en-US" sz="4000">
                <a:ea typeface="ＭＳ Ｐゴシック" panose="020B0600070205080204" pitchFamily="34" charset="-128"/>
              </a:rPr>
              <a:t>Uncontrolled hypertension</a:t>
            </a:r>
          </a:p>
          <a:p>
            <a:r>
              <a:rPr lang="en-AU" altLang="en-US" sz="4000">
                <a:ea typeface="ＭＳ Ｐゴシック" panose="020B0600070205080204" pitchFamily="34" charset="-128"/>
              </a:rPr>
              <a:t>Significant renal disease</a:t>
            </a:r>
          </a:p>
          <a:p>
            <a:endParaRPr lang="en-AU" altLang="en-US">
              <a:ea typeface="ＭＳ Ｐゴシック" panose="020B0600070205080204" pitchFamily="34" charset="-128"/>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E67E858-7D33-3EA9-F454-4D52099407E1}"/>
              </a:ext>
            </a:extLst>
          </p:cNvPr>
          <p:cNvSpPr>
            <a:spLocks noGrp="1"/>
          </p:cNvSpPr>
          <p:nvPr>
            <p:ph type="title"/>
          </p:nvPr>
        </p:nvSpPr>
        <p:spPr>
          <a:xfrm>
            <a:off x="2135188" y="260351"/>
            <a:ext cx="7886700" cy="1584325"/>
          </a:xfrm>
        </p:spPr>
        <p:txBody>
          <a:bodyPr>
            <a:normAutofit fontScale="90000"/>
          </a:bodyPr>
          <a:lstStyle/>
          <a:p>
            <a:pPr algn="ctr"/>
            <a:r>
              <a:rPr lang="en-US" altLang="en-US" b="1">
                <a:solidFill>
                  <a:srgbClr val="FF0000"/>
                </a:solidFill>
                <a:ea typeface="ＭＳ Ｐゴシック" panose="020B0600070205080204" pitchFamily="34" charset="-128"/>
              </a:rPr>
              <a:t>Monash Health Data</a:t>
            </a:r>
            <a:br>
              <a:rPr lang="en-US" altLang="en-US" b="1">
                <a:solidFill>
                  <a:srgbClr val="FF0000"/>
                </a:solidFill>
                <a:ea typeface="ＭＳ Ｐゴシック" panose="020B0600070205080204" pitchFamily="34" charset="-128"/>
              </a:rPr>
            </a:br>
            <a:r>
              <a:rPr lang="en-US" altLang="en-US" sz="2000">
                <a:solidFill>
                  <a:srgbClr val="000000"/>
                </a:solidFill>
                <a:ea typeface="ＭＳ Ｐゴシック" panose="020B0600070205080204" pitchFamily="34" charset="-128"/>
              </a:rPr>
              <a:t>2009 – 2022 </a:t>
            </a:r>
            <a:br>
              <a:rPr lang="en-US" altLang="en-US" sz="3600">
                <a:solidFill>
                  <a:srgbClr val="000000"/>
                </a:solidFill>
                <a:ea typeface="ＭＳ Ｐゴシック" panose="020B0600070205080204" pitchFamily="34" charset="-128"/>
              </a:rPr>
            </a:br>
            <a:br>
              <a:rPr lang="en-US" altLang="en-US" b="1">
                <a:solidFill>
                  <a:srgbClr val="FF0000"/>
                </a:solidFill>
                <a:ea typeface="ＭＳ Ｐゴシック" panose="020B0600070205080204" pitchFamily="34" charset="-128"/>
              </a:rPr>
            </a:br>
            <a:endParaRPr lang="en-AU" altLang="en-US" b="1">
              <a:solidFill>
                <a:srgbClr val="FF0000"/>
              </a:solidFill>
              <a:ea typeface="ＭＳ Ｐゴシック" panose="020B0600070205080204" pitchFamily="34" charset="-128"/>
            </a:endParaRPr>
          </a:p>
        </p:txBody>
      </p:sp>
      <p:graphicFrame>
        <p:nvGraphicFramePr>
          <p:cNvPr id="4" name="Content Placeholder 3">
            <a:extLst>
              <a:ext uri="{FF2B5EF4-FFF2-40B4-BE49-F238E27FC236}">
                <a16:creationId xmlns:a16="http://schemas.microsoft.com/office/drawing/2014/main" id="{C72E77B3-CA2F-833F-D312-344D1B696DD7}"/>
              </a:ext>
            </a:extLst>
          </p:cNvPr>
          <p:cNvGraphicFramePr>
            <a:graphicFrameLocks noGrp="1"/>
          </p:cNvGraphicFramePr>
          <p:nvPr>
            <p:ph idx="1"/>
          </p:nvPr>
        </p:nvGraphicFramePr>
        <p:xfrm>
          <a:off x="1919288" y="1111250"/>
          <a:ext cx="8424862" cy="5746750"/>
        </p:xfrm>
        <a:graphic>
          <a:graphicData uri="http://schemas.openxmlformats.org/drawingml/2006/table">
            <a:tbl>
              <a:tblPr firstRow="1" bandRow="1">
                <a:tableStyleId>{5C22544A-7EE6-4342-B048-85BDC9FD1C3A}</a:tableStyleId>
              </a:tblPr>
              <a:tblGrid>
                <a:gridCol w="2348141">
                  <a:extLst>
                    <a:ext uri="{9D8B030D-6E8A-4147-A177-3AD203B41FA5}">
                      <a16:colId xmlns:a16="http://schemas.microsoft.com/office/drawing/2014/main" val="20000"/>
                    </a:ext>
                  </a:extLst>
                </a:gridCol>
                <a:gridCol w="3038360">
                  <a:extLst>
                    <a:ext uri="{9D8B030D-6E8A-4147-A177-3AD203B41FA5}">
                      <a16:colId xmlns:a16="http://schemas.microsoft.com/office/drawing/2014/main" val="20001"/>
                    </a:ext>
                  </a:extLst>
                </a:gridCol>
                <a:gridCol w="3038360">
                  <a:extLst>
                    <a:ext uri="{9D8B030D-6E8A-4147-A177-3AD203B41FA5}">
                      <a16:colId xmlns:a16="http://schemas.microsoft.com/office/drawing/2014/main" val="20002"/>
                    </a:ext>
                  </a:extLst>
                </a:gridCol>
              </a:tblGrid>
              <a:tr h="330688">
                <a:tc>
                  <a:txBody>
                    <a:bodyPr/>
                    <a:lstStyle/>
                    <a:p>
                      <a:endParaRPr lang="en-AU" sz="1300"/>
                    </a:p>
                  </a:txBody>
                  <a:tcPr marL="91439" marR="91439" marT="45718" marB="45718"/>
                </a:tc>
                <a:tc>
                  <a:txBody>
                    <a:bodyPr/>
                    <a:lstStyle/>
                    <a:p>
                      <a:r>
                        <a:rPr lang="en-US" sz="1300" dirty="0"/>
                        <a:t>45X</a:t>
                      </a:r>
                      <a:endParaRPr lang="en-AU" sz="1300" dirty="0"/>
                    </a:p>
                  </a:txBody>
                  <a:tcPr marL="91439" marR="91439" marT="45718" marB="45718"/>
                </a:tc>
                <a:tc>
                  <a:txBody>
                    <a:bodyPr/>
                    <a:lstStyle/>
                    <a:p>
                      <a:r>
                        <a:rPr lang="en-US" sz="1300" dirty="0"/>
                        <a:t>Mosaic</a:t>
                      </a:r>
                      <a:endParaRPr lang="en-AU" sz="1300" dirty="0"/>
                    </a:p>
                  </a:txBody>
                  <a:tcPr marL="91439" marR="91439" marT="45718" marB="45718"/>
                </a:tc>
                <a:extLst>
                  <a:ext uri="{0D108BD9-81ED-4DB2-BD59-A6C34878D82A}">
                    <a16:rowId xmlns:a16="http://schemas.microsoft.com/office/drawing/2014/main" val="10000"/>
                  </a:ext>
                </a:extLst>
              </a:tr>
              <a:tr h="330688">
                <a:tc>
                  <a:txBody>
                    <a:bodyPr/>
                    <a:lstStyle/>
                    <a:p>
                      <a:r>
                        <a:rPr lang="en-US" sz="1300" b="1" dirty="0"/>
                        <a:t>Number of pregnancies </a:t>
                      </a:r>
                      <a:endParaRPr lang="en-US" sz="1300" dirty="0"/>
                    </a:p>
                  </a:txBody>
                  <a:tcPr marL="91439" marR="91439" marT="45718" marB="45718"/>
                </a:tc>
                <a:tc>
                  <a:txBody>
                    <a:bodyPr/>
                    <a:lstStyle/>
                    <a:p>
                      <a:r>
                        <a:rPr lang="en-US" sz="1300" dirty="0"/>
                        <a:t>10 </a:t>
                      </a:r>
                      <a:endParaRPr lang="en-AU" sz="1300" dirty="0"/>
                    </a:p>
                  </a:txBody>
                  <a:tcPr marL="91439" marR="91439" marT="45718" marB="45718"/>
                </a:tc>
                <a:tc>
                  <a:txBody>
                    <a:bodyPr/>
                    <a:lstStyle/>
                    <a:p>
                      <a:r>
                        <a:rPr lang="en-US" sz="1300" dirty="0"/>
                        <a:t>15</a:t>
                      </a:r>
                      <a:endParaRPr lang="en-AU" sz="1300" dirty="0"/>
                    </a:p>
                  </a:txBody>
                  <a:tcPr marL="91439" marR="91439" marT="45718" marB="45718"/>
                </a:tc>
                <a:extLst>
                  <a:ext uri="{0D108BD9-81ED-4DB2-BD59-A6C34878D82A}">
                    <a16:rowId xmlns:a16="http://schemas.microsoft.com/office/drawing/2014/main" val="10001"/>
                  </a:ext>
                </a:extLst>
              </a:tr>
              <a:tr h="708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00" b="1" dirty="0"/>
                        <a:t>Spontaneous conception</a:t>
                      </a:r>
                      <a:endParaRPr lang="en-AU" sz="1300" dirty="0"/>
                    </a:p>
                    <a:p>
                      <a:endParaRPr lang="en-AU" sz="1300" dirty="0"/>
                    </a:p>
                    <a:p>
                      <a:endParaRPr lang="en-AU" sz="1300" dirty="0"/>
                    </a:p>
                  </a:txBody>
                  <a:tcPr marL="91439" marR="91439" marT="45718" marB="45718"/>
                </a:tc>
                <a:tc>
                  <a:txBody>
                    <a:bodyPr/>
                    <a:lstStyle/>
                    <a:p>
                      <a:r>
                        <a:rPr lang="en-US" sz="1300" dirty="0"/>
                        <a:t>0</a:t>
                      </a:r>
                      <a:endParaRPr lang="en-AU" sz="1300" dirty="0"/>
                    </a:p>
                  </a:txBody>
                  <a:tcPr marL="91439" marR="91439" marT="45718" marB="45718"/>
                </a:tc>
                <a:tc>
                  <a:txBody>
                    <a:bodyPr/>
                    <a:lstStyle/>
                    <a:p>
                      <a:r>
                        <a:rPr lang="en-US" sz="1300" dirty="0"/>
                        <a:t>10</a:t>
                      </a:r>
                      <a:endParaRPr lang="en-AU" sz="1300" dirty="0"/>
                    </a:p>
                  </a:txBody>
                  <a:tcPr marL="91439" marR="91439" marT="45718" marB="45718"/>
                </a:tc>
                <a:extLst>
                  <a:ext uri="{0D108BD9-81ED-4DB2-BD59-A6C34878D82A}">
                    <a16:rowId xmlns:a16="http://schemas.microsoft.com/office/drawing/2014/main" val="10002"/>
                  </a:ext>
                </a:extLst>
              </a:tr>
              <a:tr h="502899">
                <a:tc>
                  <a:txBody>
                    <a:bodyPr/>
                    <a:lstStyle/>
                    <a:p>
                      <a:r>
                        <a:rPr lang="en-US" sz="1300" b="1" dirty="0"/>
                        <a:t>Pregnancies using ART </a:t>
                      </a:r>
                    </a:p>
                    <a:p>
                      <a:r>
                        <a:rPr lang="en-US" sz="1300" b="1" dirty="0"/>
                        <a:t> </a:t>
                      </a:r>
                      <a:endParaRPr lang="en-AU" sz="1300" dirty="0"/>
                    </a:p>
                  </a:txBody>
                  <a:tcPr marL="91439" marR="91439" marT="45718" marB="45718"/>
                </a:tc>
                <a:tc>
                  <a:txBody>
                    <a:bodyPr/>
                    <a:lstStyle/>
                    <a:p>
                      <a:r>
                        <a:rPr lang="en-US" sz="1300" dirty="0"/>
                        <a:t>10</a:t>
                      </a:r>
                      <a:endParaRPr lang="en-AU" sz="1300" dirty="0"/>
                    </a:p>
                  </a:txBody>
                  <a:tcPr marL="91439" marR="91439" marT="45718" marB="45718"/>
                </a:tc>
                <a:tc>
                  <a:txBody>
                    <a:bodyPr/>
                    <a:lstStyle/>
                    <a:p>
                      <a:r>
                        <a:rPr lang="en-US" sz="1300" dirty="0"/>
                        <a:t>5</a:t>
                      </a:r>
                      <a:endParaRPr lang="en-AU" sz="1300" dirty="0"/>
                    </a:p>
                  </a:txBody>
                  <a:tcPr marL="91439" marR="91439" marT="45718" marB="45718"/>
                </a:tc>
                <a:extLst>
                  <a:ext uri="{0D108BD9-81ED-4DB2-BD59-A6C34878D82A}">
                    <a16:rowId xmlns:a16="http://schemas.microsoft.com/office/drawing/2014/main" val="10003"/>
                  </a:ext>
                </a:extLst>
              </a:tr>
              <a:tr h="3306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00" b="1" dirty="0"/>
                        <a:t>Multiple pregnancy</a:t>
                      </a:r>
                      <a:endParaRPr lang="en-AU" sz="1300" dirty="0"/>
                    </a:p>
                  </a:txBody>
                  <a:tcPr marL="91439" marR="91439" marT="45718" marB="45718"/>
                </a:tc>
                <a:tc>
                  <a:txBody>
                    <a:bodyPr/>
                    <a:lstStyle/>
                    <a:p>
                      <a:r>
                        <a:rPr lang="en-US" sz="1300" dirty="0"/>
                        <a:t>0</a:t>
                      </a:r>
                      <a:endParaRPr lang="en-AU" sz="1300" dirty="0"/>
                    </a:p>
                  </a:txBody>
                  <a:tcPr marL="91439" marR="91439" marT="45718" marB="45718"/>
                </a:tc>
                <a:tc>
                  <a:txBody>
                    <a:bodyPr/>
                    <a:lstStyle/>
                    <a:p>
                      <a:r>
                        <a:rPr lang="en-US" sz="1300" dirty="0"/>
                        <a:t>1</a:t>
                      </a:r>
                      <a:endParaRPr lang="en-AU" sz="1300" dirty="0"/>
                    </a:p>
                  </a:txBody>
                  <a:tcPr marL="91439" marR="91439" marT="45718" marB="45718"/>
                </a:tc>
                <a:extLst>
                  <a:ext uri="{0D108BD9-81ED-4DB2-BD59-A6C34878D82A}">
                    <a16:rowId xmlns:a16="http://schemas.microsoft.com/office/drawing/2014/main" val="10004"/>
                  </a:ext>
                </a:extLst>
              </a:tr>
              <a:tr h="708631">
                <a:tc>
                  <a:txBody>
                    <a:bodyPr/>
                    <a:lstStyle/>
                    <a:p>
                      <a:r>
                        <a:rPr lang="en-US" sz="1300" b="1" dirty="0"/>
                        <a:t>Age at first pregnancy (years, mean)</a:t>
                      </a:r>
                      <a:endParaRPr lang="en-US" sz="1300" dirty="0"/>
                    </a:p>
                    <a:p>
                      <a:endParaRPr lang="en-AU" sz="1300" dirty="0"/>
                    </a:p>
                  </a:txBody>
                  <a:tcPr marL="91439" marR="91439" marT="45718" marB="45718"/>
                </a:tc>
                <a:tc>
                  <a:txBody>
                    <a:bodyPr/>
                    <a:lstStyle/>
                    <a:p>
                      <a:r>
                        <a:rPr lang="en-US" sz="1300" dirty="0"/>
                        <a:t>37</a:t>
                      </a:r>
                      <a:endParaRPr lang="en-AU" sz="1300" dirty="0"/>
                    </a:p>
                  </a:txBody>
                  <a:tcPr marL="91439" marR="91439" marT="45718" marB="45718"/>
                </a:tc>
                <a:tc>
                  <a:txBody>
                    <a:bodyPr/>
                    <a:lstStyle/>
                    <a:p>
                      <a:r>
                        <a:rPr lang="en-US" sz="1300" dirty="0"/>
                        <a:t>27</a:t>
                      </a:r>
                      <a:endParaRPr lang="en-AU" sz="1300" dirty="0"/>
                    </a:p>
                  </a:txBody>
                  <a:tcPr marL="91439" marR="91439" marT="45718" marB="45718"/>
                </a:tc>
                <a:extLst>
                  <a:ext uri="{0D108BD9-81ED-4DB2-BD59-A6C34878D82A}">
                    <a16:rowId xmlns:a16="http://schemas.microsoft.com/office/drawing/2014/main" val="10005"/>
                  </a:ext>
                </a:extLst>
              </a:tr>
              <a:tr h="50289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b="1" dirty="0"/>
                        <a:t>BMI (kg/m2, mean)</a:t>
                      </a:r>
                      <a:endParaRPr lang="en-US" sz="1300" dirty="0"/>
                    </a:p>
                    <a:p>
                      <a:endParaRPr lang="en-AU" sz="1300" dirty="0"/>
                    </a:p>
                  </a:txBody>
                  <a:tcPr marL="91439" marR="91439" marT="45718" marB="45718"/>
                </a:tc>
                <a:tc>
                  <a:txBody>
                    <a:bodyPr/>
                    <a:lstStyle/>
                    <a:p>
                      <a:r>
                        <a:rPr lang="en-US" sz="1300" dirty="0"/>
                        <a:t>25</a:t>
                      </a:r>
                      <a:endParaRPr lang="en-AU" sz="1300" dirty="0"/>
                    </a:p>
                  </a:txBody>
                  <a:tcPr marL="91439" marR="91439" marT="45718" marB="45718"/>
                </a:tc>
                <a:tc>
                  <a:txBody>
                    <a:bodyPr/>
                    <a:lstStyle/>
                    <a:p>
                      <a:r>
                        <a:rPr lang="en-US" sz="1300" dirty="0"/>
                        <a:t>31.6</a:t>
                      </a:r>
                      <a:endParaRPr lang="en-AU" sz="1300" dirty="0"/>
                    </a:p>
                  </a:txBody>
                  <a:tcPr marL="91439" marR="91439" marT="45718" marB="45718"/>
                </a:tc>
                <a:extLst>
                  <a:ext uri="{0D108BD9-81ED-4DB2-BD59-A6C34878D82A}">
                    <a16:rowId xmlns:a16="http://schemas.microsoft.com/office/drawing/2014/main" val="10006"/>
                  </a:ext>
                </a:extLst>
              </a:tr>
              <a:tr h="708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b="1" dirty="0"/>
                        <a:t>Patients with pre-existing comorbidity* (n) </a:t>
                      </a:r>
                      <a:r>
                        <a:rPr lang="en-US" sz="1300" dirty="0"/>
                        <a:t>1 3</a:t>
                      </a:r>
                    </a:p>
                    <a:p>
                      <a:endParaRPr lang="en-AU" sz="1300" dirty="0"/>
                    </a:p>
                  </a:txBody>
                  <a:tcPr marL="91439" marR="91439" marT="45718" marB="45718"/>
                </a:tc>
                <a:tc>
                  <a:txBody>
                    <a:bodyPr/>
                    <a:lstStyle/>
                    <a:p>
                      <a:r>
                        <a:rPr lang="en-US" sz="1300" dirty="0"/>
                        <a:t>1</a:t>
                      </a:r>
                      <a:endParaRPr lang="en-AU" sz="1300" dirty="0"/>
                    </a:p>
                  </a:txBody>
                  <a:tcPr marL="91439" marR="91439" marT="45718" marB="45718"/>
                </a:tc>
                <a:tc>
                  <a:txBody>
                    <a:bodyPr/>
                    <a:lstStyle/>
                    <a:p>
                      <a:r>
                        <a:rPr lang="en-US" sz="1300" dirty="0"/>
                        <a:t>3</a:t>
                      </a:r>
                      <a:endParaRPr lang="en-AU" sz="1300" dirty="0"/>
                    </a:p>
                  </a:txBody>
                  <a:tcPr marL="91439" marR="91439" marT="45718" marB="45718"/>
                </a:tc>
                <a:extLst>
                  <a:ext uri="{0D108BD9-81ED-4DB2-BD59-A6C34878D82A}">
                    <a16:rowId xmlns:a16="http://schemas.microsoft.com/office/drawing/2014/main" val="10007"/>
                  </a:ext>
                </a:extLst>
              </a:tr>
              <a:tr h="708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b="1" dirty="0"/>
                        <a:t>Existing cardiac condition (n) </a:t>
                      </a:r>
                      <a:r>
                        <a:rPr lang="en-US" sz="1300" dirty="0"/>
                        <a:t>0 0</a:t>
                      </a:r>
                    </a:p>
                    <a:p>
                      <a:endParaRPr lang="en-AU" sz="1300" dirty="0"/>
                    </a:p>
                  </a:txBody>
                  <a:tcPr marL="91439" marR="91439" marT="45718" marB="45718"/>
                </a:tc>
                <a:tc>
                  <a:txBody>
                    <a:bodyPr/>
                    <a:lstStyle/>
                    <a:p>
                      <a:r>
                        <a:rPr lang="en-US" sz="1300" dirty="0"/>
                        <a:t>0</a:t>
                      </a:r>
                      <a:endParaRPr lang="en-AU" sz="1300" dirty="0"/>
                    </a:p>
                  </a:txBody>
                  <a:tcPr marL="91439" marR="91439" marT="45718" marB="45718"/>
                </a:tc>
                <a:tc>
                  <a:txBody>
                    <a:bodyPr/>
                    <a:lstStyle/>
                    <a:p>
                      <a:r>
                        <a:rPr lang="en-US" sz="1300" dirty="0"/>
                        <a:t>0</a:t>
                      </a:r>
                      <a:endParaRPr lang="en-AU" sz="1300" dirty="0"/>
                    </a:p>
                  </a:txBody>
                  <a:tcPr marL="91439" marR="91439" marT="45718" marB="45718"/>
                </a:tc>
                <a:extLst>
                  <a:ext uri="{0D108BD9-81ED-4DB2-BD59-A6C34878D82A}">
                    <a16:rowId xmlns:a16="http://schemas.microsoft.com/office/drawing/2014/main" val="10008"/>
                  </a:ext>
                </a:extLst>
              </a:tr>
              <a:tr h="91436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00" b="1" dirty="0"/>
                        <a:t>Miscarriage </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300" b="1" dirty="0"/>
                        <a:t>Livebirth (n) </a:t>
                      </a:r>
                      <a:r>
                        <a:rPr lang="en-AU" sz="1300" dirty="0"/>
                        <a:t>5 12</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1300" dirty="0"/>
                    </a:p>
                    <a:p>
                      <a:endParaRPr lang="en-AU" sz="1300" dirty="0"/>
                    </a:p>
                  </a:txBody>
                  <a:tcPr marL="91439" marR="91439" marT="45718" marB="45718"/>
                </a:tc>
                <a:tc>
                  <a:txBody>
                    <a:bodyPr/>
                    <a:lstStyle/>
                    <a:p>
                      <a:r>
                        <a:rPr lang="en-US" sz="1300" dirty="0"/>
                        <a:t>5</a:t>
                      </a:r>
                    </a:p>
                    <a:p>
                      <a:r>
                        <a:rPr lang="en-US" sz="1300" dirty="0"/>
                        <a:t>5</a:t>
                      </a:r>
                      <a:endParaRPr lang="en-AU" sz="1300" dirty="0"/>
                    </a:p>
                  </a:txBody>
                  <a:tcPr marL="91439" marR="91439" marT="45718" marB="45718"/>
                </a:tc>
                <a:tc>
                  <a:txBody>
                    <a:bodyPr/>
                    <a:lstStyle/>
                    <a:p>
                      <a:r>
                        <a:rPr lang="en-US" sz="1300" dirty="0"/>
                        <a:t>3</a:t>
                      </a:r>
                    </a:p>
                    <a:p>
                      <a:r>
                        <a:rPr lang="en-US" sz="1300" dirty="0"/>
                        <a:t>12</a:t>
                      </a:r>
                      <a:endParaRPr lang="en-AU" sz="1300" dirty="0"/>
                    </a:p>
                  </a:txBody>
                  <a:tcPr marL="91439" marR="91439" marT="45718" marB="45718"/>
                </a:tc>
                <a:extLst>
                  <a:ext uri="{0D108BD9-81ED-4DB2-BD59-A6C34878D82A}">
                    <a16:rowId xmlns:a16="http://schemas.microsoft.com/office/drawing/2014/main" val="10009"/>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360F2C22-833B-1EA1-701B-CC975B93D190}"/>
              </a:ext>
            </a:extLst>
          </p:cNvPr>
          <p:cNvSpPr>
            <a:spLocks noGrp="1"/>
          </p:cNvSpPr>
          <p:nvPr>
            <p:ph type="title"/>
          </p:nvPr>
        </p:nvSpPr>
        <p:spPr/>
        <p:txBody>
          <a:bodyPr/>
          <a:lstStyle/>
          <a:p>
            <a:pPr algn="ctr"/>
            <a:r>
              <a:rPr lang="en-US" altLang="en-US" b="1">
                <a:solidFill>
                  <a:srgbClr val="FF0000"/>
                </a:solidFill>
                <a:ea typeface="ＭＳ Ｐゴシック" panose="020B0600070205080204" pitchFamily="34" charset="-128"/>
              </a:rPr>
              <a:t>Conclusions</a:t>
            </a:r>
            <a:endParaRPr lang="en-AU" altLang="en-US" b="1">
              <a:solidFill>
                <a:srgbClr val="FF0000"/>
              </a:solidFill>
              <a:ea typeface="ＭＳ Ｐゴシック" panose="020B0600070205080204" pitchFamily="34" charset="-128"/>
            </a:endParaRPr>
          </a:p>
        </p:txBody>
      </p:sp>
      <p:sp>
        <p:nvSpPr>
          <p:cNvPr id="28675" name="Content Placeholder 2">
            <a:extLst>
              <a:ext uri="{FF2B5EF4-FFF2-40B4-BE49-F238E27FC236}">
                <a16:creationId xmlns:a16="http://schemas.microsoft.com/office/drawing/2014/main" id="{AD4445C2-0E8A-F8BA-A6B8-B01DE3A269E6}"/>
              </a:ext>
            </a:extLst>
          </p:cNvPr>
          <p:cNvSpPr>
            <a:spLocks noGrp="1"/>
          </p:cNvSpPr>
          <p:nvPr>
            <p:ph idx="1"/>
          </p:nvPr>
        </p:nvSpPr>
        <p:spPr>
          <a:xfrm>
            <a:off x="1703388" y="1825625"/>
            <a:ext cx="8856662" cy="4351338"/>
          </a:xfrm>
        </p:spPr>
        <p:txBody>
          <a:bodyPr>
            <a:normAutofit fontScale="92500"/>
          </a:bodyPr>
          <a:lstStyle/>
          <a:p>
            <a:r>
              <a:rPr lang="en-US" altLang="en-US" sz="4400">
                <a:ea typeface="ＭＳ Ｐゴシック" panose="020B0600070205080204" pitchFamily="34" charset="-128"/>
              </a:rPr>
              <a:t>TS often leads to infertility but </a:t>
            </a:r>
            <a:r>
              <a:rPr lang="en-US" altLang="en-US" sz="4400" b="1">
                <a:solidFill>
                  <a:srgbClr val="FF0000"/>
                </a:solidFill>
                <a:ea typeface="ＭＳ Ｐゴシック" panose="020B0600070205080204" pitchFamily="34" charset="-128"/>
              </a:rPr>
              <a:t>options exist</a:t>
            </a:r>
            <a:endParaRPr lang="en-US" altLang="en-US" sz="4400">
              <a:solidFill>
                <a:srgbClr val="FF0000"/>
              </a:solidFill>
              <a:ea typeface="ＭＳ Ｐゴシック" panose="020B0600070205080204" pitchFamily="34" charset="-128"/>
            </a:endParaRPr>
          </a:p>
          <a:p>
            <a:r>
              <a:rPr lang="en-US" altLang="en-US" sz="4400">
                <a:ea typeface="ＭＳ Ｐゴシック" panose="020B0600070205080204" pitchFamily="34" charset="-128"/>
              </a:rPr>
              <a:t>Early detection, intervention  critical</a:t>
            </a:r>
          </a:p>
          <a:p>
            <a:endParaRPr lang="en-US" altLang="en-US" sz="4400">
              <a:ea typeface="ＭＳ Ｐゴシック" panose="020B0600070205080204" pitchFamily="34" charset="-128"/>
            </a:endParaRPr>
          </a:p>
          <a:p>
            <a:r>
              <a:rPr lang="en-US" altLang="en-US" sz="4400">
                <a:ea typeface="ＭＳ Ｐゴシック" panose="020B0600070205080204" pitchFamily="34" charset="-128"/>
              </a:rPr>
              <a:t>With proper care, </a:t>
            </a:r>
            <a:r>
              <a:rPr lang="en-US" altLang="en-US" sz="4400" b="1">
                <a:solidFill>
                  <a:srgbClr val="FF0000"/>
                </a:solidFill>
                <a:ea typeface="ＭＳ Ｐゴシック" panose="020B0600070205080204" pitchFamily="34" charset="-128"/>
              </a:rPr>
              <a:t>safe and fulfilling paths to parenthood</a:t>
            </a:r>
            <a:r>
              <a:rPr lang="en-US" altLang="en-US" sz="4400">
                <a:solidFill>
                  <a:srgbClr val="FF0000"/>
                </a:solidFill>
                <a:ea typeface="ＭＳ Ｐゴシック" panose="020B0600070205080204" pitchFamily="34" charset="-128"/>
              </a:rPr>
              <a:t> </a:t>
            </a:r>
            <a:r>
              <a:rPr lang="en-US" altLang="en-US" sz="4400">
                <a:ea typeface="ＭＳ Ｐゴシック" panose="020B0600070205080204" pitchFamily="34" charset="-128"/>
              </a:rPr>
              <a:t>are possible</a:t>
            </a:r>
          </a:p>
          <a:p>
            <a:endParaRPr lang="en-AU" altLang="en-US">
              <a:ea typeface="ＭＳ Ｐゴシック" panose="020B0600070205080204" pitchFamily="34" charset="-128"/>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F6E5BD15-2E6D-61F0-91DF-86F80D351807}"/>
              </a:ext>
            </a:extLst>
          </p:cNvPr>
          <p:cNvSpPr>
            <a:spLocks noGrp="1"/>
          </p:cNvSpPr>
          <p:nvPr>
            <p:ph type="title"/>
          </p:nvPr>
        </p:nvSpPr>
        <p:spPr>
          <a:xfrm>
            <a:off x="2135188" y="17464"/>
            <a:ext cx="7886700" cy="890587"/>
          </a:xfrm>
        </p:spPr>
        <p:txBody>
          <a:bodyPr/>
          <a:lstStyle/>
          <a:p>
            <a:pPr algn="ctr"/>
            <a:r>
              <a:rPr lang="en-US" altLang="en-US" b="1">
                <a:solidFill>
                  <a:srgbClr val="FF0000"/>
                </a:solidFill>
                <a:ea typeface="ＭＳ Ｐゴシック" panose="020B0600070205080204" pitchFamily="34" charset="-128"/>
              </a:rPr>
              <a:t>References</a:t>
            </a:r>
            <a:endParaRPr lang="en-AU" altLang="en-US" b="1">
              <a:solidFill>
                <a:srgbClr val="FF0000"/>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AA413AEC-6055-EF09-BCCF-D7534355EC28}"/>
              </a:ext>
            </a:extLst>
          </p:cNvPr>
          <p:cNvSpPr>
            <a:spLocks noGrp="1"/>
          </p:cNvSpPr>
          <p:nvPr>
            <p:ph idx="1"/>
          </p:nvPr>
        </p:nvSpPr>
        <p:spPr>
          <a:xfrm>
            <a:off x="1703389" y="874713"/>
            <a:ext cx="8785225" cy="5867400"/>
          </a:xfrm>
        </p:spPr>
        <p:txBody>
          <a:bodyPr>
            <a:normAutofit fontScale="85000" lnSpcReduction="20000"/>
          </a:bodyPr>
          <a:lstStyle/>
          <a:p>
            <a:pPr>
              <a:defRPr/>
            </a:pPr>
            <a:r>
              <a:rPr lang="en-US" dirty="0"/>
              <a:t>Gravholt CH, Andersen NH, Conway GS, et al. Clinical practice guidelines for the care of girls and women with Turner syndrome: proceedings from the 2016 Cincinnati International </a:t>
            </a:r>
            <a:r>
              <a:rPr lang="en-AU" dirty="0"/>
              <a:t>Turner Syndrome Meeting. </a:t>
            </a:r>
            <a:r>
              <a:rPr lang="en-AU" i="1" dirty="0" err="1"/>
              <a:t>Eur</a:t>
            </a:r>
            <a:r>
              <a:rPr lang="en-AU" i="1" dirty="0"/>
              <a:t> J Endocrinol</a:t>
            </a:r>
            <a:r>
              <a:rPr lang="en-AU" dirty="0"/>
              <a:t>. 2017; 177(3): G1- G70. doi.org/10.1530/eje-17-0430</a:t>
            </a:r>
          </a:p>
          <a:p>
            <a:pPr>
              <a:defRPr/>
            </a:pPr>
            <a:r>
              <a:rPr lang="en-AU" dirty="0"/>
              <a:t>Marqui ABT. Turner syndrome and spontaneous pregnancy. </a:t>
            </a:r>
            <a:r>
              <a:rPr lang="en-AU" i="1" dirty="0"/>
              <a:t>J Bras </a:t>
            </a:r>
            <a:r>
              <a:rPr lang="en-AU" i="1" dirty="0" err="1"/>
              <a:t>Pathol</a:t>
            </a:r>
            <a:r>
              <a:rPr lang="en-AU" i="1" dirty="0"/>
              <a:t> Med</a:t>
            </a:r>
          </a:p>
          <a:p>
            <a:pPr marL="0" indent="0">
              <a:buNone/>
              <a:defRPr/>
            </a:pPr>
            <a:r>
              <a:rPr lang="en-AU" i="1" dirty="0"/>
              <a:t>Lab</a:t>
            </a:r>
            <a:r>
              <a:rPr lang="en-AU" dirty="0"/>
              <a:t>. 2018; 54: 387- 392. doi.org/10.5935/1676-2444.20180065</a:t>
            </a:r>
          </a:p>
          <a:p>
            <a:pPr>
              <a:defRPr/>
            </a:pPr>
            <a:r>
              <a:rPr lang="en-US" dirty="0"/>
              <a:t>Grewal J, Valente AM, Egbe AC, et al. Cardiovascular outcomes of pregnancy in Turner syndrome. </a:t>
            </a:r>
            <a:r>
              <a:rPr lang="en-US" i="1" dirty="0"/>
              <a:t>Heart</a:t>
            </a:r>
            <a:r>
              <a:rPr lang="en-US" dirty="0"/>
              <a:t>. 2021; 107(1): 61- 66. doi.org/10.1136/heartjnl-2020-316719</a:t>
            </a:r>
          </a:p>
          <a:p>
            <a:pPr>
              <a:defRPr/>
            </a:pPr>
            <a:r>
              <a:rPr lang="en-US" dirty="0"/>
              <a:t>Whigham CA, Vollenhoven B, Vincent A. Reproductive Health in Turner Syndrome: a </a:t>
            </a:r>
            <a:r>
              <a:rPr lang="en-AU" dirty="0"/>
              <a:t>narrative review. </a:t>
            </a:r>
            <a:r>
              <a:rPr lang="en-AU" i="1" dirty="0" err="1"/>
              <a:t>Prenat</a:t>
            </a:r>
            <a:r>
              <a:rPr lang="en-AU" i="1" dirty="0"/>
              <a:t> </a:t>
            </a:r>
            <a:r>
              <a:rPr lang="en-AU" i="1" dirty="0" err="1"/>
              <a:t>Diagn</a:t>
            </a:r>
            <a:r>
              <a:rPr lang="en-AU" dirty="0"/>
              <a:t>. Nov 2022. doi.org/10.1002/pd.6261</a:t>
            </a:r>
          </a:p>
          <a:p>
            <a:pPr>
              <a:defRPr/>
            </a:pPr>
            <a:r>
              <a:rPr lang="en-US" dirty="0"/>
              <a:t>Practice Committee for ASRM. Increased maternal cardiovascular mortality associated with pregnancy in women with Turner Syndrome. </a:t>
            </a:r>
            <a:r>
              <a:rPr lang="en-US" i="1" dirty="0"/>
              <a:t>Fertil </a:t>
            </a:r>
            <a:r>
              <a:rPr lang="en-US" i="1" dirty="0" err="1"/>
              <a:t>Steril</a:t>
            </a:r>
            <a:r>
              <a:rPr lang="en-US" i="1" dirty="0"/>
              <a:t>. </a:t>
            </a:r>
            <a:r>
              <a:rPr lang="en-US" dirty="0"/>
              <a:t>2012 Feb;97(2):282-4. </a:t>
            </a:r>
            <a:r>
              <a:rPr lang="en-US" dirty="0" err="1"/>
              <a:t>doi</a:t>
            </a:r>
            <a:r>
              <a:rPr lang="en-US" dirty="0"/>
              <a:t>: </a:t>
            </a:r>
            <a:r>
              <a:rPr lang="en-AU" dirty="0"/>
              <a:t>10.1016/j.fertnstert.2011.11.049.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C3832609-739E-9D2C-FC73-ED1ED91D37E5}"/>
              </a:ext>
            </a:extLst>
          </p:cNvPr>
          <p:cNvSpPr>
            <a:spLocks noGrp="1"/>
          </p:cNvSpPr>
          <p:nvPr>
            <p:ph type="title"/>
          </p:nvPr>
        </p:nvSpPr>
        <p:spPr>
          <a:xfrm>
            <a:off x="2135188" y="1"/>
            <a:ext cx="7886700" cy="981075"/>
          </a:xfrm>
        </p:spPr>
        <p:txBody>
          <a:bodyPr/>
          <a:lstStyle/>
          <a:p>
            <a:pPr algn="ctr"/>
            <a:r>
              <a:rPr lang="en-US" altLang="en-US" b="1">
                <a:solidFill>
                  <a:srgbClr val="FF0000"/>
                </a:solidFill>
                <a:ea typeface="ＭＳ Ｐゴシック" panose="020B0600070205080204" pitchFamily="34" charset="-128"/>
              </a:rPr>
              <a:t>References</a:t>
            </a:r>
          </a:p>
        </p:txBody>
      </p:sp>
      <p:sp>
        <p:nvSpPr>
          <p:cNvPr id="30723" name="Content Placeholder 2">
            <a:extLst>
              <a:ext uri="{FF2B5EF4-FFF2-40B4-BE49-F238E27FC236}">
                <a16:creationId xmlns:a16="http://schemas.microsoft.com/office/drawing/2014/main" id="{27CC2EFF-9B55-0727-A68D-B6CFCF67B943}"/>
              </a:ext>
            </a:extLst>
          </p:cNvPr>
          <p:cNvSpPr>
            <a:spLocks noGrp="1"/>
          </p:cNvSpPr>
          <p:nvPr>
            <p:ph idx="1"/>
          </p:nvPr>
        </p:nvSpPr>
        <p:spPr>
          <a:xfrm>
            <a:off x="1631950" y="765175"/>
            <a:ext cx="8496300" cy="5976938"/>
          </a:xfrm>
        </p:spPr>
        <p:txBody>
          <a:bodyPr>
            <a:normAutofit lnSpcReduction="10000"/>
          </a:bodyPr>
          <a:lstStyle/>
          <a:p>
            <a:r>
              <a:rPr lang="en-US" altLang="en-US" sz="2000">
                <a:ea typeface="ＭＳ Ｐゴシック" panose="020B0600070205080204" pitchFamily="34" charset="-128"/>
              </a:rPr>
              <a:t>ESHRE Guideline: Female fertility preservation. Hum Reprod Open. 2020. (ESHRE Guideline on Female Fertility Preservation)</a:t>
            </a:r>
          </a:p>
          <a:p>
            <a:r>
              <a:rPr lang="en-US" altLang="en-US" sz="2000">
                <a:ea typeface="ＭＳ Ｐゴシック" panose="020B0600070205080204" pitchFamily="34" charset="-128"/>
              </a:rPr>
              <a:t>ASRM Practice Committee Opinion: Fertility preservation in patients undergoing gonadotoxic therapy or gonadectomy. 2019</a:t>
            </a:r>
          </a:p>
          <a:p>
            <a:r>
              <a:rPr lang="en-US" altLang="en-US" sz="2000">
                <a:ea typeface="ＭＳ Ｐゴシック" panose="020B0600070205080204" pitchFamily="34" charset="-128"/>
              </a:rPr>
              <a:t>Cuman et al. 'Exploring the Frontiers of Ovarian Tissue Cryopreservation' J Clin Med. 2024;13(15):4513</a:t>
            </a:r>
          </a:p>
          <a:p>
            <a:r>
              <a:rPr lang="en-US" altLang="en-US" sz="2000">
                <a:ea typeface="ＭＳ Ｐゴシック" panose="020B0600070205080204" pitchFamily="34" charset="-128"/>
              </a:rPr>
              <a:t>Turner Syndrome Foundation: Fertility preservation review and practical guidelines. 2024</a:t>
            </a:r>
          </a:p>
          <a:p>
            <a:r>
              <a:rPr lang="en-US" altLang="en-US" sz="2000">
                <a:ea typeface="ＭＳ Ｐゴシック" panose="020B0600070205080204" pitchFamily="34" charset="-128"/>
              </a:rPr>
              <a:t>Nadesapillai et al. TurnerFertility trial and related Fertility and Sterility commentary. 2023-2024</a:t>
            </a:r>
          </a:p>
          <a:p>
            <a:r>
              <a:rPr lang="en-US" altLang="en-US" sz="2000">
                <a:ea typeface="ＭＳ Ｐゴシック" panose="020B0600070205080204" pitchFamily="34" charset="-128"/>
              </a:rPr>
              <a:t>Anderson et al. Systematic reviews on ovarian tissue transplantation outcomes. Front Endocrinol. 2022; and Hum Reprod Update reviews</a:t>
            </a:r>
          </a:p>
          <a:p>
            <a:r>
              <a:rPr lang="en-AU" altLang="en-US" sz="2000">
                <a:ea typeface="ＭＳ Ｐゴシック" panose="020B0600070205080204" pitchFamily="34" charset="-128"/>
              </a:rPr>
              <a:t>Gravholt CH et al. </a:t>
            </a:r>
            <a:r>
              <a:rPr lang="en-AU" altLang="en-US" sz="2000" i="1">
                <a:ea typeface="ＭＳ Ｐゴシック" panose="020B0600070205080204" pitchFamily="34" charset="-128"/>
              </a:rPr>
              <a:t>Lancet Diabetes Endocrinol.</a:t>
            </a:r>
            <a:r>
              <a:rPr lang="en-AU" altLang="en-US" sz="2000">
                <a:ea typeface="ＭＳ Ｐゴシック" panose="020B0600070205080204" pitchFamily="34" charset="-128"/>
              </a:rPr>
              <a:t> 2019;7(8):639–652</a:t>
            </a:r>
          </a:p>
          <a:p>
            <a:r>
              <a:rPr lang="en-AU" altLang="en-US" sz="2000">
                <a:ea typeface="ＭＳ Ｐゴシック" panose="020B0600070205080204" pitchFamily="34" charset="-128"/>
              </a:rPr>
              <a:t>Donadille B et al. </a:t>
            </a:r>
            <a:r>
              <a:rPr lang="en-AU" altLang="en-US" sz="2000" i="1">
                <a:ea typeface="ＭＳ Ｐゴシック" panose="020B0600070205080204" pitchFamily="34" charset="-128"/>
              </a:rPr>
              <a:t>Fertil Steril.</a:t>
            </a:r>
            <a:r>
              <a:rPr lang="en-AU" altLang="en-US" sz="2000">
                <a:ea typeface="ＭＳ Ｐゴシック" panose="020B0600070205080204" pitchFamily="34" charset="-128"/>
              </a:rPr>
              <a:t> 2020;114(6):1282–1293</a:t>
            </a:r>
          </a:p>
          <a:p>
            <a:r>
              <a:rPr lang="en-AU" altLang="en-US" sz="2000">
                <a:ea typeface="ＭＳ Ｐゴシック" panose="020B0600070205080204" pitchFamily="34" charset="-128"/>
              </a:rPr>
              <a:t>Bondy CA. </a:t>
            </a:r>
            <a:r>
              <a:rPr lang="en-AU" altLang="en-US" sz="2000" i="1">
                <a:ea typeface="ＭＳ Ｐゴシック" panose="020B0600070205080204" pitchFamily="34" charset="-128"/>
              </a:rPr>
              <a:t>J Clin Endocrinol Metab.</a:t>
            </a:r>
            <a:r>
              <a:rPr lang="en-AU" altLang="en-US" sz="2000">
                <a:ea typeface="ＭＳ Ｐゴシック" panose="020B0600070205080204" pitchFamily="34" charset="-128"/>
              </a:rPr>
              <a:t> 2007;92(1):10–25</a:t>
            </a:r>
          </a:p>
          <a:p>
            <a:r>
              <a:rPr lang="en-AU" altLang="en-US" sz="2000">
                <a:ea typeface="ＭＳ Ｐゴシック" panose="020B0600070205080204" pitchFamily="34" charset="-128"/>
              </a:rPr>
              <a:t>ASRM Practice Committee. </a:t>
            </a:r>
            <a:r>
              <a:rPr lang="en-AU" altLang="en-US" sz="2000" i="1">
                <a:ea typeface="ＭＳ Ｐゴシック" panose="020B0600070205080204" pitchFamily="34" charset="-128"/>
              </a:rPr>
              <a:t>Fertil Steril.</a:t>
            </a:r>
            <a:r>
              <a:rPr lang="en-AU" altLang="en-US" sz="2000">
                <a:ea typeface="ＭＳ Ｐゴシック" panose="020B0600070205080204" pitchFamily="34" charset="-128"/>
              </a:rPr>
              <a:t> 2016;106(8):e56–e62</a:t>
            </a:r>
          </a:p>
          <a:p>
            <a:r>
              <a:rPr lang="en-AU" altLang="en-US" sz="2000">
                <a:ea typeface="ＭＳ Ｐゴシック" panose="020B0600070205080204" pitchFamily="34" charset="-128"/>
              </a:rPr>
              <a:t>European Society of Cardiology Guidelines. </a:t>
            </a:r>
            <a:r>
              <a:rPr lang="en-AU" altLang="en-US" sz="2000" i="1">
                <a:ea typeface="ＭＳ Ｐゴシック" panose="020B0600070205080204" pitchFamily="34" charset="-128"/>
              </a:rPr>
              <a:t>Eur Heart J.</a:t>
            </a:r>
            <a:r>
              <a:rPr lang="en-AU" altLang="en-US" sz="2000">
                <a:ea typeface="ＭＳ Ｐゴシック" panose="020B0600070205080204" pitchFamily="34" charset="-128"/>
              </a:rPr>
              <a:t> 2018</a:t>
            </a:r>
          </a:p>
          <a:p>
            <a:endParaRPr lang="en-US" altLang="en-US" sz="2400">
              <a:ea typeface="ＭＳ Ｐゴシック" panose="020B0600070205080204"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6CB6DAB8-F8FF-47E2-B31E-275DBD79185A}"/>
              </a:ext>
            </a:extLst>
          </p:cNvPr>
          <p:cNvGrpSpPr/>
          <p:nvPr/>
        </p:nvGrpSpPr>
        <p:grpSpPr>
          <a:xfrm>
            <a:off x="10695" y="0"/>
            <a:ext cx="4855945" cy="6858000"/>
            <a:chOff x="0" y="0"/>
            <a:chExt cx="2408296" cy="2709333"/>
          </a:xfrm>
        </p:grpSpPr>
        <p:sp>
          <p:nvSpPr>
            <p:cNvPr id="15" name="Freeform 9">
              <a:extLst>
                <a:ext uri="{FF2B5EF4-FFF2-40B4-BE49-F238E27FC236}">
                  <a16:creationId xmlns:a16="http://schemas.microsoft.com/office/drawing/2014/main" id="{59B29D1A-418D-4E35-8750-B1A3BF77F921}"/>
                </a:ext>
              </a:extLst>
            </p:cNvPr>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00949D"/>
            </a:solidFill>
          </p:spPr>
          <p:txBody>
            <a:bodyPr/>
            <a:lstStyle/>
            <a:p>
              <a:endParaRPr lang="en-AU" sz="1200"/>
            </a:p>
          </p:txBody>
        </p:sp>
        <p:sp>
          <p:nvSpPr>
            <p:cNvPr id="16" name="TextBox 10">
              <a:extLst>
                <a:ext uri="{FF2B5EF4-FFF2-40B4-BE49-F238E27FC236}">
                  <a16:creationId xmlns:a16="http://schemas.microsoft.com/office/drawing/2014/main" id="{AB0C5E34-1EA4-4C42-BE14-C95BDA57248D}"/>
                </a:ext>
              </a:extLst>
            </p:cNvPr>
            <p:cNvSpPr txBox="1"/>
            <p:nvPr/>
          </p:nvSpPr>
          <p:spPr>
            <a:xfrm>
              <a:off x="0" y="-38100"/>
              <a:ext cx="2408296" cy="2747433"/>
            </a:xfrm>
            <a:prstGeom prst="rect">
              <a:avLst/>
            </a:prstGeom>
          </p:spPr>
          <p:txBody>
            <a:bodyPr lIns="33867" tIns="33867" rIns="33867" bIns="33867" rtlCol="0" anchor="ctr"/>
            <a:lstStyle/>
            <a:p>
              <a:pPr algn="ctr">
                <a:lnSpc>
                  <a:spcPts val="1773"/>
                </a:lnSpc>
                <a:spcBef>
                  <a:spcPct val="0"/>
                </a:spcBef>
              </a:pPr>
              <a:endParaRPr sz="1200"/>
            </a:p>
          </p:txBody>
        </p:sp>
      </p:grpSp>
      <p:sp>
        <p:nvSpPr>
          <p:cNvPr id="4" name="Slide Number Placeholder 3"/>
          <p:cNvSpPr>
            <a:spLocks noGrp="1"/>
          </p:cNvSpPr>
          <p:nvPr>
            <p:ph type="sldNum" sz="quarter" idx="12"/>
          </p:nvPr>
        </p:nvSpPr>
        <p:spPr/>
        <p:txBody>
          <a:bodyPr/>
          <a:lstStyle/>
          <a:p>
            <a:fld id="{F777394C-4932-4BD5-BC6F-A97D535CDE78}" type="slidenum">
              <a:rPr lang="en-AU" smtClean="0"/>
              <a:t>7</a:t>
            </a:fld>
            <a:endParaRPr lang="en-AU"/>
          </a:p>
        </p:txBody>
      </p:sp>
      <p:sp>
        <p:nvSpPr>
          <p:cNvPr id="3" name="Rectangle 2"/>
          <p:cNvSpPr/>
          <p:nvPr/>
        </p:nvSpPr>
        <p:spPr>
          <a:xfrm>
            <a:off x="558800" y="6242194"/>
            <a:ext cx="3842084" cy="523220"/>
          </a:xfrm>
          <a:prstGeom prst="rect">
            <a:avLst/>
          </a:prstGeom>
        </p:spPr>
        <p:txBody>
          <a:bodyPr wrap="square">
            <a:spAutoFit/>
          </a:bodyPr>
          <a:lstStyle/>
          <a:p>
            <a:pPr lvl="0"/>
            <a:r>
              <a:rPr lang="en-US" sz="1400" kern="0" dirty="0">
                <a:solidFill>
                  <a:schemeClr val="bg1"/>
                </a:solidFill>
                <a:cs typeface="Arial Unicode MS" pitchFamily="32" charset="0"/>
              </a:rPr>
              <a:t>Shah et al., Climacteric 2018</a:t>
            </a:r>
          </a:p>
          <a:p>
            <a:pPr lvl="0"/>
            <a:r>
              <a:rPr lang="en-US" sz="1400" kern="0" dirty="0">
                <a:solidFill>
                  <a:schemeClr val="bg1"/>
                </a:solidFill>
              </a:rPr>
              <a:t>Cameron-</a:t>
            </a:r>
            <a:r>
              <a:rPr lang="en-US" sz="1400" kern="0" dirty="0" err="1">
                <a:solidFill>
                  <a:schemeClr val="bg1"/>
                </a:solidFill>
              </a:rPr>
              <a:t>Pimblatt</a:t>
            </a:r>
            <a:r>
              <a:rPr lang="en-US" sz="1400" kern="0" dirty="0">
                <a:solidFill>
                  <a:schemeClr val="bg1"/>
                </a:solidFill>
              </a:rPr>
              <a:t> et al. Clin Endocrinol. 2017</a:t>
            </a:r>
            <a:endParaRPr lang="en-AU" sz="1400" dirty="0">
              <a:solidFill>
                <a:schemeClr val="bg1"/>
              </a:solidFill>
            </a:endParaRPr>
          </a:p>
        </p:txBody>
      </p:sp>
      <p:sp>
        <p:nvSpPr>
          <p:cNvPr id="13" name="Rectangle 12">
            <a:extLst>
              <a:ext uri="{FF2B5EF4-FFF2-40B4-BE49-F238E27FC236}">
                <a16:creationId xmlns:a16="http://schemas.microsoft.com/office/drawing/2014/main" id="{DA17153A-41A9-47DB-AE03-7583BDFF7AC3}"/>
              </a:ext>
            </a:extLst>
          </p:cNvPr>
          <p:cNvSpPr/>
          <p:nvPr/>
        </p:nvSpPr>
        <p:spPr>
          <a:xfrm>
            <a:off x="965200" y="255995"/>
            <a:ext cx="2794000" cy="1477328"/>
          </a:xfrm>
          <a:prstGeom prst="rect">
            <a:avLst/>
          </a:prstGeom>
        </p:spPr>
        <p:txBody>
          <a:bodyPr wrap="square">
            <a:spAutoFit/>
          </a:bodyPr>
          <a:lstStyle/>
          <a:p>
            <a:pPr algn="ctr">
              <a:lnSpc>
                <a:spcPts val="5366"/>
              </a:lnSpc>
            </a:pPr>
            <a:r>
              <a:rPr lang="en-US" sz="4666" spc="181" dirty="0">
                <a:solidFill>
                  <a:schemeClr val="bg1"/>
                </a:solidFill>
                <a:latin typeface="+mj-lt"/>
                <a:ea typeface="Anton"/>
                <a:cs typeface="Anton"/>
                <a:sym typeface="Anton"/>
              </a:rPr>
              <a:t>Clinical Features</a:t>
            </a:r>
          </a:p>
        </p:txBody>
      </p:sp>
      <p:sp>
        <p:nvSpPr>
          <p:cNvPr id="17" name="TextBox 11">
            <a:extLst>
              <a:ext uri="{FF2B5EF4-FFF2-40B4-BE49-F238E27FC236}">
                <a16:creationId xmlns:a16="http://schemas.microsoft.com/office/drawing/2014/main" id="{AB102568-10EE-4E46-BCAD-0C2290224E48}"/>
              </a:ext>
            </a:extLst>
          </p:cNvPr>
          <p:cNvSpPr txBox="1"/>
          <p:nvPr/>
        </p:nvSpPr>
        <p:spPr>
          <a:xfrm>
            <a:off x="-99729" y="1974359"/>
            <a:ext cx="4795253" cy="4103688"/>
          </a:xfrm>
          <a:prstGeom prst="rect">
            <a:avLst/>
          </a:prstGeom>
        </p:spPr>
        <p:txBody>
          <a:bodyPr wrap="square" lIns="0" tIns="0" rIns="0" bIns="0" rtlCol="0" anchor="t">
            <a:spAutoFit/>
          </a:bodyPr>
          <a:lstStyle/>
          <a:p>
            <a:pPr marL="604550" lvl="1" indent="-302275">
              <a:lnSpc>
                <a:spcPts val="3220"/>
              </a:lnSpc>
              <a:buFont typeface="Arial"/>
              <a:buChar char="•"/>
            </a:pPr>
            <a:r>
              <a:rPr lang="en-US" sz="1867" spc="109" dirty="0">
                <a:solidFill>
                  <a:srgbClr val="FFFFFF"/>
                </a:solidFill>
                <a:latin typeface="Canva Sans"/>
                <a:ea typeface="Canva Sans"/>
                <a:cs typeface="Canva Sans"/>
                <a:sym typeface="Canva Sans"/>
              </a:rPr>
              <a:t>Phenotype varies with genotype</a:t>
            </a:r>
          </a:p>
          <a:p>
            <a:pPr marL="911906" lvl="2" indent="-304815">
              <a:lnSpc>
                <a:spcPts val="3220"/>
              </a:lnSpc>
              <a:buFont typeface="Courier New" panose="02070309020205020404" pitchFamily="49" charset="0"/>
              <a:buChar char="o"/>
            </a:pPr>
            <a:r>
              <a:rPr lang="en-US" sz="1600" spc="109" dirty="0">
                <a:solidFill>
                  <a:srgbClr val="FFFFFF"/>
                </a:solidFill>
                <a:latin typeface="Canva Sans"/>
                <a:ea typeface="Canva Sans"/>
                <a:cs typeface="Canva Sans"/>
                <a:sym typeface="Canva Sans"/>
              </a:rPr>
              <a:t>Highest prevalence of co-morbidity with 45X</a:t>
            </a:r>
          </a:p>
          <a:p>
            <a:pPr marL="911906" lvl="2" indent="-304815">
              <a:lnSpc>
                <a:spcPts val="3220"/>
              </a:lnSpc>
              <a:buFont typeface="Courier New" panose="02070309020205020404" pitchFamily="49" charset="0"/>
              <a:buChar char="o"/>
            </a:pPr>
            <a:r>
              <a:rPr lang="en-US" sz="1600" spc="109" dirty="0">
                <a:solidFill>
                  <a:srgbClr val="FFFFFF"/>
                </a:solidFill>
                <a:latin typeface="Canva Sans"/>
                <a:ea typeface="Canva Sans"/>
                <a:cs typeface="Canva Sans"/>
                <a:sym typeface="Canva Sans"/>
              </a:rPr>
              <a:t>Milder phenotype with mosaic TS</a:t>
            </a:r>
          </a:p>
          <a:p>
            <a:pPr marL="911906" lvl="2" indent="-304815">
              <a:lnSpc>
                <a:spcPts val="3220"/>
              </a:lnSpc>
              <a:buFont typeface="Courier New" panose="02070309020205020404" pitchFamily="49" charset="0"/>
              <a:buChar char="o"/>
            </a:pPr>
            <a:r>
              <a:rPr lang="en-US" sz="1600" spc="109" dirty="0">
                <a:solidFill>
                  <a:srgbClr val="FFFFFF"/>
                </a:solidFill>
                <a:latin typeface="Canva Sans"/>
                <a:ea typeface="Canva Sans"/>
                <a:cs typeface="Canva Sans"/>
                <a:sym typeface="Canva Sans"/>
              </a:rPr>
              <a:t>Higher risk of intellectual disability with ring X chromosome</a:t>
            </a:r>
          </a:p>
          <a:p>
            <a:pPr marL="911906" lvl="2" indent="-304815">
              <a:lnSpc>
                <a:spcPts val="3220"/>
              </a:lnSpc>
              <a:buFont typeface="Courier New" panose="02070309020205020404" pitchFamily="49" charset="0"/>
              <a:buChar char="o"/>
            </a:pPr>
            <a:r>
              <a:rPr lang="en-US" sz="1600" spc="109" dirty="0">
                <a:solidFill>
                  <a:srgbClr val="FFFFFF"/>
                </a:solidFill>
                <a:latin typeface="Canva Sans"/>
                <a:ea typeface="Canva Sans"/>
                <a:cs typeface="Canva Sans"/>
                <a:sym typeface="Canva Sans"/>
              </a:rPr>
              <a:t>Lower prevalence of BAV with </a:t>
            </a:r>
            <a:r>
              <a:rPr lang="en-US" sz="1600" spc="109" dirty="0" err="1">
                <a:solidFill>
                  <a:srgbClr val="FFFFFF"/>
                </a:solidFill>
                <a:latin typeface="Canva Sans"/>
                <a:ea typeface="Canva Sans"/>
                <a:cs typeface="Canva Sans"/>
                <a:sym typeface="Canva Sans"/>
              </a:rPr>
              <a:t>isochrome</a:t>
            </a:r>
            <a:r>
              <a:rPr lang="en-US" sz="1600" spc="109" dirty="0">
                <a:solidFill>
                  <a:srgbClr val="FFFFFF"/>
                </a:solidFill>
                <a:latin typeface="Canva Sans"/>
                <a:ea typeface="Canva Sans"/>
                <a:cs typeface="Canva Sans"/>
                <a:sym typeface="Canva Sans"/>
              </a:rPr>
              <a:t> </a:t>
            </a:r>
            <a:r>
              <a:rPr lang="en-US" sz="1600" spc="109" dirty="0" err="1">
                <a:solidFill>
                  <a:srgbClr val="FFFFFF"/>
                </a:solidFill>
                <a:latin typeface="Canva Sans"/>
                <a:ea typeface="Canva Sans"/>
                <a:cs typeface="Canva Sans"/>
                <a:sym typeface="Canva Sans"/>
              </a:rPr>
              <a:t>Xq</a:t>
            </a:r>
            <a:r>
              <a:rPr lang="en-US" sz="1600" spc="109" dirty="0">
                <a:solidFill>
                  <a:srgbClr val="FFFFFF"/>
                </a:solidFill>
                <a:latin typeface="Canva Sans"/>
                <a:ea typeface="Canva Sans"/>
                <a:cs typeface="Canva Sans"/>
                <a:sym typeface="Canva Sans"/>
              </a:rPr>
              <a:t> and ring X</a:t>
            </a:r>
          </a:p>
          <a:p>
            <a:pPr>
              <a:lnSpc>
                <a:spcPts val="3220"/>
              </a:lnSpc>
            </a:pPr>
            <a:endParaRPr lang="en-US" sz="1867" spc="109" dirty="0">
              <a:solidFill>
                <a:srgbClr val="FFFFFF"/>
              </a:solidFill>
              <a:latin typeface="Canva Sans"/>
              <a:ea typeface="Canva Sans"/>
              <a:cs typeface="Canva Sans"/>
              <a:sym typeface="Canva Sans"/>
            </a:endParaRPr>
          </a:p>
          <a:p>
            <a:pPr>
              <a:lnSpc>
                <a:spcPts val="3220"/>
              </a:lnSpc>
            </a:pPr>
            <a:endParaRPr lang="en-US" sz="2800" spc="109" dirty="0">
              <a:solidFill>
                <a:srgbClr val="FFFFFF"/>
              </a:solidFill>
              <a:latin typeface="Anton"/>
              <a:ea typeface="Anton"/>
              <a:cs typeface="Anton"/>
              <a:sym typeface="Anton"/>
            </a:endParaRPr>
          </a:p>
        </p:txBody>
      </p:sp>
      <p:pic>
        <p:nvPicPr>
          <p:cNvPr id="2" name="Picture 1">
            <a:extLst>
              <a:ext uri="{FF2B5EF4-FFF2-40B4-BE49-F238E27FC236}">
                <a16:creationId xmlns:a16="http://schemas.microsoft.com/office/drawing/2014/main" id="{FC3BD6C9-6321-4B52-B360-1F582468FF31}"/>
              </a:ext>
            </a:extLst>
          </p:cNvPr>
          <p:cNvPicPr>
            <a:picLocks noChangeAspect="1"/>
          </p:cNvPicPr>
          <p:nvPr/>
        </p:nvPicPr>
        <p:blipFill>
          <a:blip r:embed="rId3"/>
          <a:stretch>
            <a:fillRect/>
          </a:stretch>
        </p:blipFill>
        <p:spPr>
          <a:xfrm>
            <a:off x="5130800" y="158009"/>
            <a:ext cx="6895711" cy="6581363"/>
          </a:xfrm>
          <a:prstGeom prst="rect">
            <a:avLst/>
          </a:prstGeom>
        </p:spPr>
      </p:pic>
      <p:pic>
        <p:nvPicPr>
          <p:cNvPr id="10" name="Picture 9">
            <a:extLst>
              <a:ext uri="{FF2B5EF4-FFF2-40B4-BE49-F238E27FC236}">
                <a16:creationId xmlns:a16="http://schemas.microsoft.com/office/drawing/2014/main" id="{3DBE7EDC-E2D6-4AF4-8097-793D152B0A07}"/>
              </a:ext>
            </a:extLst>
          </p:cNvPr>
          <p:cNvPicPr>
            <a:picLocks noChangeAspect="1"/>
          </p:cNvPicPr>
          <p:nvPr/>
        </p:nvPicPr>
        <p:blipFill>
          <a:blip r:embed="rId4"/>
          <a:stretch>
            <a:fillRect/>
          </a:stretch>
        </p:blipFill>
        <p:spPr>
          <a:xfrm>
            <a:off x="4944440" y="6107899"/>
            <a:ext cx="2672898" cy="631472"/>
          </a:xfrm>
          <a:prstGeom prst="rect">
            <a:avLst/>
          </a:prstGeom>
        </p:spPr>
      </p:pic>
    </p:spTree>
    <p:extLst>
      <p:ext uri="{BB962C8B-B14F-4D97-AF65-F5344CB8AC3E}">
        <p14:creationId xmlns:p14="http://schemas.microsoft.com/office/powerpoint/2010/main" val="3962400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0" y="356659"/>
            <a:ext cx="12016092" cy="692497"/>
          </a:xfrm>
          <a:prstGeom prst="rect">
            <a:avLst/>
          </a:prstGeom>
        </p:spPr>
        <p:txBody>
          <a:bodyPr lIns="0" tIns="0" rIns="0" bIns="0" rtlCol="0" anchor="t">
            <a:spAutoFit/>
          </a:bodyPr>
          <a:lstStyle/>
          <a:p>
            <a:pPr algn="ctr">
              <a:lnSpc>
                <a:spcPts val="5366"/>
              </a:lnSpc>
            </a:pPr>
            <a:r>
              <a:rPr lang="en-US" sz="4666" spc="181" dirty="0">
                <a:solidFill>
                  <a:srgbClr val="0070C0"/>
                </a:solidFill>
                <a:latin typeface="+mj-lt"/>
                <a:ea typeface="Anton"/>
                <a:cs typeface="Anton"/>
                <a:sym typeface="Anton"/>
              </a:rPr>
              <a:t>Increased mortality and morbidity</a:t>
            </a:r>
          </a:p>
        </p:txBody>
      </p:sp>
      <p:pic>
        <p:nvPicPr>
          <p:cNvPr id="10" name="Picture 9">
            <a:extLst>
              <a:ext uri="{FF2B5EF4-FFF2-40B4-BE49-F238E27FC236}">
                <a16:creationId xmlns:a16="http://schemas.microsoft.com/office/drawing/2014/main" id="{990A8D23-8DBD-40AA-81E1-DED2430B4061}"/>
              </a:ext>
            </a:extLst>
          </p:cNvPr>
          <p:cNvPicPr>
            <a:picLocks noChangeAspect="1"/>
          </p:cNvPicPr>
          <p:nvPr/>
        </p:nvPicPr>
        <p:blipFill>
          <a:blip r:embed="rId3"/>
          <a:stretch>
            <a:fillRect/>
          </a:stretch>
        </p:blipFill>
        <p:spPr>
          <a:xfrm>
            <a:off x="375444" y="1943480"/>
            <a:ext cx="3800169" cy="2971041"/>
          </a:xfrm>
          <a:prstGeom prst="rect">
            <a:avLst/>
          </a:prstGeom>
          <a:ln w="57150">
            <a:noFill/>
          </a:ln>
        </p:spPr>
      </p:pic>
      <p:sp>
        <p:nvSpPr>
          <p:cNvPr id="11" name="Title 1">
            <a:extLst>
              <a:ext uri="{FF2B5EF4-FFF2-40B4-BE49-F238E27FC236}">
                <a16:creationId xmlns:a16="http://schemas.microsoft.com/office/drawing/2014/main" id="{02F4A5CD-5F02-4202-AC1B-759655195764}"/>
              </a:ext>
            </a:extLst>
          </p:cNvPr>
          <p:cNvSpPr txBox="1">
            <a:spLocks/>
          </p:cNvSpPr>
          <p:nvPr/>
        </p:nvSpPr>
        <p:spPr>
          <a:xfrm>
            <a:off x="372861" y="5273486"/>
            <a:ext cx="3800169" cy="408517"/>
          </a:xfrm>
          <a:prstGeom prst="rect">
            <a:avLst/>
          </a:prstGeom>
          <a:noFill/>
          <a:ln>
            <a:miter lim="800000"/>
          </a:ln>
        </p:spPr>
        <p:txBody>
          <a:bodyPr vert="horz" wrap="square" lIns="0" tIns="0" rIns="0" bIns="0" anchor="t" anchorCtr="0">
            <a:noAutofit/>
          </a:bodyPr>
          <a:lstStyle>
            <a:lvl1pPr marL="0" indent="0" algn="l" defTabSz="914400" rtl="0" eaLnBrk="0" fontAlgn="base" latinLnBrk="0"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algn="ctr"/>
            <a:r>
              <a:rPr lang="en-US" b="0" dirty="0">
                <a:latin typeface="+mn-lt"/>
              </a:rPr>
              <a:t>Cumulative risk of death from all causes and from circulatory disease observed in the cohort of patients with TS</a:t>
            </a:r>
          </a:p>
        </p:txBody>
      </p:sp>
      <p:pic>
        <p:nvPicPr>
          <p:cNvPr id="12" name="Picture 11">
            <a:extLst>
              <a:ext uri="{FF2B5EF4-FFF2-40B4-BE49-F238E27FC236}">
                <a16:creationId xmlns:a16="http://schemas.microsoft.com/office/drawing/2014/main" id="{A4A42265-8E71-4D36-A5DB-3A7E43D5C2F4}"/>
              </a:ext>
            </a:extLst>
          </p:cNvPr>
          <p:cNvPicPr>
            <a:picLocks noChangeAspect="1"/>
          </p:cNvPicPr>
          <p:nvPr/>
        </p:nvPicPr>
        <p:blipFill rotWithShape="1">
          <a:blip r:embed="rId4"/>
          <a:srcRect t="61124"/>
          <a:stretch/>
        </p:blipFill>
        <p:spPr>
          <a:xfrm>
            <a:off x="4403313" y="1955994"/>
            <a:ext cx="7632863" cy="2869250"/>
          </a:xfrm>
          <a:prstGeom prst="rect">
            <a:avLst/>
          </a:prstGeom>
        </p:spPr>
      </p:pic>
      <p:sp>
        <p:nvSpPr>
          <p:cNvPr id="13" name="Oval 12">
            <a:extLst>
              <a:ext uri="{FF2B5EF4-FFF2-40B4-BE49-F238E27FC236}">
                <a16:creationId xmlns:a16="http://schemas.microsoft.com/office/drawing/2014/main" id="{F5F5B4D5-7F1C-4EC5-9C85-0A3F074B915B}"/>
              </a:ext>
            </a:extLst>
          </p:cNvPr>
          <p:cNvSpPr/>
          <p:nvPr/>
        </p:nvSpPr>
        <p:spPr>
          <a:xfrm>
            <a:off x="7061200" y="2616200"/>
            <a:ext cx="965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2" name="TextBox 1">
            <a:extLst>
              <a:ext uri="{FF2B5EF4-FFF2-40B4-BE49-F238E27FC236}">
                <a16:creationId xmlns:a16="http://schemas.microsoft.com/office/drawing/2014/main" id="{9167A903-ED1A-4F25-B3ED-B5F5D2F3CDB1}"/>
              </a:ext>
            </a:extLst>
          </p:cNvPr>
          <p:cNvSpPr txBox="1"/>
          <p:nvPr/>
        </p:nvSpPr>
        <p:spPr>
          <a:xfrm>
            <a:off x="10058400" y="4695688"/>
            <a:ext cx="911724" cy="276999"/>
          </a:xfrm>
          <a:prstGeom prst="rect">
            <a:avLst/>
          </a:prstGeom>
          <a:noFill/>
        </p:spPr>
        <p:txBody>
          <a:bodyPr wrap="none" rtlCol="0">
            <a:spAutoFit/>
          </a:bodyPr>
          <a:lstStyle/>
          <a:p>
            <a:r>
              <a:rPr lang="en-AU" sz="1200" b="1" dirty="0">
                <a:solidFill>
                  <a:srgbClr val="C00000"/>
                </a:solidFill>
              </a:rPr>
              <a:t>Less likely</a:t>
            </a:r>
          </a:p>
        </p:txBody>
      </p:sp>
      <p:sp>
        <p:nvSpPr>
          <p:cNvPr id="8" name="TextBox 7">
            <a:extLst>
              <a:ext uri="{FF2B5EF4-FFF2-40B4-BE49-F238E27FC236}">
                <a16:creationId xmlns:a16="http://schemas.microsoft.com/office/drawing/2014/main" id="{49FF23C4-E78A-4DB1-B0DC-ECB205EDF27C}"/>
              </a:ext>
            </a:extLst>
          </p:cNvPr>
          <p:cNvSpPr txBox="1"/>
          <p:nvPr/>
        </p:nvSpPr>
        <p:spPr>
          <a:xfrm>
            <a:off x="11079645" y="4695688"/>
            <a:ext cx="941027" cy="276999"/>
          </a:xfrm>
          <a:prstGeom prst="rect">
            <a:avLst/>
          </a:prstGeom>
          <a:noFill/>
        </p:spPr>
        <p:txBody>
          <a:bodyPr wrap="none" rtlCol="0">
            <a:spAutoFit/>
          </a:bodyPr>
          <a:lstStyle/>
          <a:p>
            <a:r>
              <a:rPr lang="en-AU" sz="1200" b="1" dirty="0">
                <a:solidFill>
                  <a:srgbClr val="C00000"/>
                </a:solidFill>
              </a:rPr>
              <a:t>More likely</a:t>
            </a:r>
          </a:p>
        </p:txBody>
      </p:sp>
      <p:sp>
        <p:nvSpPr>
          <p:cNvPr id="3" name="Rectangle 2">
            <a:extLst>
              <a:ext uri="{FF2B5EF4-FFF2-40B4-BE49-F238E27FC236}">
                <a16:creationId xmlns:a16="http://schemas.microsoft.com/office/drawing/2014/main" id="{B6D1A970-2290-48FE-9134-4AB82D671231}"/>
              </a:ext>
            </a:extLst>
          </p:cNvPr>
          <p:cNvSpPr/>
          <p:nvPr/>
        </p:nvSpPr>
        <p:spPr>
          <a:xfrm>
            <a:off x="4318000" y="1943480"/>
            <a:ext cx="3860800" cy="29984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4" name="Rectangle 13">
            <a:extLst>
              <a:ext uri="{FF2B5EF4-FFF2-40B4-BE49-F238E27FC236}">
                <a16:creationId xmlns:a16="http://schemas.microsoft.com/office/drawing/2014/main" id="{019C2AB3-88CA-491B-8EB3-A4C5343033AD}"/>
              </a:ext>
            </a:extLst>
          </p:cNvPr>
          <p:cNvSpPr/>
          <p:nvPr/>
        </p:nvSpPr>
        <p:spPr>
          <a:xfrm>
            <a:off x="332415" y="1955994"/>
            <a:ext cx="3860800" cy="29984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5" name="Rectangle 14">
            <a:extLst>
              <a:ext uri="{FF2B5EF4-FFF2-40B4-BE49-F238E27FC236}">
                <a16:creationId xmlns:a16="http://schemas.microsoft.com/office/drawing/2014/main" id="{41BF96BB-6041-4780-9B27-5357E5A71379}"/>
              </a:ext>
            </a:extLst>
          </p:cNvPr>
          <p:cNvSpPr/>
          <p:nvPr/>
        </p:nvSpPr>
        <p:spPr>
          <a:xfrm>
            <a:off x="8686800" y="1826813"/>
            <a:ext cx="3434687" cy="32277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Tree>
    <p:extLst>
      <p:ext uri="{BB962C8B-B14F-4D97-AF65-F5344CB8AC3E}">
        <p14:creationId xmlns:p14="http://schemas.microsoft.com/office/powerpoint/2010/main" val="28700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72B0E9-F59C-4F49-9316-2B49C67CC0E9}"/>
              </a:ext>
            </a:extLst>
          </p:cNvPr>
          <p:cNvSpPr txBox="1"/>
          <p:nvPr/>
        </p:nvSpPr>
        <p:spPr>
          <a:xfrm>
            <a:off x="1727200" y="230360"/>
            <a:ext cx="4156877" cy="643766"/>
          </a:xfrm>
          <a:prstGeom prst="rect">
            <a:avLst/>
          </a:prstGeom>
          <a:noFill/>
        </p:spPr>
        <p:txBody>
          <a:bodyPr wrap="square">
            <a:spAutoFit/>
          </a:bodyPr>
          <a:lstStyle/>
          <a:p>
            <a:pPr defTabSz="609630">
              <a:lnSpc>
                <a:spcPts val="4294"/>
              </a:lnSpc>
              <a:defRPr/>
            </a:pPr>
            <a:r>
              <a:rPr lang="en-US" sz="3600" spc="145" dirty="0">
                <a:solidFill>
                  <a:srgbClr val="0070C0"/>
                </a:solidFill>
                <a:latin typeface="+mj-lt"/>
                <a:ea typeface="Anton"/>
                <a:cs typeface="Anton"/>
                <a:sym typeface="Anton"/>
              </a:rPr>
              <a:t>Role of the GP</a:t>
            </a:r>
          </a:p>
        </p:txBody>
      </p:sp>
      <p:grpSp>
        <p:nvGrpSpPr>
          <p:cNvPr id="11" name="Group 10">
            <a:extLst>
              <a:ext uri="{FF2B5EF4-FFF2-40B4-BE49-F238E27FC236}">
                <a16:creationId xmlns:a16="http://schemas.microsoft.com/office/drawing/2014/main" id="{70BD03DD-33B5-47B1-9071-2C19A6E02710}"/>
              </a:ext>
            </a:extLst>
          </p:cNvPr>
          <p:cNvGrpSpPr/>
          <p:nvPr/>
        </p:nvGrpSpPr>
        <p:grpSpPr>
          <a:xfrm>
            <a:off x="626331" y="956406"/>
            <a:ext cx="10061672" cy="5418667"/>
            <a:chOff x="990600" y="1485900"/>
            <a:chExt cx="15092508" cy="8128000"/>
          </a:xfrm>
        </p:grpSpPr>
        <p:graphicFrame>
          <p:nvGraphicFramePr>
            <p:cNvPr id="2" name="Diagram 1">
              <a:extLst>
                <a:ext uri="{FF2B5EF4-FFF2-40B4-BE49-F238E27FC236}">
                  <a16:creationId xmlns:a16="http://schemas.microsoft.com/office/drawing/2014/main" id="{0A5C9090-7484-4CC4-B800-B50BBE1D7EE5}"/>
                </a:ext>
              </a:extLst>
            </p:cNvPr>
            <p:cNvGraphicFramePr/>
            <p:nvPr/>
          </p:nvGraphicFramePr>
          <p:xfrm>
            <a:off x="990600" y="1485900"/>
            <a:ext cx="136398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Curved Left 5">
              <a:extLst>
                <a:ext uri="{FF2B5EF4-FFF2-40B4-BE49-F238E27FC236}">
                  <a16:creationId xmlns:a16="http://schemas.microsoft.com/office/drawing/2014/main" id="{A016744F-AECE-4EEB-89C0-964E3D2EEE04}"/>
                </a:ext>
              </a:extLst>
            </p:cNvPr>
            <p:cNvSpPr/>
            <p:nvPr/>
          </p:nvSpPr>
          <p:spPr>
            <a:xfrm>
              <a:off x="14782800" y="3760724"/>
              <a:ext cx="1188720" cy="3363976"/>
            </a:xfrm>
            <a:prstGeom prst="curvedLeftArrow">
              <a:avLst>
                <a:gd name="adj1" fmla="val 25000"/>
                <a:gd name="adj2" fmla="val 50000"/>
                <a:gd name="adj3" fmla="val 432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solidFill>
                  <a:schemeClr val="tx1"/>
                </a:solidFill>
              </a:endParaRPr>
            </a:p>
          </p:txBody>
        </p:sp>
        <p:sp>
          <p:nvSpPr>
            <p:cNvPr id="7" name="Arrow: Curved Left 6">
              <a:extLst>
                <a:ext uri="{FF2B5EF4-FFF2-40B4-BE49-F238E27FC236}">
                  <a16:creationId xmlns:a16="http://schemas.microsoft.com/office/drawing/2014/main" id="{D8052C12-54F0-48FC-B29A-4994151584C3}"/>
                </a:ext>
              </a:extLst>
            </p:cNvPr>
            <p:cNvSpPr/>
            <p:nvPr/>
          </p:nvSpPr>
          <p:spPr>
            <a:xfrm>
              <a:off x="14782800" y="5295900"/>
              <a:ext cx="1300308" cy="2362200"/>
            </a:xfrm>
            <a:prstGeom prst="curvedLeftArrow">
              <a:avLst>
                <a:gd name="adj1" fmla="val 25000"/>
                <a:gd name="adj2" fmla="val 50000"/>
                <a:gd name="adj3" fmla="val 4325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solidFill>
                  <a:schemeClr val="tx1"/>
                </a:solidFill>
              </a:endParaRPr>
            </a:p>
          </p:txBody>
        </p:sp>
        <p:sp>
          <p:nvSpPr>
            <p:cNvPr id="9" name="Arrow: Curved Up 8">
              <a:extLst>
                <a:ext uri="{FF2B5EF4-FFF2-40B4-BE49-F238E27FC236}">
                  <a16:creationId xmlns:a16="http://schemas.microsoft.com/office/drawing/2014/main" id="{53B0ADC8-7E6B-413F-B862-321CB31A4F0C}"/>
                </a:ext>
              </a:extLst>
            </p:cNvPr>
            <p:cNvSpPr/>
            <p:nvPr/>
          </p:nvSpPr>
          <p:spPr>
            <a:xfrm rot="15673922">
              <a:off x="14427807" y="7755514"/>
              <a:ext cx="1693792" cy="1042600"/>
            </a:xfrm>
            <a:prstGeom prst="curvedUpArrow">
              <a:avLst>
                <a:gd name="adj1" fmla="val 27432"/>
                <a:gd name="adj2" fmla="val 48055"/>
                <a:gd name="adj3" fmla="val 4749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sz="1200">
                <a:solidFill>
                  <a:schemeClr val="tx1"/>
                </a:solidFill>
              </a:endParaRPr>
            </a:p>
          </p:txBody>
        </p:sp>
      </p:grpSp>
      <p:sp>
        <p:nvSpPr>
          <p:cNvPr id="10" name="TextBox 9">
            <a:extLst>
              <a:ext uri="{FF2B5EF4-FFF2-40B4-BE49-F238E27FC236}">
                <a16:creationId xmlns:a16="http://schemas.microsoft.com/office/drawing/2014/main" id="{7DF1D697-0E58-4722-8609-1539CA055F52}"/>
              </a:ext>
            </a:extLst>
          </p:cNvPr>
          <p:cNvSpPr txBox="1"/>
          <p:nvPr/>
        </p:nvSpPr>
        <p:spPr>
          <a:xfrm>
            <a:off x="8230257" y="6125838"/>
            <a:ext cx="1464888" cy="276999"/>
          </a:xfrm>
          <a:prstGeom prst="rect">
            <a:avLst/>
          </a:prstGeom>
          <a:noFill/>
        </p:spPr>
        <p:txBody>
          <a:bodyPr wrap="none" rtlCol="0">
            <a:spAutoFit/>
          </a:bodyPr>
          <a:lstStyle/>
          <a:p>
            <a:r>
              <a:rPr lang="en-AU" sz="1200" b="1" dirty="0">
                <a:solidFill>
                  <a:schemeClr val="accent6">
                    <a:lumMod val="75000"/>
                  </a:schemeClr>
                </a:solidFill>
              </a:rPr>
              <a:t>Medicare Item 695</a:t>
            </a:r>
          </a:p>
        </p:txBody>
      </p:sp>
      <p:grpSp>
        <p:nvGrpSpPr>
          <p:cNvPr id="14" name="Group 13">
            <a:extLst>
              <a:ext uri="{FF2B5EF4-FFF2-40B4-BE49-F238E27FC236}">
                <a16:creationId xmlns:a16="http://schemas.microsoft.com/office/drawing/2014/main" id="{DD061148-E1F0-4810-8811-29DF2F80FA48}"/>
              </a:ext>
            </a:extLst>
          </p:cNvPr>
          <p:cNvGrpSpPr/>
          <p:nvPr/>
        </p:nvGrpSpPr>
        <p:grpSpPr>
          <a:xfrm>
            <a:off x="6796699" y="83314"/>
            <a:ext cx="4731457" cy="2379706"/>
            <a:chOff x="10195048" y="124970"/>
            <a:chExt cx="7097186" cy="3569559"/>
          </a:xfrm>
        </p:grpSpPr>
        <p:grpSp>
          <p:nvGrpSpPr>
            <p:cNvPr id="8" name="Group 7">
              <a:extLst>
                <a:ext uri="{FF2B5EF4-FFF2-40B4-BE49-F238E27FC236}">
                  <a16:creationId xmlns:a16="http://schemas.microsoft.com/office/drawing/2014/main" id="{01D1B609-4081-4D5B-AA4F-E9FD0FCF3F3C}"/>
                </a:ext>
              </a:extLst>
            </p:cNvPr>
            <p:cNvGrpSpPr/>
            <p:nvPr/>
          </p:nvGrpSpPr>
          <p:grpSpPr>
            <a:xfrm>
              <a:off x="11266144" y="124970"/>
              <a:ext cx="6026090" cy="3569559"/>
              <a:chOff x="10972800" y="191164"/>
              <a:chExt cx="6026090" cy="3569559"/>
            </a:xfrm>
          </p:grpSpPr>
          <p:pic>
            <p:nvPicPr>
              <p:cNvPr id="12" name="New picture">
                <a:extLst>
                  <a:ext uri="{FF2B5EF4-FFF2-40B4-BE49-F238E27FC236}">
                    <a16:creationId xmlns:a16="http://schemas.microsoft.com/office/drawing/2014/main" id="{B23D8A5D-8BC1-4EF8-B558-7FE41DF9C3EF}"/>
                  </a:ext>
                </a:extLst>
              </p:cNvPr>
              <p:cNvPicPr/>
              <p:nvPr/>
            </p:nvPicPr>
            <p:blipFill>
              <a:blip r:embed="rId8"/>
              <a:stretch>
                <a:fillRect/>
              </a:stretch>
            </p:blipFill>
            <p:spPr>
              <a:xfrm>
                <a:off x="10972800" y="191164"/>
                <a:ext cx="6026090" cy="3569559"/>
              </a:xfrm>
              <a:prstGeom prst="rect">
                <a:avLst/>
              </a:prstGeom>
            </p:spPr>
          </p:pic>
          <p:sp>
            <p:nvSpPr>
              <p:cNvPr id="3" name="Rectangle 2">
                <a:extLst>
                  <a:ext uri="{FF2B5EF4-FFF2-40B4-BE49-F238E27FC236}">
                    <a16:creationId xmlns:a16="http://schemas.microsoft.com/office/drawing/2014/main" id="{43C51749-6BF8-438A-B568-60243D1F68DE}"/>
                  </a:ext>
                </a:extLst>
              </p:cNvPr>
              <p:cNvSpPr/>
              <p:nvPr/>
            </p:nvSpPr>
            <p:spPr>
              <a:xfrm>
                <a:off x="11125200" y="3071911"/>
                <a:ext cx="685800" cy="673959"/>
              </a:xfrm>
              <a:prstGeom prst="rect">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4" name="Arrow: Left-Right 3">
                <a:extLst>
                  <a:ext uri="{FF2B5EF4-FFF2-40B4-BE49-F238E27FC236}">
                    <a16:creationId xmlns:a16="http://schemas.microsoft.com/office/drawing/2014/main" id="{46FAC53E-E94B-4ED0-B6A6-EBE5A9644035}"/>
                  </a:ext>
                </a:extLst>
              </p:cNvPr>
              <p:cNvSpPr/>
              <p:nvPr/>
            </p:nvSpPr>
            <p:spPr>
              <a:xfrm rot="19223810">
                <a:off x="11544300" y="2822167"/>
                <a:ext cx="685800" cy="499485"/>
              </a:xfrm>
              <a:prstGeom prst="leftRightArrow">
                <a:avLst>
                  <a:gd name="adj1" fmla="val 37589"/>
                  <a:gd name="adj2" fmla="val 5000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sz="1200"/>
              </a:p>
            </p:txBody>
          </p:sp>
        </p:grpSp>
        <p:sp>
          <p:nvSpPr>
            <p:cNvPr id="13" name="Arrow: Curved Left 12">
              <a:extLst>
                <a:ext uri="{FF2B5EF4-FFF2-40B4-BE49-F238E27FC236}">
                  <a16:creationId xmlns:a16="http://schemas.microsoft.com/office/drawing/2014/main" id="{DE53CF2D-67E2-43A4-BA0B-52DCD86AA930}"/>
                </a:ext>
              </a:extLst>
            </p:cNvPr>
            <p:cNvSpPr/>
            <p:nvPr/>
          </p:nvSpPr>
          <p:spPr>
            <a:xfrm rot="10992443">
              <a:off x="10195048" y="522214"/>
              <a:ext cx="1288045" cy="2907355"/>
            </a:xfrm>
            <a:prstGeom prst="curved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sz="1200">
                <a:solidFill>
                  <a:schemeClr val="tx1"/>
                </a:solidFill>
              </a:endParaRPr>
            </a:p>
          </p:txBody>
        </p:sp>
      </p:grpSp>
    </p:spTree>
    <p:extLst>
      <p:ext uri="{BB962C8B-B14F-4D97-AF65-F5344CB8AC3E}">
        <p14:creationId xmlns:p14="http://schemas.microsoft.com/office/powerpoint/2010/main" val="233756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oject_x002f_Initiative xmlns="7a29c958-8980-48a2-a799-523c3685a089" xsi:nil="true"/>
    <DocumentNo_x002e_ xmlns="7a29c958-8980-48a2-a799-523c3685a089" xsi:nil="true"/>
    <f2d901317dd34a1f98a1d7df6620443c xmlns="7a29c958-8980-48a2-a799-523c3685a089">
      <Terms xmlns="http://schemas.microsoft.com/office/infopath/2007/PartnerControls"/>
    </f2d901317dd34a1f98a1d7df6620443c>
    <Webinarname xmlns="7a29c958-8980-48a2-a799-523c3685a089">Turner syndrome</Webinarname>
    <Triennium xmlns="7a29c958-8980-48a2-a799-523c3685a089" xsi:nil="true"/>
    <DocType xmlns="7a29c958-8980-48a2-a799-523c3685a089" xsi:nil="true"/>
    <f81dcf2239a34db9948d13e24c2be162 xmlns="7a29c958-8980-48a2-a799-523c3685a089">
      <Terms xmlns="http://schemas.microsoft.com/office/infopath/2007/PartnerControls">
        <TermInfo xmlns="http://schemas.microsoft.com/office/infopath/2007/PartnerControls">
          <TermName xmlns="http://schemas.microsoft.com/office/infopath/2007/PartnerControls">Final</TermName>
          <TermId xmlns="http://schemas.microsoft.com/office/infopath/2007/PartnerControls">a17f967b-5970-4a07-a2c6-ca8aa1ab193f</TermId>
        </TermInfo>
      </Terms>
    </f81dcf2239a34db9948d13e24c2be162>
    <Tags xmlns="7a29c958-8980-48a2-a799-523c3685a089" xsi:nil="true"/>
    <_ip_UnifiedCompliancePolicyUIAction xmlns="http://schemas.microsoft.com/sharepoint/v3" xsi:nil="true"/>
    <Coursename xmlns="7a29c958-8980-48a2-a799-523c3685a089" xsi:nil="true"/>
    <_ip_UnifiedCompliancePolicyProperties xmlns="http://schemas.microsoft.com/sharepoint/v3" xsi:nil="true"/>
    <k4afd7db053b41ba96dae156234cba98 xmlns="7a29c958-8980-48a2-a799-523c3685a089">
      <Terms xmlns="http://schemas.microsoft.com/office/infopath/2007/PartnerControls"/>
    </k4afd7db053b41ba96dae156234cba98>
    <lcf76f155ced4ddcb4097134ff3c332f xmlns="7a29c958-8980-48a2-a799-523c3685a089">
      <Terms xmlns="http://schemas.microsoft.com/office/infopath/2007/PartnerControls"/>
    </lcf76f155ced4ddcb4097134ff3c332f>
    <TaxCatchAll xmlns="12caa06e-3926-4cbf-a76f-7bba17268c31">
      <Value>14</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1ED07C2F1645D48A73924D2D422F14D" ma:contentTypeVersion="36" ma:contentTypeDescription="Create a new document." ma:contentTypeScope="" ma:versionID="96f0e7c098c335ab5f8614299956f4fe">
  <xsd:schema xmlns:xsd="http://www.w3.org/2001/XMLSchema" xmlns:xs="http://www.w3.org/2001/XMLSchema" xmlns:p="http://schemas.microsoft.com/office/2006/metadata/properties" xmlns:ns1="http://schemas.microsoft.com/sharepoint/v3" xmlns:ns2="7a29c958-8980-48a2-a799-523c3685a089" xmlns:ns3="12caa06e-3926-4cbf-a76f-7bba17268c31" targetNamespace="http://schemas.microsoft.com/office/2006/metadata/properties" ma:root="true" ma:fieldsID="f87f23eeb913af5cfb74ae0e6c477f8e" ns1:_="" ns2:_="" ns3:_="">
    <xsd:import namespace="http://schemas.microsoft.com/sharepoint/v3"/>
    <xsd:import namespace="7a29c958-8980-48a2-a799-523c3685a089"/>
    <xsd:import namespace="12caa06e-3926-4cbf-a76f-7bba17268c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DocumentNo_x002e_" minOccurs="0"/>
                <xsd:element ref="ns2:f2d901317dd34a1f98a1d7df6620443c" minOccurs="0"/>
                <xsd:element ref="ns2:k4afd7db053b41ba96dae156234cba98" minOccurs="0"/>
                <xsd:element ref="ns2:Project_x002f_Initiative" minOccurs="0"/>
                <xsd:element ref="ns2:f81dcf2239a34db9948d13e24c2be162" minOccurs="0"/>
                <xsd:element ref="ns2:Tags" minOccurs="0"/>
                <xsd:element ref="ns2:DocType" minOccurs="0"/>
                <xsd:element ref="ns2:MediaLengthInSeconds" minOccurs="0"/>
                <xsd:element ref="ns2:MediaServiceBillingMetadata" minOccurs="0"/>
                <xsd:element ref="ns1:_ip_UnifiedCompliancePolicyProperties" minOccurs="0"/>
                <xsd:element ref="ns1:_ip_UnifiedCompliancePolicyUIAction" minOccurs="0"/>
                <xsd:element ref="ns2:Coursename" minOccurs="0"/>
                <xsd:element ref="ns2:Triennium" minOccurs="0"/>
                <xsd:element ref="ns2:Webinarnam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4" nillable="true" ma:displayName="Unified Compliance Policy Properties" ma:hidden="true" ma:internalName="_ip_UnifiedCompliancePolicyProperties">
      <xsd:simpleType>
        <xsd:restriction base="dms:Note"/>
      </xsd:simpleType>
    </xsd:element>
    <xsd:element name="_ip_UnifiedCompliancePolicyUIAction" ma:index="3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29c958-8980-48a2-a799-523c3685a0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a7b7b65-cfa3-4f44-9c54-318d2ede73eb"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DocumentNo_x002e_" ma:index="22" nillable="true" ma:displayName="Document No." ma:format="Dropdown" ma:internalName="DocumentNo_x002e_">
      <xsd:simpleType>
        <xsd:restriction base="dms:Text">
          <xsd:maxLength value="255"/>
        </xsd:restriction>
      </xsd:simpleType>
    </xsd:element>
    <xsd:element name="f2d901317dd34a1f98a1d7df6620443c" ma:index="24" nillable="true" ma:taxonomy="true" ma:internalName="f2d901317dd34a1f98a1d7df6620443c" ma:taxonomyFieldName="Year" ma:displayName="Year" ma:default="" ma:fieldId="{f2d90131-7dd3-4a1f-98a1-d7df6620443c}" ma:sspId="4a7b7b65-cfa3-4f44-9c54-318d2ede73eb" ma:termSetId="7dec281c-ea6a-4925-acc2-629b04b6d371" ma:anchorId="00000000-0000-0000-0000-000000000000" ma:open="false" ma:isKeyword="false">
      <xsd:complexType>
        <xsd:sequence>
          <xsd:element ref="pc:Terms" minOccurs="0" maxOccurs="1"/>
        </xsd:sequence>
      </xsd:complexType>
    </xsd:element>
    <xsd:element name="k4afd7db053b41ba96dae156234cba98" ma:index="26" nillable="true" ma:taxonomy="true" ma:internalName="k4afd7db053b41ba96dae156234cba98" ma:taxonomyFieldName="Month" ma:displayName="Month" ma:default="" ma:fieldId="{44afd7db-053b-41ba-96da-e156234cba98}" ma:sspId="4a7b7b65-cfa3-4f44-9c54-318d2ede73eb" ma:termSetId="1d5bdb17-7871-4d6e-8f0d-b5faa5cad61d" ma:anchorId="00000000-0000-0000-0000-000000000000" ma:open="false" ma:isKeyword="false">
      <xsd:complexType>
        <xsd:sequence>
          <xsd:element ref="pc:Terms" minOccurs="0" maxOccurs="1"/>
        </xsd:sequence>
      </xsd:complexType>
    </xsd:element>
    <xsd:element name="Project_x002f_Initiative" ma:index="27" nillable="true" ma:displayName="Project / Initiative" ma:format="Dropdown" ma:internalName="Project_x002f_Initiative">
      <xsd:simpleType>
        <xsd:restriction base="dms:Text">
          <xsd:maxLength value="255"/>
        </xsd:restriction>
      </xsd:simpleType>
    </xsd:element>
    <xsd:element name="f81dcf2239a34db9948d13e24c2be162" ma:index="29" nillable="true" ma:taxonomy="true" ma:internalName="f81dcf2239a34db9948d13e24c2be162" ma:taxonomyFieldName="Stage" ma:displayName="Stage" ma:default="" ma:fieldId="{f81dcf22-39a3-4db9-948d-13e24c2be162}" ma:sspId="4a7b7b65-cfa3-4f44-9c54-318d2ede73eb" ma:termSetId="c8792dab-d432-4bb1-baa2-9976ae2ca436" ma:anchorId="00000000-0000-0000-0000-000000000000" ma:open="false" ma:isKeyword="false">
      <xsd:complexType>
        <xsd:sequence>
          <xsd:element ref="pc:Terms" minOccurs="0" maxOccurs="1"/>
        </xsd:sequence>
      </xsd:complexType>
    </xsd:element>
    <xsd:element name="Tags" ma:index="30" nillable="true" ma:displayName="Tags" ma:format="Dropdown" ma:internalName="Tags">
      <xsd:simpleType>
        <xsd:restriction base="dms:Note">
          <xsd:maxLength value="255"/>
        </xsd:restriction>
      </xsd:simpleType>
    </xsd:element>
    <xsd:element name="DocType" ma:index="31" nillable="true" ma:displayName="Doc Type " ma:format="Dropdown" ma:internalName="DocType">
      <xsd:simpleType>
        <xsd:restriction base="dms:Choice">
          <xsd:enumeration value="Reference document"/>
          <xsd:enumeration value="Template"/>
          <xsd:enumeration value="Agenda"/>
          <xsd:enumeration value="Procedure"/>
          <xsd:enumeration value="Audit"/>
          <xsd:enumeration value="Data"/>
          <xsd:enumeration value="Invoice"/>
          <xsd:enumeration value="Report"/>
        </xsd:restriction>
      </xsd:simpleType>
    </xsd:element>
    <xsd:element name="MediaLengthInSeconds" ma:index="32" nillable="true" ma:displayName="MediaLengthInSeconds" ma:hidden="true" ma:internalName="MediaLengthInSeconds" ma:readOnly="true">
      <xsd:simpleType>
        <xsd:restriction base="dms:Unknown"/>
      </xsd:simpleType>
    </xsd:element>
    <xsd:element name="MediaServiceBillingMetadata" ma:index="33" nillable="true" ma:displayName="MediaServiceBillingMetadata" ma:hidden="true" ma:internalName="MediaServiceBillingMetadata" ma:readOnly="true">
      <xsd:simpleType>
        <xsd:restriction base="dms:Note"/>
      </xsd:simpleType>
    </xsd:element>
    <xsd:element name="Coursename" ma:index="36" nillable="true" ma:displayName="Course name " ma:format="Dropdown" ma:internalName="Coursename">
      <xsd:simpleType>
        <xsd:restriction base="dms:Choice">
          <xsd:enumeration value="Introduction"/>
          <xsd:enumeration value="Anatomy and hormones"/>
          <xsd:enumeration value="Periods"/>
          <xsd:enumeration value="Health Checks"/>
          <xsd:enumeration value="Menopause"/>
          <xsd:enumeration value="Vulval health"/>
          <xsd:enumeration value="PCOS"/>
          <xsd:enumeration value="Contraception"/>
          <xsd:enumeration value="Pelvic floor"/>
          <xsd:enumeration value="Endometriosis"/>
          <xsd:enumeration value="MMGP"/>
          <xsd:enumeration value="PCOS GP"/>
          <xsd:enumeration value="Pharm Assis"/>
          <xsd:enumeration value="Pharmacists"/>
          <xsd:enumeration value="Vulval GP"/>
          <xsd:enumeration value="MMGP2"/>
        </xsd:restriction>
      </xsd:simpleType>
    </xsd:element>
    <xsd:element name="Triennium" ma:index="37" nillable="true" ma:displayName="Triennium" ma:format="Dropdown" ma:internalName="Triennium">
      <xsd:simpleType>
        <xsd:restriction base="dms:Choice">
          <xsd:enumeration value="2023-25 Triennium"/>
          <xsd:enumeration value="2026-2028 Triennium"/>
        </xsd:restriction>
      </xsd:simpleType>
    </xsd:element>
    <xsd:element name="Webinarname" ma:index="38" nillable="true" ma:displayName="Webinar topic" ma:format="Dropdown" ma:internalName="Webinarname">
      <xsd:simpleType>
        <xsd:restriction base="dms:Choice">
          <xsd:enumeration value="Mental health menopause"/>
          <xsd:enumeration value="Endometriosis"/>
          <xsd:enumeration value="Meno and musculoskeletal"/>
          <xsd:enumeration value="Menopause toolkit"/>
          <xsd:enumeration value="Osteoporosis"/>
          <xsd:enumeration value="Breast cancer genes"/>
          <xsd:enumeration value="Breast cancer RR surg"/>
          <xsd:enumeration value="Menopause basics"/>
          <xsd:enumeration value="BSO Liz"/>
          <xsd:enumeration value="Breast cancer AI"/>
          <xsd:enumeration value="Turner syndrome"/>
          <xsd:enumeration value="Brain health"/>
        </xsd:restriction>
      </xsd:simpleType>
    </xsd:element>
    <xsd:element name="MediaServiceLocation" ma:index="3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caa06e-3926-4cbf-a76f-7bba17268c3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26eb6331-65a7-47e0-91e4-7777df593518}" ma:internalName="TaxCatchAll" ma:showField="CatchAllData" ma:web="12caa06e-3926-4cbf-a76f-7bba17268c3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B67416-3B70-40FE-AA84-C96FA44F3E47}">
  <ds:schemaRefs>
    <ds:schemaRef ds:uri="http://schemas.microsoft.com/office/2006/metadata/properties"/>
    <ds:schemaRef ds:uri="http://schemas.microsoft.com/office/infopath/2007/PartnerControls"/>
    <ds:schemaRef ds:uri="7a29c958-8980-48a2-a799-523c3685a089"/>
    <ds:schemaRef ds:uri="http://schemas.microsoft.com/sharepoint/v3"/>
    <ds:schemaRef ds:uri="12caa06e-3926-4cbf-a76f-7bba17268c31"/>
  </ds:schemaRefs>
</ds:datastoreItem>
</file>

<file path=customXml/itemProps2.xml><?xml version="1.0" encoding="utf-8"?>
<ds:datastoreItem xmlns:ds="http://schemas.openxmlformats.org/officeDocument/2006/customXml" ds:itemID="{BDAEBDE4-C1F0-4CAE-B7B4-CB1D52991B1F}">
  <ds:schemaRefs>
    <ds:schemaRef ds:uri="http://schemas.microsoft.com/sharepoint/v3/contenttype/forms"/>
  </ds:schemaRefs>
</ds:datastoreItem>
</file>

<file path=customXml/itemProps3.xml><?xml version="1.0" encoding="utf-8"?>
<ds:datastoreItem xmlns:ds="http://schemas.openxmlformats.org/officeDocument/2006/customXml" ds:itemID="{389079F0-B9EB-41CF-96F2-1AF53D4A41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a29c958-8980-48a2-a799-523c3685a089"/>
    <ds:schemaRef ds:uri="12caa06e-3926-4cbf-a76f-7bba17268c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5649</Words>
  <Application>Microsoft Office PowerPoint</Application>
  <PresentationFormat>Widescreen</PresentationFormat>
  <Paragraphs>744</Paragraphs>
  <Slides>67</Slides>
  <Notes>34</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67</vt:i4>
      </vt:variant>
    </vt:vector>
  </HeadingPairs>
  <TitlesOfParts>
    <vt:vector size="86" baseType="lpstr">
      <vt:lpstr>ＭＳ Ｐゴシック</vt:lpstr>
      <vt:lpstr>Anton</vt:lpstr>
      <vt:lpstr>Aptos</vt:lpstr>
      <vt:lpstr>Aptos Display</vt:lpstr>
      <vt:lpstr>Arial</vt:lpstr>
      <vt:lpstr>Arial Narrow</vt:lpstr>
      <vt:lpstr>Arial Unicode MS</vt:lpstr>
      <vt:lpstr>Calibri</vt:lpstr>
      <vt:lpstr>Calibri Light</vt:lpstr>
      <vt:lpstr>Canva Sans</vt:lpstr>
      <vt:lpstr>Canva Sans Bold</vt:lpstr>
      <vt:lpstr>Courier New</vt:lpstr>
      <vt:lpstr>Gilroy SemiBold</vt:lpstr>
      <vt:lpstr>Montserrat</vt:lpstr>
      <vt:lpstr>MS Shell Dlg 2</vt:lpstr>
      <vt:lpstr>Segoe UI</vt:lpstr>
      <vt:lpstr>Symbol</vt:lpstr>
      <vt:lpstr>Times New Roman</vt:lpstr>
      <vt:lpstr>Office Theme</vt:lpstr>
      <vt:lpstr>PowerPoint Presentation</vt:lpstr>
      <vt:lpstr>Disclosures </vt:lpstr>
      <vt:lpstr>Outline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of Late 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lpstr>Turner Syndrome and Cardiovascular Health</vt:lpstr>
      <vt:lpstr>Overview</vt:lpstr>
      <vt:lpstr>Cardiac Issues that need to be considered in Turner Syndrome</vt:lpstr>
      <vt:lpstr>Recommendations for Cardiac Screening and Cardiology Involvement in Women with Turner Syndrome</vt:lpstr>
      <vt:lpstr>Congenital Heart Disease in Turner Syndrome</vt:lpstr>
      <vt:lpstr>How Common is Congenital Heart Disease for Patients with Turner Syndrome</vt:lpstr>
      <vt:lpstr>Bicuspid Aortic Valve</vt:lpstr>
      <vt:lpstr>Coarctation of the Aorta </vt:lpstr>
      <vt:lpstr>Aortic Dilation and Aortic Dissection</vt:lpstr>
      <vt:lpstr>Screening guidelines for aortic dilation in Turner Syndrome</vt:lpstr>
      <vt:lpstr>Interventional thresholds for aortic dilation in Turner Syndrome</vt:lpstr>
      <vt:lpstr>Exercise and Activity with BAV and Aortic Dilation. </vt:lpstr>
      <vt:lpstr>Hypertension and Turner Syndrome</vt:lpstr>
      <vt:lpstr>Cholesterol and Turners Syndrome</vt:lpstr>
      <vt:lpstr>Coronary Artery Disease in Turner Syndrome</vt:lpstr>
      <vt:lpstr>Turner Syndrome, Cardiovascular Disease and Pregnancy</vt:lpstr>
      <vt:lpstr>Thank you</vt:lpstr>
      <vt:lpstr>Turner Syndrome and Fertility</vt:lpstr>
      <vt:lpstr>Fertility</vt:lpstr>
      <vt:lpstr>Ovarian Reserve Decline in Turner Syndrome</vt:lpstr>
      <vt:lpstr>Fertility Preservation</vt:lpstr>
      <vt:lpstr>Ovarian Tissue Freezing</vt:lpstr>
      <vt:lpstr>Ovarian Tissue Cryopreservation Process</vt:lpstr>
      <vt:lpstr>Outcomes After OTC</vt:lpstr>
      <vt:lpstr>Other Fertility Options</vt:lpstr>
      <vt:lpstr>Pregnancy Planning</vt:lpstr>
      <vt:lpstr>Pregnancy Planning</vt:lpstr>
      <vt:lpstr>Pregnancy</vt:lpstr>
      <vt:lpstr>Post Partum</vt:lpstr>
      <vt:lpstr>Pregnancy Contraindications</vt:lpstr>
      <vt:lpstr>Monash Health Data 2009 – 2022   </vt:lpstr>
      <vt:lpstr>Conclusions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Genevieve Rapson-Staropoli</dc:creator>
  <cp:lastModifiedBy>Andrew Vagg</cp:lastModifiedBy>
  <cp:revision>3</cp:revision>
  <dcterms:created xsi:type="dcterms:W3CDTF">2026-04-29T00:23:25Z</dcterms:created>
  <dcterms:modified xsi:type="dcterms:W3CDTF">2026-06-02T04:06:43Z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tage">
    <vt:lpwstr>14;#Final|a17f967b-5970-4a07-a2c6-ca8aa1ab193f</vt:lpwstr>
  </property>
  <property fmtid="{D5CDD505-2E9C-101B-9397-08002B2CF9AE}" pid="3" name="MediaServiceImageTags">
    <vt:lpwstr/>
  </property>
  <property fmtid="{D5CDD505-2E9C-101B-9397-08002B2CF9AE}" pid="4" name="ContentTypeId">
    <vt:lpwstr>0x010100E1ED07C2F1645D48A73924D2D422F14D</vt:lpwstr>
  </property>
  <property fmtid="{D5CDD505-2E9C-101B-9397-08002B2CF9AE}" pid="5" name="Year">
    <vt:lpwstr/>
  </property>
  <property fmtid="{D5CDD505-2E9C-101B-9397-08002B2CF9AE}" pid="6" name="Month">
    <vt:lpwstr/>
  </property>
  <property fmtid="{D5CDD505-2E9C-101B-9397-08002B2CF9AE}" pid="7" name="MSIP_Label_9261b67f-8a51-4a37-95dd-77da68eb38f1_Enabled">
    <vt:lpwstr>True</vt:lpwstr>
  </property>
  <property fmtid="{D5CDD505-2E9C-101B-9397-08002B2CF9AE}" pid="8" name="MSIP_Label_9261b67f-8a51-4a37-95dd-77da68eb38f1_SiteId">
    <vt:lpwstr>9d0c1166-ec84-4d4b-b6b5-def91e0b1b90</vt:lpwstr>
  </property>
  <property fmtid="{D5CDD505-2E9C-101B-9397-08002B2CF9AE}" pid="9" name="MSIP_Label_9261b67f-8a51-4a37-95dd-77da68eb38f1_SetDate">
    <vt:lpwstr>2026-04-29T00:38:52Z</vt:lpwstr>
  </property>
  <property fmtid="{D5CDD505-2E9C-101B-9397-08002B2CF9AE}" pid="10" name="MSIP_Label_9261b67f-8a51-4a37-95dd-77da68eb38f1_Name">
    <vt:lpwstr>Sensitive</vt:lpwstr>
  </property>
  <property fmtid="{D5CDD505-2E9C-101B-9397-08002B2CF9AE}" pid="11" name="MSIP_Label_9261b67f-8a51-4a37-95dd-77da68eb38f1_ActionId">
    <vt:lpwstr>aef291a9-f50c-4f2a-b35b-9af37786da14</vt:lpwstr>
  </property>
  <property fmtid="{D5CDD505-2E9C-101B-9397-08002B2CF9AE}" pid="12" name="MSIP_Label_9261b67f-8a51-4a37-95dd-77da68eb38f1_Removed">
    <vt:lpwstr>False</vt:lpwstr>
  </property>
  <property fmtid="{D5CDD505-2E9C-101B-9397-08002B2CF9AE}" pid="13" name="MSIP_Label_9261b67f-8a51-4a37-95dd-77da68eb38f1_Extended_MSFT_Method">
    <vt:lpwstr>Standard</vt:lpwstr>
  </property>
  <property fmtid="{D5CDD505-2E9C-101B-9397-08002B2CF9AE}" pid="14" name="Sensitivity">
    <vt:lpwstr>Sensitive</vt:lpwstr>
  </property>
</Properties>
</file>