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894" autoAdjust="0"/>
  </p:normalViewPr>
  <p:slideViewPr>
    <p:cSldViewPr snapToGrid="0">
      <p:cViewPr varScale="1">
        <p:scale>
          <a:sx n="126" d="100"/>
          <a:sy n="126" d="100"/>
        </p:scale>
        <p:origin x="1614"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725"/>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66725"/>
          </a:xfrm>
          <a:prstGeom prst="rect">
            <a:avLst/>
          </a:prstGeom>
        </p:spPr>
        <p:txBody>
          <a:bodyPr vert="horz" lIns="91440" tIns="45720" rIns="91440" bIns="45720" rtlCol="0"/>
          <a:lstStyle>
            <a:lvl1pPr algn="r">
              <a:defRPr sz="1200"/>
            </a:lvl1pPr>
          </a:lstStyle>
          <a:p>
            <a:fld id="{1BD268A3-9B9A-43AF-BD61-0A3565C9D7DF}" type="datetimeFigureOut">
              <a:rPr lang="en-AU" smtClean="0"/>
              <a:t>3/06/2024</a:t>
            </a:fld>
            <a:endParaRPr lang="en-AU"/>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73575"/>
            <a:ext cx="548640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829675"/>
            <a:ext cx="2971800" cy="466725"/>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829675"/>
            <a:ext cx="2971800" cy="466725"/>
          </a:xfrm>
          <a:prstGeom prst="rect">
            <a:avLst/>
          </a:prstGeom>
        </p:spPr>
        <p:txBody>
          <a:bodyPr vert="horz" lIns="91440" tIns="45720" rIns="91440" bIns="45720" rtlCol="0" anchor="b"/>
          <a:lstStyle>
            <a:lvl1pPr algn="r">
              <a:defRPr sz="1200"/>
            </a:lvl1pPr>
          </a:lstStyle>
          <a:p>
            <a:fld id="{56322F32-0A58-48D4-9C34-3DB4CE9E07E4}" type="slidenum">
              <a:rPr lang="en-AU" smtClean="0"/>
              <a:t>‹#›</a:t>
            </a:fld>
            <a:endParaRPr lang="en-AU"/>
          </a:p>
        </p:txBody>
      </p:sp>
    </p:spTree>
    <p:extLst>
      <p:ext uri="{BB962C8B-B14F-4D97-AF65-F5344CB8AC3E}">
        <p14:creationId xmlns:p14="http://schemas.microsoft.com/office/powerpoint/2010/main" val="35934302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6322F32-0A58-48D4-9C34-3DB4CE9E07E4}" type="slidenum">
              <a:rPr lang="en-AU" smtClean="0"/>
              <a:t>1</a:t>
            </a:fld>
            <a:endParaRPr lang="en-AU"/>
          </a:p>
        </p:txBody>
      </p:sp>
    </p:spTree>
    <p:extLst>
      <p:ext uri="{BB962C8B-B14F-4D97-AF65-F5344CB8AC3E}">
        <p14:creationId xmlns:p14="http://schemas.microsoft.com/office/powerpoint/2010/main" val="8623015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n-AU" b="1" dirty="0">
                <a:cs typeface="Calibri" panose="020F0502020204030204"/>
              </a:rPr>
              <a:t>Managing your period</a:t>
            </a:r>
          </a:p>
          <a:p>
            <a:pPr>
              <a:lnSpc>
                <a:spcPct val="107000"/>
              </a:lnSpc>
            </a:pPr>
            <a:r>
              <a:rPr lang="en-AU" b="1" dirty="0">
                <a:cs typeface="Calibri" panose="020F0502020204030204"/>
              </a:rPr>
              <a:t>Pads</a:t>
            </a:r>
          </a:p>
          <a:p>
            <a:pPr>
              <a:lnSpc>
                <a:spcPct val="107000"/>
              </a:lnSpc>
            </a:pPr>
            <a:r>
              <a:rPr lang="en-AU" b="0" dirty="0">
                <a:cs typeface="Calibri" panose="020F0502020204030204"/>
              </a:rPr>
              <a:t>Pads are strips of absorbent material that sit in your underwear and absorb the blood from your period.</a:t>
            </a:r>
          </a:p>
          <a:p>
            <a:pPr>
              <a:lnSpc>
                <a:spcPct val="107000"/>
              </a:lnSpc>
            </a:pPr>
            <a:r>
              <a:rPr lang="en-AU" b="0" dirty="0">
                <a:cs typeface="Calibri" panose="020F0502020204030204"/>
              </a:rPr>
              <a:t>Pads come in different sizes such as ‘light’, ‘medium’ or ‘heavy’. </a:t>
            </a:r>
          </a:p>
          <a:p>
            <a:pPr>
              <a:lnSpc>
                <a:spcPct val="107000"/>
              </a:lnSpc>
            </a:pPr>
            <a:r>
              <a:rPr lang="en-AU" b="0" dirty="0">
                <a:cs typeface="Calibri" panose="020F0502020204030204"/>
              </a:rPr>
              <a:t>You may need to change your pad every 3–4 hours when your period is heavy.</a:t>
            </a:r>
          </a:p>
          <a:p>
            <a:pPr>
              <a:lnSpc>
                <a:spcPct val="107000"/>
              </a:lnSpc>
            </a:pPr>
            <a:endParaRPr lang="en-AU" b="0" dirty="0">
              <a:cs typeface="Calibri" panose="020F0502020204030204"/>
            </a:endParaRPr>
          </a:p>
          <a:p>
            <a:pPr>
              <a:lnSpc>
                <a:spcPct val="107000"/>
              </a:lnSpc>
            </a:pPr>
            <a:r>
              <a:rPr lang="en-AU" b="1" dirty="0">
                <a:cs typeface="Calibri" panose="020F0502020204030204"/>
              </a:rPr>
              <a:t>Tampons</a:t>
            </a:r>
          </a:p>
          <a:p>
            <a:pPr>
              <a:lnSpc>
                <a:spcPct val="107000"/>
              </a:lnSpc>
            </a:pPr>
            <a:r>
              <a:rPr lang="en-AU" b="0" dirty="0">
                <a:cs typeface="Calibri" panose="020F0502020204030204"/>
              </a:rPr>
              <a:t>Tampons work like a cotton plug that you insert in your vagina to absorb the blood from your period. </a:t>
            </a:r>
          </a:p>
          <a:p>
            <a:pPr>
              <a:lnSpc>
                <a:spcPct val="107000"/>
              </a:lnSpc>
            </a:pPr>
            <a:r>
              <a:rPr lang="en-AU" b="0" dirty="0">
                <a:cs typeface="Calibri" panose="020F0502020204030204"/>
              </a:rPr>
              <a:t>Tampons come in a range of different sizes to suit your flow. </a:t>
            </a:r>
          </a:p>
          <a:p>
            <a:pPr>
              <a:lnSpc>
                <a:spcPct val="107000"/>
              </a:lnSpc>
            </a:pPr>
            <a:r>
              <a:rPr lang="en-AU" b="0" dirty="0">
                <a:cs typeface="Calibri" panose="020F0502020204030204"/>
              </a:rPr>
              <a:t>You can still play sport and go swimming while wearing a tampon. </a:t>
            </a:r>
          </a:p>
          <a:p>
            <a:pPr>
              <a:lnSpc>
                <a:spcPct val="107000"/>
              </a:lnSpc>
            </a:pPr>
            <a:r>
              <a:rPr lang="en-AU" b="0" dirty="0">
                <a:cs typeface="Calibri" panose="020F0502020204030204"/>
              </a:rPr>
              <a:t>Plan to change your tampon between 3 and 6 times daily, depending on how heavy your period is. </a:t>
            </a:r>
          </a:p>
          <a:p>
            <a:pPr>
              <a:lnSpc>
                <a:spcPct val="107000"/>
              </a:lnSpc>
            </a:pPr>
            <a:r>
              <a:rPr lang="en-AU" b="1" dirty="0">
                <a:cs typeface="Calibri" panose="020F0502020204030204"/>
              </a:rPr>
              <a:t>Toxic shock syndrome is a very rare, but very serious infection that is possible when using tampons. Never leave a tampon in for more than 8 hours, always wash your hands before use, and use pads instead of tampons overnight.</a:t>
            </a:r>
          </a:p>
          <a:p>
            <a:pPr>
              <a:lnSpc>
                <a:spcPct val="107000"/>
              </a:lnSpc>
            </a:pPr>
            <a:endParaRPr lang="en-AU" b="0" dirty="0">
              <a:cs typeface="Calibri" panose="020F0502020204030204"/>
            </a:endParaRPr>
          </a:p>
          <a:p>
            <a:pPr>
              <a:lnSpc>
                <a:spcPct val="107000"/>
              </a:lnSpc>
            </a:pPr>
            <a:r>
              <a:rPr lang="en-AU" b="1" dirty="0">
                <a:cs typeface="Calibri" panose="020F0502020204030204"/>
              </a:rPr>
              <a:t>Period underwear</a:t>
            </a:r>
          </a:p>
          <a:p>
            <a:pPr>
              <a:lnSpc>
                <a:spcPct val="107000"/>
              </a:lnSpc>
            </a:pPr>
            <a:r>
              <a:rPr lang="en-AU" b="0" dirty="0">
                <a:cs typeface="Calibri" panose="020F0502020204030204"/>
              </a:rPr>
              <a:t>Period underwear is underwear designed to absorb the blood from your period. </a:t>
            </a:r>
          </a:p>
          <a:p>
            <a:pPr>
              <a:lnSpc>
                <a:spcPct val="107000"/>
              </a:lnSpc>
            </a:pPr>
            <a:r>
              <a:rPr lang="en-AU" b="0" dirty="0">
                <a:cs typeface="Calibri" panose="020F0502020204030204"/>
              </a:rPr>
              <a:t>Period underwear can be used on their own, or as a backup to tampons or a menstrual cup when your period is heavy.</a:t>
            </a:r>
          </a:p>
          <a:p>
            <a:pPr>
              <a:lnSpc>
                <a:spcPct val="107000"/>
              </a:lnSpc>
            </a:pPr>
            <a:endParaRPr lang="en-AU" b="0" dirty="0">
              <a:cs typeface="Calibri" panose="020F0502020204030204"/>
            </a:endParaRPr>
          </a:p>
          <a:p>
            <a:pPr>
              <a:lnSpc>
                <a:spcPct val="107000"/>
              </a:lnSpc>
            </a:pPr>
            <a:r>
              <a:rPr lang="en-AU" b="1" dirty="0">
                <a:cs typeface="Calibri" panose="020F0502020204030204"/>
              </a:rPr>
              <a:t>Reusable pads</a:t>
            </a:r>
          </a:p>
          <a:p>
            <a:pPr>
              <a:lnSpc>
                <a:spcPct val="107000"/>
              </a:lnSpc>
            </a:pPr>
            <a:r>
              <a:rPr lang="en-AU" b="0" dirty="0">
                <a:cs typeface="Calibri" panose="020F0502020204030204"/>
              </a:rPr>
              <a:t>Reusable pads are made from fabric that can be washed and reused. </a:t>
            </a:r>
          </a:p>
          <a:p>
            <a:pPr>
              <a:lnSpc>
                <a:spcPct val="107000"/>
              </a:lnSpc>
            </a:pPr>
            <a:endParaRPr lang="en-AU" b="0" dirty="0">
              <a:cs typeface="Calibri" panose="020F0502020204030204"/>
            </a:endParaRPr>
          </a:p>
          <a:p>
            <a:pPr>
              <a:lnSpc>
                <a:spcPct val="107000"/>
              </a:lnSpc>
            </a:pPr>
            <a:r>
              <a:rPr lang="en-AU" b="1" dirty="0">
                <a:cs typeface="Calibri" panose="020F0502020204030204"/>
              </a:rPr>
              <a:t>Menstrual cups</a:t>
            </a:r>
          </a:p>
          <a:p>
            <a:pPr>
              <a:lnSpc>
                <a:spcPct val="107000"/>
              </a:lnSpc>
            </a:pPr>
            <a:r>
              <a:rPr lang="en-AU" b="0" dirty="0">
                <a:cs typeface="Calibri" panose="020F0502020204030204"/>
              </a:rPr>
              <a:t>Menstrual cups are silicone or rubber cups that you fold and insert into your vagina like a tampon. The cup unfolds inside your vagina and collects your period blood until you are ready to remove it, empty it, rinse it with water and reinsert. It might take some practice when you first try using a menstrual cup. </a:t>
            </a:r>
          </a:p>
          <a:p>
            <a:pPr>
              <a:lnSpc>
                <a:spcPct val="107000"/>
              </a:lnSpc>
            </a:pPr>
            <a:r>
              <a:rPr lang="en-AU" b="0" dirty="0">
                <a:cs typeface="Calibri" panose="020F0502020204030204"/>
              </a:rPr>
              <a:t>Menstrual cups come in different shapes and sizes and are safe to wear overnight.</a:t>
            </a:r>
          </a:p>
          <a:p>
            <a:pPr>
              <a:lnSpc>
                <a:spcPct val="107000"/>
              </a:lnSpc>
            </a:pPr>
            <a:r>
              <a:rPr lang="en-AU" b="0" dirty="0">
                <a:cs typeface="Calibri" panose="020F0502020204030204"/>
              </a:rPr>
              <a:t>Menstrual cups can last for 5–10 years, which makes them a cost-effective and environmentally friendly option.</a:t>
            </a:r>
          </a:p>
          <a:p>
            <a:endParaRPr lang="en-AU" dirty="0"/>
          </a:p>
          <a:p>
            <a:endParaRPr lang="en-AU" dirty="0"/>
          </a:p>
        </p:txBody>
      </p:sp>
      <p:sp>
        <p:nvSpPr>
          <p:cNvPr id="4" name="Slide Number Placeholder 3"/>
          <p:cNvSpPr>
            <a:spLocks noGrp="1"/>
          </p:cNvSpPr>
          <p:nvPr>
            <p:ph type="sldNum" sz="quarter" idx="5"/>
          </p:nvPr>
        </p:nvSpPr>
        <p:spPr/>
        <p:txBody>
          <a:bodyPr/>
          <a:lstStyle/>
          <a:p>
            <a:fld id="{56322F32-0A58-48D4-9C34-3DB4CE9E07E4}" type="slidenum">
              <a:rPr lang="en-AU" smtClean="0"/>
              <a:t>15</a:t>
            </a:fld>
            <a:endParaRPr lang="en-AU"/>
          </a:p>
        </p:txBody>
      </p:sp>
    </p:spTree>
    <p:extLst>
      <p:ext uri="{BB962C8B-B14F-4D97-AF65-F5344CB8AC3E}">
        <p14:creationId xmlns:p14="http://schemas.microsoft.com/office/powerpoint/2010/main" val="5366480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n-AU" b="1" dirty="0">
                <a:cs typeface="Calibri"/>
              </a:rPr>
              <a:t>Where to put used pads and tampons</a:t>
            </a:r>
            <a:endParaRPr lang="en-AU" dirty="0">
              <a:latin typeface="Calibri"/>
              <a:cs typeface="Calibri"/>
            </a:endParaRPr>
          </a:p>
          <a:p>
            <a:pPr defTabSz="914286">
              <a:lnSpc>
                <a:spcPct val="107000"/>
              </a:lnSpc>
              <a:defRPr/>
            </a:pPr>
            <a:r>
              <a:rPr lang="en-AU" dirty="0">
                <a:cs typeface="Calibri"/>
              </a:rPr>
              <a:t>Wrap used pads and tampons in toilet paper and put in the rubbish bin.</a:t>
            </a:r>
            <a:r>
              <a:rPr lang="en-AU" dirty="0">
                <a:latin typeface="+mn-lt"/>
                <a:cs typeface="Calibri"/>
              </a:rPr>
              <a:t> </a:t>
            </a:r>
            <a:endParaRPr lang="en-AU" dirty="0">
              <a:latin typeface="Calibri" panose="020F0502020204030204" pitchFamily="34" charset="0"/>
              <a:cs typeface="Calibri"/>
            </a:endParaRPr>
          </a:p>
          <a:p>
            <a:pPr>
              <a:lnSpc>
                <a:spcPct val="107000"/>
              </a:lnSpc>
            </a:pPr>
            <a:r>
              <a:rPr lang="en-AU" dirty="0">
                <a:latin typeface="Calibri"/>
                <a:cs typeface="Calibri"/>
              </a:rPr>
              <a:t>Never flush pads and tampons down the toilet. </a:t>
            </a:r>
            <a:endParaRPr lang="en-AU" dirty="0">
              <a:cs typeface="Calibri"/>
            </a:endParaRPr>
          </a:p>
          <a:p>
            <a:pPr>
              <a:lnSpc>
                <a:spcPct val="107000"/>
              </a:lnSpc>
            </a:pPr>
            <a:r>
              <a:rPr lang="en-AU" dirty="0">
                <a:latin typeface="Calibri"/>
                <a:cs typeface="Calibri"/>
              </a:rPr>
              <a:t>Flushing pads and tampons can block your toilet and cause damage to plumbing, sewerage systems, wastewater treatment plants and the environment, by releasing plastics and chemicals into our rivers and oceans. </a:t>
            </a:r>
          </a:p>
          <a:p>
            <a:endParaRPr lang="en-AU" dirty="0"/>
          </a:p>
          <a:p>
            <a:endParaRPr lang="en-AU" dirty="0"/>
          </a:p>
        </p:txBody>
      </p:sp>
      <p:sp>
        <p:nvSpPr>
          <p:cNvPr id="4" name="Slide Number Placeholder 3"/>
          <p:cNvSpPr>
            <a:spLocks noGrp="1"/>
          </p:cNvSpPr>
          <p:nvPr>
            <p:ph type="sldNum" sz="quarter" idx="5"/>
          </p:nvPr>
        </p:nvSpPr>
        <p:spPr/>
        <p:txBody>
          <a:bodyPr/>
          <a:lstStyle/>
          <a:p>
            <a:fld id="{56322F32-0A58-48D4-9C34-3DB4CE9E07E4}" type="slidenum">
              <a:rPr lang="en-AU" smtClean="0"/>
              <a:t>16</a:t>
            </a:fld>
            <a:endParaRPr lang="en-AU"/>
          </a:p>
        </p:txBody>
      </p:sp>
    </p:spTree>
    <p:extLst>
      <p:ext uri="{BB962C8B-B14F-4D97-AF65-F5344CB8AC3E}">
        <p14:creationId xmlns:p14="http://schemas.microsoft.com/office/powerpoint/2010/main" val="14615376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When to talk to your health carer: irregular or absent periods</a:t>
            </a:r>
            <a:endParaRPr lang="en-US" dirty="0"/>
          </a:p>
          <a:p>
            <a:r>
              <a:rPr lang="en-AU" dirty="0">
                <a:cs typeface="Calibri"/>
              </a:rPr>
              <a:t>Talk to your health carer if your period:</a:t>
            </a:r>
          </a:p>
          <a:p>
            <a:pPr marL="171428" indent="-171428">
              <a:buFont typeface="Arial" panose="020B0604020202020204" pitchFamily="34" charset="0"/>
              <a:buChar char="•"/>
            </a:pPr>
            <a:r>
              <a:rPr lang="en-AU" dirty="0">
                <a:cs typeface="Calibri"/>
              </a:rPr>
              <a:t>doesn’t come every month</a:t>
            </a:r>
          </a:p>
          <a:p>
            <a:pPr marL="171428" indent="-171428">
              <a:buFont typeface="Arial" panose="020B0604020202020204" pitchFamily="34" charset="0"/>
              <a:buChar char="•"/>
            </a:pPr>
            <a:r>
              <a:rPr lang="en-AU" dirty="0">
                <a:cs typeface="Calibri"/>
              </a:rPr>
              <a:t>doesn’t come at the same time every month, or</a:t>
            </a:r>
          </a:p>
          <a:p>
            <a:pPr marL="171428" indent="-171428">
              <a:buFont typeface="Arial" panose="020B0604020202020204" pitchFamily="34" charset="0"/>
              <a:buChar char="•"/>
            </a:pPr>
            <a:r>
              <a:rPr lang="en-AU" dirty="0">
                <a:cs typeface="Calibri"/>
              </a:rPr>
              <a:t>doesn’t come at all.</a:t>
            </a:r>
          </a:p>
          <a:p>
            <a:r>
              <a:rPr lang="en-AU" dirty="0">
                <a:cs typeface="Calibri"/>
              </a:rPr>
              <a:t>Periods that don’t come every month, don’t come at the same time every month, or don’t come at all </a:t>
            </a:r>
            <a:r>
              <a:rPr lang="en-US" dirty="0">
                <a:cs typeface="Calibri"/>
              </a:rPr>
              <a:t>can be caused by lots of conditions. </a:t>
            </a:r>
            <a:endParaRPr lang="en-US" dirty="0"/>
          </a:p>
          <a:p>
            <a:r>
              <a:rPr lang="en-US" dirty="0">
                <a:cs typeface="Calibri"/>
              </a:rPr>
              <a:t>If your period is like this, it's important to talk to your health carer.</a:t>
            </a:r>
          </a:p>
          <a:p>
            <a:endParaRPr lang="en-AU" dirty="0"/>
          </a:p>
          <a:p>
            <a:endParaRPr lang="en-AU" dirty="0"/>
          </a:p>
        </p:txBody>
      </p:sp>
      <p:sp>
        <p:nvSpPr>
          <p:cNvPr id="4" name="Slide Number Placeholder 3"/>
          <p:cNvSpPr>
            <a:spLocks noGrp="1"/>
          </p:cNvSpPr>
          <p:nvPr>
            <p:ph type="sldNum" sz="quarter" idx="5"/>
          </p:nvPr>
        </p:nvSpPr>
        <p:spPr/>
        <p:txBody>
          <a:bodyPr/>
          <a:lstStyle/>
          <a:p>
            <a:fld id="{56322F32-0A58-48D4-9C34-3DB4CE9E07E4}" type="slidenum">
              <a:rPr lang="en-AU" smtClean="0"/>
              <a:t>17</a:t>
            </a:fld>
            <a:endParaRPr lang="en-AU"/>
          </a:p>
        </p:txBody>
      </p:sp>
    </p:spTree>
    <p:extLst>
      <p:ext uri="{BB962C8B-B14F-4D97-AF65-F5344CB8AC3E}">
        <p14:creationId xmlns:p14="http://schemas.microsoft.com/office/powerpoint/2010/main" val="33872010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When to talk to your health carer: heavy bleeding </a:t>
            </a:r>
            <a:endParaRPr lang="en-US" dirty="0"/>
          </a:p>
          <a:p>
            <a:pPr defTabSz="914286">
              <a:defRPr/>
            </a:pPr>
            <a:r>
              <a:rPr lang="en-US" dirty="0">
                <a:cs typeface="Calibri"/>
              </a:rPr>
              <a:t>Talk to your health carer if you: </a:t>
            </a:r>
          </a:p>
          <a:p>
            <a:pPr marL="171428" indent="-171428">
              <a:buFont typeface="Arial"/>
              <a:buChar char="•"/>
            </a:pPr>
            <a:r>
              <a:rPr lang="en-US" dirty="0">
                <a:cs typeface="Calibri"/>
              </a:rPr>
              <a:t>bleed so much that you have to </a:t>
            </a:r>
            <a:r>
              <a:rPr lang="en-AU" dirty="0"/>
              <a:t>change your pad or tampon every 2 hours or less, or during the night </a:t>
            </a:r>
            <a:endParaRPr lang="en-US" dirty="0">
              <a:cs typeface="Calibri" panose="020F0502020204030204"/>
            </a:endParaRPr>
          </a:p>
          <a:p>
            <a:pPr marL="171428" indent="-171428">
              <a:buFont typeface="Arial"/>
              <a:buChar char="•"/>
            </a:pPr>
            <a:r>
              <a:rPr lang="en-US" dirty="0"/>
              <a:t>bleed for longer than 7–8 days</a:t>
            </a:r>
            <a:endParaRPr lang="en-US" dirty="0">
              <a:cs typeface="Calibri"/>
            </a:endParaRPr>
          </a:p>
          <a:p>
            <a:pPr marL="171428" indent="-171428">
              <a:buFont typeface="Arial"/>
              <a:buChar char="•"/>
            </a:pPr>
            <a:r>
              <a:rPr lang="en-US" dirty="0"/>
              <a:t>bleed through to your clothes.</a:t>
            </a:r>
            <a:endParaRPr lang="en-US" dirty="0">
              <a:cs typeface="Calibri"/>
            </a:endParaRPr>
          </a:p>
          <a:p>
            <a:endParaRPr lang="en-AU" dirty="0"/>
          </a:p>
          <a:p>
            <a:endParaRPr lang="en-AU" dirty="0"/>
          </a:p>
        </p:txBody>
      </p:sp>
      <p:sp>
        <p:nvSpPr>
          <p:cNvPr id="4" name="Slide Number Placeholder 3"/>
          <p:cNvSpPr>
            <a:spLocks noGrp="1"/>
          </p:cNvSpPr>
          <p:nvPr>
            <p:ph type="sldNum" sz="quarter" idx="5"/>
          </p:nvPr>
        </p:nvSpPr>
        <p:spPr/>
        <p:txBody>
          <a:bodyPr/>
          <a:lstStyle/>
          <a:p>
            <a:fld id="{56322F32-0A58-48D4-9C34-3DB4CE9E07E4}" type="slidenum">
              <a:rPr lang="en-AU" smtClean="0"/>
              <a:t>18</a:t>
            </a:fld>
            <a:endParaRPr lang="en-AU"/>
          </a:p>
        </p:txBody>
      </p:sp>
    </p:spTree>
    <p:extLst>
      <p:ext uri="{BB962C8B-B14F-4D97-AF65-F5344CB8AC3E}">
        <p14:creationId xmlns:p14="http://schemas.microsoft.com/office/powerpoint/2010/main" val="39057728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When to talk to your health carer: period pain</a:t>
            </a:r>
            <a:endParaRPr lang="en-US" dirty="0"/>
          </a:p>
          <a:p>
            <a:r>
              <a:rPr lang="en-US" dirty="0"/>
              <a:t>Pain so bad that you are unable to go to work, school or other activities, or that doesn’t go away with medication such as ibuprofen (Nurofen</a:t>
            </a:r>
            <a:r>
              <a:rPr lang="en-AU" dirty="0"/>
              <a:t>™</a:t>
            </a:r>
            <a:r>
              <a:rPr lang="en-US" dirty="0"/>
              <a:t>), is not normal. </a:t>
            </a:r>
            <a:endParaRPr lang="en-US" dirty="0">
              <a:cs typeface="Calibri"/>
            </a:endParaRPr>
          </a:p>
          <a:p>
            <a:r>
              <a:rPr lang="en-US" dirty="0">
                <a:cs typeface="Calibri"/>
              </a:rPr>
              <a:t>Really bad pain can be caused by lots of different conditions, so it is important to get it checked out and treated.</a:t>
            </a:r>
          </a:p>
          <a:p>
            <a:r>
              <a:rPr lang="en-US" dirty="0">
                <a:cs typeface="Calibri"/>
              </a:rPr>
              <a:t>Talk to your health carer if you have bad period pain that stops you from doing things.  </a:t>
            </a:r>
          </a:p>
          <a:p>
            <a:endParaRPr lang="en-AU" dirty="0"/>
          </a:p>
          <a:p>
            <a:endParaRPr lang="en-AU" dirty="0"/>
          </a:p>
        </p:txBody>
      </p:sp>
      <p:sp>
        <p:nvSpPr>
          <p:cNvPr id="4" name="Slide Number Placeholder 3"/>
          <p:cNvSpPr>
            <a:spLocks noGrp="1"/>
          </p:cNvSpPr>
          <p:nvPr>
            <p:ph type="sldNum" sz="quarter" idx="5"/>
          </p:nvPr>
        </p:nvSpPr>
        <p:spPr/>
        <p:txBody>
          <a:bodyPr/>
          <a:lstStyle/>
          <a:p>
            <a:fld id="{56322F32-0A58-48D4-9C34-3DB4CE9E07E4}" type="slidenum">
              <a:rPr lang="en-AU" smtClean="0"/>
              <a:t>19</a:t>
            </a:fld>
            <a:endParaRPr lang="en-AU"/>
          </a:p>
        </p:txBody>
      </p:sp>
    </p:spTree>
    <p:extLst>
      <p:ext uri="{BB962C8B-B14F-4D97-AF65-F5344CB8AC3E}">
        <p14:creationId xmlns:p14="http://schemas.microsoft.com/office/powerpoint/2010/main" val="4000437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n-AU" b="1" dirty="0">
                <a:latin typeface="Calibri"/>
                <a:cs typeface="Calibri"/>
              </a:rPr>
              <a:t>Keep track of your period</a:t>
            </a:r>
          </a:p>
          <a:p>
            <a:pPr>
              <a:lnSpc>
                <a:spcPct val="107000"/>
              </a:lnSpc>
            </a:pPr>
            <a:r>
              <a:rPr lang="en-AU" dirty="0">
                <a:latin typeface="Calibri"/>
                <a:cs typeface="Calibri"/>
              </a:rPr>
              <a:t>Tracking your menstrual cycle, including physical and emotional symptoms, can help you notice if you need to see a health carer. It is a good way to: </a:t>
            </a:r>
            <a:endParaRPr lang="en-AU" dirty="0">
              <a:cs typeface="Calibri"/>
            </a:endParaRPr>
          </a:p>
          <a:p>
            <a:pPr marL="285715" indent="-285715">
              <a:lnSpc>
                <a:spcPct val="107000"/>
              </a:lnSpc>
              <a:buFont typeface="Arial"/>
              <a:buChar char="•"/>
            </a:pPr>
            <a:r>
              <a:rPr lang="en-AU" dirty="0">
                <a:latin typeface="Calibri"/>
                <a:cs typeface="Calibri"/>
              </a:rPr>
              <a:t>understand your period better </a:t>
            </a:r>
          </a:p>
          <a:p>
            <a:pPr marL="285715" indent="-285715" defTabSz="914286">
              <a:lnSpc>
                <a:spcPct val="107000"/>
              </a:lnSpc>
              <a:buFont typeface="Arial"/>
              <a:buChar char="•"/>
            </a:pPr>
            <a:r>
              <a:rPr lang="en-AU" dirty="0">
                <a:latin typeface="Calibri"/>
                <a:cs typeface="Calibri"/>
              </a:rPr>
              <a:t>know when your period is due, and be ready for it</a:t>
            </a:r>
          </a:p>
          <a:p>
            <a:pPr marL="285715" indent="-285715" defTabSz="914286">
              <a:lnSpc>
                <a:spcPct val="107000"/>
              </a:lnSpc>
              <a:buFont typeface="Arial"/>
              <a:buChar char="•"/>
            </a:pPr>
            <a:r>
              <a:rPr lang="en-AU" dirty="0">
                <a:latin typeface="Calibri"/>
                <a:cs typeface="Calibri"/>
              </a:rPr>
              <a:t>help you to notice changes in what’s normal for you, so you know if you need to see a health carer.</a:t>
            </a:r>
          </a:p>
          <a:p>
            <a:pPr>
              <a:lnSpc>
                <a:spcPct val="107000"/>
              </a:lnSpc>
            </a:pPr>
            <a:endParaRPr lang="en-AU" b="1" dirty="0">
              <a:cs typeface="Calibri"/>
            </a:endParaRPr>
          </a:p>
          <a:p>
            <a:pPr>
              <a:lnSpc>
                <a:spcPct val="107000"/>
              </a:lnSpc>
            </a:pPr>
            <a:r>
              <a:rPr lang="en-AU" b="1" dirty="0">
                <a:cs typeface="Calibri"/>
              </a:rPr>
              <a:t>How</a:t>
            </a:r>
            <a:r>
              <a:rPr lang="en-AU" b="1" dirty="0"/>
              <a:t> to track your period </a:t>
            </a:r>
            <a:endParaRPr lang="en-US" dirty="0">
              <a:cs typeface="Calibri"/>
            </a:endParaRPr>
          </a:p>
          <a:p>
            <a:pPr>
              <a:lnSpc>
                <a:spcPct val="107000"/>
              </a:lnSpc>
            </a:pPr>
            <a:r>
              <a:rPr lang="en-AU" dirty="0"/>
              <a:t>Track your period using a calendar, diary, or smartphone app. </a:t>
            </a:r>
            <a:endParaRPr lang="en-US" dirty="0"/>
          </a:p>
          <a:p>
            <a:pPr>
              <a:lnSpc>
                <a:spcPct val="107000"/>
              </a:lnSpc>
            </a:pPr>
            <a:r>
              <a:rPr lang="en-AU" dirty="0">
                <a:cs typeface="Calibri"/>
              </a:rPr>
              <a:t>Track when your period starts, how long it lasts, and any symptoms like pain or heavy bleeding. </a:t>
            </a:r>
          </a:p>
          <a:p>
            <a:pPr>
              <a:lnSpc>
                <a:spcPct val="107000"/>
              </a:lnSpc>
            </a:pPr>
            <a:r>
              <a:rPr lang="en-AU" dirty="0">
                <a:cs typeface="Calibri"/>
              </a:rPr>
              <a:t>This is all useful information if you need to see a health carer about your period. </a:t>
            </a:r>
          </a:p>
          <a:p>
            <a:endParaRPr lang="en-AU" dirty="0"/>
          </a:p>
          <a:p>
            <a:endParaRPr lang="en-AU" dirty="0"/>
          </a:p>
        </p:txBody>
      </p:sp>
      <p:sp>
        <p:nvSpPr>
          <p:cNvPr id="4" name="Slide Number Placeholder 3"/>
          <p:cNvSpPr>
            <a:spLocks noGrp="1"/>
          </p:cNvSpPr>
          <p:nvPr>
            <p:ph type="sldNum" sz="quarter" idx="5"/>
          </p:nvPr>
        </p:nvSpPr>
        <p:spPr/>
        <p:txBody>
          <a:bodyPr/>
          <a:lstStyle/>
          <a:p>
            <a:fld id="{56322F32-0A58-48D4-9C34-3DB4CE9E07E4}" type="slidenum">
              <a:rPr lang="en-AU" smtClean="0"/>
              <a:t>20</a:t>
            </a:fld>
            <a:endParaRPr lang="en-AU"/>
          </a:p>
        </p:txBody>
      </p:sp>
    </p:spTree>
    <p:extLst>
      <p:ext uri="{BB962C8B-B14F-4D97-AF65-F5344CB8AC3E}">
        <p14:creationId xmlns:p14="http://schemas.microsoft.com/office/powerpoint/2010/main" val="30901854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n-US" b="1" dirty="0"/>
              <a:t>What is a menstrual cycle?</a:t>
            </a:r>
          </a:p>
          <a:p>
            <a:pPr>
              <a:lnSpc>
                <a:spcPct val="107000"/>
              </a:lnSpc>
            </a:pPr>
            <a:r>
              <a:rPr lang="en-AU" dirty="0"/>
              <a:t>Your menstrual cycle means changes in your body to get ready for a pregnancy.</a:t>
            </a:r>
            <a:endParaRPr lang="en-AU" dirty="0">
              <a:latin typeface="Calibri"/>
              <a:cs typeface="Calibri"/>
            </a:endParaRPr>
          </a:p>
          <a:p>
            <a:pPr>
              <a:lnSpc>
                <a:spcPct val="107000"/>
              </a:lnSpc>
            </a:pPr>
            <a:r>
              <a:rPr lang="en-AU" dirty="0">
                <a:latin typeface="Calibri"/>
                <a:cs typeface="Calibri"/>
              </a:rPr>
              <a:t>Multiple body parts are involved in your menstrual cycle. These are ovaries, fallopian tubes and the baby bag</a:t>
            </a:r>
            <a:r>
              <a:rPr lang="en-AU" dirty="0"/>
              <a:t> (</a:t>
            </a:r>
            <a:r>
              <a:rPr lang="en-AU" dirty="0">
                <a:cs typeface="Calibri"/>
              </a:rPr>
              <a:t>womb). </a:t>
            </a:r>
          </a:p>
          <a:p>
            <a:pPr marL="285715" indent="-285715">
              <a:lnSpc>
                <a:spcPct val="107000"/>
              </a:lnSpc>
              <a:buFont typeface="Arial"/>
              <a:buChar char="•"/>
            </a:pPr>
            <a:r>
              <a:rPr lang="en-AU" b="1" dirty="0"/>
              <a:t>Ovaries </a:t>
            </a:r>
            <a:r>
              <a:rPr lang="en-AU" dirty="0"/>
              <a:t>are small, round organs in your reproductive system that contain eggs. Women have two ovaries, one on each side. </a:t>
            </a:r>
            <a:endParaRPr lang="en-AU" dirty="0">
              <a:cs typeface="Calibri"/>
            </a:endParaRPr>
          </a:p>
          <a:p>
            <a:pPr marL="285715" indent="-285715">
              <a:lnSpc>
                <a:spcPct val="107000"/>
              </a:lnSpc>
              <a:buFont typeface="Arial"/>
              <a:buChar char="•"/>
            </a:pPr>
            <a:r>
              <a:rPr lang="en-AU" b="1" dirty="0"/>
              <a:t>Fallopian tubes </a:t>
            </a:r>
            <a:r>
              <a:rPr lang="en-AU" dirty="0"/>
              <a:t>are the tubes that connect the ovaries to the baby bag (womb). </a:t>
            </a:r>
            <a:endParaRPr lang="en-AU" dirty="0">
              <a:cs typeface="Calibri"/>
            </a:endParaRPr>
          </a:p>
          <a:p>
            <a:pPr marL="285715" indent="-285715">
              <a:lnSpc>
                <a:spcPct val="107000"/>
              </a:lnSpc>
              <a:buFont typeface="Arial"/>
              <a:buChar char="•"/>
            </a:pPr>
            <a:r>
              <a:rPr lang="en-AU" b="1" dirty="0"/>
              <a:t>Baby bag </a:t>
            </a:r>
            <a:r>
              <a:rPr lang="en-AU" dirty="0"/>
              <a:t>(also called womb or uterus) is where the baby grows if you are pregnant. </a:t>
            </a:r>
            <a:endParaRPr lang="en-AU" dirty="0">
              <a:latin typeface="Calibri"/>
              <a:cs typeface="Calibri"/>
            </a:endParaRPr>
          </a:p>
          <a:p>
            <a:endParaRPr lang="en-AU" dirty="0"/>
          </a:p>
          <a:p>
            <a:endParaRPr lang="en-AU" dirty="0"/>
          </a:p>
        </p:txBody>
      </p:sp>
      <p:sp>
        <p:nvSpPr>
          <p:cNvPr id="4" name="Slide Number Placeholder 3"/>
          <p:cNvSpPr>
            <a:spLocks noGrp="1"/>
          </p:cNvSpPr>
          <p:nvPr>
            <p:ph type="sldNum" sz="quarter" idx="5"/>
          </p:nvPr>
        </p:nvSpPr>
        <p:spPr/>
        <p:txBody>
          <a:bodyPr/>
          <a:lstStyle/>
          <a:p>
            <a:fld id="{56322F32-0A58-48D4-9C34-3DB4CE9E07E4}" type="slidenum">
              <a:rPr lang="en-AU" smtClean="0"/>
              <a:t>7</a:t>
            </a:fld>
            <a:endParaRPr lang="en-AU"/>
          </a:p>
        </p:txBody>
      </p:sp>
    </p:spTree>
    <p:extLst>
      <p:ext uri="{BB962C8B-B14F-4D97-AF65-F5344CB8AC3E}">
        <p14:creationId xmlns:p14="http://schemas.microsoft.com/office/powerpoint/2010/main" val="33348288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n-AU" b="1" dirty="0">
                <a:latin typeface="Calibri"/>
                <a:cs typeface="Calibri"/>
              </a:rPr>
              <a:t>Hormones</a:t>
            </a:r>
          </a:p>
          <a:p>
            <a:pPr>
              <a:lnSpc>
                <a:spcPct val="107000"/>
              </a:lnSpc>
            </a:pPr>
            <a:r>
              <a:rPr lang="en-AU" dirty="0">
                <a:latin typeface="Calibri"/>
                <a:cs typeface="Calibri"/>
              </a:rPr>
              <a:t>The menstrual cycle is controlled by hormones. </a:t>
            </a:r>
            <a:endParaRPr lang="en-AU" dirty="0"/>
          </a:p>
          <a:p>
            <a:pPr>
              <a:lnSpc>
                <a:spcPct val="107000"/>
              </a:lnSpc>
            </a:pPr>
            <a:endParaRPr lang="en-AU" dirty="0">
              <a:latin typeface="Calibri"/>
              <a:cs typeface="Calibri"/>
            </a:endParaRPr>
          </a:p>
          <a:p>
            <a:pPr>
              <a:lnSpc>
                <a:spcPct val="107000"/>
              </a:lnSpc>
            </a:pPr>
            <a:r>
              <a:rPr lang="en-AU" b="1" dirty="0">
                <a:latin typeface="Calibri"/>
                <a:cs typeface="Calibri"/>
              </a:rPr>
              <a:t>What are hormones?</a:t>
            </a:r>
            <a:endParaRPr lang="en-AU" dirty="0">
              <a:latin typeface="Calibri"/>
              <a:cs typeface="Calibri"/>
            </a:endParaRPr>
          </a:p>
          <a:p>
            <a:r>
              <a:rPr lang="en-AU" dirty="0"/>
              <a:t>Hormones are chemicals made in different parts of the body, including the brain and the ovaries. They send messages through the bloodstream to tissues and organs.</a:t>
            </a:r>
            <a:endParaRPr lang="en-AU" dirty="0">
              <a:cs typeface="Calibri"/>
            </a:endParaRPr>
          </a:p>
          <a:p>
            <a:r>
              <a:rPr lang="en-AU" dirty="0"/>
              <a:t>They help control many of the body's functions, such as temperature, growth, energy, repair of cells, reproduction, sexual function and digestion.</a:t>
            </a:r>
            <a:endParaRPr lang="en-AU" dirty="0">
              <a:cs typeface="Calibri"/>
            </a:endParaRPr>
          </a:p>
          <a:p>
            <a:r>
              <a:rPr lang="en-AU" dirty="0"/>
              <a:t>Hormones tell the body to eat, stop eating, sleep, wake up, grow or stop growing.</a:t>
            </a:r>
            <a:endParaRPr lang="en-AU" dirty="0">
              <a:cs typeface="Calibri"/>
            </a:endParaRPr>
          </a:p>
          <a:p>
            <a:endParaRPr lang="en-AU" dirty="0"/>
          </a:p>
          <a:p>
            <a:endParaRPr lang="en-AU" dirty="0"/>
          </a:p>
        </p:txBody>
      </p:sp>
      <p:sp>
        <p:nvSpPr>
          <p:cNvPr id="4" name="Slide Number Placeholder 3"/>
          <p:cNvSpPr>
            <a:spLocks noGrp="1"/>
          </p:cNvSpPr>
          <p:nvPr>
            <p:ph type="sldNum" sz="quarter" idx="5"/>
          </p:nvPr>
        </p:nvSpPr>
        <p:spPr/>
        <p:txBody>
          <a:bodyPr/>
          <a:lstStyle/>
          <a:p>
            <a:fld id="{56322F32-0A58-48D4-9C34-3DB4CE9E07E4}" type="slidenum">
              <a:rPr lang="en-AU" smtClean="0"/>
              <a:t>8</a:t>
            </a:fld>
            <a:endParaRPr lang="en-AU"/>
          </a:p>
        </p:txBody>
      </p:sp>
    </p:spTree>
    <p:extLst>
      <p:ext uri="{BB962C8B-B14F-4D97-AF65-F5344CB8AC3E}">
        <p14:creationId xmlns:p14="http://schemas.microsoft.com/office/powerpoint/2010/main" val="19845747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86">
              <a:defRPr/>
            </a:pPr>
            <a:r>
              <a:rPr lang="en-US" b="1" dirty="0"/>
              <a:t>The menstrual cycle</a:t>
            </a:r>
            <a:endParaRPr lang="en-US" dirty="0"/>
          </a:p>
          <a:p>
            <a:r>
              <a:rPr lang="en-AU" dirty="0"/>
              <a:t>The</a:t>
            </a:r>
            <a:r>
              <a:rPr lang="en-AU" baseline="0" dirty="0"/>
              <a:t> image </a:t>
            </a:r>
            <a:r>
              <a:rPr lang="en-AU" dirty="0"/>
              <a:t>shows a 28-day menstrual cycle. An average cycle is about 28 days, but they can be shorter or longer. </a:t>
            </a:r>
            <a:endParaRPr lang="en-AU" b="1" dirty="0">
              <a:cs typeface="Calibri"/>
            </a:endParaRPr>
          </a:p>
          <a:p>
            <a:pPr marL="171428" indent="-171428" defTabSz="914286">
              <a:buFont typeface="Arial" panose="020B0604020202020204" pitchFamily="34" charset="0"/>
              <a:buChar char="•"/>
              <a:defRPr/>
            </a:pPr>
            <a:r>
              <a:rPr lang="en-AU" b="0" dirty="0">
                <a:cs typeface="Calibri"/>
              </a:rPr>
              <a:t>Day 1 </a:t>
            </a:r>
            <a:r>
              <a:rPr lang="en-AU" dirty="0">
                <a:cs typeface="Calibri"/>
              </a:rPr>
              <a:t>is the first day of the menstrual cycle and the first day of your period if you are not pregnant. </a:t>
            </a:r>
            <a:r>
              <a:rPr lang="en-AU" dirty="0"/>
              <a:t>During this time, the lining of the baby bag breaks down and leaves the body through your vagina. This is your period or ‘monthly’.</a:t>
            </a:r>
          </a:p>
          <a:p>
            <a:pPr marL="171428" indent="-171428" defTabSz="914286">
              <a:buFont typeface="Arial" panose="020B0604020202020204" pitchFamily="34" charset="0"/>
              <a:buChar char="•"/>
              <a:defRPr/>
            </a:pPr>
            <a:r>
              <a:rPr lang="en-AU" dirty="0"/>
              <a:t>After</a:t>
            </a:r>
            <a:r>
              <a:rPr lang="en-AU" baseline="0" dirty="0"/>
              <a:t> your period, h</a:t>
            </a:r>
            <a:r>
              <a:rPr lang="en-AU" dirty="0"/>
              <a:t>ormone levels rise, and the lining of the baby bag starts getting thicker to prepare for a possible pregnancy. </a:t>
            </a:r>
          </a:p>
          <a:p>
            <a:pPr marL="171428" indent="-171428">
              <a:buFont typeface="Arial" panose="020B0604020202020204" pitchFamily="34" charset="0"/>
              <a:buChar char="•"/>
            </a:pPr>
            <a:r>
              <a:rPr lang="en-AU" dirty="0"/>
              <a:t>Around halfway through your cycle, an egg leaves an ovary and travels down the fallopian tube towards the baby bag. This is when you are most likely to get pregnant. </a:t>
            </a:r>
          </a:p>
          <a:p>
            <a:pPr marL="171428" indent="-171428" defTabSz="914286">
              <a:buFont typeface="Arial" panose="020B0604020202020204" pitchFamily="34" charset="0"/>
              <a:buChar char="•"/>
              <a:defRPr/>
            </a:pPr>
            <a:r>
              <a:rPr lang="en-AU" dirty="0"/>
              <a:t>If you don’t get pregnant, hormone levels drop, the lining of the baby bag breaks down and the menstrual cycle begins again. </a:t>
            </a:r>
          </a:p>
          <a:p>
            <a:endParaRPr lang="en-AU" dirty="0"/>
          </a:p>
          <a:p>
            <a:r>
              <a:rPr lang="en-AU" i="1" dirty="0"/>
              <a:t>Diagram of the menstrual cycle adapted from Remote Primary Health Care Manuals. (2017). Women's Business Manual (6th edition). Alice Springs, NT: Centre for Remote Health.</a:t>
            </a:r>
          </a:p>
          <a:p>
            <a:endParaRPr lang="en-AU" dirty="0"/>
          </a:p>
        </p:txBody>
      </p:sp>
      <p:sp>
        <p:nvSpPr>
          <p:cNvPr id="4" name="Slide Number Placeholder 3"/>
          <p:cNvSpPr>
            <a:spLocks noGrp="1"/>
          </p:cNvSpPr>
          <p:nvPr>
            <p:ph type="sldNum" sz="quarter" idx="5"/>
          </p:nvPr>
        </p:nvSpPr>
        <p:spPr/>
        <p:txBody>
          <a:bodyPr/>
          <a:lstStyle/>
          <a:p>
            <a:fld id="{56322F32-0A58-48D4-9C34-3DB4CE9E07E4}" type="slidenum">
              <a:rPr lang="en-AU" smtClean="0"/>
              <a:t>9</a:t>
            </a:fld>
            <a:endParaRPr lang="en-AU"/>
          </a:p>
        </p:txBody>
      </p:sp>
    </p:spTree>
    <p:extLst>
      <p:ext uri="{BB962C8B-B14F-4D97-AF65-F5344CB8AC3E}">
        <p14:creationId xmlns:p14="http://schemas.microsoft.com/office/powerpoint/2010/main" val="573899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n-US" b="1" dirty="0">
                <a:cs typeface="Calibri"/>
              </a:rPr>
              <a:t>What is a period?</a:t>
            </a:r>
          </a:p>
          <a:p>
            <a:pPr>
              <a:lnSpc>
                <a:spcPct val="107000"/>
              </a:lnSpc>
            </a:pPr>
            <a:r>
              <a:rPr lang="en-AU" dirty="0"/>
              <a:t>A period:</a:t>
            </a:r>
          </a:p>
          <a:p>
            <a:pPr marL="171428" indent="-171428">
              <a:lnSpc>
                <a:spcPct val="107000"/>
              </a:lnSpc>
              <a:buFont typeface="Arial" panose="020B0604020202020204" pitchFamily="34" charset="0"/>
              <a:buChar char="•"/>
            </a:pPr>
            <a:r>
              <a:rPr lang="en-AU" dirty="0"/>
              <a:t>is when you bleed from your vagina every month</a:t>
            </a:r>
          </a:p>
          <a:p>
            <a:pPr marL="171428" indent="-171428">
              <a:lnSpc>
                <a:spcPct val="107000"/>
              </a:lnSpc>
              <a:buFont typeface="Arial" panose="020B0604020202020204" pitchFamily="34" charset="0"/>
              <a:buChar char="•"/>
            </a:pPr>
            <a:r>
              <a:rPr lang="en-AU" dirty="0"/>
              <a:t>means you are not pregnant. </a:t>
            </a:r>
          </a:p>
          <a:p>
            <a:pPr>
              <a:lnSpc>
                <a:spcPct val="107000"/>
              </a:lnSpc>
            </a:pPr>
            <a:r>
              <a:rPr lang="en-AU" dirty="0"/>
              <a:t>Most girls in Australia have their first period </a:t>
            </a:r>
            <a:r>
              <a:rPr lang="en-AU" sz="1200" kern="1200" dirty="0">
                <a:solidFill>
                  <a:schemeClr val="tx1"/>
                </a:solidFill>
                <a:latin typeface="+mn-lt"/>
                <a:ea typeface="+mn-ea"/>
                <a:cs typeface="+mn-cs"/>
              </a:rPr>
              <a:t>at age 12 or 13, but it can start as early as 9 and as late as 16.</a:t>
            </a:r>
            <a:r>
              <a:rPr lang="en-AU" dirty="0"/>
              <a:t> </a:t>
            </a:r>
          </a:p>
          <a:p>
            <a:pPr>
              <a:lnSpc>
                <a:spcPct val="107000"/>
              </a:lnSpc>
            </a:pPr>
            <a:r>
              <a:rPr lang="en-AU" dirty="0"/>
              <a:t>Periods are sometimes called 'monthlies', 'menstruation', 'menses', 'bleeds', 'that thing’.</a:t>
            </a:r>
          </a:p>
          <a:p>
            <a:pPr>
              <a:lnSpc>
                <a:spcPct val="107000"/>
              </a:lnSpc>
            </a:pPr>
            <a:r>
              <a:rPr lang="en-AU" dirty="0"/>
              <a:t>Periods are normal, healthy and not something to feel ashamed or embarrassed about.</a:t>
            </a:r>
          </a:p>
          <a:p>
            <a:endParaRPr lang="en-AU" dirty="0"/>
          </a:p>
          <a:p>
            <a:endParaRPr lang="en-AU" dirty="0"/>
          </a:p>
        </p:txBody>
      </p:sp>
      <p:sp>
        <p:nvSpPr>
          <p:cNvPr id="4" name="Slide Number Placeholder 3"/>
          <p:cNvSpPr>
            <a:spLocks noGrp="1"/>
          </p:cNvSpPr>
          <p:nvPr>
            <p:ph type="sldNum" sz="quarter" idx="5"/>
          </p:nvPr>
        </p:nvSpPr>
        <p:spPr/>
        <p:txBody>
          <a:bodyPr/>
          <a:lstStyle/>
          <a:p>
            <a:fld id="{56322F32-0A58-48D4-9C34-3DB4CE9E07E4}" type="slidenum">
              <a:rPr lang="en-AU" smtClean="0"/>
              <a:t>10</a:t>
            </a:fld>
            <a:endParaRPr lang="en-AU"/>
          </a:p>
        </p:txBody>
      </p:sp>
    </p:spTree>
    <p:extLst>
      <p:ext uri="{BB962C8B-B14F-4D97-AF65-F5344CB8AC3E}">
        <p14:creationId xmlns:p14="http://schemas.microsoft.com/office/powerpoint/2010/main" val="12776424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n-AU" b="1" dirty="0">
                <a:latin typeface="Calibri"/>
                <a:cs typeface="Calibri"/>
              </a:rPr>
              <a:t>What to expect when you have your period</a:t>
            </a:r>
          </a:p>
          <a:p>
            <a:pPr>
              <a:lnSpc>
                <a:spcPct val="107000"/>
              </a:lnSpc>
            </a:pPr>
            <a:r>
              <a:rPr lang="en-AU" dirty="0">
                <a:latin typeface="Calibri"/>
                <a:cs typeface="Calibri"/>
              </a:rPr>
              <a:t>All periods are different, however it’s important to know what the average period is like. </a:t>
            </a:r>
            <a:endParaRPr lang="en-AU" dirty="0">
              <a:latin typeface="Calibri" panose="020F0502020204030204" pitchFamily="34" charset="0"/>
              <a:cs typeface="Calibri"/>
            </a:endParaRPr>
          </a:p>
          <a:p>
            <a:pPr marL="171428" indent="-171428" defTabSz="914286">
              <a:lnSpc>
                <a:spcPct val="107000"/>
              </a:lnSpc>
              <a:buFont typeface="Arial" panose="020B0604020202020204" pitchFamily="34" charset="0"/>
              <a:buChar char="•"/>
              <a:defRPr/>
            </a:pPr>
            <a:r>
              <a:rPr lang="en-AU" dirty="0">
                <a:latin typeface="Calibri"/>
                <a:cs typeface="Calibri"/>
              </a:rPr>
              <a:t>3–7 days bleeding about once a month </a:t>
            </a:r>
          </a:p>
          <a:p>
            <a:pPr marL="171428" indent="-171428" defTabSz="914286">
              <a:lnSpc>
                <a:spcPct val="107000"/>
              </a:lnSpc>
              <a:buFont typeface="Arial" panose="020B0604020202020204" pitchFamily="34" charset="0"/>
              <a:buChar char="•"/>
              <a:defRPr/>
            </a:pPr>
            <a:r>
              <a:rPr lang="en-AU" dirty="0">
                <a:latin typeface="Calibri"/>
                <a:cs typeface="Calibri"/>
              </a:rPr>
              <a:t>Blood flow can change during your period – for example, heavier at the start and lighter toward the end. It can also change from one period to the next.</a:t>
            </a:r>
          </a:p>
          <a:p>
            <a:pPr marL="171428" indent="-171428" defTabSz="914286">
              <a:lnSpc>
                <a:spcPct val="107000"/>
              </a:lnSpc>
              <a:buFont typeface="Arial" panose="020B0604020202020204" pitchFamily="34" charset="0"/>
              <a:buChar char="•"/>
              <a:defRPr/>
            </a:pPr>
            <a:r>
              <a:rPr lang="en-AU" dirty="0">
                <a:latin typeface="Calibri"/>
                <a:cs typeface="Calibri"/>
              </a:rPr>
              <a:t>Blood colour can range from bright red at the start to dark brown toward the end.</a:t>
            </a:r>
            <a:endParaRPr lang="en-AU" dirty="0"/>
          </a:p>
          <a:p>
            <a:pPr defTabSz="914286">
              <a:lnSpc>
                <a:spcPct val="107000"/>
              </a:lnSpc>
              <a:defRPr/>
            </a:pPr>
            <a:r>
              <a:rPr lang="en-AU" dirty="0"/>
              <a:t>For the first 1</a:t>
            </a:r>
            <a:r>
              <a:rPr lang="en-AU" dirty="0">
                <a:latin typeface="Calibri"/>
                <a:cs typeface="Calibri"/>
              </a:rPr>
              <a:t>–</a:t>
            </a:r>
            <a:r>
              <a:rPr lang="en-AU" dirty="0"/>
              <a:t>2 years after your period starts, it might not come every month.</a:t>
            </a:r>
            <a:endParaRPr lang="en-AU" dirty="0">
              <a:cs typeface="Calibri"/>
            </a:endParaRPr>
          </a:p>
          <a:p>
            <a:endParaRPr lang="en-AU" dirty="0"/>
          </a:p>
          <a:p>
            <a:endParaRPr lang="en-AU" dirty="0"/>
          </a:p>
        </p:txBody>
      </p:sp>
      <p:sp>
        <p:nvSpPr>
          <p:cNvPr id="4" name="Slide Number Placeholder 3"/>
          <p:cNvSpPr>
            <a:spLocks noGrp="1"/>
          </p:cNvSpPr>
          <p:nvPr>
            <p:ph type="sldNum" sz="quarter" idx="5"/>
          </p:nvPr>
        </p:nvSpPr>
        <p:spPr/>
        <p:txBody>
          <a:bodyPr/>
          <a:lstStyle/>
          <a:p>
            <a:fld id="{56322F32-0A58-48D4-9C34-3DB4CE9E07E4}" type="slidenum">
              <a:rPr lang="en-AU" smtClean="0"/>
              <a:t>11</a:t>
            </a:fld>
            <a:endParaRPr lang="en-AU"/>
          </a:p>
        </p:txBody>
      </p:sp>
    </p:spTree>
    <p:extLst>
      <p:ext uri="{BB962C8B-B14F-4D97-AF65-F5344CB8AC3E}">
        <p14:creationId xmlns:p14="http://schemas.microsoft.com/office/powerpoint/2010/main" val="13929884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n-AU" b="1" dirty="0"/>
              <a:t>Period pain</a:t>
            </a:r>
            <a:endParaRPr lang="en-US" dirty="0"/>
          </a:p>
          <a:p>
            <a:pPr>
              <a:lnSpc>
                <a:spcPct val="107000"/>
              </a:lnSpc>
            </a:pPr>
            <a:r>
              <a:rPr lang="en-AU" dirty="0"/>
              <a:t>On the first 1–2 days you might have pain in your tummy or lower back.</a:t>
            </a:r>
          </a:p>
          <a:p>
            <a:pPr>
              <a:lnSpc>
                <a:spcPct val="107000"/>
              </a:lnSpc>
            </a:pPr>
            <a:r>
              <a:rPr lang="en-AU" dirty="0"/>
              <a:t>Period pain is ‘normal’ if:</a:t>
            </a:r>
            <a:endParaRPr lang="en-US" dirty="0"/>
          </a:p>
          <a:p>
            <a:pPr marL="171428" indent="-171428">
              <a:lnSpc>
                <a:spcPct val="107000"/>
              </a:lnSpc>
              <a:buFont typeface="Arial"/>
              <a:buChar char="•"/>
            </a:pPr>
            <a:r>
              <a:rPr lang="en-AU" dirty="0"/>
              <a:t>it is only there for the first one or two days of your period</a:t>
            </a:r>
            <a:endParaRPr lang="en-US" dirty="0">
              <a:cs typeface="Calibri"/>
            </a:endParaRPr>
          </a:p>
          <a:p>
            <a:pPr marL="171428" indent="-171428">
              <a:lnSpc>
                <a:spcPct val="107000"/>
              </a:lnSpc>
              <a:buFont typeface="Arial"/>
              <a:buChar char="•"/>
            </a:pPr>
            <a:r>
              <a:rPr lang="en-AU" dirty="0"/>
              <a:t>it can be managed by applying heat packs or hot water bottles, using medication such as ibuprofen (Nurofen™) or other period pain medication, or doing gentle exercise such as stretching or yoga</a:t>
            </a:r>
            <a:endParaRPr lang="en-US" dirty="0"/>
          </a:p>
          <a:p>
            <a:pPr marL="171428" indent="-171428">
              <a:lnSpc>
                <a:spcPct val="107000"/>
              </a:lnSpc>
              <a:buFont typeface="Arial"/>
              <a:buChar char="•"/>
            </a:pPr>
            <a:r>
              <a:rPr lang="en-AU" dirty="0"/>
              <a:t>it does not stop you from doing usual activities, such as going to school or working. </a:t>
            </a:r>
            <a:endParaRPr lang="en-US" dirty="0">
              <a:cs typeface="Calibri" panose="020F0502020204030204"/>
            </a:endParaRPr>
          </a:p>
          <a:p>
            <a:endParaRPr lang="en-AU" dirty="0"/>
          </a:p>
          <a:p>
            <a:endParaRPr lang="en-AU" dirty="0"/>
          </a:p>
        </p:txBody>
      </p:sp>
      <p:sp>
        <p:nvSpPr>
          <p:cNvPr id="4" name="Slide Number Placeholder 3"/>
          <p:cNvSpPr>
            <a:spLocks noGrp="1"/>
          </p:cNvSpPr>
          <p:nvPr>
            <p:ph type="sldNum" sz="quarter" idx="5"/>
          </p:nvPr>
        </p:nvSpPr>
        <p:spPr/>
        <p:txBody>
          <a:bodyPr/>
          <a:lstStyle/>
          <a:p>
            <a:fld id="{56322F32-0A58-48D4-9C34-3DB4CE9E07E4}" type="slidenum">
              <a:rPr lang="en-AU" smtClean="0"/>
              <a:t>12</a:t>
            </a:fld>
            <a:endParaRPr lang="en-AU"/>
          </a:p>
        </p:txBody>
      </p:sp>
    </p:spTree>
    <p:extLst>
      <p:ext uri="{BB962C8B-B14F-4D97-AF65-F5344CB8AC3E}">
        <p14:creationId xmlns:p14="http://schemas.microsoft.com/office/powerpoint/2010/main" val="29951729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Period pain </a:t>
            </a:r>
            <a:r>
              <a:rPr lang="en-US" b="1" dirty="0"/>
              <a:t>(continued)</a:t>
            </a:r>
            <a:endParaRPr lang="en-US" dirty="0"/>
          </a:p>
          <a:p>
            <a:r>
              <a:rPr lang="en-AU" dirty="0"/>
              <a:t>Talk to your health carer if you have strong pain or the pain doesn't go away.</a:t>
            </a:r>
          </a:p>
          <a:p>
            <a:r>
              <a:rPr lang="en-AU" dirty="0"/>
              <a:t>Your health carer might be a doctor, nurse or health worker. </a:t>
            </a:r>
          </a:p>
          <a:p>
            <a:endParaRPr lang="en-AU" dirty="0"/>
          </a:p>
          <a:p>
            <a:endParaRPr lang="en-AU" dirty="0"/>
          </a:p>
        </p:txBody>
      </p:sp>
      <p:sp>
        <p:nvSpPr>
          <p:cNvPr id="4" name="Slide Number Placeholder 3"/>
          <p:cNvSpPr>
            <a:spLocks noGrp="1"/>
          </p:cNvSpPr>
          <p:nvPr>
            <p:ph type="sldNum" sz="quarter" idx="5"/>
          </p:nvPr>
        </p:nvSpPr>
        <p:spPr/>
        <p:txBody>
          <a:bodyPr/>
          <a:lstStyle/>
          <a:p>
            <a:fld id="{56322F32-0A58-48D4-9C34-3DB4CE9E07E4}" type="slidenum">
              <a:rPr lang="en-AU" smtClean="0"/>
              <a:t>13</a:t>
            </a:fld>
            <a:endParaRPr lang="en-AU"/>
          </a:p>
        </p:txBody>
      </p:sp>
    </p:spTree>
    <p:extLst>
      <p:ext uri="{BB962C8B-B14F-4D97-AF65-F5344CB8AC3E}">
        <p14:creationId xmlns:p14="http://schemas.microsoft.com/office/powerpoint/2010/main" val="25314633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n-AU" b="1" dirty="0"/>
              <a:t>Symptoms before your period</a:t>
            </a:r>
            <a:endParaRPr lang="en-US" dirty="0"/>
          </a:p>
          <a:p>
            <a:pPr defTabSz="914286">
              <a:lnSpc>
                <a:spcPct val="107000"/>
              </a:lnSpc>
              <a:defRPr/>
            </a:pPr>
            <a:r>
              <a:rPr lang="en-AU" dirty="0">
                <a:latin typeface="Calibri"/>
                <a:cs typeface="Calibri"/>
              </a:rPr>
              <a:t>Many women will experience at least 1 or 2 symptoms in the week before their period. </a:t>
            </a:r>
            <a:endParaRPr lang="en-US" dirty="0">
              <a:cs typeface="Calibri" panose="020F0502020204030204"/>
            </a:endParaRPr>
          </a:p>
          <a:p>
            <a:pPr>
              <a:lnSpc>
                <a:spcPct val="107000"/>
              </a:lnSpc>
            </a:pPr>
            <a:r>
              <a:rPr lang="en-AU" dirty="0">
                <a:latin typeface="Calibri"/>
                <a:cs typeface="Calibri"/>
              </a:rPr>
              <a:t>Possible symptoms include:</a:t>
            </a:r>
            <a:endParaRPr lang="en-AU" dirty="0">
              <a:latin typeface="Calibri" panose="020F0502020204030204" pitchFamily="34" charset="0"/>
              <a:cs typeface="Calibri"/>
            </a:endParaRPr>
          </a:p>
          <a:p>
            <a:pPr marL="285715" indent="-285715">
              <a:lnSpc>
                <a:spcPct val="107000"/>
              </a:lnSpc>
              <a:buFont typeface="Arial"/>
              <a:buChar char="•"/>
              <a:defRPr/>
            </a:pPr>
            <a:r>
              <a:rPr lang="en-AU" dirty="0">
                <a:latin typeface="Calibri"/>
                <a:cs typeface="Calibri"/>
              </a:rPr>
              <a:t>acne and pimples</a:t>
            </a:r>
          </a:p>
          <a:p>
            <a:pPr marL="285715" indent="-285715">
              <a:lnSpc>
                <a:spcPct val="107000"/>
              </a:lnSpc>
              <a:buFont typeface="Arial"/>
              <a:buChar char="•"/>
            </a:pPr>
            <a:r>
              <a:rPr lang="en-AU" dirty="0">
                <a:latin typeface="Calibri"/>
                <a:cs typeface="Calibri"/>
              </a:rPr>
              <a:t>mood changes (sad or angry)</a:t>
            </a:r>
          </a:p>
          <a:p>
            <a:pPr marL="285715" indent="-285715">
              <a:lnSpc>
                <a:spcPct val="107000"/>
              </a:lnSpc>
              <a:buFont typeface="Arial"/>
              <a:buChar char="•"/>
            </a:pPr>
            <a:r>
              <a:rPr lang="en-AU" dirty="0"/>
              <a:t>sore breasts</a:t>
            </a:r>
            <a:endParaRPr lang="en-US" dirty="0">
              <a:cs typeface="Calibri" panose="020F0502020204030204"/>
            </a:endParaRPr>
          </a:p>
          <a:p>
            <a:pPr marL="285715" indent="-285715">
              <a:lnSpc>
                <a:spcPct val="107000"/>
              </a:lnSpc>
              <a:buFont typeface="Arial"/>
              <a:buChar char="•"/>
            </a:pPr>
            <a:r>
              <a:rPr lang="en-AU" dirty="0"/>
              <a:t>trouble going to the toilet (constipation or diarrhoea). </a:t>
            </a:r>
            <a:endParaRPr lang="en-US" dirty="0">
              <a:cs typeface="Calibri"/>
            </a:endParaRPr>
          </a:p>
          <a:p>
            <a:pPr>
              <a:lnSpc>
                <a:spcPct val="107000"/>
              </a:lnSpc>
            </a:pPr>
            <a:r>
              <a:rPr lang="en-AU" dirty="0"/>
              <a:t>Most women will experience symptoms that they can manage themselves.</a:t>
            </a:r>
          </a:p>
          <a:p>
            <a:pPr>
              <a:lnSpc>
                <a:spcPct val="107000"/>
              </a:lnSpc>
            </a:pPr>
            <a:r>
              <a:rPr lang="en-AU" dirty="0"/>
              <a:t>If you are worried about these symptoms, talk to your health carer. </a:t>
            </a:r>
            <a:endParaRPr lang="en-US" dirty="0">
              <a:cs typeface="Calibri" panose="020F0502020204030204"/>
            </a:endParaRPr>
          </a:p>
          <a:p>
            <a:endParaRPr lang="en-AU" dirty="0"/>
          </a:p>
          <a:p>
            <a:endParaRPr lang="en-AU" dirty="0"/>
          </a:p>
        </p:txBody>
      </p:sp>
      <p:sp>
        <p:nvSpPr>
          <p:cNvPr id="4" name="Slide Number Placeholder 3"/>
          <p:cNvSpPr>
            <a:spLocks noGrp="1"/>
          </p:cNvSpPr>
          <p:nvPr>
            <p:ph type="sldNum" sz="quarter" idx="5"/>
          </p:nvPr>
        </p:nvSpPr>
        <p:spPr/>
        <p:txBody>
          <a:bodyPr/>
          <a:lstStyle/>
          <a:p>
            <a:fld id="{56322F32-0A58-48D4-9C34-3DB4CE9E07E4}" type="slidenum">
              <a:rPr lang="en-AU" smtClean="0"/>
              <a:t>14</a:t>
            </a:fld>
            <a:endParaRPr lang="en-AU"/>
          </a:p>
        </p:txBody>
      </p:sp>
    </p:spTree>
    <p:extLst>
      <p:ext uri="{BB962C8B-B14F-4D97-AF65-F5344CB8AC3E}">
        <p14:creationId xmlns:p14="http://schemas.microsoft.com/office/powerpoint/2010/main" val="35815420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D4EBE-52FC-00C7-1A14-AB9B57A3D1B6}"/>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29C9BA68-F1DC-EFAB-A341-146723936C02}"/>
              </a:ext>
            </a:extLst>
          </p:cNvPr>
          <p:cNvSpPr>
            <a:spLocks noGrp="1"/>
          </p:cNvSpPr>
          <p:nvPr>
            <p:ph type="dt" sz="half" idx="10"/>
          </p:nvPr>
        </p:nvSpPr>
        <p:spPr/>
        <p:txBody>
          <a:bodyPr/>
          <a:lstStyle/>
          <a:p>
            <a:fld id="{BAE3F8BA-B81D-486F-A66D-4E8ED28CB799}" type="datetimeFigureOut">
              <a:rPr lang="en-AU" smtClean="0"/>
              <a:t>3/06/2024</a:t>
            </a:fld>
            <a:endParaRPr lang="en-AU"/>
          </a:p>
        </p:txBody>
      </p:sp>
      <p:sp>
        <p:nvSpPr>
          <p:cNvPr id="4" name="Footer Placeholder 3">
            <a:extLst>
              <a:ext uri="{FF2B5EF4-FFF2-40B4-BE49-F238E27FC236}">
                <a16:creationId xmlns:a16="http://schemas.microsoft.com/office/drawing/2014/main" id="{5F617869-41B4-A812-A356-35C191CB345B}"/>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5434B26A-E32D-9660-3F74-0221EFB9D963}"/>
              </a:ext>
            </a:extLst>
          </p:cNvPr>
          <p:cNvSpPr>
            <a:spLocks noGrp="1"/>
          </p:cNvSpPr>
          <p:nvPr>
            <p:ph type="sldNum" sz="quarter" idx="12"/>
          </p:nvPr>
        </p:nvSpPr>
        <p:spPr/>
        <p:txBody>
          <a:bodyPr/>
          <a:lstStyle/>
          <a:p>
            <a:fld id="{5CE66AE7-4EF5-4D15-BB23-4D7F978475BF}" type="slidenum">
              <a:rPr lang="en-AU" smtClean="0"/>
              <a:t>‹#›</a:t>
            </a:fld>
            <a:endParaRPr lang="en-AU"/>
          </a:p>
        </p:txBody>
      </p:sp>
    </p:spTree>
    <p:extLst>
      <p:ext uri="{BB962C8B-B14F-4D97-AF65-F5344CB8AC3E}">
        <p14:creationId xmlns:p14="http://schemas.microsoft.com/office/powerpoint/2010/main" val="126502670"/>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868950D-AD72-DA0A-5DB8-CF3CE51BF19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D832AFDD-F9BF-6C30-3E6E-9FF9EDBA5C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CBE2297C-37F8-5D59-EDFB-90922FDB5D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AE3F8BA-B81D-486F-A66D-4E8ED28CB799}" type="datetimeFigureOut">
              <a:rPr lang="en-AU" smtClean="0"/>
              <a:t>3/06/2024</a:t>
            </a:fld>
            <a:endParaRPr lang="en-AU"/>
          </a:p>
        </p:txBody>
      </p:sp>
      <p:sp>
        <p:nvSpPr>
          <p:cNvPr id="5" name="Footer Placeholder 4">
            <a:extLst>
              <a:ext uri="{FF2B5EF4-FFF2-40B4-BE49-F238E27FC236}">
                <a16:creationId xmlns:a16="http://schemas.microsoft.com/office/drawing/2014/main" id="{694BE727-BAC4-88B3-ED18-9975403F723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7C4377CE-7802-D240-9E86-0A55CFC7C4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CE66AE7-4EF5-4D15-BB23-4D7F978475BF}" type="slidenum">
              <a:rPr lang="en-AU" smtClean="0"/>
              <a:t>‹#›</a:t>
            </a:fld>
            <a:endParaRPr lang="en-AU"/>
          </a:p>
        </p:txBody>
      </p:sp>
    </p:spTree>
    <p:extLst>
      <p:ext uri="{BB962C8B-B14F-4D97-AF65-F5344CB8AC3E}">
        <p14:creationId xmlns:p14="http://schemas.microsoft.com/office/powerpoint/2010/main" val="3917000581"/>
      </p:ext>
    </p:extLst>
  </p:cSld>
  <p:clrMap bg1="lt1" tx1="dk1" bg2="lt2" tx2="dk2" accent1="accent1" accent2="accent2" accent3="accent3" accent4="accent4" accent5="accent5" accent6="accent6" hlink="hlink" folHlink="folHlink"/>
  <p:sldLayoutIdLst>
    <p:sldLayoutId id="214748365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924A63D-6006-1E42-3257-4A53C211EC29}"/>
              </a:ext>
            </a:extLst>
          </p:cNvPr>
          <p:cNvSpPr>
            <a:spLocks noGrp="1"/>
          </p:cNvSpPr>
          <p:nvPr>
            <p:ph type="title"/>
          </p:nvPr>
        </p:nvSpPr>
        <p:spPr/>
        <p:txBody>
          <a:bodyPr/>
          <a:lstStyle/>
          <a:p>
            <a:pPr algn="ctr"/>
            <a:r>
              <a:rPr lang="en-US" sz="4200" spc="100">
                <a:latin typeface="Arial"/>
                <a:cs typeface="Arial"/>
              </a:rPr>
              <a:t>Periods and the menstrual cycle</a:t>
            </a:r>
            <a:endParaRPr lang="en-US" sz="4200" spc="100" dirty="0"/>
          </a:p>
        </p:txBody>
      </p:sp>
      <p:pic>
        <p:nvPicPr>
          <p:cNvPr id="3" name="Picture 2">
            <a:extLst>
              <a:ext uri="{FF2B5EF4-FFF2-40B4-BE49-F238E27FC236}">
                <a16:creationId xmlns:a16="http://schemas.microsoft.com/office/drawing/2014/main" id="{8D1861FD-614A-2E68-376F-FEC58D53947B}"/>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1737054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659BC56-6270-D3A4-2D9F-4CD0E7F0B3E4}"/>
              </a:ext>
            </a:extLst>
          </p:cNvPr>
          <p:cNvSpPr>
            <a:spLocks noGrp="1"/>
          </p:cNvSpPr>
          <p:nvPr>
            <p:ph type="title"/>
          </p:nvPr>
        </p:nvSpPr>
        <p:spPr/>
        <p:txBody>
          <a:bodyPr/>
          <a:lstStyle/>
          <a:p>
            <a:r>
              <a:rPr lang="en-US"/>
              <a:t>What is a period?</a:t>
            </a:r>
            <a:endParaRPr lang="en-AU" dirty="0"/>
          </a:p>
        </p:txBody>
      </p:sp>
      <p:pic>
        <p:nvPicPr>
          <p:cNvPr id="3" name="Picture 2">
            <a:extLst>
              <a:ext uri="{FF2B5EF4-FFF2-40B4-BE49-F238E27FC236}">
                <a16:creationId xmlns:a16="http://schemas.microsoft.com/office/drawing/2014/main" id="{EB853FAC-763B-C946-B4F4-C8DCFB5D7D47}"/>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8175553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61989A9-D436-7D31-216A-CFCA4856249C}"/>
              </a:ext>
            </a:extLst>
          </p:cNvPr>
          <p:cNvSpPr>
            <a:spLocks noGrp="1"/>
          </p:cNvSpPr>
          <p:nvPr>
            <p:ph type="title"/>
          </p:nvPr>
        </p:nvSpPr>
        <p:spPr/>
        <p:txBody>
          <a:bodyPr/>
          <a:lstStyle/>
          <a:p>
            <a:r>
              <a:rPr lang="en-AU"/>
              <a:t>What to expect when you have your period</a:t>
            </a:r>
            <a:endParaRPr lang="en-AU" dirty="0"/>
          </a:p>
        </p:txBody>
      </p:sp>
      <p:pic>
        <p:nvPicPr>
          <p:cNvPr id="3" name="Picture 2">
            <a:extLst>
              <a:ext uri="{FF2B5EF4-FFF2-40B4-BE49-F238E27FC236}">
                <a16:creationId xmlns:a16="http://schemas.microsoft.com/office/drawing/2014/main" id="{EAA72660-139D-61CE-DF5B-B477E3C5C8B5}"/>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8551760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3B987B26-4124-F485-0D0A-D7B171E8C360}"/>
              </a:ext>
            </a:extLst>
          </p:cNvPr>
          <p:cNvSpPr>
            <a:spLocks noGrp="1"/>
          </p:cNvSpPr>
          <p:nvPr>
            <p:ph type="title"/>
          </p:nvPr>
        </p:nvSpPr>
        <p:spPr/>
        <p:txBody>
          <a:bodyPr/>
          <a:lstStyle/>
          <a:p>
            <a:r>
              <a:rPr lang="en-US"/>
              <a:t>Period pain </a:t>
            </a:r>
            <a:endParaRPr lang="en-AU" dirty="0"/>
          </a:p>
        </p:txBody>
      </p:sp>
      <p:pic>
        <p:nvPicPr>
          <p:cNvPr id="3" name="Picture 2">
            <a:extLst>
              <a:ext uri="{FF2B5EF4-FFF2-40B4-BE49-F238E27FC236}">
                <a16:creationId xmlns:a16="http://schemas.microsoft.com/office/drawing/2014/main" id="{CECC77BB-1DD5-9233-4333-718B52D0DBF4}"/>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95479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262D78E-86C4-1D42-E5C4-CDF716EBF828}"/>
              </a:ext>
            </a:extLst>
          </p:cNvPr>
          <p:cNvSpPr>
            <a:spLocks noGrp="1"/>
          </p:cNvSpPr>
          <p:nvPr>
            <p:ph type="title"/>
          </p:nvPr>
        </p:nvSpPr>
        <p:spPr/>
        <p:txBody>
          <a:bodyPr/>
          <a:lstStyle/>
          <a:p>
            <a:r>
              <a:rPr lang="en-US"/>
              <a:t>Period pain</a:t>
            </a:r>
            <a:endParaRPr lang="en-AU" dirty="0"/>
          </a:p>
        </p:txBody>
      </p:sp>
      <p:pic>
        <p:nvPicPr>
          <p:cNvPr id="3" name="Picture 2">
            <a:extLst>
              <a:ext uri="{FF2B5EF4-FFF2-40B4-BE49-F238E27FC236}">
                <a16:creationId xmlns:a16="http://schemas.microsoft.com/office/drawing/2014/main" id="{FD2BD161-5D12-B8EF-3517-033A6B50ADB6}"/>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505745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F56DBC1-DB4E-E45F-59FB-A03EED243C8F}"/>
              </a:ext>
            </a:extLst>
          </p:cNvPr>
          <p:cNvSpPr>
            <a:spLocks noGrp="1"/>
          </p:cNvSpPr>
          <p:nvPr>
            <p:ph type="title"/>
          </p:nvPr>
        </p:nvSpPr>
        <p:spPr/>
        <p:txBody>
          <a:bodyPr/>
          <a:lstStyle/>
          <a:p>
            <a:r>
              <a:rPr lang="en-AU"/>
              <a:t>Symptoms before your period</a:t>
            </a:r>
            <a:endParaRPr lang="en-AU" dirty="0"/>
          </a:p>
        </p:txBody>
      </p:sp>
      <p:pic>
        <p:nvPicPr>
          <p:cNvPr id="3" name="Picture 2">
            <a:extLst>
              <a:ext uri="{FF2B5EF4-FFF2-40B4-BE49-F238E27FC236}">
                <a16:creationId xmlns:a16="http://schemas.microsoft.com/office/drawing/2014/main" id="{447EF87D-A5BA-2AED-CEF7-B5582DEBF97E}"/>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1474657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72E24C9-F44B-68BE-E728-B94C599EF67A}"/>
              </a:ext>
            </a:extLst>
          </p:cNvPr>
          <p:cNvSpPr>
            <a:spLocks noGrp="1"/>
          </p:cNvSpPr>
          <p:nvPr>
            <p:ph type="title"/>
          </p:nvPr>
        </p:nvSpPr>
        <p:spPr/>
        <p:txBody>
          <a:bodyPr/>
          <a:lstStyle/>
          <a:p>
            <a:r>
              <a:rPr lang="en-AU"/>
              <a:t>Managing your period</a:t>
            </a:r>
            <a:endParaRPr lang="en-AU" dirty="0"/>
          </a:p>
        </p:txBody>
      </p:sp>
      <p:pic>
        <p:nvPicPr>
          <p:cNvPr id="3" name="Picture 2">
            <a:extLst>
              <a:ext uri="{FF2B5EF4-FFF2-40B4-BE49-F238E27FC236}">
                <a16:creationId xmlns:a16="http://schemas.microsoft.com/office/drawing/2014/main" id="{19D59C74-2386-E0D7-8EB9-C3F2E43B4EA6}"/>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3842235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0BC6940-072F-106A-532D-0F048D789704}"/>
              </a:ext>
            </a:extLst>
          </p:cNvPr>
          <p:cNvSpPr>
            <a:spLocks noGrp="1"/>
          </p:cNvSpPr>
          <p:nvPr>
            <p:ph type="title"/>
          </p:nvPr>
        </p:nvSpPr>
        <p:spPr/>
        <p:txBody>
          <a:bodyPr/>
          <a:lstStyle/>
          <a:p>
            <a:r>
              <a:rPr lang="en-AU"/>
              <a:t>Where to put used pads and tampons</a:t>
            </a:r>
            <a:endParaRPr lang="en-AU" dirty="0"/>
          </a:p>
        </p:txBody>
      </p:sp>
      <p:pic>
        <p:nvPicPr>
          <p:cNvPr id="3" name="Picture 2">
            <a:extLst>
              <a:ext uri="{FF2B5EF4-FFF2-40B4-BE49-F238E27FC236}">
                <a16:creationId xmlns:a16="http://schemas.microsoft.com/office/drawing/2014/main" id="{5DD9052A-9278-BBDF-0C59-54F63E76D4EE}"/>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1133712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12D458E-950F-CDA8-E929-AB3C80015D3C}"/>
              </a:ext>
            </a:extLst>
          </p:cNvPr>
          <p:cNvSpPr>
            <a:spLocks noGrp="1"/>
          </p:cNvSpPr>
          <p:nvPr>
            <p:ph type="title"/>
          </p:nvPr>
        </p:nvSpPr>
        <p:spPr/>
        <p:txBody>
          <a:bodyPr/>
          <a:lstStyle/>
          <a:p>
            <a:r>
              <a:rPr lang="en-AU"/>
              <a:t>When to talk to your health carer</a:t>
            </a:r>
            <a:endParaRPr lang="en-AU" dirty="0"/>
          </a:p>
        </p:txBody>
      </p:sp>
      <p:pic>
        <p:nvPicPr>
          <p:cNvPr id="3" name="Picture 2">
            <a:extLst>
              <a:ext uri="{FF2B5EF4-FFF2-40B4-BE49-F238E27FC236}">
                <a16:creationId xmlns:a16="http://schemas.microsoft.com/office/drawing/2014/main" id="{459E0327-49ED-7E28-D15B-4A61871F076C}"/>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6463522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7028554-ED82-4CAD-194E-04E6FA87AFEB}"/>
              </a:ext>
            </a:extLst>
          </p:cNvPr>
          <p:cNvSpPr>
            <a:spLocks noGrp="1"/>
          </p:cNvSpPr>
          <p:nvPr>
            <p:ph type="title"/>
          </p:nvPr>
        </p:nvSpPr>
        <p:spPr/>
        <p:txBody>
          <a:bodyPr/>
          <a:lstStyle/>
          <a:p>
            <a:r>
              <a:rPr lang="en-AU"/>
              <a:t>When to talk to your health carer</a:t>
            </a:r>
            <a:endParaRPr lang="en-AU" dirty="0"/>
          </a:p>
        </p:txBody>
      </p:sp>
      <p:pic>
        <p:nvPicPr>
          <p:cNvPr id="3" name="Picture 2">
            <a:extLst>
              <a:ext uri="{FF2B5EF4-FFF2-40B4-BE49-F238E27FC236}">
                <a16:creationId xmlns:a16="http://schemas.microsoft.com/office/drawing/2014/main" id="{F60E58D5-DE2C-E853-06CC-C17306F82D16}"/>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7454728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FD9090D-695B-968E-30CD-E5336F4977C4}"/>
              </a:ext>
            </a:extLst>
          </p:cNvPr>
          <p:cNvSpPr>
            <a:spLocks noGrp="1"/>
          </p:cNvSpPr>
          <p:nvPr>
            <p:ph type="title"/>
          </p:nvPr>
        </p:nvSpPr>
        <p:spPr/>
        <p:txBody>
          <a:bodyPr/>
          <a:lstStyle/>
          <a:p>
            <a:r>
              <a:rPr lang="en-AU"/>
              <a:t>When to talk to your health carer</a:t>
            </a:r>
            <a:endParaRPr lang="en-AU" dirty="0"/>
          </a:p>
        </p:txBody>
      </p:sp>
      <p:pic>
        <p:nvPicPr>
          <p:cNvPr id="3" name="Picture 2">
            <a:extLst>
              <a:ext uri="{FF2B5EF4-FFF2-40B4-BE49-F238E27FC236}">
                <a16:creationId xmlns:a16="http://schemas.microsoft.com/office/drawing/2014/main" id="{881E33FA-BD09-2080-F262-29E270B59BB3}"/>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9886223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5851687-2944-DA2E-EDC9-8E2A9BFBC82D}"/>
              </a:ext>
            </a:extLst>
          </p:cNvPr>
          <p:cNvSpPr>
            <a:spLocks noGrp="1"/>
          </p:cNvSpPr>
          <p:nvPr>
            <p:ph type="title"/>
          </p:nvPr>
        </p:nvSpPr>
        <p:spPr/>
        <p:txBody>
          <a:bodyPr/>
          <a:lstStyle/>
          <a:p>
            <a:r>
              <a:rPr lang="en-AU" sz="1800"/>
              <a:t>Acknowledgements </a:t>
            </a:r>
            <a:endParaRPr lang="en-AU" sz="1800" dirty="0"/>
          </a:p>
        </p:txBody>
      </p:sp>
      <p:pic>
        <p:nvPicPr>
          <p:cNvPr id="3" name="Picture 2">
            <a:extLst>
              <a:ext uri="{FF2B5EF4-FFF2-40B4-BE49-F238E27FC236}">
                <a16:creationId xmlns:a16="http://schemas.microsoft.com/office/drawing/2014/main" id="{B16E4199-50A0-BA8C-75B1-7ED6F634263C}"/>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2458062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8C198A0-A328-7A53-0B5B-75643E748547}"/>
              </a:ext>
            </a:extLst>
          </p:cNvPr>
          <p:cNvSpPr>
            <a:spLocks noGrp="1"/>
          </p:cNvSpPr>
          <p:nvPr>
            <p:ph type="title"/>
          </p:nvPr>
        </p:nvSpPr>
        <p:spPr/>
        <p:txBody>
          <a:bodyPr/>
          <a:lstStyle/>
          <a:p>
            <a:r>
              <a:rPr lang="en-AU"/>
              <a:t>Keep track of your period</a:t>
            </a:r>
            <a:endParaRPr lang="en-AU" dirty="0"/>
          </a:p>
        </p:txBody>
      </p:sp>
      <p:pic>
        <p:nvPicPr>
          <p:cNvPr id="3" name="Picture 2">
            <a:extLst>
              <a:ext uri="{FF2B5EF4-FFF2-40B4-BE49-F238E27FC236}">
                <a16:creationId xmlns:a16="http://schemas.microsoft.com/office/drawing/2014/main" id="{C7FF57F2-6289-9E56-84BD-A39AAE7ECA63}"/>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1645568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977F452-897D-7C71-7F09-06B657FDAB00}"/>
              </a:ext>
            </a:extLst>
          </p:cNvPr>
          <p:cNvSpPr>
            <a:spLocks noGrp="1"/>
          </p:cNvSpPr>
          <p:nvPr>
            <p:ph type="title"/>
          </p:nvPr>
        </p:nvSpPr>
        <p:spPr/>
        <p:txBody>
          <a:bodyPr/>
          <a:lstStyle/>
          <a:p>
            <a:r>
              <a:rPr lang="en-AU" b="1"/>
              <a:t>Remember</a:t>
            </a:r>
            <a:endParaRPr lang="en-AU" b="1" dirty="0"/>
          </a:p>
        </p:txBody>
      </p:sp>
      <p:pic>
        <p:nvPicPr>
          <p:cNvPr id="3" name="Picture 2">
            <a:extLst>
              <a:ext uri="{FF2B5EF4-FFF2-40B4-BE49-F238E27FC236}">
                <a16:creationId xmlns:a16="http://schemas.microsoft.com/office/drawing/2014/main" id="{7E923C0C-6FB7-BCC7-3D83-9195147E8B50}"/>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5693139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4C45351-B34C-7AA7-48DC-EB395194E23E}"/>
              </a:ext>
            </a:extLst>
          </p:cNvPr>
          <p:cNvSpPr>
            <a:spLocks noGrp="1"/>
          </p:cNvSpPr>
          <p:nvPr>
            <p:ph type="title"/>
          </p:nvPr>
        </p:nvSpPr>
        <p:spPr/>
        <p:txBody>
          <a:bodyPr/>
          <a:lstStyle/>
          <a:p>
            <a:pPr algn="ctr"/>
            <a:r>
              <a:rPr lang="en-AU" sz="4200"/>
              <a:t>Thank you</a:t>
            </a:r>
            <a:endParaRPr lang="en-AU" sz="4200" dirty="0"/>
          </a:p>
        </p:txBody>
      </p:sp>
      <p:pic>
        <p:nvPicPr>
          <p:cNvPr id="3" name="Picture 2">
            <a:extLst>
              <a:ext uri="{FF2B5EF4-FFF2-40B4-BE49-F238E27FC236}">
                <a16:creationId xmlns:a16="http://schemas.microsoft.com/office/drawing/2014/main" id="{A6E428A9-EA2F-B5D0-9F9E-F614CC64B1FE}"/>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4069071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41A79B0-E23F-2FC7-D746-01CDAB33C9EA}"/>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1904CBA0-D0AE-F5CC-10F6-123D89B3C04F}"/>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8524160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0AB756A-AB30-49AA-66BB-EC93D97D83CA}"/>
              </a:ext>
            </a:extLst>
          </p:cNvPr>
          <p:cNvSpPr>
            <a:spLocks noGrp="1"/>
          </p:cNvSpPr>
          <p:nvPr>
            <p:ph type="title"/>
          </p:nvPr>
        </p:nvSpPr>
        <p:spPr/>
        <p:txBody>
          <a:bodyPr/>
          <a:lstStyle/>
          <a:p>
            <a:r>
              <a:rPr lang="en-AU" sz="1800"/>
              <a:t>About us</a:t>
            </a:r>
            <a:endParaRPr lang="en-AU" sz="1800" dirty="0"/>
          </a:p>
        </p:txBody>
      </p:sp>
      <p:pic>
        <p:nvPicPr>
          <p:cNvPr id="3" name="Picture 2">
            <a:extLst>
              <a:ext uri="{FF2B5EF4-FFF2-40B4-BE49-F238E27FC236}">
                <a16:creationId xmlns:a16="http://schemas.microsoft.com/office/drawing/2014/main" id="{00A40824-D8AD-AAE9-A5B6-1B99A201A5CF}"/>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3970873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5FC8F0D-54AE-39FC-9110-F3971A63ED22}"/>
              </a:ext>
            </a:extLst>
          </p:cNvPr>
          <p:cNvSpPr>
            <a:spLocks noGrp="1"/>
          </p:cNvSpPr>
          <p:nvPr>
            <p:ph type="title"/>
          </p:nvPr>
        </p:nvSpPr>
        <p:spPr/>
        <p:txBody>
          <a:bodyPr/>
          <a:lstStyle/>
          <a:p>
            <a:r>
              <a:rPr lang="en-AU" sz="1800"/>
              <a:t>How to use this toolkit</a:t>
            </a:r>
            <a:endParaRPr lang="en-AU" sz="1800" dirty="0"/>
          </a:p>
        </p:txBody>
      </p:sp>
      <p:pic>
        <p:nvPicPr>
          <p:cNvPr id="3" name="Picture 2">
            <a:extLst>
              <a:ext uri="{FF2B5EF4-FFF2-40B4-BE49-F238E27FC236}">
                <a16:creationId xmlns:a16="http://schemas.microsoft.com/office/drawing/2014/main" id="{4C146833-84D5-2660-D4C7-2F78C56CB0DB}"/>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631295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8967B21-3818-73DD-75B2-1C22AA89FAAA}"/>
              </a:ext>
            </a:extLst>
          </p:cNvPr>
          <p:cNvSpPr>
            <a:spLocks noGrp="1"/>
          </p:cNvSpPr>
          <p:nvPr>
            <p:ph type="title"/>
          </p:nvPr>
        </p:nvSpPr>
        <p:spPr/>
        <p:txBody>
          <a:bodyPr/>
          <a:lstStyle/>
          <a:p>
            <a:r>
              <a:rPr lang="en-AU" sz="1800"/>
              <a:t>Further information</a:t>
            </a:r>
            <a:endParaRPr lang="en-AU" sz="1800" dirty="0"/>
          </a:p>
        </p:txBody>
      </p:sp>
      <p:pic>
        <p:nvPicPr>
          <p:cNvPr id="3" name="Picture 2">
            <a:extLst>
              <a:ext uri="{FF2B5EF4-FFF2-40B4-BE49-F238E27FC236}">
                <a16:creationId xmlns:a16="http://schemas.microsoft.com/office/drawing/2014/main" id="{B5C27922-D5C8-82A3-07CA-CB4CB51FA56F}"/>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2860683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3909EB3-76E0-F0FE-477A-4A977961DED7}"/>
              </a:ext>
            </a:extLst>
          </p:cNvPr>
          <p:cNvSpPr>
            <a:spLocks noGrp="1"/>
          </p:cNvSpPr>
          <p:nvPr>
            <p:ph type="title"/>
          </p:nvPr>
        </p:nvSpPr>
        <p:spPr/>
        <p:txBody>
          <a:bodyPr/>
          <a:lstStyle/>
          <a:p>
            <a:r>
              <a:rPr lang="en-AU"/>
              <a:t>About the artwork</a:t>
            </a:r>
            <a:endParaRPr lang="en-AU" dirty="0"/>
          </a:p>
        </p:txBody>
      </p:sp>
      <p:pic>
        <p:nvPicPr>
          <p:cNvPr id="3" name="Picture 2">
            <a:extLst>
              <a:ext uri="{FF2B5EF4-FFF2-40B4-BE49-F238E27FC236}">
                <a16:creationId xmlns:a16="http://schemas.microsoft.com/office/drawing/2014/main" id="{A2D3D0C6-0FEE-151E-140C-F550E64C7F8E}"/>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0969309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624EDE3-F721-831E-7EB4-7399D24642CD}"/>
              </a:ext>
            </a:extLst>
          </p:cNvPr>
          <p:cNvSpPr>
            <a:spLocks noGrp="1"/>
          </p:cNvSpPr>
          <p:nvPr>
            <p:ph type="title"/>
          </p:nvPr>
        </p:nvSpPr>
        <p:spPr/>
        <p:txBody>
          <a:bodyPr/>
          <a:lstStyle/>
          <a:p>
            <a:r>
              <a:rPr lang="en-AU"/>
              <a:t>What is a menstrual cycle? </a:t>
            </a:r>
            <a:endParaRPr lang="en-AU" dirty="0"/>
          </a:p>
        </p:txBody>
      </p:sp>
      <p:pic>
        <p:nvPicPr>
          <p:cNvPr id="3" name="Picture 2">
            <a:extLst>
              <a:ext uri="{FF2B5EF4-FFF2-40B4-BE49-F238E27FC236}">
                <a16:creationId xmlns:a16="http://schemas.microsoft.com/office/drawing/2014/main" id="{7A400DF3-3B8E-7570-D87E-407BC6554CD9}"/>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4543946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9838BF1-2D22-9924-ED4F-249D4A7940F0}"/>
              </a:ext>
            </a:extLst>
          </p:cNvPr>
          <p:cNvSpPr>
            <a:spLocks noGrp="1"/>
          </p:cNvSpPr>
          <p:nvPr>
            <p:ph type="title"/>
          </p:nvPr>
        </p:nvSpPr>
        <p:spPr/>
        <p:txBody>
          <a:bodyPr/>
          <a:lstStyle/>
          <a:p>
            <a:r>
              <a:rPr lang="en-AU"/>
              <a:t>Hormones</a:t>
            </a:r>
            <a:endParaRPr lang="en-AU" dirty="0"/>
          </a:p>
        </p:txBody>
      </p:sp>
      <p:pic>
        <p:nvPicPr>
          <p:cNvPr id="3" name="Picture 2">
            <a:extLst>
              <a:ext uri="{FF2B5EF4-FFF2-40B4-BE49-F238E27FC236}">
                <a16:creationId xmlns:a16="http://schemas.microsoft.com/office/drawing/2014/main" id="{1E3933C1-84BB-84F4-C155-E517B053F42D}"/>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3351470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3224F77-ECAC-C862-3007-9FDCD813C7C2}"/>
              </a:ext>
            </a:extLst>
          </p:cNvPr>
          <p:cNvSpPr>
            <a:spLocks noGrp="1"/>
          </p:cNvSpPr>
          <p:nvPr>
            <p:ph type="title"/>
          </p:nvPr>
        </p:nvSpPr>
        <p:spPr/>
        <p:txBody>
          <a:bodyPr/>
          <a:lstStyle/>
          <a:p>
            <a:r>
              <a:rPr lang="en-AU"/>
              <a:t>The menstrual cycle</a:t>
            </a:r>
            <a:endParaRPr lang="en-AU" dirty="0"/>
          </a:p>
        </p:txBody>
      </p:sp>
      <p:pic>
        <p:nvPicPr>
          <p:cNvPr id="3" name="Picture 2">
            <a:extLst>
              <a:ext uri="{FF2B5EF4-FFF2-40B4-BE49-F238E27FC236}">
                <a16:creationId xmlns:a16="http://schemas.microsoft.com/office/drawing/2014/main" id="{D1EE25CE-6721-6E99-642D-AC8C2B48160F}"/>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156092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TotalTime>
  <Words>1611</Words>
  <Application>Microsoft Office PowerPoint</Application>
  <PresentationFormat>Widescreen</PresentationFormat>
  <Paragraphs>143</Paragraphs>
  <Slides>23</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Aptos</vt:lpstr>
      <vt:lpstr>Aptos Display</vt:lpstr>
      <vt:lpstr>Arial</vt:lpstr>
      <vt:lpstr>Calibri</vt:lpstr>
      <vt:lpstr>Office Theme</vt:lpstr>
      <vt:lpstr>Periods and the menstrual cycle</vt:lpstr>
      <vt:lpstr>Acknowledgements </vt:lpstr>
      <vt:lpstr>About us</vt:lpstr>
      <vt:lpstr>How to use this toolkit</vt:lpstr>
      <vt:lpstr>Further information</vt:lpstr>
      <vt:lpstr>About the artwork</vt:lpstr>
      <vt:lpstr>What is a menstrual cycle? </vt:lpstr>
      <vt:lpstr>Hormones</vt:lpstr>
      <vt:lpstr>The menstrual cycle</vt:lpstr>
      <vt:lpstr>What is a period?</vt:lpstr>
      <vt:lpstr>What to expect when you have your period</vt:lpstr>
      <vt:lpstr>Period pain </vt:lpstr>
      <vt:lpstr>Period pain</vt:lpstr>
      <vt:lpstr>Symptoms before your period</vt:lpstr>
      <vt:lpstr>Managing your period</vt:lpstr>
      <vt:lpstr>Where to put used pads and tampons</vt:lpstr>
      <vt:lpstr>When to talk to your health carer</vt:lpstr>
      <vt:lpstr>When to talk to your health carer</vt:lpstr>
      <vt:lpstr>When to talk to your health carer</vt:lpstr>
      <vt:lpstr>Keep track of your period</vt:lpstr>
      <vt:lpstr>Remember</vt:lpstr>
      <vt:lpstr>Thank you</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Periods and the menstrual cycle</dc:title>
  <dc:creator>Ewa Sosidko</dc:creator>
  <cp:lastModifiedBy>Ewa Sosidko</cp:lastModifiedBy>
  <cp:revision>2</cp:revision>
  <dcterms:created xsi:type="dcterms:W3CDTF">2024-06-03T04:59:27Z</dcterms:created>
  <dcterms:modified xsi:type="dcterms:W3CDTF">2024-06-03T05:04:40Z</dcterms:modified>
</cp:coreProperties>
</file>