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83" autoAdjust="0"/>
  </p:normalViewPr>
  <p:slideViewPr>
    <p:cSldViewPr snapToGrid="0">
      <p:cViewPr varScale="1">
        <p:scale>
          <a:sx n="117" d="100"/>
          <a:sy n="117" d="100"/>
        </p:scale>
        <p:origin x="19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2C7C08BC-F4D4-4E6D-99D2-D8BA5D076DAA}" type="datetimeFigureOut">
              <a:rPr lang="en-AU" smtClean="0"/>
              <a:t>3/06/2024</a:t>
            </a:fld>
            <a:endParaRPr lang="en-AU"/>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645F2E86-3F30-42DF-977F-42CCE7FBD15F}" type="slidenum">
              <a:rPr lang="en-AU" smtClean="0"/>
              <a:t>‹#›</a:t>
            </a:fld>
            <a:endParaRPr lang="en-AU"/>
          </a:p>
        </p:txBody>
      </p:sp>
    </p:spTree>
    <p:extLst>
      <p:ext uri="{BB962C8B-B14F-4D97-AF65-F5344CB8AC3E}">
        <p14:creationId xmlns:p14="http://schemas.microsoft.com/office/powerpoint/2010/main" val="5769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What's polycystic ovary syndrome (PCOS)?</a:t>
            </a:r>
          </a:p>
          <a:p>
            <a:pPr>
              <a:lnSpc>
                <a:spcPct val="107000"/>
              </a:lnSpc>
            </a:pPr>
            <a:r>
              <a:rPr lang="en-AU" dirty="0">
                <a:cs typeface="Calibri"/>
              </a:rPr>
              <a:t>Polycystic ovary syndrome (PCOS) is a condition that affects women. </a:t>
            </a:r>
          </a:p>
          <a:p>
            <a:pPr>
              <a:lnSpc>
                <a:spcPct val="107000"/>
              </a:lnSpc>
            </a:pPr>
            <a:r>
              <a:rPr lang="en-AU" dirty="0">
                <a:cs typeface="Calibri"/>
              </a:rPr>
              <a:t>PCOS means your period:</a:t>
            </a:r>
          </a:p>
          <a:p>
            <a:pPr marL="171428" indent="-171428">
              <a:lnSpc>
                <a:spcPct val="107000"/>
              </a:lnSpc>
              <a:buFont typeface="Arial" panose="020B0604020202020204" pitchFamily="34" charset="0"/>
              <a:buChar char="•"/>
            </a:pPr>
            <a:r>
              <a:rPr lang="en-AU" dirty="0">
                <a:cs typeface="Calibri"/>
              </a:rPr>
              <a:t>doesn’t come every month</a:t>
            </a:r>
          </a:p>
          <a:p>
            <a:pPr marL="171428" indent="-171428">
              <a:lnSpc>
                <a:spcPct val="107000"/>
              </a:lnSpc>
              <a:buFont typeface="Arial" panose="020B0604020202020204" pitchFamily="34" charset="0"/>
              <a:buChar char="•"/>
            </a:pPr>
            <a:r>
              <a:rPr lang="en-AU" dirty="0">
                <a:cs typeface="Calibri"/>
              </a:rPr>
              <a:t>doesn’t come at the same time every month, or</a:t>
            </a:r>
          </a:p>
          <a:p>
            <a:pPr marL="171428" indent="-171428">
              <a:lnSpc>
                <a:spcPct val="107000"/>
              </a:lnSpc>
              <a:buFont typeface="Arial" panose="020B0604020202020204" pitchFamily="34" charset="0"/>
              <a:buChar char="•"/>
            </a:pPr>
            <a:r>
              <a:rPr lang="en-AU" dirty="0">
                <a:cs typeface="Calibri"/>
              </a:rPr>
              <a:t>doesn’t come at all. </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7</a:t>
            </a:fld>
            <a:endParaRPr lang="en-AU"/>
          </a:p>
        </p:txBody>
      </p:sp>
    </p:spTree>
    <p:extLst>
      <p:ext uri="{BB962C8B-B14F-4D97-AF65-F5344CB8AC3E}">
        <p14:creationId xmlns:p14="http://schemas.microsoft.com/office/powerpoint/2010/main" val="2562806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Stay healthy if you have PCOS</a:t>
            </a:r>
          </a:p>
          <a:p>
            <a:r>
              <a:rPr lang="en-US" dirty="0">
                <a:cs typeface="Calibri"/>
              </a:rPr>
              <a:t>PCOS cannot be cured, </a:t>
            </a:r>
            <a:r>
              <a:rPr lang="en-AU" dirty="0">
                <a:cs typeface="Calibri"/>
              </a:rPr>
              <a:t>but if you live a healthy life you can: </a:t>
            </a:r>
          </a:p>
          <a:p>
            <a:pPr marL="171428" indent="-171428">
              <a:buFont typeface="Arial" panose="020B0604020202020204" pitchFamily="34" charset="0"/>
              <a:buChar char="•"/>
            </a:pPr>
            <a:r>
              <a:rPr lang="en-AU" dirty="0">
                <a:cs typeface="Calibri"/>
              </a:rPr>
              <a:t>improve your symptoms</a:t>
            </a:r>
          </a:p>
          <a:p>
            <a:pPr marL="171428" indent="-171428">
              <a:buFont typeface="Arial" panose="020B0604020202020204" pitchFamily="34" charset="0"/>
              <a:buChar char="•"/>
            </a:pPr>
            <a:r>
              <a:rPr lang="en-AU" dirty="0">
                <a:cs typeface="Calibri"/>
              </a:rPr>
              <a:t>reduce your risk of getting other health issues.</a:t>
            </a:r>
          </a:p>
          <a:p>
            <a:endParaRPr lang="en-US" dirty="0">
              <a:cs typeface="Calibri"/>
            </a:endParaRPr>
          </a:p>
          <a:p>
            <a:r>
              <a:rPr lang="en-US" dirty="0">
                <a:cs typeface="Calibri"/>
              </a:rPr>
              <a:t>Living a healthy life means</a:t>
            </a:r>
            <a:r>
              <a:rPr lang="en-US" baseline="0" dirty="0">
                <a:cs typeface="Calibri"/>
              </a:rPr>
              <a:t>:</a:t>
            </a:r>
          </a:p>
          <a:p>
            <a:pPr marL="171428" indent="-171428">
              <a:buFont typeface="Arial"/>
              <a:buChar char="•"/>
            </a:pPr>
            <a:r>
              <a:rPr lang="en-US" baseline="0" dirty="0">
                <a:cs typeface="Calibri"/>
              </a:rPr>
              <a:t>healthy diet</a:t>
            </a:r>
          </a:p>
          <a:p>
            <a:pPr marL="171428" indent="-171428">
              <a:buFont typeface="Arial"/>
              <a:buChar char="•"/>
            </a:pPr>
            <a:r>
              <a:rPr lang="en-US" baseline="0" dirty="0">
                <a:cs typeface="Calibri"/>
              </a:rPr>
              <a:t>physical activity </a:t>
            </a:r>
          </a:p>
          <a:p>
            <a:pPr marL="171428" indent="-171428">
              <a:buFont typeface="Arial"/>
              <a:buChar char="•"/>
            </a:pPr>
            <a:r>
              <a:rPr lang="en-US" baseline="0" dirty="0">
                <a:cs typeface="Calibri"/>
              </a:rPr>
              <a:t>losing some weight if you need to</a:t>
            </a:r>
          </a:p>
          <a:p>
            <a:pPr marL="171428" indent="-171428">
              <a:buFont typeface="Arial"/>
              <a:buChar char="•"/>
            </a:pPr>
            <a:r>
              <a:rPr lang="en-US" baseline="0" dirty="0">
                <a:cs typeface="Calibri"/>
              </a:rPr>
              <a:t>taking medicine if you need to.</a:t>
            </a:r>
            <a:endParaRPr lang="en-US" dirty="0">
              <a:cs typeface="Calibri"/>
            </a:endParaRPr>
          </a:p>
          <a:p>
            <a:endParaRPr lang="en-US" dirty="0">
              <a:cs typeface="Calibri"/>
            </a:endParaRPr>
          </a:p>
          <a:p>
            <a:pPr>
              <a:lnSpc>
                <a:spcPct val="107000"/>
              </a:lnSpc>
            </a:pPr>
            <a:r>
              <a:rPr lang="en-AU" i="1" dirty="0">
                <a:cs typeface="Calibri"/>
              </a:rPr>
              <a:t>Possible questions for discussion:</a:t>
            </a:r>
            <a:endParaRPr lang="en-AU" dirty="0">
              <a:cs typeface="Calibri"/>
            </a:endParaRPr>
          </a:p>
          <a:p>
            <a:pPr marL="171428" indent="-171428">
              <a:lnSpc>
                <a:spcPct val="107000"/>
              </a:lnSpc>
              <a:buFont typeface="Arial"/>
              <a:buChar char="•"/>
            </a:pPr>
            <a:r>
              <a:rPr lang="en-AU" dirty="0">
                <a:cs typeface="Calibri"/>
              </a:rPr>
              <a:t>What does a healthy diet mean to you?</a:t>
            </a:r>
          </a:p>
          <a:p>
            <a:pPr marL="171428" indent="-171428">
              <a:lnSpc>
                <a:spcPct val="107000"/>
              </a:lnSpc>
              <a:buFont typeface="Arial"/>
              <a:buChar char="•"/>
            </a:pPr>
            <a:r>
              <a:rPr lang="en-AU" dirty="0">
                <a:cs typeface="Calibri"/>
              </a:rPr>
              <a:t>How do we find balance in the way we eat?</a:t>
            </a:r>
          </a:p>
          <a:p>
            <a:pPr marL="171428" indent="-171428">
              <a:lnSpc>
                <a:spcPct val="107000"/>
              </a:lnSpc>
              <a:buFont typeface="Arial"/>
              <a:buChar char="•"/>
            </a:pPr>
            <a:r>
              <a:rPr lang="en-AU" dirty="0">
                <a:cs typeface="Calibri"/>
              </a:rPr>
              <a:t>What are some nutritious foods you know of?</a:t>
            </a:r>
          </a:p>
          <a:p>
            <a:pPr marL="171428" indent="-171428">
              <a:lnSpc>
                <a:spcPct val="107000"/>
              </a:lnSpc>
              <a:buFont typeface="Arial"/>
              <a:buChar char="•"/>
            </a:pPr>
            <a:r>
              <a:rPr lang="en-AU" dirty="0">
                <a:cs typeface="Calibri"/>
              </a:rPr>
              <a:t>How can we build more physical activity into our lives?</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16</a:t>
            </a:fld>
            <a:endParaRPr lang="en-AU"/>
          </a:p>
        </p:txBody>
      </p:sp>
    </p:spTree>
    <p:extLst>
      <p:ext uri="{BB962C8B-B14F-4D97-AF65-F5344CB8AC3E}">
        <p14:creationId xmlns:p14="http://schemas.microsoft.com/office/powerpoint/2010/main" val="67585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mn-lt"/>
              </a:rPr>
              <a:t>Managing PCOS – healthy diet</a:t>
            </a:r>
          </a:p>
          <a:p>
            <a:pPr>
              <a:lnSpc>
                <a:spcPct val="107000"/>
              </a:lnSpc>
            </a:pPr>
            <a:r>
              <a:rPr lang="en-AU" b="0" dirty="0">
                <a:latin typeface="+mn-lt"/>
              </a:rPr>
              <a:t>Eating a healthy diet is important if you have PCOS. </a:t>
            </a:r>
          </a:p>
          <a:p>
            <a:pPr>
              <a:lnSpc>
                <a:spcPct val="107000"/>
              </a:lnSpc>
            </a:pPr>
            <a:r>
              <a:rPr lang="en-AU" b="0" dirty="0">
                <a:latin typeface="+mn-lt"/>
              </a:rPr>
              <a:t>To eat a healthy diet, eat foods from the five food groups every day. The image on the slide shows foods from each of the five food groups. </a:t>
            </a:r>
          </a:p>
          <a:p>
            <a:pPr>
              <a:lnSpc>
                <a:spcPct val="107000"/>
              </a:lnSpc>
            </a:pPr>
            <a:endParaRPr lang="en-AU" b="0" dirty="0">
              <a:latin typeface="+mn-lt"/>
            </a:endParaRPr>
          </a:p>
          <a:p>
            <a:pPr>
              <a:lnSpc>
                <a:spcPct val="107000"/>
              </a:lnSpc>
            </a:pPr>
            <a:r>
              <a:rPr lang="en-AU" b="1" dirty="0">
                <a:latin typeface="+mn-lt"/>
              </a:rPr>
              <a:t>Food group 1: Grains </a:t>
            </a:r>
          </a:p>
          <a:p>
            <a:pPr>
              <a:lnSpc>
                <a:spcPct val="107000"/>
              </a:lnSpc>
            </a:pPr>
            <a:r>
              <a:rPr lang="en-AU" b="0" dirty="0">
                <a:latin typeface="+mn-lt"/>
              </a:rPr>
              <a:t>4–6 serves every day</a:t>
            </a:r>
          </a:p>
          <a:p>
            <a:pPr>
              <a:lnSpc>
                <a:spcPct val="107000"/>
              </a:lnSpc>
            </a:pPr>
            <a:r>
              <a:rPr lang="en-AU" b="0" dirty="0">
                <a:latin typeface="+mn-lt"/>
              </a:rPr>
              <a:t>1 serve of grains is equal to 1 slice of bread or half a cup of cooked rice, pasta, noodles or quinoa. </a:t>
            </a:r>
          </a:p>
          <a:p>
            <a:pPr>
              <a:lnSpc>
                <a:spcPct val="107000"/>
              </a:lnSpc>
            </a:pPr>
            <a:r>
              <a:rPr lang="en-AU" b="0" dirty="0">
                <a:latin typeface="+mn-lt"/>
              </a:rPr>
              <a:t>Choose whole grains. For example, wholemeal bread instead of white bread.</a:t>
            </a:r>
          </a:p>
          <a:p>
            <a:pPr>
              <a:lnSpc>
                <a:spcPct val="107000"/>
              </a:lnSpc>
            </a:pPr>
            <a:endParaRPr lang="en-AU" b="0" dirty="0">
              <a:latin typeface="+mn-lt"/>
            </a:endParaRPr>
          </a:p>
          <a:p>
            <a:pPr>
              <a:lnSpc>
                <a:spcPct val="107000"/>
              </a:lnSpc>
            </a:pPr>
            <a:r>
              <a:rPr lang="en-AU" b="1" dirty="0">
                <a:latin typeface="+mn-lt"/>
              </a:rPr>
              <a:t>Food group 2: Vegetables </a:t>
            </a:r>
          </a:p>
          <a:p>
            <a:pPr>
              <a:lnSpc>
                <a:spcPct val="107000"/>
              </a:lnSpc>
            </a:pPr>
            <a:r>
              <a:rPr lang="en-AU" b="0" dirty="0">
                <a:latin typeface="+mn-lt"/>
              </a:rPr>
              <a:t>5 serves every day</a:t>
            </a:r>
          </a:p>
          <a:p>
            <a:pPr>
              <a:lnSpc>
                <a:spcPct val="107000"/>
              </a:lnSpc>
            </a:pPr>
            <a:r>
              <a:rPr lang="en-AU" b="0" dirty="0">
                <a:latin typeface="+mn-lt"/>
              </a:rPr>
              <a:t>1 serve of vegetables is equal to half a cup of cooked vegetables or 1 cup of salad.</a:t>
            </a:r>
          </a:p>
          <a:p>
            <a:pPr>
              <a:lnSpc>
                <a:spcPct val="107000"/>
              </a:lnSpc>
            </a:pPr>
            <a:r>
              <a:rPr lang="en-AU" b="0" dirty="0">
                <a:latin typeface="+mn-lt"/>
              </a:rPr>
              <a:t>Frozen or tinned vegetables are also cheap and nutritious options. </a:t>
            </a:r>
          </a:p>
          <a:p>
            <a:pPr>
              <a:lnSpc>
                <a:spcPct val="107000"/>
              </a:lnSpc>
            </a:pPr>
            <a:endParaRPr lang="en-AU" b="0" dirty="0">
              <a:latin typeface="+mn-lt"/>
            </a:endParaRPr>
          </a:p>
          <a:p>
            <a:pPr>
              <a:lnSpc>
                <a:spcPct val="107000"/>
              </a:lnSpc>
            </a:pPr>
            <a:r>
              <a:rPr lang="en-AU" b="1" dirty="0">
                <a:latin typeface="+mn-lt"/>
              </a:rPr>
              <a:t>Food group 3: Fruit </a:t>
            </a:r>
          </a:p>
          <a:p>
            <a:pPr>
              <a:lnSpc>
                <a:spcPct val="107000"/>
              </a:lnSpc>
            </a:pPr>
            <a:r>
              <a:rPr lang="en-AU" b="0" dirty="0">
                <a:latin typeface="+mn-lt"/>
              </a:rPr>
              <a:t>2 serves every day</a:t>
            </a:r>
          </a:p>
          <a:p>
            <a:pPr>
              <a:lnSpc>
                <a:spcPct val="107000"/>
              </a:lnSpc>
            </a:pPr>
            <a:r>
              <a:rPr lang="en-AU" b="0" dirty="0">
                <a:latin typeface="+mn-lt"/>
              </a:rPr>
              <a:t>1 serve of fruit is equal to 1 medium apple, banana, orange or pear, or 1 cup of tinned fruit with no added sugar.</a:t>
            </a:r>
          </a:p>
          <a:p>
            <a:pPr>
              <a:lnSpc>
                <a:spcPct val="107000"/>
              </a:lnSpc>
            </a:pPr>
            <a:r>
              <a:rPr lang="en-AU" b="0" dirty="0">
                <a:latin typeface="+mn-lt"/>
              </a:rPr>
              <a:t>Dried fruit, frozen fruit and tinned fruits are all good options. </a:t>
            </a:r>
          </a:p>
          <a:p>
            <a:pPr>
              <a:lnSpc>
                <a:spcPct val="107000"/>
              </a:lnSpc>
            </a:pPr>
            <a:endParaRPr lang="en-AU" b="0" dirty="0">
              <a:latin typeface="+mn-lt"/>
            </a:endParaRPr>
          </a:p>
          <a:p>
            <a:pPr>
              <a:lnSpc>
                <a:spcPct val="107000"/>
              </a:lnSpc>
            </a:pPr>
            <a:r>
              <a:rPr lang="en-AU" b="1" dirty="0">
                <a:latin typeface="+mn-lt"/>
              </a:rPr>
              <a:t>Food group 4: Dairy and dairy alternatives</a:t>
            </a:r>
          </a:p>
          <a:p>
            <a:pPr>
              <a:lnSpc>
                <a:spcPct val="107000"/>
              </a:lnSpc>
            </a:pPr>
            <a:r>
              <a:rPr lang="en-AU" b="0" dirty="0">
                <a:latin typeface="+mn-lt"/>
              </a:rPr>
              <a:t>3 serves a day</a:t>
            </a:r>
          </a:p>
          <a:p>
            <a:pPr>
              <a:lnSpc>
                <a:spcPct val="107000"/>
              </a:lnSpc>
            </a:pPr>
            <a:r>
              <a:rPr lang="en-AU" b="0" dirty="0">
                <a:latin typeface="+mn-lt"/>
              </a:rPr>
              <a:t>1 serve of dairy is equal to 1 cup of milk, 2 slices of hard cheese, or 1 small tub of yoghurt.</a:t>
            </a:r>
          </a:p>
          <a:p>
            <a:pPr>
              <a:lnSpc>
                <a:spcPct val="107000"/>
              </a:lnSpc>
            </a:pPr>
            <a:endParaRPr lang="en-AU" b="0" dirty="0">
              <a:latin typeface="+mn-lt"/>
            </a:endParaRPr>
          </a:p>
          <a:p>
            <a:pPr>
              <a:lnSpc>
                <a:spcPct val="107000"/>
              </a:lnSpc>
            </a:pPr>
            <a:r>
              <a:rPr lang="en-AU" b="1" dirty="0">
                <a:latin typeface="+mn-lt"/>
              </a:rPr>
              <a:t>Food group 5: Meat and other protein </a:t>
            </a:r>
          </a:p>
          <a:p>
            <a:pPr>
              <a:lnSpc>
                <a:spcPct val="107000"/>
              </a:lnSpc>
            </a:pPr>
            <a:r>
              <a:rPr lang="en-AU" b="0" dirty="0">
                <a:latin typeface="+mn-lt"/>
              </a:rPr>
              <a:t>2– 3 serves every day </a:t>
            </a:r>
          </a:p>
          <a:p>
            <a:pPr>
              <a:lnSpc>
                <a:spcPct val="107000"/>
              </a:lnSpc>
            </a:pPr>
            <a:r>
              <a:rPr lang="en-AU" b="0" dirty="0">
                <a:latin typeface="+mn-lt"/>
              </a:rPr>
              <a:t>1 serve of protein is equal to 65g of cooked lean red meat, such as beef, lamb, or kangaroo (about the size of the palm of your hand), one small can of fish, or 2 large eggs.</a:t>
            </a:r>
          </a:p>
          <a:p>
            <a:pPr>
              <a:lnSpc>
                <a:spcPct val="107000"/>
              </a:lnSpc>
            </a:pPr>
            <a:endParaRPr lang="en-AU" b="0" dirty="0">
              <a:latin typeface="+mn-lt"/>
            </a:endParaRPr>
          </a:p>
          <a:p>
            <a:pPr>
              <a:lnSpc>
                <a:spcPct val="107000"/>
              </a:lnSpc>
            </a:pPr>
            <a:r>
              <a:rPr lang="en-AU" b="0" dirty="0">
                <a:latin typeface="+mn-lt"/>
              </a:rPr>
              <a:t>For more information about serving sizes go to www.eatforhealth.gov.au/food-essentials/five-food-groups</a:t>
            </a:r>
            <a:endParaRPr lang="en-AU" b="0" dirty="0">
              <a:latin typeface="Calibri" panose="020F0502020204030204" pitchFamily="34" charset="0"/>
              <a:cs typeface="Calibri"/>
            </a:endParaRPr>
          </a:p>
          <a:p>
            <a:pPr>
              <a:lnSpc>
                <a:spcPct val="107000"/>
              </a:lnSpc>
            </a:pPr>
            <a:endParaRPr lang="en-AU" b="0" dirty="0">
              <a:latin typeface="+mn-lt"/>
            </a:endParaRPr>
          </a:p>
        </p:txBody>
      </p:sp>
      <p:sp>
        <p:nvSpPr>
          <p:cNvPr id="4" name="Slide Number Placeholder 3"/>
          <p:cNvSpPr>
            <a:spLocks noGrp="1"/>
          </p:cNvSpPr>
          <p:nvPr>
            <p:ph type="sldNum" sz="quarter" idx="5"/>
          </p:nvPr>
        </p:nvSpPr>
        <p:spPr/>
        <p:txBody>
          <a:bodyPr/>
          <a:lstStyle/>
          <a:p>
            <a:fld id="{645F2E86-3F30-42DF-977F-42CCE7FBD15F}" type="slidenum">
              <a:rPr lang="en-AU" smtClean="0"/>
              <a:t>17</a:t>
            </a:fld>
            <a:endParaRPr lang="en-AU"/>
          </a:p>
        </p:txBody>
      </p:sp>
    </p:spTree>
    <p:extLst>
      <p:ext uri="{BB962C8B-B14F-4D97-AF65-F5344CB8AC3E}">
        <p14:creationId xmlns:p14="http://schemas.microsoft.com/office/powerpoint/2010/main" val="36363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73">
              <a:defRPr/>
            </a:pPr>
            <a:r>
              <a:rPr lang="en-US" b="1" dirty="0"/>
              <a:t>Managing PCOS – healthy diet (continued)</a:t>
            </a:r>
            <a:endParaRPr lang="en-AU" dirty="0"/>
          </a:p>
          <a:p>
            <a:pPr defTabSz="914173">
              <a:defRPr/>
            </a:pPr>
            <a:r>
              <a:rPr lang="en-AU" dirty="0"/>
              <a:t>Eat regular meals and snacks when you feel hungry. </a:t>
            </a:r>
            <a:endParaRPr lang="en-AU" dirty="0">
              <a:cs typeface="Calibri"/>
            </a:endParaRPr>
          </a:p>
          <a:p>
            <a:pPr defTabSz="914173">
              <a:defRPr/>
            </a:pPr>
            <a:r>
              <a:rPr lang="en-AU" dirty="0">
                <a:cs typeface="Calibri"/>
              </a:rPr>
              <a:t>Eat less and stop eating when you feel full. </a:t>
            </a:r>
          </a:p>
          <a:p>
            <a:pPr defTabSz="914173">
              <a:defRPr/>
            </a:pPr>
            <a:r>
              <a:rPr lang="en-AU" baseline="0" dirty="0">
                <a:cs typeface="Calibri"/>
              </a:rPr>
              <a:t>Healthy foods are better at making you feel full as they have protein and fibre. </a:t>
            </a:r>
            <a:endParaRPr lang="en-AU" dirty="0">
              <a:cs typeface="Calibri"/>
            </a:endParaRPr>
          </a:p>
          <a:p>
            <a:r>
              <a:rPr lang="en-AU" baseline="0" dirty="0"/>
              <a:t>Drink mostly water, or other </a:t>
            </a:r>
            <a:r>
              <a:rPr lang="en-AU" dirty="0"/>
              <a:t>low-sugar </a:t>
            </a:r>
            <a:r>
              <a:rPr lang="en-AU" baseline="0" dirty="0"/>
              <a:t>or </a:t>
            </a:r>
            <a:r>
              <a:rPr lang="en-AU" dirty="0"/>
              <a:t>sugar-free </a:t>
            </a:r>
            <a:r>
              <a:rPr lang="en-AU" baseline="0" dirty="0"/>
              <a:t>drinks like:</a:t>
            </a:r>
          </a:p>
          <a:p>
            <a:pPr marL="171428" indent="-171428">
              <a:buFont typeface="Arial"/>
              <a:buChar char="•"/>
            </a:pPr>
            <a:r>
              <a:rPr lang="en-AU" baseline="0" dirty="0"/>
              <a:t>diet soft drink </a:t>
            </a:r>
          </a:p>
          <a:p>
            <a:pPr marL="171428" indent="-171428">
              <a:buFont typeface="Arial"/>
              <a:buChar char="•"/>
            </a:pPr>
            <a:r>
              <a:rPr lang="en-AU" baseline="0" dirty="0"/>
              <a:t>kombucha</a:t>
            </a:r>
          </a:p>
          <a:p>
            <a:pPr marL="171428" indent="-171428">
              <a:buFont typeface="Arial"/>
              <a:buChar char="•"/>
            </a:pPr>
            <a:r>
              <a:rPr lang="en-AU" baseline="0" dirty="0"/>
              <a:t>flavoured sparking water</a:t>
            </a:r>
          </a:p>
          <a:p>
            <a:pPr marL="171428" indent="-171428">
              <a:buFont typeface="Arial"/>
              <a:buChar char="•"/>
            </a:pPr>
            <a:r>
              <a:rPr lang="en-AU" baseline="0" dirty="0"/>
              <a:t>diet cordial.</a:t>
            </a:r>
          </a:p>
          <a:p>
            <a:pPr defTabSz="914286">
              <a:defRPr/>
            </a:pPr>
            <a:r>
              <a:rPr lang="en-AU" baseline="0" dirty="0"/>
              <a:t>Avoid sugary drinks like soft drink and flavoured milk. </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18</a:t>
            </a:fld>
            <a:endParaRPr lang="en-AU"/>
          </a:p>
        </p:txBody>
      </p:sp>
    </p:spTree>
    <p:extLst>
      <p:ext uri="{BB962C8B-B14F-4D97-AF65-F5344CB8AC3E}">
        <p14:creationId xmlns:p14="http://schemas.microsoft.com/office/powerpoint/2010/main" val="148501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b="1" dirty="0"/>
              <a:t>Managing PCOS – healthy diet (continued)</a:t>
            </a:r>
            <a:endParaRPr lang="en-US" dirty="0"/>
          </a:p>
          <a:p>
            <a:pPr defTabSz="914286">
              <a:defRPr/>
            </a:pPr>
            <a:r>
              <a:rPr lang="en-US" dirty="0"/>
              <a:t>Include healthy</a:t>
            </a:r>
            <a:r>
              <a:rPr lang="en-US" baseline="0" dirty="0"/>
              <a:t> fats in your diet. </a:t>
            </a:r>
          </a:p>
          <a:p>
            <a:pPr defTabSz="914286">
              <a:defRPr/>
            </a:pPr>
            <a:r>
              <a:rPr lang="en-US" baseline="0" dirty="0"/>
              <a:t>Healthy fats are important for lots of things like maintaining good cholesterol and heart health. </a:t>
            </a:r>
          </a:p>
          <a:p>
            <a:pPr defTabSz="914286">
              <a:defRPr/>
            </a:pPr>
            <a:r>
              <a:rPr lang="en-US" baseline="0" dirty="0"/>
              <a:t>Healthy fats include:</a:t>
            </a:r>
          </a:p>
          <a:p>
            <a:pPr marL="171428" indent="-171428" defTabSz="914286">
              <a:buFont typeface="Arial"/>
              <a:buChar char="•"/>
              <a:defRPr/>
            </a:pPr>
            <a:r>
              <a:rPr lang="en-US" baseline="0" dirty="0"/>
              <a:t>fatty fish like salmon, tuna and sardines</a:t>
            </a:r>
          </a:p>
          <a:p>
            <a:pPr marL="171428" indent="-171428" defTabSz="914286">
              <a:buFont typeface="Arial"/>
              <a:buChar char="•"/>
              <a:defRPr/>
            </a:pPr>
            <a:r>
              <a:rPr lang="en-US" baseline="0" dirty="0"/>
              <a:t>nuts and seeds </a:t>
            </a:r>
          </a:p>
          <a:p>
            <a:pPr marL="171428" indent="-171428" defTabSz="914286">
              <a:buFont typeface="Arial"/>
              <a:buChar char="•"/>
              <a:defRPr/>
            </a:pPr>
            <a:r>
              <a:rPr lang="en-US" baseline="0" dirty="0"/>
              <a:t>avocado</a:t>
            </a:r>
          </a:p>
          <a:p>
            <a:pPr marL="171428" indent="-171428" defTabSz="914286">
              <a:buFont typeface="Arial"/>
              <a:buChar char="•"/>
              <a:defRPr/>
            </a:pPr>
            <a:r>
              <a:rPr lang="en-US" baseline="0" dirty="0"/>
              <a:t>extra virgin olive oil. </a:t>
            </a:r>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19</a:t>
            </a:fld>
            <a:endParaRPr lang="en-AU"/>
          </a:p>
        </p:txBody>
      </p:sp>
    </p:spTree>
    <p:extLst>
      <p:ext uri="{BB962C8B-B14F-4D97-AF65-F5344CB8AC3E}">
        <p14:creationId xmlns:p14="http://schemas.microsoft.com/office/powerpoint/2010/main" val="93459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57135"/>
            <a:r>
              <a:rPr lang="en-US" b="1" dirty="0"/>
              <a:t>Managing PCOS – healthy diet (continued)</a:t>
            </a:r>
            <a:endParaRPr lang="en-US" dirty="0"/>
          </a:p>
          <a:p>
            <a:pPr indent="-57135"/>
            <a:r>
              <a:rPr lang="en-AU" dirty="0"/>
              <a:t>A healthy meal should be half vegetables, with some protein and some grains or other starchy foods (carbohydrates) like pasta or sweet potato. To make a healthy meal:</a:t>
            </a:r>
            <a:endParaRPr lang="en-AU" dirty="0">
              <a:cs typeface="Calibri"/>
            </a:endParaRPr>
          </a:p>
          <a:p>
            <a:pPr indent="-57135"/>
            <a:r>
              <a:rPr lang="en-AU" dirty="0"/>
              <a:t>1. fill half your plate with vegetables</a:t>
            </a:r>
            <a:endParaRPr lang="en-AU" dirty="0">
              <a:cs typeface="Calibri"/>
            </a:endParaRPr>
          </a:p>
          <a:p>
            <a:pPr indent="-57135"/>
            <a:r>
              <a:rPr lang="en-AU" dirty="0"/>
              <a:t>2. add some protein – for example, meat, eggs, fish, tofu or legumes like chickpeas or lentils</a:t>
            </a:r>
          </a:p>
          <a:p>
            <a:pPr indent="-57135"/>
            <a:r>
              <a:rPr lang="en-AU" dirty="0"/>
              <a:t>3. add some grains or other starchy foods – for example, rice, noodles, quinoa, pasta, potato, sweet potato or bread</a:t>
            </a:r>
            <a:endParaRPr lang="en-AU" dirty="0">
              <a:cs typeface="Calibri"/>
            </a:endParaRPr>
          </a:p>
          <a:p>
            <a:pPr indent="-57135"/>
            <a:r>
              <a:rPr lang="en-AU" dirty="0"/>
              <a:t>4. eat fruit or dairy as a snack or for dessert.</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20</a:t>
            </a:fld>
            <a:endParaRPr lang="en-AU"/>
          </a:p>
        </p:txBody>
      </p:sp>
    </p:spTree>
    <p:extLst>
      <p:ext uri="{BB962C8B-B14F-4D97-AF65-F5344CB8AC3E}">
        <p14:creationId xmlns:p14="http://schemas.microsoft.com/office/powerpoint/2010/main" val="2469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b="1" dirty="0"/>
              <a:t>Managing PCOS – healthy diet (continued)</a:t>
            </a:r>
            <a:endParaRPr lang="en-US" dirty="0"/>
          </a:p>
          <a:p>
            <a:r>
              <a:rPr lang="en-US" dirty="0"/>
              <a:t>A dietitian is a health professional</a:t>
            </a:r>
            <a:r>
              <a:rPr lang="en-US" baseline="0" dirty="0"/>
              <a:t> who can help you learn more about healthy eating. </a:t>
            </a:r>
          </a:p>
          <a:p>
            <a:r>
              <a:rPr lang="en-US" baseline="0" dirty="0"/>
              <a:t>Your health carer can refer you to a dietitian. </a:t>
            </a:r>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21</a:t>
            </a:fld>
            <a:endParaRPr lang="en-AU"/>
          </a:p>
        </p:txBody>
      </p:sp>
    </p:spTree>
    <p:extLst>
      <p:ext uri="{BB962C8B-B14F-4D97-AF65-F5344CB8AC3E}">
        <p14:creationId xmlns:p14="http://schemas.microsoft.com/office/powerpoint/2010/main" val="97694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Managing PCOS – physical activity</a:t>
            </a:r>
            <a:endParaRPr lang="en-US" dirty="0"/>
          </a:p>
          <a:p>
            <a:pPr defTabSz="914286">
              <a:defRPr/>
            </a:pPr>
            <a:r>
              <a:rPr lang="en-US" dirty="0">
                <a:cs typeface="Calibri"/>
              </a:rPr>
              <a:t>Physical activity means moving your body. </a:t>
            </a:r>
          </a:p>
          <a:p>
            <a:r>
              <a:rPr lang="en-US" dirty="0">
                <a:cs typeface="Calibri"/>
              </a:rPr>
              <a:t>Regular physical activity can help to reduce your PCOS symptoms. </a:t>
            </a:r>
          </a:p>
          <a:p>
            <a:r>
              <a:rPr lang="en-US" dirty="0">
                <a:cs typeface="Calibri"/>
              </a:rPr>
              <a:t>It can also reduce your risk of having other health issues. </a:t>
            </a:r>
            <a:endParaRPr lang="en-US" b="0" dirty="0">
              <a:cs typeface="Calibri"/>
            </a:endParaRPr>
          </a:p>
          <a:p>
            <a:r>
              <a:rPr lang="en-US" dirty="0">
                <a:cs typeface="Calibri"/>
              </a:rPr>
              <a:t>Find ways to build movement and exercise into your daily life. </a:t>
            </a:r>
          </a:p>
          <a:p>
            <a:r>
              <a:rPr lang="en-US" dirty="0">
                <a:cs typeface="Calibri"/>
              </a:rPr>
              <a:t>Physical activity includes moving at home. For example:</a:t>
            </a:r>
          </a:p>
          <a:p>
            <a:pPr marL="171428" indent="-171428">
              <a:buFont typeface="Arial" panose="020B0604020202020204" pitchFamily="34" charset="0"/>
              <a:buChar char="•"/>
            </a:pPr>
            <a:r>
              <a:rPr lang="en-US" dirty="0">
                <a:cs typeface="Calibri"/>
              </a:rPr>
              <a:t>gardening</a:t>
            </a:r>
          </a:p>
          <a:p>
            <a:pPr marL="171428" indent="-171428">
              <a:buFont typeface="Arial" panose="020B0604020202020204" pitchFamily="34" charset="0"/>
              <a:buChar char="•"/>
            </a:pPr>
            <a:r>
              <a:rPr lang="en-US" dirty="0">
                <a:cs typeface="Calibri"/>
              </a:rPr>
              <a:t>housework</a:t>
            </a:r>
          </a:p>
          <a:p>
            <a:pPr marL="171428" indent="-171428">
              <a:buFont typeface="Arial" panose="020B0604020202020204" pitchFamily="34" charset="0"/>
              <a:buChar char="•"/>
            </a:pPr>
            <a:r>
              <a:rPr lang="en-US" dirty="0">
                <a:cs typeface="Calibri"/>
              </a:rPr>
              <a:t>playing with your children if you have them </a:t>
            </a:r>
          </a:p>
          <a:p>
            <a:pPr marL="171428" indent="-171428">
              <a:buFont typeface="Arial" panose="020B0604020202020204" pitchFamily="34" charset="0"/>
              <a:buChar char="•"/>
            </a:pPr>
            <a:r>
              <a:rPr lang="en-US" dirty="0">
                <a:cs typeface="Calibri"/>
              </a:rPr>
              <a:t>walking to the shops instead of driving.</a:t>
            </a:r>
          </a:p>
          <a:p>
            <a:r>
              <a:rPr lang="en-US" dirty="0">
                <a:cs typeface="Calibri"/>
              </a:rPr>
              <a:t>It also includes moving out bush. For example:</a:t>
            </a:r>
          </a:p>
          <a:p>
            <a:pPr marL="171428" indent="-171428">
              <a:buFont typeface="Arial" panose="020B0604020202020204" pitchFamily="34" charset="0"/>
              <a:buChar char="•"/>
            </a:pPr>
            <a:r>
              <a:rPr lang="en-US" dirty="0">
                <a:cs typeface="Calibri"/>
              </a:rPr>
              <a:t>hunting </a:t>
            </a:r>
          </a:p>
          <a:p>
            <a:pPr marL="171428" indent="-171428">
              <a:buFont typeface="Arial" panose="020B0604020202020204" pitchFamily="34" charset="0"/>
              <a:buChar char="•"/>
            </a:pPr>
            <a:r>
              <a:rPr lang="en-US" dirty="0">
                <a:cs typeface="Calibri"/>
              </a:rPr>
              <a:t>collecting bush tucker.</a:t>
            </a:r>
          </a:p>
          <a:p>
            <a:r>
              <a:rPr lang="en-US" dirty="0"/>
              <a:t>Physical activity also includes moving at work. For example:</a:t>
            </a:r>
          </a:p>
          <a:p>
            <a:pPr marL="171428" indent="-171428">
              <a:buFont typeface="Arial" panose="020B0604020202020204" pitchFamily="34" charset="0"/>
              <a:buChar char="•"/>
            </a:pPr>
            <a:r>
              <a:rPr lang="en-US" dirty="0"/>
              <a:t>walking to work instead of driving</a:t>
            </a:r>
          </a:p>
          <a:p>
            <a:pPr marL="171428" indent="-171428">
              <a:buFont typeface="Arial" panose="020B0604020202020204" pitchFamily="34" charset="0"/>
              <a:buChar char="•"/>
            </a:pPr>
            <a:r>
              <a:rPr lang="en-US" dirty="0"/>
              <a:t>lifting or walking as a part of your job.</a:t>
            </a:r>
          </a:p>
          <a:p>
            <a:r>
              <a:rPr lang="en-US" dirty="0"/>
              <a:t>It also includes moving through sport and exercise. For example:</a:t>
            </a:r>
          </a:p>
          <a:p>
            <a:pPr marL="171428" indent="-171428">
              <a:buFont typeface="Arial" panose="020B0604020202020204" pitchFamily="34" charset="0"/>
              <a:buChar char="•"/>
            </a:pPr>
            <a:r>
              <a:rPr lang="en-US" dirty="0"/>
              <a:t>football</a:t>
            </a:r>
          </a:p>
          <a:p>
            <a:pPr marL="171428" indent="-171428">
              <a:buFont typeface="Arial" panose="020B0604020202020204" pitchFamily="34" charset="0"/>
              <a:buChar char="•"/>
            </a:pPr>
            <a:r>
              <a:rPr lang="en-US" dirty="0"/>
              <a:t>netball</a:t>
            </a:r>
          </a:p>
          <a:p>
            <a:pPr marL="171428" indent="-171428">
              <a:buFont typeface="Arial" panose="020B0604020202020204" pitchFamily="34" charset="0"/>
              <a:buChar char="•"/>
            </a:pPr>
            <a:r>
              <a:rPr lang="en-US" dirty="0"/>
              <a:t>basketball</a:t>
            </a:r>
          </a:p>
          <a:p>
            <a:pPr marL="171428" indent="-171428">
              <a:buFont typeface="Arial" panose="020B0604020202020204" pitchFamily="34" charset="0"/>
              <a:buChar char="•"/>
            </a:pPr>
            <a:r>
              <a:rPr lang="en-US" dirty="0"/>
              <a:t>yoga</a:t>
            </a:r>
          </a:p>
          <a:p>
            <a:pPr marL="171428" indent="-171428">
              <a:buFont typeface="Arial" panose="020B0604020202020204" pitchFamily="34" charset="0"/>
              <a:buChar char="•"/>
            </a:pPr>
            <a:r>
              <a:rPr lang="en-US" dirty="0"/>
              <a:t>jogging </a:t>
            </a:r>
          </a:p>
          <a:p>
            <a:pPr marL="171428" indent="-171428">
              <a:buFont typeface="Arial" panose="020B0604020202020204" pitchFamily="34" charset="0"/>
              <a:buChar char="•"/>
            </a:pPr>
            <a:r>
              <a:rPr lang="en-US" dirty="0"/>
              <a:t>dancing</a:t>
            </a:r>
          </a:p>
          <a:p>
            <a:pPr marL="171428" indent="-171428">
              <a:buFont typeface="Arial" panose="020B0604020202020204" pitchFamily="34" charset="0"/>
              <a:buChar char="•"/>
            </a:pPr>
            <a:r>
              <a:rPr lang="en-US" dirty="0"/>
              <a:t>hiking. </a:t>
            </a:r>
          </a:p>
          <a:p>
            <a:endParaRPr lang="en-US" b="0" dirty="0">
              <a:cs typeface="Calibri"/>
            </a:endParaRPr>
          </a:p>
        </p:txBody>
      </p:sp>
      <p:sp>
        <p:nvSpPr>
          <p:cNvPr id="4" name="Slide Number Placeholder 3"/>
          <p:cNvSpPr>
            <a:spLocks noGrp="1"/>
          </p:cNvSpPr>
          <p:nvPr>
            <p:ph type="sldNum" sz="quarter" idx="5"/>
          </p:nvPr>
        </p:nvSpPr>
        <p:spPr/>
        <p:txBody>
          <a:bodyPr/>
          <a:lstStyle/>
          <a:p>
            <a:fld id="{645F2E86-3F30-42DF-977F-42CCE7FBD15F}" type="slidenum">
              <a:rPr lang="en-AU" smtClean="0"/>
              <a:t>22</a:t>
            </a:fld>
            <a:endParaRPr lang="en-AU"/>
          </a:p>
        </p:txBody>
      </p:sp>
    </p:spTree>
    <p:extLst>
      <p:ext uri="{BB962C8B-B14F-4D97-AF65-F5344CB8AC3E}">
        <p14:creationId xmlns:p14="http://schemas.microsoft.com/office/powerpoint/2010/main" val="93510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Managing PCOS – physical activity (continued)</a:t>
            </a:r>
            <a:endParaRPr lang="en-US" dirty="0"/>
          </a:p>
          <a:p>
            <a:r>
              <a:rPr lang="en-AU" b="0" dirty="0">
                <a:cs typeface="Calibri"/>
              </a:rPr>
              <a:t>If you have PCOS:</a:t>
            </a:r>
          </a:p>
          <a:p>
            <a:pPr marL="171428" indent="-171428">
              <a:buFont typeface="Arial" panose="020B0604020202020204" pitchFamily="34" charset="0"/>
              <a:buChar char="•"/>
            </a:pPr>
            <a:r>
              <a:rPr lang="en-AU" b="0" dirty="0">
                <a:cs typeface="Calibri"/>
              </a:rPr>
              <a:t>move your body for at least 30 minutes every day. You can break this up into 3 blocks of ten minutes. </a:t>
            </a:r>
          </a:p>
          <a:p>
            <a:pPr marL="171428" indent="-171428">
              <a:buFont typeface="Arial" panose="020B0604020202020204" pitchFamily="34" charset="0"/>
              <a:buChar char="•"/>
            </a:pPr>
            <a:r>
              <a:rPr lang="en-AU" b="0" dirty="0">
                <a:cs typeface="Calibri"/>
              </a:rPr>
              <a:t>ask your health carer if you need to do more physical activity to stay healthy.</a:t>
            </a:r>
          </a:p>
          <a:p>
            <a:endParaRPr lang="en-US" b="1" dirty="0">
              <a:cs typeface="Calibri"/>
            </a:endParaRPr>
          </a:p>
          <a:p>
            <a:endParaRPr lang="en-US" b="1" dirty="0">
              <a:cs typeface="Calibri"/>
            </a:endParaRPr>
          </a:p>
          <a:p>
            <a:r>
              <a:rPr lang="en-US" b="1" dirty="0">
                <a:cs typeface="Calibri"/>
              </a:rPr>
              <a:t>Exercise recommendations </a:t>
            </a:r>
          </a:p>
          <a:p>
            <a:r>
              <a:rPr lang="en-US" b="0" i="1" dirty="0">
                <a:cs typeface="Calibri"/>
              </a:rPr>
              <a:t>(facilitator note: you may wish to present the relevant information only, if you are delivering this presentation in a one-on-one session) </a:t>
            </a:r>
          </a:p>
          <a:p>
            <a:endParaRPr lang="en-US" b="0" i="1" dirty="0">
              <a:cs typeface="Calibri"/>
            </a:endParaRPr>
          </a:p>
          <a:p>
            <a:r>
              <a:rPr lang="en-US" b="1" dirty="0">
                <a:cs typeface="Calibri"/>
              </a:rPr>
              <a:t>What activity should you do?</a:t>
            </a:r>
            <a:endParaRPr lang="en-US" b="0" dirty="0">
              <a:cs typeface="Calibri"/>
            </a:endParaRPr>
          </a:p>
          <a:p>
            <a:r>
              <a:rPr lang="en-US" b="0" dirty="0">
                <a:cs typeface="Calibri"/>
              </a:rPr>
              <a:t>Try to do a mixture of ‘moderate’ activity where you feel puffed but you can still have a conversation, and ‘vigorous’ activity where you feel puffed and can’t have a conversation. </a:t>
            </a:r>
          </a:p>
          <a:p>
            <a:endParaRPr lang="en-US" b="0" i="1" dirty="0">
              <a:cs typeface="Calibri"/>
            </a:endParaRPr>
          </a:p>
          <a:p>
            <a:r>
              <a:rPr lang="en-US" b="1" dirty="0">
                <a:cs typeface="Calibri"/>
              </a:rPr>
              <a:t>To stay </a:t>
            </a:r>
            <a:r>
              <a:rPr lang="en-AU" b="1" dirty="0">
                <a:cs typeface="Calibri"/>
              </a:rPr>
              <a:t>a healthy weight</a:t>
            </a:r>
            <a:endParaRPr lang="en-AU" b="0" u="none" dirty="0"/>
          </a:p>
          <a:p>
            <a:r>
              <a:rPr lang="en-AU" b="0" u="none" dirty="0"/>
              <a:t>Adults should do:</a:t>
            </a:r>
          </a:p>
          <a:p>
            <a:pPr marL="171428" indent="-171428">
              <a:buFont typeface="Arial"/>
              <a:buChar char="•"/>
            </a:pPr>
            <a:r>
              <a:rPr lang="en-AU" dirty="0"/>
              <a:t>150 minutes (2.5 hours) of moderate physical activity OR 75 minutes of vigorous physical activity per week </a:t>
            </a:r>
          </a:p>
          <a:p>
            <a:pPr marL="171428" indent="-171428">
              <a:buFont typeface="Arial"/>
              <a:buChar char="•"/>
            </a:pPr>
            <a:r>
              <a:rPr lang="en-AU" dirty="0"/>
              <a:t>muscle-strengthening activities on 2 non-consecutive days.</a:t>
            </a:r>
          </a:p>
          <a:p>
            <a:endParaRPr lang="en-AU" b="0" u="none" dirty="0"/>
          </a:p>
          <a:p>
            <a:r>
              <a:rPr lang="en-AU" b="0" u="none" dirty="0"/>
              <a:t>Adolescents should do:</a:t>
            </a:r>
          </a:p>
          <a:p>
            <a:pPr marL="171428" indent="-171428">
              <a:buFont typeface="Arial"/>
              <a:buChar char="•"/>
            </a:pPr>
            <a:r>
              <a:rPr lang="en-AU" dirty="0"/>
              <a:t>1 hour of moderate-to-vigorous physical activity per day</a:t>
            </a:r>
          </a:p>
          <a:p>
            <a:pPr marL="171428" indent="-171428">
              <a:buFont typeface="Arial"/>
              <a:buChar char="•"/>
            </a:pPr>
            <a:r>
              <a:rPr lang="en-AU" dirty="0"/>
              <a:t>muscle- and bone-strengthening activities at least 3 times per week.</a:t>
            </a:r>
          </a:p>
          <a:p>
            <a:endParaRPr lang="en-US" b="0" dirty="0">
              <a:cs typeface="Calibri"/>
            </a:endParaRPr>
          </a:p>
          <a:p>
            <a:r>
              <a:rPr lang="en-US" b="1" dirty="0">
                <a:cs typeface="Calibri"/>
              </a:rPr>
              <a:t>To lose</a:t>
            </a:r>
            <a:r>
              <a:rPr lang="en-US" b="1" baseline="0" dirty="0">
                <a:cs typeface="Calibri"/>
              </a:rPr>
              <a:t> some weight</a:t>
            </a:r>
            <a:endParaRPr lang="en-US" b="1" dirty="0">
              <a:cs typeface="Calibri"/>
            </a:endParaRPr>
          </a:p>
          <a:p>
            <a:r>
              <a:rPr lang="en-AU" dirty="0"/>
              <a:t>Do at least 250 minutes (4 hours) of moderate-intensity physical activity per week OR 150 minutes (2.5 hours) of vigorous physical activity per week. </a:t>
            </a:r>
          </a:p>
          <a:p>
            <a:r>
              <a:rPr lang="en-AU" dirty="0"/>
              <a:t>Include muscle-strengthening activity on 2 non-consecutive days and 90 minutes (1.5 hours) of aerobic activity each week. </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23</a:t>
            </a:fld>
            <a:endParaRPr lang="en-AU"/>
          </a:p>
        </p:txBody>
      </p:sp>
    </p:spTree>
    <p:extLst>
      <p:ext uri="{BB962C8B-B14F-4D97-AF65-F5344CB8AC3E}">
        <p14:creationId xmlns:p14="http://schemas.microsoft.com/office/powerpoint/2010/main" val="3356709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AU" b="1" dirty="0"/>
              <a:t>Managing PCOS – healthy weight</a:t>
            </a:r>
          </a:p>
          <a:p>
            <a:pPr defTabSz="914286">
              <a:defRPr/>
            </a:pPr>
            <a:r>
              <a:rPr lang="en-AU" dirty="0"/>
              <a:t>If you have PCOS, it’s important to be a healthy weight. </a:t>
            </a:r>
          </a:p>
          <a:p>
            <a:pPr defTabSz="914286">
              <a:defRPr/>
            </a:pPr>
            <a:r>
              <a:rPr lang="en-AU" dirty="0"/>
              <a:t>Your health carer can tell you:</a:t>
            </a:r>
          </a:p>
          <a:p>
            <a:pPr marL="171428" indent="-171428" defTabSz="914286">
              <a:buFont typeface="Arial" panose="020B0604020202020204" pitchFamily="34" charset="0"/>
              <a:buChar char="•"/>
              <a:defRPr/>
            </a:pPr>
            <a:r>
              <a:rPr lang="en-AU" dirty="0"/>
              <a:t>if you are a healthy weight</a:t>
            </a:r>
          </a:p>
          <a:p>
            <a:pPr marL="171428" indent="-171428" defTabSz="914286">
              <a:buFont typeface="Arial" panose="020B0604020202020204" pitchFamily="34" charset="0"/>
              <a:buChar char="•"/>
              <a:defRPr/>
            </a:pPr>
            <a:r>
              <a:rPr lang="en-AU" dirty="0"/>
              <a:t>if you need to lose some weight. </a:t>
            </a:r>
          </a:p>
          <a:p>
            <a:pPr defTabSz="914286">
              <a:defRPr/>
            </a:pPr>
            <a:r>
              <a:rPr lang="en-AU" dirty="0"/>
              <a:t>If you are overweight, losing 5–10% of your body weight can help to improve symptoms of PCOS. For example, losing weight can help make your period come every month and help reduce pimples and hair on your face and back. </a:t>
            </a:r>
          </a:p>
          <a:p>
            <a:pPr defTabSz="914286">
              <a:defRPr/>
            </a:pPr>
            <a:r>
              <a:rPr lang="en-AU" dirty="0"/>
              <a:t>For example, if you weigh 80kg, losing 4–8kg will improve your symptoms. </a:t>
            </a:r>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24</a:t>
            </a:fld>
            <a:endParaRPr lang="en-AU"/>
          </a:p>
        </p:txBody>
      </p:sp>
    </p:spTree>
    <p:extLst>
      <p:ext uri="{BB962C8B-B14F-4D97-AF65-F5344CB8AC3E}">
        <p14:creationId xmlns:p14="http://schemas.microsoft.com/office/powerpoint/2010/main" val="3182182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Managing PCOS – medicine</a:t>
            </a:r>
          </a:p>
          <a:p>
            <a:r>
              <a:rPr lang="en-AU" b="0" dirty="0"/>
              <a:t>Some people with PCOS will also need medicine to stay healthy.</a:t>
            </a:r>
          </a:p>
          <a:p>
            <a:r>
              <a:rPr lang="en-AU" b="0" dirty="0"/>
              <a:t>Medicine used to treat PCOS can include:</a:t>
            </a:r>
          </a:p>
          <a:p>
            <a:pPr marL="171428" indent="-171428">
              <a:buFont typeface="Arial" panose="020B0604020202020204" pitchFamily="34" charset="0"/>
              <a:buChar char="•"/>
            </a:pPr>
            <a:r>
              <a:rPr lang="en-AU" b="0" dirty="0"/>
              <a:t>medicine to help balance your hormones</a:t>
            </a:r>
          </a:p>
          <a:p>
            <a:pPr marL="171428" indent="-171428">
              <a:buFont typeface="Arial" panose="020B0604020202020204" pitchFamily="34" charset="0"/>
              <a:buChar char="•"/>
            </a:pPr>
            <a:r>
              <a:rPr lang="en-AU" b="0" dirty="0"/>
              <a:t>medicine to help you lose weight</a:t>
            </a:r>
          </a:p>
          <a:p>
            <a:pPr marL="171428" indent="-171428">
              <a:buFont typeface="Arial" panose="020B0604020202020204" pitchFamily="34" charset="0"/>
              <a:buChar char="•"/>
            </a:pPr>
            <a:r>
              <a:rPr lang="en-AU" b="0" dirty="0"/>
              <a:t>medicine to help with your mental and emotional health</a:t>
            </a:r>
            <a:r>
              <a:rPr lang="en-AU" dirty="0"/>
              <a:t>,</a:t>
            </a:r>
            <a:r>
              <a:rPr lang="en-AU" b="0" dirty="0"/>
              <a:t> such as antidepressants or antianxiety medicine</a:t>
            </a:r>
          </a:p>
          <a:p>
            <a:pPr marL="171428" indent="-171428">
              <a:buFont typeface="Arial" panose="020B0604020202020204" pitchFamily="34" charset="0"/>
              <a:buChar char="•"/>
            </a:pPr>
            <a:r>
              <a:rPr lang="en-AU" b="0" dirty="0"/>
              <a:t>medicine to help with pimples. </a:t>
            </a:r>
          </a:p>
          <a:p>
            <a:r>
              <a:rPr lang="en-AU" b="0" dirty="0"/>
              <a:t>Your health carer might ask you to take medicine for your PCOS. </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25</a:t>
            </a:fld>
            <a:endParaRPr lang="en-AU"/>
          </a:p>
        </p:txBody>
      </p:sp>
    </p:spTree>
    <p:extLst>
      <p:ext uri="{BB962C8B-B14F-4D97-AF65-F5344CB8AC3E}">
        <p14:creationId xmlns:p14="http://schemas.microsoft.com/office/powerpoint/2010/main" val="284650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How common is PCOS?</a:t>
            </a:r>
          </a:p>
          <a:p>
            <a:r>
              <a:rPr lang="en-AU" dirty="0"/>
              <a:t>PCOS is common. </a:t>
            </a:r>
          </a:p>
          <a:p>
            <a:r>
              <a:rPr lang="en-AU" dirty="0"/>
              <a:t>Up to 1 in 5 Aboriginal and Torres Strait Islander women and girls have PCOS. </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8</a:t>
            </a:fld>
            <a:endParaRPr lang="en-AU"/>
          </a:p>
        </p:txBody>
      </p:sp>
    </p:spTree>
    <p:extLst>
      <p:ext uri="{BB962C8B-B14F-4D97-AF65-F5344CB8AC3E}">
        <p14:creationId xmlns:p14="http://schemas.microsoft.com/office/powerpoint/2010/main" val="423222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ways to manage PCOS: pimples and hair growth</a:t>
            </a:r>
          </a:p>
          <a:p>
            <a:r>
              <a:rPr lang="en-US" dirty="0"/>
              <a:t>You can manage your PCOS symptoms in different ways. For example:</a:t>
            </a:r>
          </a:p>
          <a:p>
            <a:pPr marL="171428" indent="-171428" defTabSz="914286">
              <a:buFont typeface="Arial" panose="020B0604020202020204" pitchFamily="34" charset="0"/>
              <a:buChar char="•"/>
              <a:defRPr/>
            </a:pPr>
            <a:r>
              <a:rPr lang="en-AU" dirty="0"/>
              <a:t>you can pluck, wax, shave or use creams to get rid of hair on your face and back. </a:t>
            </a:r>
            <a:r>
              <a:rPr lang="en-US" dirty="0">
                <a:cs typeface="Calibri"/>
              </a:rPr>
              <a:t>Laser therapy and electrolysis can be effective long-term treatments for extra hair growth, however they are more expensive up front.</a:t>
            </a:r>
          </a:p>
          <a:p>
            <a:pPr marL="171428" indent="-171428" defTabSz="914286">
              <a:buFont typeface="Arial" panose="020B0604020202020204" pitchFamily="34" charset="0"/>
              <a:buChar char="•"/>
              <a:defRPr/>
            </a:pPr>
            <a:r>
              <a:rPr lang="en-AU" dirty="0"/>
              <a:t>you can use creams or medicines for pimples and hair growth. </a:t>
            </a:r>
            <a:endParaRPr lang="en-US" dirty="0"/>
          </a:p>
          <a:p>
            <a:r>
              <a:rPr lang="en-US" dirty="0"/>
              <a:t>Ask your health carer about medicines that can help with excess hair growth and pimples. </a:t>
            </a:r>
            <a:endParaRPr lang="en-US"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26</a:t>
            </a:fld>
            <a:endParaRPr lang="en-AU"/>
          </a:p>
        </p:txBody>
      </p:sp>
    </p:spTree>
    <p:extLst>
      <p:ext uri="{BB962C8B-B14F-4D97-AF65-F5344CB8AC3E}">
        <p14:creationId xmlns:p14="http://schemas.microsoft.com/office/powerpoint/2010/main" val="1107137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5679"/>
            <a:r>
              <a:rPr lang="en-US" b="1" dirty="0"/>
              <a:t>Other ways to manage PCOS: having a baby</a:t>
            </a:r>
            <a:endParaRPr lang="en-US" dirty="0"/>
          </a:p>
          <a:p>
            <a:pPr indent="-285679"/>
            <a:r>
              <a:rPr lang="en-US" dirty="0"/>
              <a:t>If you have PCOS and want to have a baby, plan to have a baby before you are 35 years old if possible. </a:t>
            </a:r>
            <a:endParaRPr lang="en-US" dirty="0">
              <a:cs typeface="Calibri"/>
            </a:endParaRPr>
          </a:p>
          <a:p>
            <a:pPr indent="-285679"/>
            <a:r>
              <a:rPr lang="en-US" dirty="0"/>
              <a:t>If you are having trouble getting pregnant, talk to your health carer.</a:t>
            </a:r>
            <a:endParaRPr lang="en-US" dirty="0">
              <a:cs typeface="Calibri"/>
            </a:endParaRPr>
          </a:p>
          <a:p>
            <a:r>
              <a:rPr lang="en-US" dirty="0">
                <a:cs typeface="Calibri"/>
              </a:rPr>
              <a:t>Most women with PCOS will be able to have a baby, but it might take longer and you might need help from:</a:t>
            </a:r>
          </a:p>
          <a:p>
            <a:pPr marL="228544" indent="-171406">
              <a:buFont typeface="Arial,Sans-Serif"/>
              <a:buChar char="•"/>
            </a:pPr>
            <a:r>
              <a:rPr lang="en-US" dirty="0"/>
              <a:t>a doctor who </a:t>
            </a:r>
            <a:r>
              <a:rPr lang="en-AU" noProof="0" dirty="0"/>
              <a:t>specialises</a:t>
            </a:r>
            <a:r>
              <a:rPr lang="en-US" dirty="0"/>
              <a:t> in fertility (helping people get pregnant)</a:t>
            </a:r>
            <a:endParaRPr lang="en-US" dirty="0">
              <a:cs typeface="Calibri"/>
            </a:endParaRPr>
          </a:p>
          <a:p>
            <a:pPr marL="228544" indent="-171406">
              <a:buFont typeface="Arial"/>
              <a:buChar char="•"/>
            </a:pPr>
            <a:r>
              <a:rPr lang="en-US" dirty="0">
                <a:cs typeface="Calibri"/>
              </a:rPr>
              <a:t>medicine </a:t>
            </a:r>
          </a:p>
          <a:p>
            <a:pPr marL="228544" indent="-171406">
              <a:buFont typeface="Arial"/>
              <a:buChar char="•"/>
            </a:pPr>
            <a:r>
              <a:rPr lang="en-US" dirty="0">
                <a:cs typeface="Calibri"/>
              </a:rPr>
              <a:t>medical procedures.</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27</a:t>
            </a:fld>
            <a:endParaRPr lang="en-AU"/>
          </a:p>
        </p:txBody>
      </p:sp>
    </p:spTree>
    <p:extLst>
      <p:ext uri="{BB962C8B-B14F-4D97-AF65-F5344CB8AC3E}">
        <p14:creationId xmlns:p14="http://schemas.microsoft.com/office/powerpoint/2010/main" val="378160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ways to manage PCOS: feeling sad</a:t>
            </a:r>
            <a:endParaRPr lang="en-US" dirty="0"/>
          </a:p>
          <a:p>
            <a:r>
              <a:rPr lang="en-US" dirty="0"/>
              <a:t>PCOS can make you feel</a:t>
            </a:r>
            <a:r>
              <a:rPr lang="en-AU" dirty="0"/>
              <a:t> sad, unhappy, worried or nervous.</a:t>
            </a:r>
          </a:p>
          <a:p>
            <a:pPr defTabSz="914173">
              <a:defRPr/>
            </a:pPr>
            <a:r>
              <a:rPr lang="en-US" dirty="0"/>
              <a:t>If you often </a:t>
            </a:r>
            <a:r>
              <a:rPr lang="en-AU" dirty="0"/>
              <a:t>feel like this, </a:t>
            </a:r>
            <a:r>
              <a:rPr lang="en-US" dirty="0"/>
              <a:t>talking about your feelings can help. </a:t>
            </a:r>
            <a:endParaRPr lang="en-US" dirty="0">
              <a:cs typeface="Calibri"/>
            </a:endParaRPr>
          </a:p>
          <a:p>
            <a:r>
              <a:rPr lang="en-US" dirty="0"/>
              <a:t>There are lots of people you can talk to. For example:</a:t>
            </a:r>
            <a:endParaRPr lang="en-US" dirty="0">
              <a:cs typeface="Calibri"/>
            </a:endParaRPr>
          </a:p>
          <a:p>
            <a:pPr marL="171406" indent="-171406">
              <a:buFont typeface="Arial,Sans-Serif"/>
              <a:buChar char="•"/>
            </a:pPr>
            <a:r>
              <a:rPr lang="en-US" dirty="0"/>
              <a:t>friends, family, people in your community, Elders</a:t>
            </a:r>
            <a:endParaRPr lang="en-US" dirty="0">
              <a:cs typeface="Calibri"/>
            </a:endParaRPr>
          </a:p>
          <a:p>
            <a:pPr marL="171406" indent="-171406">
              <a:buFont typeface="Arial,Sans-Serif"/>
              <a:buChar char="•"/>
            </a:pPr>
            <a:r>
              <a:rPr lang="en-US" dirty="0"/>
              <a:t>your health carer</a:t>
            </a:r>
            <a:endParaRPr lang="en-US" dirty="0">
              <a:cs typeface="Calibri"/>
            </a:endParaRPr>
          </a:p>
          <a:p>
            <a:pPr marL="171406" indent="-171406">
              <a:buFont typeface="Arial,Sans-Serif"/>
              <a:buChar char="•"/>
            </a:pPr>
            <a:r>
              <a:rPr lang="en-US" dirty="0"/>
              <a:t>people with special training in social and emotional wellbeing, such as a counsellor, social worker or psychologist. </a:t>
            </a:r>
          </a:p>
          <a:p>
            <a:r>
              <a:rPr lang="en-US" dirty="0"/>
              <a:t>Your health carer can refer you to a counsellor.</a:t>
            </a:r>
            <a:endParaRPr lang="en-US"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28</a:t>
            </a:fld>
            <a:endParaRPr lang="en-AU"/>
          </a:p>
        </p:txBody>
      </p:sp>
    </p:spTree>
    <p:extLst>
      <p:ext uri="{BB962C8B-B14F-4D97-AF65-F5344CB8AC3E}">
        <p14:creationId xmlns:p14="http://schemas.microsoft.com/office/powerpoint/2010/main" val="372283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What causes PCOS?</a:t>
            </a:r>
          </a:p>
          <a:p>
            <a:pPr defTabSz="914173">
              <a:defRPr/>
            </a:pPr>
            <a:r>
              <a:rPr lang="en-US" dirty="0">
                <a:cs typeface="Calibri"/>
              </a:rPr>
              <a:t>PCOS is caused by a combination of hormones, family history, weight, and lifestyle factors such as diet and exercise. </a:t>
            </a:r>
          </a:p>
          <a:p>
            <a:endParaRPr lang="en-US" b="1" dirty="0">
              <a:cs typeface="Calibri"/>
            </a:endParaRPr>
          </a:p>
          <a:p>
            <a:r>
              <a:rPr lang="en-US" b="1" dirty="0">
                <a:cs typeface="Calibri"/>
              </a:rPr>
              <a:t>Hormones </a:t>
            </a:r>
          </a:p>
          <a:p>
            <a:r>
              <a:rPr lang="en-AU" dirty="0"/>
              <a:t>Hormones are chemicals made in different parts of the body, including the brain and the ovaries. They send messages through the bloodstream to tissues and organs.</a:t>
            </a:r>
            <a:endParaRPr lang="en-AU" dirty="0">
              <a:cs typeface="Calibri"/>
            </a:endParaRPr>
          </a:p>
          <a:p>
            <a:pPr algn="l"/>
            <a:r>
              <a:rPr lang="en-AU" dirty="0">
                <a:solidFill>
                  <a:srgbClr val="000000"/>
                </a:solidFill>
              </a:rPr>
              <a:t>They help control many of the body's functions, such as temperature, growth, energy, repair of cells, reproduction, sexual function and digestion.</a:t>
            </a:r>
            <a:endParaRPr lang="en-AU" dirty="0">
              <a:solidFill>
                <a:srgbClr val="242424"/>
              </a:solidFill>
            </a:endParaRPr>
          </a:p>
          <a:p>
            <a:pPr algn="l"/>
            <a:r>
              <a:rPr lang="en-AU" dirty="0">
                <a:solidFill>
                  <a:srgbClr val="000000"/>
                </a:solidFill>
              </a:rPr>
              <a:t>Hormones tell the body to eat, stop eating, sleep, wake up, grow or stop growing.</a:t>
            </a:r>
            <a:endParaRPr lang="en-AU" dirty="0">
              <a:solidFill>
                <a:srgbClr val="242424"/>
              </a:solidFill>
            </a:endParaRPr>
          </a:p>
          <a:p>
            <a:pPr>
              <a:lnSpc>
                <a:spcPct val="107000"/>
              </a:lnSpc>
            </a:pPr>
            <a:endParaRPr lang="en-AU" dirty="0">
              <a:cs typeface="Calibri"/>
            </a:endParaRPr>
          </a:p>
          <a:p>
            <a:pPr>
              <a:lnSpc>
                <a:spcPct val="107000"/>
              </a:lnSpc>
            </a:pPr>
            <a:r>
              <a:rPr lang="en-AU" b="1" dirty="0">
                <a:cs typeface="Calibri"/>
              </a:rPr>
              <a:t>PCOS and hormones</a:t>
            </a:r>
          </a:p>
          <a:p>
            <a:pPr>
              <a:lnSpc>
                <a:spcPct val="107000"/>
              </a:lnSpc>
            </a:pPr>
            <a:r>
              <a:rPr lang="en-AU" dirty="0"/>
              <a:t>Women with PCOS have higher levels of two types of hormones:</a:t>
            </a:r>
            <a:endParaRPr lang="en-US" dirty="0"/>
          </a:p>
          <a:p>
            <a:r>
              <a:rPr lang="en-AU" b="1" dirty="0"/>
              <a:t>Insulin:</a:t>
            </a:r>
            <a:r>
              <a:rPr lang="en-AU" dirty="0"/>
              <a:t> </a:t>
            </a:r>
            <a:r>
              <a:rPr lang="en-AU" dirty="0">
                <a:cs typeface="Calibri"/>
              </a:rPr>
              <a:t>the hormone that lets sugar from the food you eat into your body's cells to be used for energy.</a:t>
            </a:r>
          </a:p>
          <a:p>
            <a:pPr>
              <a:lnSpc>
                <a:spcPct val="107000"/>
              </a:lnSpc>
            </a:pPr>
            <a:r>
              <a:rPr lang="en-AU" b="1" dirty="0"/>
              <a:t>Androgens</a:t>
            </a:r>
            <a:r>
              <a:rPr lang="en-AU" dirty="0"/>
              <a:t>: 'male-type' hormones that are responsible for lots of things, including hair growth and acne.</a:t>
            </a:r>
          </a:p>
          <a:p>
            <a:pPr indent="-171406">
              <a:lnSpc>
                <a:spcPct val="107000"/>
              </a:lnSpc>
            </a:pPr>
            <a:endParaRPr lang="en-AU" dirty="0"/>
          </a:p>
          <a:p>
            <a:pPr indent="-171406">
              <a:lnSpc>
                <a:spcPct val="107000"/>
              </a:lnSpc>
            </a:pPr>
            <a:r>
              <a:rPr lang="en-AU" b="1" dirty="0"/>
              <a:t>PCOS and insulin resistance</a:t>
            </a:r>
          </a:p>
          <a:p>
            <a:pPr indent="-171406" defTabSz="914286">
              <a:lnSpc>
                <a:spcPct val="107000"/>
              </a:lnSpc>
              <a:defRPr/>
            </a:pPr>
            <a:r>
              <a:rPr lang="en-AU" dirty="0"/>
              <a:t>Insulin resistance means that the insulin in your body doesn't work properly, so to try and help, the body produces more insulin. </a:t>
            </a:r>
          </a:p>
          <a:p>
            <a:pPr indent="-171406">
              <a:lnSpc>
                <a:spcPct val="107000"/>
              </a:lnSpc>
            </a:pPr>
            <a:r>
              <a:rPr lang="en-AU" dirty="0"/>
              <a:t>Many women with PCOS have insulin resistance. </a:t>
            </a:r>
          </a:p>
          <a:p>
            <a:pPr indent="-171406">
              <a:lnSpc>
                <a:spcPct val="107000"/>
              </a:lnSpc>
            </a:pPr>
            <a:r>
              <a:rPr lang="en-AU" dirty="0"/>
              <a:t>High levels of </a:t>
            </a:r>
            <a:r>
              <a:rPr lang="en-AU" b="0" dirty="0"/>
              <a:t>insulin</a:t>
            </a:r>
            <a:r>
              <a:rPr lang="en-AU" dirty="0"/>
              <a:t> in the body cause the ovaries to work differently. The ovaries start to produce higher levels of </a:t>
            </a:r>
            <a:r>
              <a:rPr lang="en-AU" b="0" dirty="0"/>
              <a:t>androgens (</a:t>
            </a:r>
            <a:r>
              <a:rPr lang="en-AU" dirty="0"/>
              <a:t>male-type hormones). This causes many of the symptoms of PCOS.</a:t>
            </a:r>
            <a:endParaRPr lang="en-US" dirty="0">
              <a:cs typeface="Calibri"/>
            </a:endParaRPr>
          </a:p>
          <a:p>
            <a:endParaRPr lang="en-US" b="1" dirty="0">
              <a:cs typeface="Calibri"/>
            </a:endParaRPr>
          </a:p>
          <a:p>
            <a:r>
              <a:rPr lang="en-US" b="1" dirty="0">
                <a:cs typeface="Calibri"/>
              </a:rPr>
              <a:t>Family history</a:t>
            </a:r>
          </a:p>
          <a:p>
            <a:r>
              <a:rPr lang="en-US" dirty="0">
                <a:cs typeface="Calibri"/>
              </a:rPr>
              <a:t>Women with PCOS are more likely to have a mother, aunt, sister or daughter who also has PCOS.</a:t>
            </a:r>
          </a:p>
          <a:p>
            <a:r>
              <a:rPr lang="en-US" dirty="0">
                <a:cs typeface="Calibri"/>
              </a:rPr>
              <a:t>Type 2 diabetes is also common in the families of women with PCOS. </a:t>
            </a:r>
          </a:p>
          <a:p>
            <a:endParaRPr lang="en-US" b="1" dirty="0">
              <a:cs typeface="Calibri"/>
            </a:endParaRPr>
          </a:p>
          <a:p>
            <a:r>
              <a:rPr lang="en-US" b="1" dirty="0">
                <a:cs typeface="Calibri"/>
              </a:rPr>
              <a:t>Weight and lifestyle factors such as diet and exercise</a:t>
            </a:r>
          </a:p>
          <a:p>
            <a:r>
              <a:rPr lang="en-US" dirty="0"/>
              <a:t>Being overweight, eating an unhealthy diet and not exercising enough can make PCOS symptoms worse. </a:t>
            </a:r>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9</a:t>
            </a:fld>
            <a:endParaRPr lang="en-AU"/>
          </a:p>
        </p:txBody>
      </p:sp>
    </p:spTree>
    <p:extLst>
      <p:ext uri="{BB962C8B-B14F-4D97-AF65-F5344CB8AC3E}">
        <p14:creationId xmlns:p14="http://schemas.microsoft.com/office/powerpoint/2010/main" val="321100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PCOS symptoms</a:t>
            </a:r>
            <a:endParaRPr lang="en-AU" b="1" dirty="0">
              <a:cs typeface="Calibri"/>
            </a:endParaRPr>
          </a:p>
          <a:p>
            <a:pPr>
              <a:lnSpc>
                <a:spcPct val="107000"/>
              </a:lnSpc>
            </a:pPr>
            <a:r>
              <a:rPr lang="en-AU" dirty="0">
                <a:cs typeface="Calibri"/>
              </a:rPr>
              <a:t>If you have PCOS, you might notice things like:</a:t>
            </a:r>
          </a:p>
          <a:p>
            <a:pPr marL="285679" indent="-285679" defTabSz="914173">
              <a:lnSpc>
                <a:spcPct val="107000"/>
              </a:lnSpc>
              <a:buFont typeface="Arial"/>
              <a:buChar char="•"/>
            </a:pPr>
            <a:r>
              <a:rPr lang="en-AU" dirty="0">
                <a:cs typeface="Calibri"/>
              </a:rPr>
              <a:t>skin problems like pimples</a:t>
            </a:r>
          </a:p>
          <a:p>
            <a:pPr marL="285679" indent="-285679">
              <a:lnSpc>
                <a:spcPct val="107000"/>
              </a:lnSpc>
              <a:buFont typeface="Arial"/>
              <a:buChar char="•"/>
            </a:pPr>
            <a:r>
              <a:rPr lang="en-AU" dirty="0">
                <a:cs typeface="Calibri"/>
              </a:rPr>
              <a:t>hair that grows on your face, back or tummy.</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10</a:t>
            </a:fld>
            <a:endParaRPr lang="en-AU"/>
          </a:p>
        </p:txBody>
      </p:sp>
    </p:spTree>
    <p:extLst>
      <p:ext uri="{BB962C8B-B14F-4D97-AF65-F5344CB8AC3E}">
        <p14:creationId xmlns:p14="http://schemas.microsoft.com/office/powerpoint/2010/main" val="419349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PCOS symptoms</a:t>
            </a:r>
            <a:r>
              <a:rPr lang="en-AU" b="1" dirty="0">
                <a:cs typeface="Calibri"/>
              </a:rPr>
              <a:t> </a:t>
            </a:r>
            <a:r>
              <a:rPr lang="en-US" b="1" dirty="0"/>
              <a:t>(continued)</a:t>
            </a:r>
            <a:endParaRPr lang="en-AU" b="1" dirty="0">
              <a:cs typeface="Calibri"/>
            </a:endParaRPr>
          </a:p>
          <a:p>
            <a:pPr defTabSz="914286">
              <a:lnSpc>
                <a:spcPct val="107000"/>
              </a:lnSpc>
              <a:defRPr/>
            </a:pPr>
            <a:r>
              <a:rPr lang="en-AU" dirty="0">
                <a:cs typeface="Calibri"/>
              </a:rPr>
              <a:t>If you have PCOS, you might also notice things like:</a:t>
            </a:r>
            <a:endParaRPr lang="en-AU" dirty="0"/>
          </a:p>
          <a:p>
            <a:pPr marL="171406" indent="-171406">
              <a:lnSpc>
                <a:spcPct val="107000"/>
              </a:lnSpc>
              <a:buFont typeface="Arial"/>
              <a:buChar char="•"/>
            </a:pPr>
            <a:r>
              <a:rPr lang="en-AU" dirty="0"/>
              <a:t>loss of hair on your head</a:t>
            </a:r>
          </a:p>
          <a:p>
            <a:pPr marL="171406" indent="-171406">
              <a:lnSpc>
                <a:spcPct val="107000"/>
              </a:lnSpc>
              <a:buFont typeface="Arial"/>
              <a:buChar char="•"/>
            </a:pPr>
            <a:r>
              <a:rPr lang="en-AU" dirty="0"/>
              <a:t>weight gain and difficulty losing weight</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11</a:t>
            </a:fld>
            <a:endParaRPr lang="en-AU"/>
          </a:p>
        </p:txBody>
      </p:sp>
    </p:spTree>
    <p:extLst>
      <p:ext uri="{BB962C8B-B14F-4D97-AF65-F5344CB8AC3E}">
        <p14:creationId xmlns:p14="http://schemas.microsoft.com/office/powerpoint/2010/main" val="131908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PCOS symptoms</a:t>
            </a:r>
            <a:r>
              <a:rPr lang="en-AU" b="1" dirty="0">
                <a:cs typeface="Calibri"/>
              </a:rPr>
              <a:t> </a:t>
            </a:r>
            <a:r>
              <a:rPr lang="en-US" b="1" dirty="0"/>
              <a:t>(continued)</a:t>
            </a:r>
            <a:endParaRPr lang="en-AU" b="1" dirty="0">
              <a:cs typeface="Calibri"/>
            </a:endParaRPr>
          </a:p>
          <a:p>
            <a:pPr defTabSz="873053">
              <a:lnSpc>
                <a:spcPct val="107000"/>
              </a:lnSpc>
              <a:defRPr/>
            </a:pPr>
            <a:r>
              <a:rPr lang="en-AU" dirty="0">
                <a:cs typeface="Calibri"/>
              </a:rPr>
              <a:t>If you have PCOS, you might also notice things like:</a:t>
            </a:r>
            <a:endParaRPr lang="en-AU" dirty="0"/>
          </a:p>
          <a:p>
            <a:pPr marL="171406" indent="-171406" defTabSz="873053">
              <a:lnSpc>
                <a:spcPct val="107000"/>
              </a:lnSpc>
              <a:buFont typeface="Arial"/>
              <a:buChar char="•"/>
              <a:defRPr/>
            </a:pPr>
            <a:r>
              <a:rPr lang="en-AU" dirty="0"/>
              <a:t>feeling sad, unhappy, worried or nervous</a:t>
            </a:r>
          </a:p>
          <a:p>
            <a:pPr marL="171406" indent="-171406">
              <a:lnSpc>
                <a:spcPct val="107000"/>
              </a:lnSpc>
              <a:buFont typeface="Arial"/>
              <a:buChar char="•"/>
            </a:pPr>
            <a:r>
              <a:rPr lang="en-AU" dirty="0"/>
              <a:t>trouble getting pregnant.</a:t>
            </a:r>
            <a:endParaRPr lang="en-US" dirty="0">
              <a:cs typeface="Calibri" panose="020F0502020204030204"/>
            </a:endParaRP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12</a:t>
            </a:fld>
            <a:endParaRPr lang="en-AU"/>
          </a:p>
        </p:txBody>
      </p:sp>
    </p:spTree>
    <p:extLst>
      <p:ext uri="{BB962C8B-B14F-4D97-AF65-F5344CB8AC3E}">
        <p14:creationId xmlns:p14="http://schemas.microsoft.com/office/powerpoint/2010/main" val="197720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AU" b="1" dirty="0">
                <a:cs typeface="Calibri" panose="020F0502020204030204"/>
              </a:rPr>
              <a:t>How do you know if you have PCOS?</a:t>
            </a:r>
          </a:p>
          <a:p>
            <a:pPr>
              <a:spcBef>
                <a:spcPct val="20000"/>
              </a:spcBef>
            </a:pPr>
            <a:r>
              <a:rPr lang="en-AU" dirty="0"/>
              <a:t>If you have symptoms, talk to your health carer. They will:</a:t>
            </a:r>
          </a:p>
          <a:p>
            <a:pPr marL="171406" indent="-171406">
              <a:spcBef>
                <a:spcPct val="20000"/>
              </a:spcBef>
              <a:buFont typeface="Arial" panose="020B0604020202020204" pitchFamily="34" charset="0"/>
              <a:buChar char="•"/>
            </a:pPr>
            <a:r>
              <a:rPr lang="en-AU" dirty="0"/>
              <a:t>ask how often you get your period. It is a good idea to keep track of your period using a diary, calendar or smartphone app so that you have this information ready for your health carer.</a:t>
            </a:r>
            <a:endParaRPr lang="en-US" dirty="0">
              <a:cs typeface="Calibri" panose="020F0502020204030204"/>
            </a:endParaRPr>
          </a:p>
          <a:p>
            <a:pPr marL="171406" indent="-171406">
              <a:spcBef>
                <a:spcPct val="20000"/>
              </a:spcBef>
              <a:buFont typeface="Arial" panose="020B0604020202020204" pitchFamily="34" charset="0"/>
              <a:buChar char="•"/>
            </a:pPr>
            <a:r>
              <a:rPr lang="en-AU" dirty="0"/>
              <a:t>ask about your symptoms like pimples or extra hair on your face or back, or </a:t>
            </a:r>
          </a:p>
          <a:p>
            <a:pPr marL="171406" indent="-171406">
              <a:spcBef>
                <a:spcPct val="20000"/>
              </a:spcBef>
              <a:buFont typeface="Arial" panose="020B0604020202020204" pitchFamily="34" charset="0"/>
              <a:buChar char="•"/>
            </a:pPr>
            <a:r>
              <a:rPr lang="en-AU" dirty="0"/>
              <a:t>take a blood test to check your hormones.</a:t>
            </a:r>
          </a:p>
          <a:p>
            <a:pPr>
              <a:spcBef>
                <a:spcPct val="20000"/>
              </a:spcBef>
            </a:pPr>
            <a:r>
              <a:rPr lang="en-AU" dirty="0">
                <a:ea typeface="Calibri" panose="020F0502020204030204" pitchFamily="34" charset="0"/>
                <a:cs typeface="Calibri"/>
              </a:rPr>
              <a:t>Your health carer might be a doctor, nurse or health worker.</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13</a:t>
            </a:fld>
            <a:endParaRPr lang="en-AU"/>
          </a:p>
        </p:txBody>
      </p:sp>
    </p:spTree>
    <p:extLst>
      <p:ext uri="{BB962C8B-B14F-4D97-AF65-F5344CB8AC3E}">
        <p14:creationId xmlns:p14="http://schemas.microsoft.com/office/powerpoint/2010/main" val="311796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How do you know if you have PCOS? </a:t>
            </a:r>
            <a:r>
              <a:rPr lang="en-US" b="1" dirty="0"/>
              <a:t>(continued)</a:t>
            </a:r>
          </a:p>
          <a:p>
            <a:r>
              <a:rPr lang="en-AU" dirty="0"/>
              <a:t>A doctor might also check your ovaries using a machine called an ultrasound.</a:t>
            </a:r>
          </a:p>
          <a:p>
            <a:r>
              <a:rPr lang="en-AU" dirty="0"/>
              <a:t>To check for PCOS, it is best to have an internal ultrasound. This means the ultrasound device goes inside your vagina to look at your ovaries. Your doctor can tell you more about this. </a:t>
            </a:r>
          </a:p>
          <a:p>
            <a:r>
              <a:rPr lang="en-AU" dirty="0"/>
              <a:t>Tell your doctor if you don't want to have an internal ultrasound. </a:t>
            </a:r>
          </a:p>
          <a:p>
            <a:r>
              <a:rPr lang="en-US" dirty="0"/>
              <a:t>If you have PCOS, the ultrasound might show:</a:t>
            </a:r>
            <a:endParaRPr lang="en-US" dirty="0">
              <a:cs typeface="Calibri"/>
            </a:endParaRPr>
          </a:p>
          <a:p>
            <a:pPr marL="171406" indent="-171406">
              <a:buFont typeface="Arial"/>
              <a:buChar char="•"/>
            </a:pPr>
            <a:r>
              <a:rPr lang="en-US" dirty="0"/>
              <a:t>more than 25 little sacs of fluid (follicles) containing partly developed eggs on your ovaries </a:t>
            </a:r>
            <a:endParaRPr lang="en-US" dirty="0">
              <a:cs typeface="Calibri" panose="020F0502020204030204"/>
            </a:endParaRPr>
          </a:p>
          <a:p>
            <a:pPr marL="171406" indent="-171406">
              <a:buFont typeface="Arial"/>
              <a:buChar char="•"/>
            </a:pPr>
            <a:r>
              <a:rPr lang="en-US" dirty="0"/>
              <a:t>one or both ovaries bigger than they should be (enlarged).</a:t>
            </a:r>
            <a:endParaRPr lang="en-US" dirty="0">
              <a:cs typeface="Calibri" panose="020F0502020204030204"/>
            </a:endParaRP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14</a:t>
            </a:fld>
            <a:endParaRPr lang="en-AU"/>
          </a:p>
        </p:txBody>
      </p:sp>
    </p:spTree>
    <p:extLst>
      <p:ext uri="{BB962C8B-B14F-4D97-AF65-F5344CB8AC3E}">
        <p14:creationId xmlns:p14="http://schemas.microsoft.com/office/powerpoint/2010/main" val="139967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PCOS can lead to other health issues </a:t>
            </a:r>
            <a:endParaRPr lang="en-US" dirty="0"/>
          </a:p>
          <a:p>
            <a:r>
              <a:rPr lang="en-US" b="1" dirty="0"/>
              <a:t>Diabetes</a:t>
            </a:r>
          </a:p>
          <a:p>
            <a:r>
              <a:rPr lang="en-US" dirty="0"/>
              <a:t>PCOS can increase your risk of developing type 2 diabetes and diabetes during pregnancy.</a:t>
            </a:r>
          </a:p>
          <a:p>
            <a:r>
              <a:rPr lang="en-US" dirty="0"/>
              <a:t>Diabetes means you have too much sugar in your blood. </a:t>
            </a:r>
          </a:p>
          <a:p>
            <a:pPr defTabSz="914173">
              <a:defRPr/>
            </a:pPr>
            <a:endParaRPr lang="en-US" dirty="0">
              <a:cs typeface="Calibri"/>
            </a:endParaRPr>
          </a:p>
          <a:p>
            <a:pPr defTabSz="914173">
              <a:defRPr/>
            </a:pPr>
            <a:r>
              <a:rPr lang="en-US" b="1" dirty="0">
                <a:cs typeface="Calibri"/>
              </a:rPr>
              <a:t>High blood pressure</a:t>
            </a:r>
          </a:p>
          <a:p>
            <a:pPr defTabSz="914173">
              <a:defRPr/>
            </a:pPr>
            <a:r>
              <a:rPr lang="en-US" b="0" dirty="0">
                <a:cs typeface="Calibri"/>
              </a:rPr>
              <a:t>PCOS can increase your risk of developing high blood pressure. </a:t>
            </a:r>
          </a:p>
          <a:p>
            <a:r>
              <a:rPr lang="en-US" dirty="0">
                <a:cs typeface="Calibri"/>
              </a:rPr>
              <a:t>High blood pressure means that your blood pumps through your body with too much force. High blood pressure is bad for your heart. </a:t>
            </a:r>
            <a:endParaRPr lang="en-US" dirty="0"/>
          </a:p>
          <a:p>
            <a:endParaRPr lang="en-US" dirty="0">
              <a:cs typeface="Calibri"/>
            </a:endParaRPr>
          </a:p>
          <a:p>
            <a:r>
              <a:rPr lang="en-US" b="1" dirty="0">
                <a:cs typeface="Calibri"/>
              </a:rPr>
              <a:t>High cholesterol</a:t>
            </a:r>
          </a:p>
          <a:p>
            <a:r>
              <a:rPr lang="en-US" b="0" dirty="0">
                <a:cs typeface="Calibri"/>
              </a:rPr>
              <a:t>PCOS can increase your risk of developing high cholesterol. </a:t>
            </a:r>
          </a:p>
          <a:p>
            <a:r>
              <a:rPr lang="en-US" b="0" dirty="0">
                <a:cs typeface="Calibri"/>
              </a:rPr>
              <a:t>High cholesterol means you have too much fat in your blood. High cholesterol is bad for your heart. </a:t>
            </a:r>
          </a:p>
          <a:p>
            <a:endParaRPr lang="en-AU" dirty="0"/>
          </a:p>
          <a:p>
            <a:endParaRPr lang="en-AU" dirty="0"/>
          </a:p>
        </p:txBody>
      </p:sp>
      <p:sp>
        <p:nvSpPr>
          <p:cNvPr id="4" name="Slide Number Placeholder 3"/>
          <p:cNvSpPr>
            <a:spLocks noGrp="1"/>
          </p:cNvSpPr>
          <p:nvPr>
            <p:ph type="sldNum" sz="quarter" idx="5"/>
          </p:nvPr>
        </p:nvSpPr>
        <p:spPr/>
        <p:txBody>
          <a:bodyPr/>
          <a:lstStyle/>
          <a:p>
            <a:fld id="{645F2E86-3F30-42DF-977F-42CCE7FBD15F}" type="slidenum">
              <a:rPr lang="en-AU" smtClean="0"/>
              <a:t>15</a:t>
            </a:fld>
            <a:endParaRPr lang="en-AU"/>
          </a:p>
        </p:txBody>
      </p:sp>
    </p:spTree>
    <p:extLst>
      <p:ext uri="{BB962C8B-B14F-4D97-AF65-F5344CB8AC3E}">
        <p14:creationId xmlns:p14="http://schemas.microsoft.com/office/powerpoint/2010/main" val="278883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7F1A-12D1-7919-BCFF-D0BAFFE94D6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9090D3D-D90C-632C-F5AC-D720C4CD97A9}"/>
              </a:ext>
            </a:extLst>
          </p:cNvPr>
          <p:cNvSpPr>
            <a:spLocks noGrp="1"/>
          </p:cNvSpPr>
          <p:nvPr>
            <p:ph type="dt" sz="half" idx="10"/>
          </p:nvPr>
        </p:nvSpPr>
        <p:spPr/>
        <p:txBody>
          <a:bodyPr/>
          <a:lstStyle/>
          <a:p>
            <a:fld id="{047EE1FD-2206-487D-BDF1-DAAA3BD98DC5}" type="datetimeFigureOut">
              <a:rPr lang="en-AU" smtClean="0"/>
              <a:t>3/06/2024</a:t>
            </a:fld>
            <a:endParaRPr lang="en-AU"/>
          </a:p>
        </p:txBody>
      </p:sp>
      <p:sp>
        <p:nvSpPr>
          <p:cNvPr id="4" name="Footer Placeholder 3">
            <a:extLst>
              <a:ext uri="{FF2B5EF4-FFF2-40B4-BE49-F238E27FC236}">
                <a16:creationId xmlns:a16="http://schemas.microsoft.com/office/drawing/2014/main" id="{0A69BC34-CA19-B6C4-D690-99920EBB5AF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0A4D4E3-AE23-647A-B5B3-F340DCC5715B}"/>
              </a:ext>
            </a:extLst>
          </p:cNvPr>
          <p:cNvSpPr>
            <a:spLocks noGrp="1"/>
          </p:cNvSpPr>
          <p:nvPr>
            <p:ph type="sldNum" sz="quarter" idx="12"/>
          </p:nvPr>
        </p:nvSpPr>
        <p:spPr/>
        <p:txBody>
          <a:bodyPr/>
          <a:lstStyle/>
          <a:p>
            <a:fld id="{2CF4A488-6627-43EC-9C6A-5209844B8F70}" type="slidenum">
              <a:rPr lang="en-AU" smtClean="0"/>
              <a:t>‹#›</a:t>
            </a:fld>
            <a:endParaRPr lang="en-AU"/>
          </a:p>
        </p:txBody>
      </p:sp>
    </p:spTree>
    <p:extLst>
      <p:ext uri="{BB962C8B-B14F-4D97-AF65-F5344CB8AC3E}">
        <p14:creationId xmlns:p14="http://schemas.microsoft.com/office/powerpoint/2010/main" val="30583661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76266-BEF4-F97B-A954-C5585D75E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8CB047D-E3EE-74AA-72DF-3C48138AA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C4E4B8-9148-5C06-5D89-B9AAC34EAA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7EE1FD-2206-487D-BDF1-DAAA3BD98DC5}" type="datetimeFigureOut">
              <a:rPr lang="en-AU" smtClean="0"/>
              <a:t>3/06/2024</a:t>
            </a:fld>
            <a:endParaRPr lang="en-AU"/>
          </a:p>
        </p:txBody>
      </p:sp>
      <p:sp>
        <p:nvSpPr>
          <p:cNvPr id="5" name="Footer Placeholder 4">
            <a:extLst>
              <a:ext uri="{FF2B5EF4-FFF2-40B4-BE49-F238E27FC236}">
                <a16:creationId xmlns:a16="http://schemas.microsoft.com/office/drawing/2014/main" id="{779CF498-E90A-0DC3-A273-36F3696E83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9FFB1ED-314E-2CAD-BA69-EB850CEF4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F4A488-6627-43EC-9C6A-5209844B8F70}" type="slidenum">
              <a:rPr lang="en-AU" smtClean="0"/>
              <a:t>‹#›</a:t>
            </a:fld>
            <a:endParaRPr lang="en-AU"/>
          </a:p>
        </p:txBody>
      </p:sp>
    </p:spTree>
    <p:extLst>
      <p:ext uri="{BB962C8B-B14F-4D97-AF65-F5344CB8AC3E}">
        <p14:creationId xmlns:p14="http://schemas.microsoft.com/office/powerpoint/2010/main" val="143842046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A4BA68-5FCA-83D5-96B1-E1EDC44D5444}"/>
              </a:ext>
            </a:extLst>
          </p:cNvPr>
          <p:cNvSpPr>
            <a:spLocks noGrp="1"/>
          </p:cNvSpPr>
          <p:nvPr>
            <p:ph type="title"/>
          </p:nvPr>
        </p:nvSpPr>
        <p:spPr/>
        <p:txBody>
          <a:bodyPr/>
          <a:lstStyle/>
          <a:p>
            <a:r>
              <a:rPr lang="en-US" sz="4200" spc="100">
                <a:latin typeface="Arial"/>
                <a:cs typeface="Arial"/>
              </a:rPr>
              <a:t>Polycystic ovary syndrome (PCOS)</a:t>
            </a:r>
            <a:endParaRPr lang="en-US" sz="4200" spc="100" dirty="0"/>
          </a:p>
        </p:txBody>
      </p:sp>
      <p:pic>
        <p:nvPicPr>
          <p:cNvPr id="3" name="Picture 2">
            <a:extLst>
              <a:ext uri="{FF2B5EF4-FFF2-40B4-BE49-F238E27FC236}">
                <a16:creationId xmlns:a16="http://schemas.microsoft.com/office/drawing/2014/main" id="{AB87DAFE-D8C9-7836-97E6-094DF226E0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5543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274D44-ACEC-5153-1C97-4A9433786094}"/>
              </a:ext>
            </a:extLst>
          </p:cNvPr>
          <p:cNvSpPr>
            <a:spLocks noGrp="1"/>
          </p:cNvSpPr>
          <p:nvPr>
            <p:ph type="title"/>
          </p:nvPr>
        </p:nvSpPr>
        <p:spPr/>
        <p:txBody>
          <a:bodyPr/>
          <a:lstStyle/>
          <a:p>
            <a:r>
              <a:rPr lang="en-AU"/>
              <a:t>PCOS symptoms</a:t>
            </a:r>
            <a:endParaRPr lang="en-AU" dirty="0"/>
          </a:p>
        </p:txBody>
      </p:sp>
      <p:pic>
        <p:nvPicPr>
          <p:cNvPr id="3" name="Picture 2">
            <a:extLst>
              <a:ext uri="{FF2B5EF4-FFF2-40B4-BE49-F238E27FC236}">
                <a16:creationId xmlns:a16="http://schemas.microsoft.com/office/drawing/2014/main" id="{134D7F69-0E34-AC4E-BD0A-BE897F9A87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888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36F872-BA60-CBD8-B44C-9B3CF693E27A}"/>
              </a:ext>
            </a:extLst>
          </p:cNvPr>
          <p:cNvSpPr>
            <a:spLocks noGrp="1"/>
          </p:cNvSpPr>
          <p:nvPr>
            <p:ph type="title"/>
          </p:nvPr>
        </p:nvSpPr>
        <p:spPr/>
        <p:txBody>
          <a:bodyPr/>
          <a:lstStyle/>
          <a:p>
            <a:r>
              <a:rPr lang="en-AU"/>
              <a:t>PCOS symptoms</a:t>
            </a:r>
            <a:endParaRPr lang="en-AU" dirty="0"/>
          </a:p>
        </p:txBody>
      </p:sp>
      <p:pic>
        <p:nvPicPr>
          <p:cNvPr id="3" name="Picture 2">
            <a:extLst>
              <a:ext uri="{FF2B5EF4-FFF2-40B4-BE49-F238E27FC236}">
                <a16:creationId xmlns:a16="http://schemas.microsoft.com/office/drawing/2014/main" id="{124465DB-7E55-7DE0-2F80-12B10ACD73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029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A15C42-25B2-5579-5CEE-E591E8461831}"/>
              </a:ext>
            </a:extLst>
          </p:cNvPr>
          <p:cNvSpPr>
            <a:spLocks noGrp="1"/>
          </p:cNvSpPr>
          <p:nvPr>
            <p:ph type="title"/>
          </p:nvPr>
        </p:nvSpPr>
        <p:spPr/>
        <p:txBody>
          <a:bodyPr/>
          <a:lstStyle/>
          <a:p>
            <a:r>
              <a:rPr lang="en-AU"/>
              <a:t>PCOS symptoms</a:t>
            </a:r>
            <a:endParaRPr lang="en-AU" dirty="0"/>
          </a:p>
        </p:txBody>
      </p:sp>
      <p:pic>
        <p:nvPicPr>
          <p:cNvPr id="3" name="Picture 2">
            <a:extLst>
              <a:ext uri="{FF2B5EF4-FFF2-40B4-BE49-F238E27FC236}">
                <a16:creationId xmlns:a16="http://schemas.microsoft.com/office/drawing/2014/main" id="{02E51C08-1FBD-F4C5-6AC9-E3FC3A05AE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672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B5C866-E1CA-0DF3-9235-7DE6600F821C}"/>
              </a:ext>
            </a:extLst>
          </p:cNvPr>
          <p:cNvSpPr>
            <a:spLocks noGrp="1"/>
          </p:cNvSpPr>
          <p:nvPr>
            <p:ph type="title"/>
          </p:nvPr>
        </p:nvSpPr>
        <p:spPr/>
        <p:txBody>
          <a:bodyPr/>
          <a:lstStyle/>
          <a:p>
            <a:r>
              <a:rPr lang="en-AU"/>
              <a:t>How do you know if you have PCOS?</a:t>
            </a:r>
            <a:endParaRPr lang="en-AU" dirty="0"/>
          </a:p>
        </p:txBody>
      </p:sp>
      <p:pic>
        <p:nvPicPr>
          <p:cNvPr id="3" name="Picture 2">
            <a:extLst>
              <a:ext uri="{FF2B5EF4-FFF2-40B4-BE49-F238E27FC236}">
                <a16:creationId xmlns:a16="http://schemas.microsoft.com/office/drawing/2014/main" id="{0E748BB4-C583-4099-4F8F-0008DCF15C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259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72D119-75CB-4672-6CD5-129166E97E36}"/>
              </a:ext>
            </a:extLst>
          </p:cNvPr>
          <p:cNvSpPr>
            <a:spLocks noGrp="1"/>
          </p:cNvSpPr>
          <p:nvPr>
            <p:ph type="title"/>
          </p:nvPr>
        </p:nvSpPr>
        <p:spPr/>
        <p:txBody>
          <a:bodyPr/>
          <a:lstStyle/>
          <a:p>
            <a:r>
              <a:rPr lang="en-AU"/>
              <a:t>How do you know if you have PCOS?</a:t>
            </a:r>
            <a:endParaRPr lang="en-AU" dirty="0"/>
          </a:p>
        </p:txBody>
      </p:sp>
      <p:pic>
        <p:nvPicPr>
          <p:cNvPr id="3" name="Picture 2">
            <a:extLst>
              <a:ext uri="{FF2B5EF4-FFF2-40B4-BE49-F238E27FC236}">
                <a16:creationId xmlns:a16="http://schemas.microsoft.com/office/drawing/2014/main" id="{F42DAD46-5BB3-8ABF-05BA-6F0751E191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140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3FECD5-D2F4-D409-9F55-BDE944A5166F}"/>
              </a:ext>
            </a:extLst>
          </p:cNvPr>
          <p:cNvSpPr>
            <a:spLocks noGrp="1"/>
          </p:cNvSpPr>
          <p:nvPr>
            <p:ph type="title"/>
          </p:nvPr>
        </p:nvSpPr>
        <p:spPr/>
        <p:txBody>
          <a:bodyPr/>
          <a:lstStyle/>
          <a:p>
            <a:r>
              <a:rPr lang="en-US"/>
              <a:t>PCOS can lead to other health issues</a:t>
            </a:r>
            <a:endParaRPr lang="en-AU" dirty="0"/>
          </a:p>
        </p:txBody>
      </p:sp>
      <p:pic>
        <p:nvPicPr>
          <p:cNvPr id="3" name="Picture 2">
            <a:extLst>
              <a:ext uri="{FF2B5EF4-FFF2-40B4-BE49-F238E27FC236}">
                <a16:creationId xmlns:a16="http://schemas.microsoft.com/office/drawing/2014/main" id="{FCCBF877-18E9-97B7-0EE9-8A47F3F45F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228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E7A0F5-0D90-A1E0-28CF-2FC7B2011980}"/>
              </a:ext>
            </a:extLst>
          </p:cNvPr>
          <p:cNvSpPr>
            <a:spLocks noGrp="1"/>
          </p:cNvSpPr>
          <p:nvPr>
            <p:ph type="title"/>
          </p:nvPr>
        </p:nvSpPr>
        <p:spPr/>
        <p:txBody>
          <a:bodyPr/>
          <a:lstStyle/>
          <a:p>
            <a:r>
              <a:rPr lang="en-US"/>
              <a:t>Stay healthy if you have PCOS</a:t>
            </a:r>
            <a:endParaRPr lang="en-AU" dirty="0"/>
          </a:p>
        </p:txBody>
      </p:sp>
      <p:pic>
        <p:nvPicPr>
          <p:cNvPr id="3" name="Picture 2">
            <a:extLst>
              <a:ext uri="{FF2B5EF4-FFF2-40B4-BE49-F238E27FC236}">
                <a16:creationId xmlns:a16="http://schemas.microsoft.com/office/drawing/2014/main" id="{34F7222C-660D-176A-D2FA-3A525FA383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817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150D8F-9A9F-9C9E-4157-7573DA943CAF}"/>
              </a:ext>
            </a:extLst>
          </p:cNvPr>
          <p:cNvSpPr>
            <a:spLocks noGrp="1"/>
          </p:cNvSpPr>
          <p:nvPr>
            <p:ph type="title"/>
          </p:nvPr>
        </p:nvSpPr>
        <p:spPr/>
        <p:txBody>
          <a:bodyPr/>
          <a:lstStyle/>
          <a:p>
            <a:r>
              <a:rPr lang="en-AU">
                <a:solidFill>
                  <a:srgbClr val="481986"/>
                </a:solidFill>
              </a:rPr>
              <a:t>Healthy diet </a:t>
            </a:r>
            <a:endParaRPr lang="en-AU" dirty="0"/>
          </a:p>
        </p:txBody>
      </p:sp>
      <p:pic>
        <p:nvPicPr>
          <p:cNvPr id="3" name="Picture 2">
            <a:extLst>
              <a:ext uri="{FF2B5EF4-FFF2-40B4-BE49-F238E27FC236}">
                <a16:creationId xmlns:a16="http://schemas.microsoft.com/office/drawing/2014/main" id="{AEB87BCD-508F-6621-1151-E1A8E6A2ED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209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5E16B7-983B-B551-9E8E-EC8F4B40C28E}"/>
              </a:ext>
            </a:extLst>
          </p:cNvPr>
          <p:cNvSpPr>
            <a:spLocks noGrp="1"/>
          </p:cNvSpPr>
          <p:nvPr>
            <p:ph type="title"/>
          </p:nvPr>
        </p:nvSpPr>
        <p:spPr/>
        <p:txBody>
          <a:bodyPr/>
          <a:lstStyle/>
          <a:p>
            <a:r>
              <a:rPr lang="en-US"/>
              <a:t>Healthy diet</a:t>
            </a:r>
            <a:endParaRPr lang="en-AU" dirty="0"/>
          </a:p>
        </p:txBody>
      </p:sp>
      <p:pic>
        <p:nvPicPr>
          <p:cNvPr id="3" name="Picture 2">
            <a:extLst>
              <a:ext uri="{FF2B5EF4-FFF2-40B4-BE49-F238E27FC236}">
                <a16:creationId xmlns:a16="http://schemas.microsoft.com/office/drawing/2014/main" id="{55B06D8F-D58D-BFCC-69F5-08B263B946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495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26794A-CE22-C71B-6935-652440CCEF1D}"/>
              </a:ext>
            </a:extLst>
          </p:cNvPr>
          <p:cNvSpPr>
            <a:spLocks noGrp="1"/>
          </p:cNvSpPr>
          <p:nvPr>
            <p:ph type="title"/>
          </p:nvPr>
        </p:nvSpPr>
        <p:spPr/>
        <p:txBody>
          <a:bodyPr/>
          <a:lstStyle/>
          <a:p>
            <a:r>
              <a:rPr lang="en-US"/>
              <a:t>Healthy diet</a:t>
            </a:r>
            <a:endParaRPr lang="en-AU" dirty="0"/>
          </a:p>
        </p:txBody>
      </p:sp>
      <p:pic>
        <p:nvPicPr>
          <p:cNvPr id="3" name="Picture 2">
            <a:extLst>
              <a:ext uri="{FF2B5EF4-FFF2-40B4-BE49-F238E27FC236}">
                <a16:creationId xmlns:a16="http://schemas.microsoft.com/office/drawing/2014/main" id="{7CFACAAE-77B3-E145-F47A-5711C78698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062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EE8F90-051C-FDB4-24ED-4C98D78F4084}"/>
              </a:ext>
            </a:extLst>
          </p:cNvPr>
          <p:cNvSpPr>
            <a:spLocks noGrp="1"/>
          </p:cNvSpPr>
          <p:nvPr>
            <p:ph type="title"/>
          </p:nvPr>
        </p:nvSpPr>
        <p:spPr/>
        <p:txBody>
          <a:bodyPr/>
          <a:lstStyle/>
          <a:p>
            <a:r>
              <a:rPr lang="en-AU" sz="1800"/>
              <a:t>Acknowledgements </a:t>
            </a:r>
            <a:endParaRPr lang="en-AU" sz="1800" dirty="0"/>
          </a:p>
        </p:txBody>
      </p:sp>
      <p:pic>
        <p:nvPicPr>
          <p:cNvPr id="3" name="Picture 2">
            <a:extLst>
              <a:ext uri="{FF2B5EF4-FFF2-40B4-BE49-F238E27FC236}">
                <a16:creationId xmlns:a16="http://schemas.microsoft.com/office/drawing/2014/main" id="{94C53112-8984-13CE-1934-875FA7B387B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8001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027F58-3485-7150-44DA-B6F441B9627D}"/>
              </a:ext>
            </a:extLst>
          </p:cNvPr>
          <p:cNvSpPr>
            <a:spLocks noGrp="1"/>
          </p:cNvSpPr>
          <p:nvPr>
            <p:ph type="title"/>
          </p:nvPr>
        </p:nvSpPr>
        <p:spPr/>
        <p:txBody>
          <a:bodyPr/>
          <a:lstStyle/>
          <a:p>
            <a:r>
              <a:rPr lang="en-US"/>
              <a:t>Healthy diet</a:t>
            </a:r>
            <a:endParaRPr lang="en-AU" dirty="0"/>
          </a:p>
        </p:txBody>
      </p:sp>
      <p:pic>
        <p:nvPicPr>
          <p:cNvPr id="3" name="Picture 2">
            <a:extLst>
              <a:ext uri="{FF2B5EF4-FFF2-40B4-BE49-F238E27FC236}">
                <a16:creationId xmlns:a16="http://schemas.microsoft.com/office/drawing/2014/main" id="{348A790E-AC2B-A4B8-B8A0-AF02043AA2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717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A3F39C-D522-0EDF-239D-160ADD72E70B}"/>
              </a:ext>
            </a:extLst>
          </p:cNvPr>
          <p:cNvSpPr>
            <a:spLocks noGrp="1"/>
          </p:cNvSpPr>
          <p:nvPr>
            <p:ph type="title"/>
          </p:nvPr>
        </p:nvSpPr>
        <p:spPr/>
        <p:txBody>
          <a:bodyPr/>
          <a:lstStyle/>
          <a:p>
            <a:r>
              <a:rPr lang="en-US"/>
              <a:t>Healthy diet</a:t>
            </a:r>
            <a:endParaRPr lang="en-AU" dirty="0"/>
          </a:p>
        </p:txBody>
      </p:sp>
      <p:pic>
        <p:nvPicPr>
          <p:cNvPr id="3" name="Picture 2">
            <a:extLst>
              <a:ext uri="{FF2B5EF4-FFF2-40B4-BE49-F238E27FC236}">
                <a16:creationId xmlns:a16="http://schemas.microsoft.com/office/drawing/2014/main" id="{6078D22B-F78E-0871-F08C-0216596224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50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2F3DA9-C2E3-9699-F883-D8A12D50CD6E}"/>
              </a:ext>
            </a:extLst>
          </p:cNvPr>
          <p:cNvSpPr>
            <a:spLocks noGrp="1"/>
          </p:cNvSpPr>
          <p:nvPr>
            <p:ph type="title"/>
          </p:nvPr>
        </p:nvSpPr>
        <p:spPr/>
        <p:txBody>
          <a:bodyPr/>
          <a:lstStyle/>
          <a:p>
            <a:r>
              <a:rPr lang="en-US"/>
              <a:t>Physical activity</a:t>
            </a:r>
            <a:endParaRPr lang="en-AU" dirty="0"/>
          </a:p>
        </p:txBody>
      </p:sp>
      <p:pic>
        <p:nvPicPr>
          <p:cNvPr id="3" name="Picture 2">
            <a:extLst>
              <a:ext uri="{FF2B5EF4-FFF2-40B4-BE49-F238E27FC236}">
                <a16:creationId xmlns:a16="http://schemas.microsoft.com/office/drawing/2014/main" id="{0722E8B7-6197-5E13-4B5E-53F322C2F6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302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E76A2B-9A93-77B4-D133-4BB7D9E4FCF7}"/>
              </a:ext>
            </a:extLst>
          </p:cNvPr>
          <p:cNvSpPr>
            <a:spLocks noGrp="1"/>
          </p:cNvSpPr>
          <p:nvPr>
            <p:ph type="title"/>
          </p:nvPr>
        </p:nvSpPr>
        <p:spPr/>
        <p:txBody>
          <a:bodyPr/>
          <a:lstStyle/>
          <a:p>
            <a:r>
              <a:rPr lang="en-AU"/>
              <a:t>Physical activity</a:t>
            </a:r>
            <a:endParaRPr lang="en-AU" dirty="0"/>
          </a:p>
        </p:txBody>
      </p:sp>
      <p:pic>
        <p:nvPicPr>
          <p:cNvPr id="3" name="Picture 2">
            <a:extLst>
              <a:ext uri="{FF2B5EF4-FFF2-40B4-BE49-F238E27FC236}">
                <a16:creationId xmlns:a16="http://schemas.microsoft.com/office/drawing/2014/main" id="{5B7DFE54-DCE5-B1E4-26B0-3E76856E3A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96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FFF044-B05A-2CA6-3176-88392A8FE5D1}"/>
              </a:ext>
            </a:extLst>
          </p:cNvPr>
          <p:cNvSpPr>
            <a:spLocks noGrp="1"/>
          </p:cNvSpPr>
          <p:nvPr>
            <p:ph type="title"/>
          </p:nvPr>
        </p:nvSpPr>
        <p:spPr/>
        <p:txBody>
          <a:bodyPr/>
          <a:lstStyle/>
          <a:p>
            <a:r>
              <a:rPr lang="en-US"/>
              <a:t>Healthy weight </a:t>
            </a:r>
            <a:endParaRPr lang="en-AU" dirty="0"/>
          </a:p>
        </p:txBody>
      </p:sp>
      <p:pic>
        <p:nvPicPr>
          <p:cNvPr id="3" name="Picture 2">
            <a:extLst>
              <a:ext uri="{FF2B5EF4-FFF2-40B4-BE49-F238E27FC236}">
                <a16:creationId xmlns:a16="http://schemas.microsoft.com/office/drawing/2014/main" id="{7E596E00-16E2-8880-0DD1-5C94789B55C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1392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45A817-391D-CA89-C8F3-4CA6E9B30CF1}"/>
              </a:ext>
            </a:extLst>
          </p:cNvPr>
          <p:cNvSpPr>
            <a:spLocks noGrp="1"/>
          </p:cNvSpPr>
          <p:nvPr>
            <p:ph type="title"/>
          </p:nvPr>
        </p:nvSpPr>
        <p:spPr/>
        <p:txBody>
          <a:bodyPr/>
          <a:lstStyle/>
          <a:p>
            <a:r>
              <a:rPr lang="en-US"/>
              <a:t>Medicine</a:t>
            </a:r>
            <a:endParaRPr lang="en-AU" dirty="0"/>
          </a:p>
        </p:txBody>
      </p:sp>
      <p:pic>
        <p:nvPicPr>
          <p:cNvPr id="3" name="Picture 2">
            <a:extLst>
              <a:ext uri="{FF2B5EF4-FFF2-40B4-BE49-F238E27FC236}">
                <a16:creationId xmlns:a16="http://schemas.microsoft.com/office/drawing/2014/main" id="{45E38759-DBC9-4F70-C761-AA09660A34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348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0C324B-370F-3827-993C-3ED800C37ABC}"/>
              </a:ext>
            </a:extLst>
          </p:cNvPr>
          <p:cNvSpPr>
            <a:spLocks noGrp="1"/>
          </p:cNvSpPr>
          <p:nvPr>
            <p:ph type="title"/>
          </p:nvPr>
        </p:nvSpPr>
        <p:spPr/>
        <p:txBody>
          <a:bodyPr/>
          <a:lstStyle/>
          <a:p>
            <a:r>
              <a:rPr lang="en-US"/>
              <a:t>Pimples and hair growth</a:t>
            </a:r>
            <a:endParaRPr lang="en-AU" dirty="0"/>
          </a:p>
        </p:txBody>
      </p:sp>
      <p:pic>
        <p:nvPicPr>
          <p:cNvPr id="3" name="Picture 2">
            <a:extLst>
              <a:ext uri="{FF2B5EF4-FFF2-40B4-BE49-F238E27FC236}">
                <a16:creationId xmlns:a16="http://schemas.microsoft.com/office/drawing/2014/main" id="{B46B43ED-AD55-07EE-D8C1-565DA1D1A3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34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9E7F3F-C72D-DB0D-546F-B56F4756292A}"/>
              </a:ext>
            </a:extLst>
          </p:cNvPr>
          <p:cNvSpPr>
            <a:spLocks noGrp="1"/>
          </p:cNvSpPr>
          <p:nvPr>
            <p:ph type="title"/>
          </p:nvPr>
        </p:nvSpPr>
        <p:spPr/>
        <p:txBody>
          <a:bodyPr/>
          <a:lstStyle/>
          <a:p>
            <a:r>
              <a:rPr lang="en-US"/>
              <a:t>Having a baby </a:t>
            </a:r>
            <a:endParaRPr lang="en-AU" dirty="0"/>
          </a:p>
        </p:txBody>
      </p:sp>
      <p:pic>
        <p:nvPicPr>
          <p:cNvPr id="3" name="Picture 2">
            <a:extLst>
              <a:ext uri="{FF2B5EF4-FFF2-40B4-BE49-F238E27FC236}">
                <a16:creationId xmlns:a16="http://schemas.microsoft.com/office/drawing/2014/main" id="{2472F3F1-E4BE-3695-CD53-3312DA7DA7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1857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C93F14-0F04-E9F8-68C3-93852B55D4B0}"/>
              </a:ext>
            </a:extLst>
          </p:cNvPr>
          <p:cNvSpPr>
            <a:spLocks noGrp="1"/>
          </p:cNvSpPr>
          <p:nvPr>
            <p:ph type="title"/>
          </p:nvPr>
        </p:nvSpPr>
        <p:spPr/>
        <p:txBody>
          <a:bodyPr/>
          <a:lstStyle/>
          <a:p>
            <a:r>
              <a:rPr lang="en-US"/>
              <a:t>Feeling sad</a:t>
            </a:r>
            <a:endParaRPr lang="en-AU" dirty="0"/>
          </a:p>
        </p:txBody>
      </p:sp>
      <p:pic>
        <p:nvPicPr>
          <p:cNvPr id="3" name="Picture 2">
            <a:extLst>
              <a:ext uri="{FF2B5EF4-FFF2-40B4-BE49-F238E27FC236}">
                <a16:creationId xmlns:a16="http://schemas.microsoft.com/office/drawing/2014/main" id="{AE7A422E-CA02-1E05-5F1E-1042510F90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69833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E5C6B9-A498-D532-2AFC-0376FC7D485D}"/>
              </a:ext>
            </a:extLst>
          </p:cNvPr>
          <p:cNvSpPr>
            <a:spLocks noGrp="1"/>
          </p:cNvSpPr>
          <p:nvPr>
            <p:ph type="title"/>
          </p:nvPr>
        </p:nvSpPr>
        <p:spPr/>
        <p:txBody>
          <a:bodyPr/>
          <a:lstStyle/>
          <a:p>
            <a:r>
              <a:rPr lang="en-AU" b="1"/>
              <a:t>Remember</a:t>
            </a:r>
            <a:endParaRPr lang="en-AU" b="1" dirty="0"/>
          </a:p>
        </p:txBody>
      </p:sp>
      <p:pic>
        <p:nvPicPr>
          <p:cNvPr id="3" name="Picture 2">
            <a:extLst>
              <a:ext uri="{FF2B5EF4-FFF2-40B4-BE49-F238E27FC236}">
                <a16:creationId xmlns:a16="http://schemas.microsoft.com/office/drawing/2014/main" id="{D60A1B9C-0983-BDB2-DD58-E6F8AADDA5E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562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C3E086-758B-F862-8E39-957CBEFF5CA8}"/>
              </a:ext>
            </a:extLst>
          </p:cNvPr>
          <p:cNvSpPr>
            <a:spLocks noGrp="1"/>
          </p:cNvSpPr>
          <p:nvPr>
            <p:ph type="title"/>
          </p:nvPr>
        </p:nvSpPr>
        <p:spPr/>
        <p:txBody>
          <a:bodyPr/>
          <a:lstStyle/>
          <a:p>
            <a:r>
              <a:rPr lang="en-AU" sz="1800"/>
              <a:t>About us</a:t>
            </a:r>
            <a:endParaRPr lang="en-AU" sz="1800" dirty="0"/>
          </a:p>
        </p:txBody>
      </p:sp>
      <p:pic>
        <p:nvPicPr>
          <p:cNvPr id="3" name="Picture 2">
            <a:extLst>
              <a:ext uri="{FF2B5EF4-FFF2-40B4-BE49-F238E27FC236}">
                <a16:creationId xmlns:a16="http://schemas.microsoft.com/office/drawing/2014/main" id="{F5713688-2576-8BCA-0BEB-CDC8B71CF10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704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503E25-C018-772C-CDF9-9AD1FCE8A0AD}"/>
              </a:ext>
            </a:extLst>
          </p:cNvPr>
          <p:cNvSpPr>
            <a:spLocks noGrp="1"/>
          </p:cNvSpPr>
          <p:nvPr>
            <p:ph type="title"/>
          </p:nvPr>
        </p:nvSpPr>
        <p:spPr/>
        <p:txBody>
          <a:bodyPr/>
          <a:lstStyle/>
          <a:p>
            <a:pPr algn="ctr"/>
            <a:r>
              <a:rPr lang="en-AU" sz="4200"/>
              <a:t>Thank you</a:t>
            </a:r>
            <a:endParaRPr lang="en-AU" sz="4200" dirty="0"/>
          </a:p>
        </p:txBody>
      </p:sp>
      <p:pic>
        <p:nvPicPr>
          <p:cNvPr id="3" name="Picture 2">
            <a:extLst>
              <a:ext uri="{FF2B5EF4-FFF2-40B4-BE49-F238E27FC236}">
                <a16:creationId xmlns:a16="http://schemas.microsoft.com/office/drawing/2014/main" id="{0F666557-3DFA-FA10-88A1-E6E947E888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969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2BAF0C-20BD-6288-DAC6-5698BC63BD2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E805743-70AD-C16B-D7FA-864CB64533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064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0DC044-34D3-E2DA-A8AC-8802F5764312}"/>
              </a:ext>
            </a:extLst>
          </p:cNvPr>
          <p:cNvSpPr>
            <a:spLocks noGrp="1"/>
          </p:cNvSpPr>
          <p:nvPr>
            <p:ph type="title"/>
          </p:nvPr>
        </p:nvSpPr>
        <p:spPr/>
        <p:txBody>
          <a:bodyPr/>
          <a:lstStyle/>
          <a:p>
            <a:r>
              <a:rPr lang="en-AU" sz="1800"/>
              <a:t>How to use this toolkit</a:t>
            </a:r>
            <a:endParaRPr lang="en-AU" sz="1800" dirty="0"/>
          </a:p>
        </p:txBody>
      </p:sp>
      <p:pic>
        <p:nvPicPr>
          <p:cNvPr id="3" name="Picture 2">
            <a:extLst>
              <a:ext uri="{FF2B5EF4-FFF2-40B4-BE49-F238E27FC236}">
                <a16:creationId xmlns:a16="http://schemas.microsoft.com/office/drawing/2014/main" id="{F0D3E967-E38B-7B3E-91C9-28DB99FF9A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797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7E497B-0685-8ABF-5B62-2C0BEE412ECC}"/>
              </a:ext>
            </a:extLst>
          </p:cNvPr>
          <p:cNvSpPr>
            <a:spLocks noGrp="1"/>
          </p:cNvSpPr>
          <p:nvPr>
            <p:ph type="title"/>
          </p:nvPr>
        </p:nvSpPr>
        <p:spPr/>
        <p:txBody>
          <a:bodyPr/>
          <a:lstStyle/>
          <a:p>
            <a:r>
              <a:rPr lang="en-AU" sz="1800"/>
              <a:t>Further information</a:t>
            </a:r>
            <a:endParaRPr lang="en-AU" sz="1800" dirty="0"/>
          </a:p>
        </p:txBody>
      </p:sp>
      <p:pic>
        <p:nvPicPr>
          <p:cNvPr id="3" name="Picture 2">
            <a:extLst>
              <a:ext uri="{FF2B5EF4-FFF2-40B4-BE49-F238E27FC236}">
                <a16:creationId xmlns:a16="http://schemas.microsoft.com/office/drawing/2014/main" id="{ACC4EE8C-7140-44D6-BA2D-D2A60D20B2F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323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EB3679-745B-C48A-1BFC-1685E76E825E}"/>
              </a:ext>
            </a:extLst>
          </p:cNvPr>
          <p:cNvSpPr>
            <a:spLocks noGrp="1"/>
          </p:cNvSpPr>
          <p:nvPr>
            <p:ph type="title"/>
          </p:nvPr>
        </p:nvSpPr>
        <p:spPr/>
        <p:txBody>
          <a:bodyPr/>
          <a:lstStyle/>
          <a:p>
            <a:r>
              <a:rPr lang="en-AU"/>
              <a:t>About the artwork</a:t>
            </a:r>
            <a:endParaRPr lang="en-AU" dirty="0"/>
          </a:p>
        </p:txBody>
      </p:sp>
      <p:pic>
        <p:nvPicPr>
          <p:cNvPr id="3" name="Picture 2">
            <a:extLst>
              <a:ext uri="{FF2B5EF4-FFF2-40B4-BE49-F238E27FC236}">
                <a16:creationId xmlns:a16="http://schemas.microsoft.com/office/drawing/2014/main" id="{6693CFBE-8125-9128-4E79-81F26078E46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224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23007A-A802-C2A7-9C5D-88BAD4C88928}"/>
              </a:ext>
            </a:extLst>
          </p:cNvPr>
          <p:cNvSpPr>
            <a:spLocks noGrp="1"/>
          </p:cNvSpPr>
          <p:nvPr>
            <p:ph type="title"/>
          </p:nvPr>
        </p:nvSpPr>
        <p:spPr/>
        <p:txBody>
          <a:bodyPr/>
          <a:lstStyle/>
          <a:p>
            <a:r>
              <a:rPr lang="en-AU"/>
              <a:t>What’s polycystic ovary syndrome (PCOS)?</a:t>
            </a:r>
            <a:endParaRPr lang="en-AU" dirty="0"/>
          </a:p>
        </p:txBody>
      </p:sp>
      <p:pic>
        <p:nvPicPr>
          <p:cNvPr id="3" name="Picture 2">
            <a:extLst>
              <a:ext uri="{FF2B5EF4-FFF2-40B4-BE49-F238E27FC236}">
                <a16:creationId xmlns:a16="http://schemas.microsoft.com/office/drawing/2014/main" id="{6DF80D89-00EA-AD6E-99E5-6F585D040A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020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207C79-19F7-54B6-2864-0AD2EC99B149}"/>
              </a:ext>
            </a:extLst>
          </p:cNvPr>
          <p:cNvSpPr>
            <a:spLocks noGrp="1"/>
          </p:cNvSpPr>
          <p:nvPr>
            <p:ph type="title"/>
          </p:nvPr>
        </p:nvSpPr>
        <p:spPr/>
        <p:txBody>
          <a:bodyPr/>
          <a:lstStyle/>
          <a:p>
            <a:r>
              <a:rPr lang="en-AU"/>
              <a:t>How common is PCOS?</a:t>
            </a:r>
            <a:endParaRPr lang="en-AU" dirty="0"/>
          </a:p>
        </p:txBody>
      </p:sp>
      <p:pic>
        <p:nvPicPr>
          <p:cNvPr id="3" name="Picture 2">
            <a:extLst>
              <a:ext uri="{FF2B5EF4-FFF2-40B4-BE49-F238E27FC236}">
                <a16:creationId xmlns:a16="http://schemas.microsoft.com/office/drawing/2014/main" id="{853A7CFC-08F9-BEB0-88AF-AA640D27E9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626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4A9BCF-2876-14AE-8CE6-8456C984D7BF}"/>
              </a:ext>
            </a:extLst>
          </p:cNvPr>
          <p:cNvSpPr>
            <a:spLocks noGrp="1"/>
          </p:cNvSpPr>
          <p:nvPr>
            <p:ph type="title"/>
          </p:nvPr>
        </p:nvSpPr>
        <p:spPr/>
        <p:txBody>
          <a:bodyPr/>
          <a:lstStyle/>
          <a:p>
            <a:r>
              <a:rPr lang="en-US"/>
              <a:t>What causes PCOS?</a:t>
            </a:r>
            <a:endParaRPr lang="en-AU" dirty="0"/>
          </a:p>
        </p:txBody>
      </p:sp>
      <p:pic>
        <p:nvPicPr>
          <p:cNvPr id="3" name="Picture 2">
            <a:extLst>
              <a:ext uri="{FF2B5EF4-FFF2-40B4-BE49-F238E27FC236}">
                <a16:creationId xmlns:a16="http://schemas.microsoft.com/office/drawing/2014/main" id="{A18AFAF5-792D-AAF9-9A94-03AA70E7CB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9226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2382</Words>
  <Application>Microsoft Office PowerPoint</Application>
  <PresentationFormat>Widescreen</PresentationFormat>
  <Paragraphs>276</Paragraphs>
  <Slides>31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Arial,Sans-Serif</vt:lpstr>
      <vt:lpstr>Calibri</vt:lpstr>
      <vt:lpstr>Office Theme</vt:lpstr>
      <vt:lpstr>Polycystic ovary syndrome (PCOS)</vt:lpstr>
      <vt:lpstr>Acknowledgements </vt:lpstr>
      <vt:lpstr>About us</vt:lpstr>
      <vt:lpstr>How to use this toolkit</vt:lpstr>
      <vt:lpstr>Further information</vt:lpstr>
      <vt:lpstr>About the artwork</vt:lpstr>
      <vt:lpstr>What’s polycystic ovary syndrome (PCOS)?</vt:lpstr>
      <vt:lpstr>How common is PCOS?</vt:lpstr>
      <vt:lpstr>What causes PCOS?</vt:lpstr>
      <vt:lpstr>PCOS symptoms</vt:lpstr>
      <vt:lpstr>PCOS symptoms</vt:lpstr>
      <vt:lpstr>PCOS symptoms</vt:lpstr>
      <vt:lpstr>How do you know if you have PCOS?</vt:lpstr>
      <vt:lpstr>How do you know if you have PCOS?</vt:lpstr>
      <vt:lpstr>PCOS can lead to other health issues</vt:lpstr>
      <vt:lpstr>Stay healthy if you have PCOS</vt:lpstr>
      <vt:lpstr>Healthy diet </vt:lpstr>
      <vt:lpstr>Healthy diet</vt:lpstr>
      <vt:lpstr>Healthy diet</vt:lpstr>
      <vt:lpstr>Healthy diet</vt:lpstr>
      <vt:lpstr>Healthy diet</vt:lpstr>
      <vt:lpstr>Physical activity</vt:lpstr>
      <vt:lpstr>Physical activity</vt:lpstr>
      <vt:lpstr>Healthy weight </vt:lpstr>
      <vt:lpstr>Medicine</vt:lpstr>
      <vt:lpstr>Pimples and hair growth</vt:lpstr>
      <vt:lpstr>Having a baby </vt:lpstr>
      <vt:lpstr>Feeling sad</vt:lpstr>
      <vt:lpstr>Remember</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Polycystic ovary syndrome (PCOS)</dc:title>
  <dc:creator>Ewa Sosidko</dc:creator>
  <cp:lastModifiedBy>Ewa Sosidko</cp:lastModifiedBy>
  <cp:revision>4</cp:revision>
  <dcterms:created xsi:type="dcterms:W3CDTF">2024-06-03T04:47:48Z</dcterms:created>
  <dcterms:modified xsi:type="dcterms:W3CDTF">2024-06-03T04:58:19Z</dcterms:modified>
</cp:coreProperties>
</file>