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05" autoAdjust="0"/>
  </p:normalViewPr>
  <p:slideViewPr>
    <p:cSldViewPr snapToGrid="0">
      <p:cViewPr varScale="1">
        <p:scale>
          <a:sx n="109" d="100"/>
          <a:sy n="109" d="100"/>
        </p:scale>
        <p:origin x="22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86C5278-8404-4261-AD70-A53A259B3954}" type="datetimeFigureOut">
              <a:rPr lang="en-AU" smtClean="0"/>
              <a:t>23/07/2024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DBC109D-E194-4F8B-BAA2-38194ADCCB6E}" type="slidenum">
              <a:rPr lang="en-AU" smtClean="0"/>
              <a:t>‹#›</a:t>
            </a:fld>
            <a:endParaRPr lang="en-AU"/>
          </a:p>
        </p:txBody>
      </p:sp>
    </p:spTree>
    <p:extLst>
      <p:ext uri="{BB962C8B-B14F-4D97-AF65-F5344CB8AC3E}">
        <p14:creationId xmlns:p14="http://schemas.microsoft.com/office/powerpoint/2010/main" val="156306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a text inbox to </a:t>
            </a:r>
            <a:r>
              <a:rPr lang="en-AU"/>
              <a:t>add presenter </a:t>
            </a:r>
            <a:r>
              <a:rPr lang="en-AU" dirty="0"/>
              <a:t>name and position title.</a:t>
            </a:r>
          </a:p>
        </p:txBody>
      </p:sp>
      <p:sp>
        <p:nvSpPr>
          <p:cNvPr id="4" name="Slide Number Placeholder 3"/>
          <p:cNvSpPr>
            <a:spLocks noGrp="1"/>
          </p:cNvSpPr>
          <p:nvPr>
            <p:ph type="sldNum" sz="quarter" idx="5"/>
          </p:nvPr>
        </p:nvSpPr>
        <p:spPr/>
        <p:txBody>
          <a:bodyPr/>
          <a:lstStyle/>
          <a:p>
            <a:fld id="{ADBC109D-E194-4F8B-BAA2-38194ADCCB6E}" type="slidenum">
              <a:rPr lang="en-AU" smtClean="0"/>
              <a:t>1</a:t>
            </a:fld>
            <a:endParaRPr lang="en-AU"/>
          </a:p>
        </p:txBody>
      </p:sp>
    </p:spTree>
    <p:extLst>
      <p:ext uri="{BB962C8B-B14F-4D97-AF65-F5344CB8AC3E}">
        <p14:creationId xmlns:p14="http://schemas.microsoft.com/office/powerpoint/2010/main" val="40230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Premenstrual dysphoric disorder (PMDD) is a severe form of PMS that affects between 3 and 8% of women of reproductive age.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It is a severe negative reaction in the brain to changing levels of hormones in the second half of the menstrual cycle, in the lead up to the period.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PMDD is similar to PMS, in that symptoms appear in the lead-up to your period and go away in the first few days of bleeding.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However, in PMDD, symptoms are much more severe. People with PMDD have difficulty functioning at home, at work, and in relationships in the lead-up to their period when they have symptoms.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include emotional symptoms, such as mood swings, depression, irritability and anxiety, and physical symptoms, such as breast tenderness and swelling, joint or muscle pain and weight gain. </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11</a:t>
            </a:fld>
            <a:endParaRPr lang="en-AU"/>
          </a:p>
        </p:txBody>
      </p:sp>
    </p:spTree>
    <p:extLst>
      <p:ext uri="{BB962C8B-B14F-4D97-AF65-F5344CB8AC3E}">
        <p14:creationId xmlns:p14="http://schemas.microsoft.com/office/powerpoint/2010/main" val="33318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US" sz="1200" dirty="0">
                <a:latin typeface="+mn-lt"/>
                <a:cs typeface="Times New Roman" panose="02020603050405020304" pitchFamily="18" charset="0"/>
              </a:rPr>
              <a:t>PMDD usually requires treatment with medication. This can include antidepressants (SSRIs) or hormonal treatment to stop ovulation. </a:t>
            </a:r>
          </a:p>
          <a:p>
            <a:pPr marL="382171" indent="-382171" defTabSz="1021806">
              <a:lnSpc>
                <a:spcPct val="107000"/>
              </a:lnSpc>
              <a:buFont typeface="Arial" panose="020B0604020202020204" pitchFamily="34" charset="0"/>
              <a:buChar char="•"/>
            </a:pPr>
            <a:r>
              <a:rPr lang="en-US" sz="1200" dirty="0">
                <a:latin typeface="+mn-lt"/>
                <a:cs typeface="Times New Roman" panose="02020603050405020304" pitchFamily="18" charset="0"/>
              </a:rPr>
              <a:t>Other strategies that can help include:</a:t>
            </a:r>
          </a:p>
          <a:p>
            <a:pPr marL="894080" lvl="1" indent="-383178" defTabSz="1021806">
              <a:lnSpc>
                <a:spcPct val="107000"/>
              </a:lnSpc>
              <a:buFont typeface="Calibri" panose="020F0502020204030204" pitchFamily="34" charset="0"/>
              <a:buChar char="-"/>
            </a:pPr>
            <a:r>
              <a:rPr lang="en-US" sz="1200" dirty="0">
                <a:latin typeface="+mn-lt"/>
                <a:cs typeface="Times New Roman" panose="02020603050405020304" pitchFamily="18" charset="0"/>
              </a:rPr>
              <a:t>psychotherapy </a:t>
            </a:r>
            <a:r>
              <a:rPr lang="mr-IN" sz="1200" dirty="0">
                <a:latin typeface="+mn-lt"/>
              </a:rPr>
              <a:t>–</a:t>
            </a:r>
            <a:r>
              <a:rPr lang="en-US" sz="1200" dirty="0">
                <a:latin typeface="+mn-lt"/>
                <a:cs typeface="Times New Roman" panose="02020603050405020304" pitchFamily="18" charset="0"/>
              </a:rPr>
              <a:t> can help to develop coping strategies </a:t>
            </a:r>
          </a:p>
          <a:p>
            <a:pPr marL="894080" lvl="1" indent="-383178" defTabSz="1021806">
              <a:lnSpc>
                <a:spcPct val="107000"/>
              </a:lnSpc>
              <a:buFont typeface="Calibri" panose="020F0502020204030204" pitchFamily="34" charset="0"/>
              <a:buChar char="-"/>
              <a:defRPr/>
            </a:pPr>
            <a:r>
              <a:rPr lang="en-US" sz="1200" dirty="0">
                <a:latin typeface="+mn-lt"/>
                <a:cs typeface="Times New Roman" panose="02020603050405020304" pitchFamily="18" charset="0"/>
              </a:rPr>
              <a:t>healthy lifestyle </a:t>
            </a:r>
            <a:r>
              <a:rPr lang="mr-IN" sz="1200" dirty="0">
                <a:latin typeface="+mn-lt"/>
              </a:rPr>
              <a:t>–</a:t>
            </a:r>
            <a:r>
              <a:rPr lang="en-US" sz="1200" dirty="0">
                <a:latin typeface="+mn-lt"/>
                <a:cs typeface="Times New Roman" panose="02020603050405020304" pitchFamily="18" charset="0"/>
              </a:rPr>
              <a:t> healthy eating, regular exercise, diary management </a:t>
            </a:r>
            <a:r>
              <a:rPr lang="en-AU" sz="1200" dirty="0">
                <a:latin typeface="+mn-lt"/>
                <a:cs typeface="Times New Roman" panose="02020603050405020304" pitchFamily="18" charset="0"/>
              </a:rPr>
              <a:t>(</a:t>
            </a:r>
            <a:r>
              <a:rPr lang="en-US" sz="1200" dirty="0">
                <a:latin typeface="+mn-lt"/>
                <a:cs typeface="Times New Roman" panose="02020603050405020304" pitchFamily="18" charset="0"/>
              </a:rPr>
              <a:t>avoid planning big events or meetings in the second half of your menstrual cycle), consistent sleep pattern, limited or no alcohol and no smoking or illicit drug use</a:t>
            </a:r>
          </a:p>
          <a:p>
            <a:pPr marL="894080" lvl="1" indent="-383178" defTabSz="1021806">
              <a:lnSpc>
                <a:spcPct val="107000"/>
              </a:lnSpc>
              <a:buFont typeface="Calibri" panose="020F0502020204030204" pitchFamily="34" charset="0"/>
              <a:buChar char="-"/>
              <a:defRPr/>
            </a:pPr>
            <a:r>
              <a:rPr lang="en-US" sz="1200" dirty="0">
                <a:latin typeface="+mn-lt"/>
                <a:cs typeface="Times New Roman" panose="02020603050405020304" pitchFamily="18" charset="0"/>
              </a:rPr>
              <a:t>reduce stress – reducing stress as much as possible is important. If you are experiencing workplace bulling or domestic violence, get help to address these issues</a:t>
            </a:r>
          </a:p>
          <a:p>
            <a:pPr marL="894080" lvl="1" indent="-383178" defTabSz="1021806">
              <a:lnSpc>
                <a:spcPct val="107000"/>
              </a:lnSpc>
              <a:buFont typeface="Calibri" panose="020F0502020204030204" pitchFamily="34" charset="0"/>
              <a:buChar char="-"/>
            </a:pPr>
            <a:r>
              <a:rPr lang="en-US" sz="1200" dirty="0">
                <a:latin typeface="+mn-lt"/>
                <a:cs typeface="Times New Roman" panose="02020603050405020304" pitchFamily="18" charset="0"/>
              </a:rPr>
              <a:t>complementary medicine and therapies </a:t>
            </a:r>
            <a:r>
              <a:rPr lang="mr-IN" sz="1200" dirty="0">
                <a:latin typeface="+mn-lt"/>
              </a:rPr>
              <a:t>–</a:t>
            </a:r>
            <a:r>
              <a:rPr lang="en-AU" sz="1200" dirty="0">
                <a:latin typeface="+mn-lt"/>
              </a:rPr>
              <a:t> vitamin B6, calcium and vitex agnus-</a:t>
            </a:r>
            <a:r>
              <a:rPr lang="en-AU" sz="1200" dirty="0" err="1">
                <a:latin typeface="+mn-lt"/>
              </a:rPr>
              <a:t>castus</a:t>
            </a:r>
            <a:r>
              <a:rPr lang="en-AU" sz="1200" dirty="0">
                <a:latin typeface="+mn-lt"/>
              </a:rPr>
              <a:t> extract can help to manage PMDD. </a:t>
            </a:r>
            <a:r>
              <a:rPr lang="en-US" sz="1200" dirty="0">
                <a:latin typeface="+mn-lt"/>
                <a:cs typeface="Times New Roman" panose="02020603050405020304" pitchFamily="18" charset="0"/>
              </a:rPr>
              <a:t>If you choose to use complementary medicine and therapies to treat PMDD it’s important to get advice from a health professional trained in this area. </a:t>
            </a:r>
          </a:p>
          <a:p>
            <a:pPr marL="382171" indent="-382171" defTabSz="1021806">
              <a:lnSpc>
                <a:spcPct val="107000"/>
              </a:lnSpc>
              <a:buFont typeface="Arial" panose="020B0604020202020204" pitchFamily="34" charset="0"/>
              <a:buChar char="•"/>
              <a:defRPr/>
            </a:pPr>
            <a:r>
              <a:rPr lang="en-AU" sz="1200" dirty="0">
                <a:latin typeface="+mn-lt"/>
                <a:cs typeface="Times New Roman" panose="02020603050405020304" pitchFamily="18" charset="0"/>
              </a:rPr>
              <a:t>If you have premenstrual symptoms that concern you or that interfere with your daily life, talk to your doctor. </a:t>
            </a:r>
          </a:p>
          <a:p>
            <a:pPr marL="383178" indent="-383178" defTabSz="1021806">
              <a:lnSpc>
                <a:spcPct val="107000"/>
              </a:lnSpc>
              <a:spcAft>
                <a:spcPts val="894"/>
              </a:spcAft>
              <a:buFont typeface="Calibri" panose="020F0502020204030204" pitchFamily="34" charset="0"/>
              <a:buChar char="-"/>
            </a:pPr>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12</a:t>
            </a:fld>
            <a:endParaRPr lang="en-AU"/>
          </a:p>
        </p:txBody>
      </p:sp>
    </p:spTree>
    <p:extLst>
      <p:ext uri="{BB962C8B-B14F-4D97-AF65-F5344CB8AC3E}">
        <p14:creationId xmlns:p14="http://schemas.microsoft.com/office/powerpoint/2010/main" val="13199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Polycystic ovary syndrome affects 1 in 10 women of reproductive age.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PCOS is a hormonal condition in which two hormones, insulin (hormone that controls sugars in blood) and androgens (male-type hormones such as testosterone), are produced at higher-than-normal levels.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Symptoms of PCOS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irregular or absent periods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excess hair growth on face and body</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acne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easy weight gain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issues with fertility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anxiety and depression.</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Women with PCOS have an increased risk of gestational diabetes, type 2 diabetes, high blood pressure and high cholesterol.</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13</a:t>
            </a:fld>
            <a:endParaRPr lang="en-AU"/>
          </a:p>
        </p:txBody>
      </p:sp>
    </p:spTree>
    <p:extLst>
      <p:ext uri="{BB962C8B-B14F-4D97-AF65-F5344CB8AC3E}">
        <p14:creationId xmlns:p14="http://schemas.microsoft.com/office/powerpoint/2010/main" val="245619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healthy lifestyle is the most effective way to improve PCOS symptoms.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includes eating a balanced and nutritious diet, maintaining a healthy weight, being as active as possible, not smoking, and avoiding excessive drinking.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are overweight, losing 5–10% of your body weight can improve your PCOS symptoms.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Medical, hormonal or cosmetic treatments may also be used, depending on which symptoms trouble you the most.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While most women with PCOS will be able to have children, it may take them longer and many will need fertility assistance.</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range of health professionals may be involved in helping you manage PCOS. These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GP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dietitian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exercise physiologist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psychologist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endocrinologist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fertility specialist.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Talk to your doctor if you think you might have PCOS. </a:t>
            </a:r>
          </a:p>
          <a:p>
            <a:pPr marL="0" indent="0" defTabSz="1021806">
              <a:lnSpc>
                <a:spcPct val="107000"/>
              </a:lnSpc>
              <a:buFont typeface="Calibri" panose="020F0502020204030204" pitchFamily="34" charset="0"/>
              <a:buNone/>
              <a:defRPr/>
            </a:pPr>
            <a:endParaRPr lang="en-AU" sz="1400" dirty="0">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14</a:t>
            </a:fld>
            <a:endParaRPr lang="en-AU"/>
          </a:p>
        </p:txBody>
      </p:sp>
    </p:spTree>
    <p:extLst>
      <p:ext uri="{BB962C8B-B14F-4D97-AF65-F5344CB8AC3E}">
        <p14:creationId xmlns:p14="http://schemas.microsoft.com/office/powerpoint/2010/main" val="57171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or ‘endo’, is a condition that occurs when cells similar to those that line the uterus grow in other parts of the body, usually in the pelvis and reproductive organs.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When these cells grow outside the uterus, they form lesions or patches that bleed and leak fluid in response to your hormones at the time of your period. This leads to inflammation and scarring.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is common and affects around 1 in 10 women of reproductive age.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Despite this, it takes 7–10 years, on average, for a woman to be diagnosed with endometriosis. </a:t>
            </a:r>
          </a:p>
          <a:p>
            <a:pPr defTabSz="1021806">
              <a:lnSpc>
                <a:spcPct val="107000"/>
              </a:lnSpc>
              <a:spcAft>
                <a:spcPts val="894"/>
              </a:spcAft>
            </a:pPr>
            <a:endParaRPr lang="en-AU" sz="1400" dirty="0">
              <a:latin typeface="Calibri" panose="020F0502020204030204" pitchFamily="34" charset="0"/>
              <a:cs typeface="Times New Roman" panose="02020603050405020304" pitchFamily="18" charset="0"/>
            </a:endParaRP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15</a:t>
            </a:fld>
            <a:endParaRPr lang="en-AU"/>
          </a:p>
        </p:txBody>
      </p:sp>
    </p:spTree>
    <p:extLst>
      <p:ext uri="{BB962C8B-B14F-4D97-AF65-F5344CB8AC3E}">
        <p14:creationId xmlns:p14="http://schemas.microsoft.com/office/powerpoint/2010/main" val="1415956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can cause many signs and symptoms, which may be different from person to person.</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Some women have many symptoms, while some women have none at all.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Symptoms may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 and bloating</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painful sex</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heavy bleeding</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constipation or diarrhoea</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tiredness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mood changes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reduced quality of life. </a:t>
            </a:r>
          </a:p>
          <a:p>
            <a:pPr defTabSz="1021806">
              <a:lnSpc>
                <a:spcPct val="107000"/>
              </a:lnSpc>
              <a:spcAft>
                <a:spcPts val="894"/>
              </a:spcAft>
            </a:pPr>
            <a:endParaRPr lang="en-AU" sz="1400" dirty="0">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16</a:t>
            </a:fld>
            <a:endParaRPr lang="en-AU"/>
          </a:p>
        </p:txBody>
      </p:sp>
    </p:spTree>
    <p:extLst>
      <p:ext uri="{BB962C8B-B14F-4D97-AF65-F5344CB8AC3E}">
        <p14:creationId xmlns:p14="http://schemas.microsoft.com/office/powerpoint/2010/main" val="84805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cure for endometriosis.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Management depends on your symptoms and treatment goals, but may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pain-relief medication to help manage pain associated with endometriosis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hormone therapy, such as the contraceptive pill, to help manage pain and slow the growth of endometriosis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surgery to remove endometriosis patches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fertility treatment if you want to get pregnant but are having trouble doing so.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direct evidence that a healthy lifestyle reduces the severity of endometriosis symptoms, but getting enough sleep, regular exercise and relaxation are all important for general health and wellbeing.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More research is required to understand whether complementary therapies such as yoga or acupuncture help in managing pain associated with endometriosis.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Talk to your doctor if you have painful periods that impact your quality of life. </a:t>
            </a:r>
          </a:p>
          <a:p>
            <a:pPr marL="0" indent="0" defTabSz="1021806">
              <a:lnSpc>
                <a:spcPct val="107000"/>
              </a:lnSpc>
              <a:buFont typeface="Arial" panose="020B0604020202020204" pitchFamily="34" charset="0"/>
              <a:buNone/>
            </a:pPr>
            <a:endParaRPr lang="en-AU" sz="1400" dirty="0">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17</a:t>
            </a:fld>
            <a:endParaRPr lang="en-AU"/>
          </a:p>
        </p:txBody>
      </p:sp>
    </p:spTree>
    <p:extLst>
      <p:ext uri="{BB962C8B-B14F-4D97-AF65-F5344CB8AC3E}">
        <p14:creationId xmlns:p14="http://schemas.microsoft.com/office/powerpoint/2010/main" val="128396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is the final menstrual period when ovaries have run out of eggs.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It may occur naturally, or some women may have an induced menopause as a result of chemotherapy, radiotherapy or surgical removal of ovaries.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Most women reach menopause between 45–55 years of age and the average age for women in Australia is 51 years.</a:t>
            </a:r>
          </a:p>
          <a:p>
            <a:endParaRPr lang="en-AU"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18</a:t>
            </a:fld>
            <a:endParaRPr lang="en-AU"/>
          </a:p>
        </p:txBody>
      </p:sp>
    </p:spTree>
    <p:extLst>
      <p:ext uri="{BB962C8B-B14F-4D97-AF65-F5344CB8AC3E}">
        <p14:creationId xmlns:p14="http://schemas.microsoft.com/office/powerpoint/2010/main" val="1792808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Stages of the menopause transition: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perimenopause – the lead-up to menopause. Perimenopause is often described as a time of ‘hormonal chaos’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menopause – the final menstrual period</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postmenopause – starts 12 months after the final menstrual period.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During perimenopause:</a:t>
            </a:r>
          </a:p>
          <a:p>
            <a:pPr marL="894080" lvl="1" indent="-383178" defTabSz="1021806">
              <a:lnSpc>
                <a:spcPct val="107000"/>
              </a:lnSpc>
              <a:buFont typeface="Calibri" panose="020F0502020204030204" pitchFamily="34" charset="0"/>
              <a:buChar char="-"/>
              <a:defRPr/>
            </a:pPr>
            <a:r>
              <a:rPr lang="en-US" sz="1200" dirty="0">
                <a:latin typeface="Calibri" panose="020F0502020204030204" pitchFamily="34" charset="0"/>
                <a:cs typeface="Times New Roman" panose="02020603050405020304" pitchFamily="18" charset="0"/>
              </a:rPr>
              <a:t>hormone levels can change rapidly, swinging up and down. This causes many common menopausal symptoms such as hot flushes and night sweats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periods start to change and become irregular and may be lighter or heavier than usual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ovulation (the release of an egg) may occur twice in a cycle, or not at all, so contraception is still important if you are not planning to become pregnant.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hormones change around the time of menopause, you may begin to experience physical and emotional symptoms. For example: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symptoms may include hot flushes, night sweats, dry vagina, migraines, aches and pains, trouble sleeping, bladder problems, problems with weight, or itchy skin.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emotional symptoms may include feeling anxious or irritable, mood swings, trouble concentrating, or lowered libido (less interest in sex).</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If menopause is a result of surgery or chemotherapy treatment, the symptoms might be more severe.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definitive test to diagnose perimenopause or menopause-the best way to predict approaching menopause is to use the symptoms you have as a guide to whether you are close to menopause.  </a:t>
            </a:r>
            <a:endParaRPr lang="en-AU" sz="1200" dirty="0">
              <a:latin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19</a:t>
            </a:fld>
            <a:endParaRPr lang="en-AU"/>
          </a:p>
        </p:txBody>
      </p:sp>
    </p:spTree>
    <p:extLst>
      <p:ext uri="{BB962C8B-B14F-4D97-AF65-F5344CB8AC3E}">
        <p14:creationId xmlns:p14="http://schemas.microsoft.com/office/powerpoint/2010/main" val="225758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Management and treatment of menopausal symptoms depend on each individual woman's experience.</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Many women cope with mild menopausal symptoms and don't need to use any medication or therapies.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manage their symptoms well with lifestyle measures such as eating well and getting regular physical activity.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with symptoms that are affecting their quality of life will need to seek treatment to help them manage them.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formerly known as ‘hormone replacement therapy’, or HRT), non-hormonal options, treatment for vaginal dryness and complementary therapies are available to women as management options.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(bioidentical) hormones, also called ‘bioidentical hormones’, are not recommended as there’s no evidence to support their safety or effectiveness.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 third or even half of your life will happen after menopause, so it’s very important that you maintain good health during and after menopause. Stay healthy to help prevent:</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cardiovascular disease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osteoporosis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central weight gain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type 2 diabetes.</a:t>
            </a:r>
          </a:p>
          <a:p>
            <a:pPr marL="382171" indent="-382171" defTabSz="1021806">
              <a:lnSpc>
                <a:spcPct val="107000"/>
              </a:lnSpc>
              <a:spcAft>
                <a:spcPts val="894"/>
              </a:spcAft>
              <a:buFont typeface="Arial" panose="020B0604020202020204" pitchFamily="34" charset="0"/>
              <a:buChar char="•"/>
              <a:defRPr/>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20</a:t>
            </a:fld>
            <a:endParaRPr lang="en-AU"/>
          </a:p>
        </p:txBody>
      </p:sp>
    </p:spTree>
    <p:extLst>
      <p:ext uri="{BB962C8B-B14F-4D97-AF65-F5344CB8AC3E}">
        <p14:creationId xmlns:p14="http://schemas.microsoft.com/office/powerpoint/2010/main" val="363679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Today we’ll be talking about hormones.</a:t>
            </a:r>
          </a:p>
          <a:p>
            <a:pPr>
              <a:lnSpc>
                <a:spcPct val="107000"/>
              </a:lnSpc>
            </a:pPr>
            <a:r>
              <a:rPr lang="en-AU" dirty="0"/>
              <a:t>By the end of this presentation, we hope you will:</a:t>
            </a:r>
          </a:p>
          <a:p>
            <a:pPr marL="382171" indent="-382171">
              <a:lnSpc>
                <a:spcPct val="107000"/>
              </a:lnSpc>
              <a:buFont typeface="Arial" panose="020B0604020202020204" pitchFamily="34" charset="0"/>
              <a:buChar char="•"/>
            </a:pPr>
            <a:r>
              <a:rPr lang="en-AU" dirty="0"/>
              <a:t>understand what hormones are and why they are important for your health</a:t>
            </a:r>
          </a:p>
          <a:p>
            <a:pPr marL="382171" indent="-382171">
              <a:lnSpc>
                <a:spcPct val="107000"/>
              </a:lnSpc>
              <a:buFont typeface="Arial" panose="020B0604020202020204" pitchFamily="34" charset="0"/>
              <a:buChar char="•"/>
            </a:pPr>
            <a:r>
              <a:rPr lang="en-AU" dirty="0"/>
              <a:t>know about some common conditions and life stages that are affected by hormones </a:t>
            </a:r>
          </a:p>
          <a:p>
            <a:pPr marL="382171" indent="-382171">
              <a:lnSpc>
                <a:spcPct val="107000"/>
              </a:lnSpc>
              <a:buFont typeface="Arial" panose="020B0604020202020204" pitchFamily="34" charset="0"/>
              <a:buChar char="•"/>
            </a:pPr>
            <a:r>
              <a:rPr lang="en-AU" dirty="0"/>
              <a:t>know how to live a healthy life. </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3</a:t>
            </a:fld>
            <a:endParaRPr lang="en-AU"/>
          </a:p>
        </p:txBody>
      </p:sp>
    </p:spTree>
    <p:extLst>
      <p:ext uri="{BB962C8B-B14F-4D97-AF65-F5344CB8AC3E}">
        <p14:creationId xmlns:p14="http://schemas.microsoft.com/office/powerpoint/2010/main" val="362694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next</a:t>
            </a:r>
            <a:r>
              <a:rPr lang="en-AU" sz="1200" baseline="0" dirty="0"/>
              <a:t> slides will talk about how hormones affect your mood, heart health, bone health and sleep. </a:t>
            </a:r>
            <a:endParaRPr lang="en-AU" sz="1200"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21</a:t>
            </a:fld>
            <a:endParaRPr lang="en-AU"/>
          </a:p>
        </p:txBody>
      </p:sp>
    </p:spTree>
    <p:extLst>
      <p:ext uri="{BB962C8B-B14F-4D97-AF65-F5344CB8AC3E}">
        <p14:creationId xmlns:p14="http://schemas.microsoft.com/office/powerpoint/2010/main" val="1722759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Many hormones can affect your mood, including reproductive hormones and cortisol. For example: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changing levels of hormones after childbirth can lead to mood changes including postnatal depression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changing levels of reproductive hormones during perimenopause means that women are at increased risk of developing depression and anxiety during this time.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Cortisol has many functions throughout the body, including helping your body respond to stress. However, if cortisol levels are high for extended periods, this can have a serious impact on your mental health. Cortisol levels might be high for extended periods due to chronic stress, trauma or experiences of violence.  </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22</a:t>
            </a:fld>
            <a:endParaRPr lang="en-AU"/>
          </a:p>
        </p:txBody>
      </p:sp>
    </p:spTree>
    <p:extLst>
      <p:ext uri="{BB962C8B-B14F-4D97-AF65-F5344CB8AC3E}">
        <p14:creationId xmlns:p14="http://schemas.microsoft.com/office/powerpoint/2010/main" val="156110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The cardiovascular system is responsible for transporting oxygen, nutrients and hormones throughout the body. It is made up of your heart, blood and blood vessels.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Hormones help to keep your cardiovascular system healthy.</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They help to maintain blood vessels and blood pressure, and healthy levels of cholesterol and triglycerides.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Cardiovascular disease (heart disease and stroke) is the leading cause of death in Australian women. </a:t>
            </a:r>
          </a:p>
          <a:p>
            <a:pPr marL="0" indent="0" defTabSz="1113096">
              <a:buFont typeface="Arial" panose="020B0604020202020204" pitchFamily="34" charset="0"/>
              <a:buNone/>
              <a:defRPr/>
            </a:pPr>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23</a:t>
            </a:fld>
            <a:endParaRPr lang="en-AU"/>
          </a:p>
        </p:txBody>
      </p:sp>
    </p:spTree>
    <p:extLst>
      <p:ext uri="{BB962C8B-B14F-4D97-AF65-F5344CB8AC3E}">
        <p14:creationId xmlns:p14="http://schemas.microsoft.com/office/powerpoint/2010/main" val="9735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Before menopause, women have a lower risk of heart disease than men.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After menopause the risk of heart disease increases due to loss of oestrogen.</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fall in estrogen at menopause causes a change in body shape with increases in fat around the tummy, and increases in blood fats like cholesterol and triglycerides, and blood pressure.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contributes to an increased risk of heart disease and stroke.</a:t>
            </a:r>
          </a:p>
          <a:p>
            <a:pPr marL="197431" indent="-197431">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24</a:t>
            </a:fld>
            <a:endParaRPr lang="en-AU"/>
          </a:p>
        </p:txBody>
      </p:sp>
    </p:spTree>
    <p:extLst>
      <p:ext uri="{BB962C8B-B14F-4D97-AF65-F5344CB8AC3E}">
        <p14:creationId xmlns:p14="http://schemas.microsoft.com/office/powerpoint/2010/main" val="83371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Bone is a living tissue, constantly breaking down and being replaced.</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Oestrogen and parathyroid hormone, along with vitamin D, are very important for your bone health.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Oestrogen helps stop the bone from breaking down. Vitamin D and parathyroid hormone regulate the ideal amount of calcium in the body to build bone.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Our childhood and teenage years are the most important time for developing bones, and we reach peak bone mass in our early 20s.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During our 30s and 40s more bone is lost than made.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At menopause, the dramatic fall in oestrogen further speeds up bone loss.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Good bone health means getting an initial strong bone mass in adolescence, keeping strong building blocks for bone such as calcium and protein in the body and minimising bone loss from the 30s onwards.</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25</a:t>
            </a:fld>
            <a:endParaRPr lang="en-AU"/>
          </a:p>
        </p:txBody>
      </p:sp>
    </p:spTree>
    <p:extLst>
      <p:ext uri="{BB962C8B-B14F-4D97-AF65-F5344CB8AC3E}">
        <p14:creationId xmlns:p14="http://schemas.microsoft.com/office/powerpoint/2010/main" val="417826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Osteoporosis is a condition in which bones become thin, weak, fragile and easily broken. The image on the slide shows a healthy bone (left) and a bone with osteoporosis (right).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Brittle bones are more prone to breaks, particularly from a minor injury or fall.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Breaking a bone is painful and requires recovery time, disrupts normal living and affects your level of independence and mobility.</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Osteoporosis is particularly common among postmenopausal women, due to the drop in oestrogen at menopause.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Other risk factors include:</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family history of fractures</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smoking</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excess alcohol consumption</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not enough calcium and vitamin D </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lack of weight-bearing exercise </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long-term use of certain drugs such as steroids and thyroid and cancer medication. </a:t>
            </a:r>
            <a:endParaRPr lang="en-AU" sz="1200" dirty="0">
              <a:latin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To reduce your risk:</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get the building blocks: eating calcium-rich foods for bones, and protein for healthy muscles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vitamin D: safe sun exposure every day or take supplements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activity: weight-bearing, strength training, balance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limit alcohol and caffeine intake. </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26</a:t>
            </a:fld>
            <a:endParaRPr lang="en-AU"/>
          </a:p>
        </p:txBody>
      </p:sp>
    </p:spTree>
    <p:extLst>
      <p:ext uri="{BB962C8B-B14F-4D97-AF65-F5344CB8AC3E}">
        <p14:creationId xmlns:p14="http://schemas.microsoft.com/office/powerpoint/2010/main" val="1638878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Consistent, high-quality sleep is important for physical and mental wellbeing.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Your body clock tells you when to go to sleep and wake up and is controlled by your body’s circadian rhythm.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Circadian rhythms are physical, mental and behavioural changes that happen in a 24-hour cycle. They influence </a:t>
            </a:r>
            <a:r>
              <a:rPr lang="en-AU" sz="1200" dirty="0">
                <a:ea typeface="Calibri" panose="020F0502020204030204" pitchFamily="34" charset="0"/>
                <a:cs typeface="Times New Roman" panose="02020603050405020304" pitchFamily="18" charset="0"/>
              </a:rPr>
              <a:t>processes such as sleep, thinking, energy levels and metabolism. </a:t>
            </a:r>
          </a:p>
          <a:p>
            <a:pPr marL="382171" indent="-382171" defTabSz="1021806">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Circadian rhythms are </a:t>
            </a:r>
            <a:r>
              <a:rPr lang="en-AU" sz="1200" dirty="0">
                <a:cs typeface="Times New Roman" panose="02020603050405020304" pitchFamily="18" charset="0"/>
              </a:rPr>
              <a:t>essential for maintaining a healthy hormonal balance and, in turn, are </a:t>
            </a:r>
            <a:r>
              <a:rPr lang="en-AU" sz="1200" dirty="0">
                <a:ea typeface="Calibri" panose="020F0502020204030204" pitchFamily="34" charset="0"/>
                <a:cs typeface="Times New Roman" panose="02020603050405020304" pitchFamily="18" charset="0"/>
              </a:rPr>
              <a:t>maintained by a number of hormones.</a:t>
            </a:r>
          </a:p>
          <a:p>
            <a:pPr marL="382171" indent="-382171" defTabSz="1021806">
              <a:lnSpc>
                <a:spcPct val="107000"/>
              </a:lnSpc>
              <a:buFont typeface="Arial" panose="020B0604020202020204" pitchFamily="34" charset="0"/>
              <a:buChar char="•"/>
              <a:tabLst>
                <a:tab pos="526485" algn="l"/>
              </a:tabLst>
            </a:pPr>
            <a:r>
              <a:rPr lang="en-AU" sz="1200" dirty="0">
                <a:ea typeface="Calibri" panose="020F0502020204030204" pitchFamily="34" charset="0"/>
                <a:cs typeface="Times New Roman" panose="02020603050405020304" pitchFamily="18" charset="0"/>
              </a:rPr>
              <a:t>An example of disruption to your circadian rhythm is jet lag. </a:t>
            </a:r>
          </a:p>
          <a:p>
            <a:pPr marL="382171" indent="-382171" defTabSz="1021806">
              <a:lnSpc>
                <a:spcPct val="107000"/>
              </a:lnSpc>
              <a:buFont typeface="Arial" panose="020B0604020202020204" pitchFamily="34" charset="0"/>
              <a:buChar char="•"/>
              <a:tabLst>
                <a:tab pos="526485" algn="l"/>
              </a:tabLst>
            </a:pPr>
            <a:r>
              <a:rPr lang="en-US" sz="1200" dirty="0">
                <a:ea typeface="Calibri" panose="020F0502020204030204" pitchFamily="34" charset="0"/>
                <a:cs typeface="Times New Roman" panose="02020603050405020304" pitchFamily="18" charset="0"/>
              </a:rPr>
              <a:t>Regular sleep means between 7 and 9 hours, with a similar sleep and wake time every day, including on weekends. </a:t>
            </a:r>
            <a:endParaRPr lang="en-AU" sz="1200" dirty="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27</a:t>
            </a:fld>
            <a:endParaRPr lang="en-AU"/>
          </a:p>
        </p:txBody>
      </p:sp>
    </p:spTree>
    <p:extLst>
      <p:ext uri="{BB962C8B-B14F-4D97-AF65-F5344CB8AC3E}">
        <p14:creationId xmlns:p14="http://schemas.microsoft.com/office/powerpoint/2010/main" val="194184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SzPts val="1000"/>
              <a:buFont typeface="Arial" panose="020B0604020202020204" pitchFamily="34" charset="0"/>
              <a:buChar char="•"/>
              <a:tabLst>
                <a:tab pos="556547" algn="l"/>
              </a:tabLst>
            </a:pPr>
            <a:r>
              <a:rPr lang="en-AU" sz="1200" dirty="0">
                <a:latin typeface="+mn-lt"/>
                <a:ea typeface="Times New Roman" panose="02020603050405020304" pitchFamily="18" charset="0"/>
                <a:cs typeface="Times New Roman" panose="02020603050405020304" pitchFamily="18" charset="0"/>
              </a:rPr>
              <a:t>Poor sleep and lowered energy levels are common among women, especially when oestrogen levels are low, such as before and during a period, during breastfeeding and postmenopause.</a:t>
            </a:r>
          </a:p>
          <a:p>
            <a:pPr marL="382171" indent="-382171" defTabSz="1021806">
              <a:lnSpc>
                <a:spcPct val="107000"/>
              </a:lnSpc>
              <a:buSzPts val="1000"/>
              <a:buFont typeface="Arial" panose="020B0604020202020204" pitchFamily="34" charset="0"/>
              <a:buChar char="•"/>
              <a:tabLst>
                <a:tab pos="556547" algn="l"/>
              </a:tabLst>
              <a:defRPr/>
            </a:pPr>
            <a:r>
              <a:rPr lang="en-AU" sz="1200" dirty="0">
                <a:latin typeface="+mn-lt"/>
                <a:cs typeface="Times New Roman" panose="02020603050405020304" pitchFamily="18" charset="0"/>
              </a:rPr>
              <a:t>Poor or not enough sleep affects the body’s ability to regulate stress hormones, appetite and blood sugar levels. </a:t>
            </a:r>
          </a:p>
          <a:p>
            <a:pPr marL="382171" indent="-382171" defTabSz="1021806">
              <a:lnSpc>
                <a:spcPct val="107000"/>
              </a:lnSpc>
              <a:buSzPts val="1000"/>
              <a:buFont typeface="Arial" panose="020B0604020202020204" pitchFamily="34" charset="0"/>
              <a:buChar char="•"/>
              <a:tabLst>
                <a:tab pos="556547" algn="l"/>
              </a:tabLst>
              <a:defRPr/>
            </a:pPr>
            <a:r>
              <a:rPr lang="en-AU" sz="1200" dirty="0">
                <a:latin typeface="+mn-lt"/>
                <a:cs typeface="Times New Roman" panose="02020603050405020304" pitchFamily="18" charset="0"/>
              </a:rPr>
              <a:t>It can lead to increased blood pressure and increased risk of obesity, diabetes, heart disease, depression and anxiety. </a:t>
            </a:r>
            <a:endParaRPr lang="en-AU" sz="1200" dirty="0">
              <a:solidFill>
                <a:srgbClr val="383C3D"/>
              </a:solidFill>
              <a:latin typeface="+mn-lt"/>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28</a:t>
            </a:fld>
            <a:endParaRPr lang="en-AU"/>
          </a:p>
        </p:txBody>
      </p:sp>
    </p:spTree>
    <p:extLst>
      <p:ext uri="{BB962C8B-B14F-4D97-AF65-F5344CB8AC3E}">
        <p14:creationId xmlns:p14="http://schemas.microsoft.com/office/powerpoint/2010/main" val="1344882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7000"/>
              </a:lnSpc>
            </a:pPr>
            <a:r>
              <a:rPr lang="en-AU" sz="1200" dirty="0">
                <a:latin typeface="Calibri" panose="020F0502020204030204" pitchFamily="34" charset="0"/>
                <a:cs typeface="Times New Roman" panose="02020603050405020304" pitchFamily="18" charset="0"/>
              </a:rPr>
              <a:t>A healthy lifestyle is important for general health and wellbeing, as well as helping to keep your hormones in balance and working properly. The next slides will talk about some ways you can live a healthy life. These are: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well</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move more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sleep better</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see your doctor for a check-up.</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29</a:t>
            </a:fld>
            <a:endParaRPr lang="en-AU"/>
          </a:p>
        </p:txBody>
      </p:sp>
    </p:spTree>
    <p:extLst>
      <p:ext uri="{BB962C8B-B14F-4D97-AF65-F5344CB8AC3E}">
        <p14:creationId xmlns:p14="http://schemas.microsoft.com/office/powerpoint/2010/main" val="1380819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7000"/>
              </a:lnSpc>
            </a:pPr>
            <a:r>
              <a:rPr lang="en-AU" sz="1200" dirty="0">
                <a:latin typeface="Calibri" panose="020F0502020204030204" pitchFamily="34" charset="0"/>
                <a:cs typeface="Times New Roman" panose="02020603050405020304" pitchFamily="18" charset="0"/>
              </a:rPr>
              <a:t>Choosing healthy and nutritious foods is one way you can lower your risk of developing many chronic health problems such as diabetes, heart disease and obesity. Here are some tips for eating a balanced and nutritious diet.</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foods from the 5 food groups each day. The five food groups are: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grain (cereal) foods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vegetables and legumes/beans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fruit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lean meats and poultry, fish, eggs, tofu, nuts and seeds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milk, yoghurt, cheese or alternatives.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Choose wholegrains over highly processed grains.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regular meals and snacks when you feel hungry.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Healthy fats are important for maintaining good cholesterol and heart health, blood sugar control, managing inflammation and absorbing some vitamins. Some healthy fats to include in your diet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fatty fish like salmon, sardines and tuna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nuts and seeds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avocado and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extra virgin olive oil.</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a variety of brightly coloured fruit and vegetables. Different-coloured plant foods have different nutrients and health benefits. So eating a wide variety of colours will help you get different nutrients and could benefit different areas of your health.</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Drink 6–8 glasses of water each day and avoid high-sugar drinks such as soft drink, cordial and energy drinks. </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Be mindful of what you eat, as well as portion sizes.</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30</a:t>
            </a:fld>
            <a:endParaRPr lang="en-AU"/>
          </a:p>
        </p:txBody>
      </p:sp>
    </p:spTree>
    <p:extLst>
      <p:ext uri="{BB962C8B-B14F-4D97-AF65-F5344CB8AC3E}">
        <p14:creationId xmlns:p14="http://schemas.microsoft.com/office/powerpoint/2010/main" val="99320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t>Hormones are chemicals made in your body that send messages through the bloodstream to tissues and organs.</a:t>
            </a:r>
          </a:p>
          <a:p>
            <a:pPr marL="382171" indent="-382171" defTabSz="1021806">
              <a:lnSpc>
                <a:spcPct val="107000"/>
              </a:lnSpc>
              <a:buFont typeface="Arial" panose="020B0604020202020204" pitchFamily="34" charset="0"/>
              <a:buChar char="•"/>
            </a:pPr>
            <a:r>
              <a:rPr lang="en-AU" sz="1200" dirty="0"/>
              <a:t>They help control many of your body's functions, such as temperature, growth, energy, repair of cells, reproduction, sexual function and digestion.</a:t>
            </a:r>
          </a:p>
          <a:p>
            <a:pPr marL="382171" indent="-382171" defTabSz="1021806">
              <a:lnSpc>
                <a:spcPct val="107000"/>
              </a:lnSpc>
              <a:buFont typeface="Arial" panose="020B0604020202020204" pitchFamily="34" charset="0"/>
              <a:buChar char="•"/>
            </a:pPr>
            <a:r>
              <a:rPr lang="en-AU" sz="1200" dirty="0"/>
              <a:t>Hormones tell your body what to do, for example when to eat, stop eating, sleep, wake up, grow or stop growing.</a:t>
            </a:r>
          </a:p>
          <a:p>
            <a:pPr marL="382171" indent="-382171" defTabSz="1021806">
              <a:lnSpc>
                <a:spcPct val="107000"/>
              </a:lnSpc>
              <a:buFont typeface="Arial" panose="020B0604020202020204" pitchFamily="34" charset="0"/>
              <a:buChar char="•"/>
              <a:defRPr/>
            </a:pPr>
            <a:r>
              <a:rPr lang="en-AU" sz="1200" dirty="0"/>
              <a:t>There are 75 hormones in your body, and they influence each other. The balance between them helps to keep you healthy.  </a:t>
            </a:r>
          </a:p>
          <a:p>
            <a:pPr marL="382171" indent="-382171" defTabSz="1021806">
              <a:lnSpc>
                <a:spcPct val="107000"/>
              </a:lnSpc>
              <a:buFont typeface="Arial" panose="020B0604020202020204" pitchFamily="34" charset="0"/>
              <a:buChar char="•"/>
              <a:defRPr/>
            </a:pPr>
            <a:r>
              <a:rPr lang="en-AU" sz="1200" dirty="0"/>
              <a:t>Hormone imbalances can lead to health issues such as weight gain or loss, diabetes, infertility, weak bones, heart issues and mood changes.</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4</a:t>
            </a:fld>
            <a:endParaRPr lang="en-AU"/>
          </a:p>
        </p:txBody>
      </p:sp>
    </p:spTree>
    <p:extLst>
      <p:ext uri="{BB962C8B-B14F-4D97-AF65-F5344CB8AC3E}">
        <p14:creationId xmlns:p14="http://schemas.microsoft.com/office/powerpoint/2010/main" val="60454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Physical activity can help to balance your hormones.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Build physical activity into your life-try to do at least 30 minutes of exercise each day.</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Try out different activities to find ones you enjoy.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Weight-bearing activities like dancing, skipping, strength training or using weights are especially important after menopause.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have a medical condition, are overweight, are pregnant, are over 40 years of age or have not exercised regularly for a long time, see a health professional for medical advice before increasing your activity. </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31</a:t>
            </a:fld>
            <a:endParaRPr lang="en-AU"/>
          </a:p>
        </p:txBody>
      </p:sp>
    </p:spTree>
    <p:extLst>
      <p:ext uri="{BB962C8B-B14F-4D97-AF65-F5344CB8AC3E}">
        <p14:creationId xmlns:p14="http://schemas.microsoft.com/office/powerpoint/2010/main" val="3141242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things you can do to help you have regular, high-quality sleep. Some of these are: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cut down on caffeinated beverages, especially later in the day - caffeinated beverages include tea, green tea, coffee, cola and energy drinks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avoid eating heavy meals late at night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limit the amount of alcohol you drink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 physically active, but avoid exercising in the four hours before bedtime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try to go to bed and wake up at the same time each day, even on weekends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have a clock in your bedroom, put it somewhere where you cannot see it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try relaxation strategies before bedtime.</a:t>
            </a:r>
          </a:p>
          <a:p>
            <a:pPr marL="382171" indent="-382171" defTabSz="1021806">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Talk to your doctor if you still have trouble sleeping.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32</a:t>
            </a:fld>
            <a:endParaRPr lang="en-AU"/>
          </a:p>
        </p:txBody>
      </p:sp>
    </p:spTree>
    <p:extLst>
      <p:ext uri="{BB962C8B-B14F-4D97-AF65-F5344CB8AC3E}">
        <p14:creationId xmlns:p14="http://schemas.microsoft.com/office/powerpoint/2010/main" val="1217856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health check is a medical examination by a health professional to look for health issues.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Have regular general health checks with your doctor.</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A health check </a:t>
            </a:r>
            <a:r>
              <a:rPr lang="en-AU" sz="1200" dirty="0">
                <a:latin typeface="Calibri" panose="020F0502020204030204" pitchFamily="34" charset="0"/>
                <a:ea typeface="Calibri" panose="020F0502020204030204" pitchFamily="34" charset="0"/>
                <a:cs typeface="Times New Roman" panose="02020603050405020304" pitchFamily="18" charset="0"/>
              </a:rPr>
              <a:t>will involve checking your current health, talking to your doctor about your medical history and your family history of disease, and discussing your lifestyle such as diet, exercise habits and whether or not you smoke or drink alcohol.</a:t>
            </a:r>
            <a:endParaRPr lang="en-AU" sz="1200" dirty="0">
              <a:latin typeface="Calibri" panose="020F0502020204030204" pitchFamily="34" charset="0"/>
              <a:cs typeface="Times New Roman" panose="02020603050405020304" pitchFamily="18" charset="0"/>
            </a:endParaRP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Regular health checks will help find health issues or signs of an illness early. Many diseases such as cardiovascular (heart) disease, diabetes and some cancers can be picked up in their early stages when treatment is often more effective.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Depending on your age, the doctor may also do or recommend specific screening tests.</a:t>
            </a:r>
            <a:endParaRPr lang="en-AU" sz="1200" dirty="0">
              <a:latin typeface="Calibri" panose="020F0502020204030204" pitchFamily="34" charset="0"/>
              <a:cs typeface="Times New Roman" panose="02020603050405020304" pitchFamily="18" charset="0"/>
            </a:endParaRP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It’s a good opportunity to ask questions and gain information from your doctor.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Some women may need more frequent health checks compared to others depending on their age, risks of certain conditions, medical background and family history. Talk to your doctor about what tests you need to maintain your health and how often you should have them.</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33</a:t>
            </a:fld>
            <a:endParaRPr lang="en-AU"/>
          </a:p>
        </p:txBody>
      </p:sp>
    </p:spTree>
    <p:extLst>
      <p:ext uri="{BB962C8B-B14F-4D97-AF65-F5344CB8AC3E}">
        <p14:creationId xmlns:p14="http://schemas.microsoft.com/office/powerpoint/2010/main" val="212499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Many hormones are important for women. Some of these are:</a:t>
            </a:r>
          </a:p>
          <a:p>
            <a:pPr marL="382171" indent="-382171" defTabSz="1021806">
              <a:lnSpc>
                <a:spcPct val="107000"/>
              </a:lnSpc>
              <a:buFont typeface="Arial" panose="020B0604020202020204" pitchFamily="34" charset="0"/>
              <a:buChar char="•"/>
            </a:pPr>
            <a:r>
              <a:rPr lang="en-AU" sz="1200" dirty="0"/>
              <a:t>Reproductive hormones:</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oestrogen</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progesterone </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testosterone.</a:t>
            </a:r>
          </a:p>
          <a:p>
            <a:pPr marL="382171" indent="-382171" defTabSz="1021806">
              <a:lnSpc>
                <a:spcPct val="107000"/>
              </a:lnSpc>
              <a:buFont typeface="Arial" panose="020B0604020202020204" pitchFamily="34" charset="0"/>
              <a:buChar char="•"/>
            </a:pPr>
            <a:r>
              <a:rPr lang="en-AU" sz="1200" dirty="0"/>
              <a:t>Other hormones that impact women’s health that you’ll hear mentioned in this presentation include: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cortisol (stress hormone)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parathyroid hormone (helps to balance levels of calcium in your blood)</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melatonin (helps to regulate your body clock)</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insulin (allows your body to use sugar from the food you eat as energy). </a:t>
            </a:r>
          </a:p>
          <a:p>
            <a:pPr marL="191589" indent="-191589">
              <a:buFontTx/>
              <a:buChar char="-"/>
            </a:pPr>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5</a:t>
            </a:fld>
            <a:endParaRPr lang="en-AU"/>
          </a:p>
        </p:txBody>
      </p:sp>
    </p:spTree>
    <p:extLst>
      <p:ext uri="{BB962C8B-B14F-4D97-AF65-F5344CB8AC3E}">
        <p14:creationId xmlns:p14="http://schemas.microsoft.com/office/powerpoint/2010/main" val="83455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Oestrogen, progesterone and testosterone are known as ‘reproductive hormones’.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Oestrogen affects many parts of your body, including bones, brain, heart, skin and bladder. It also helps maintain the endometrium (lining of the uterus) and the cervix (the lower part of, or entrance to, the uterus). The level of oestrogen in your body drops significantly after menopause.</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Progesterone thickens the lining of the uterus so that </a:t>
            </a:r>
            <a:r>
              <a:rPr lang="en-AU" sz="1200" dirty="0">
                <a:latin typeface="Calibri" panose="020F0502020204030204" pitchFamily="34" charset="0"/>
                <a:cs typeface="Times New Roman" panose="02020603050405020304" pitchFamily="18" charset="0"/>
              </a:rPr>
              <a:t>a fertilised </a:t>
            </a:r>
            <a:r>
              <a:rPr lang="en-US" sz="1200" dirty="0">
                <a:latin typeface="Calibri" panose="020F0502020204030204" pitchFamily="34" charset="0"/>
                <a:cs typeface="Times New Roman" panose="02020603050405020304" pitchFamily="18" charset="0"/>
              </a:rPr>
              <a:t>egg can be implanted. It also helps maintain a pregnancy. Progesterone production stops at menopause when ovulation ceases.</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Testosterone plays a role in sexual desire and libido. Levels of testosterone in your body are highest during your 20s, and then gradually decline with age. By menopause, testosterone levels are about one quarter of what they used to be. But after the age of 65–70 years, testosterone rises again and is thought to offer protection against cardiovascular disease.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Production of these 3 hormones is controlled by other hormones produced in the brain.</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6</a:t>
            </a:fld>
            <a:endParaRPr lang="en-AU"/>
          </a:p>
        </p:txBody>
      </p:sp>
    </p:spTree>
    <p:extLst>
      <p:ext uri="{BB962C8B-B14F-4D97-AF65-F5344CB8AC3E}">
        <p14:creationId xmlns:p14="http://schemas.microsoft.com/office/powerpoint/2010/main" val="245225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Different stages in women’s lives trigger significant changes in hormone production. These include puberty, pregnancy, childbirth, perimenopause, menopause and postmenopause.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Puberty</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The amount of oestrogen and progesterone increases which affects breast tissue, the vulva, the vagina, pubic and underarm hair, periods and mood.  </a:t>
            </a:r>
          </a:p>
          <a:p>
            <a:pPr marL="382171" indent="-382171" defTabSz="1021806">
              <a:lnSpc>
                <a:spcPct val="107000"/>
              </a:lnSpc>
              <a:buFont typeface="Arial" panose="020B0604020202020204" pitchFamily="34" charset="0"/>
              <a:buChar char="•"/>
            </a:pPr>
            <a:r>
              <a:rPr lang="en-US" sz="1200" dirty="0">
                <a:cs typeface="Times New Roman" panose="02020603050405020304" pitchFamily="18" charset="0"/>
              </a:rPr>
              <a:t>Pregnancy</a:t>
            </a:r>
          </a:p>
          <a:p>
            <a:pPr marL="894080" lvl="1" indent="-383178" defTabSz="1021806">
              <a:lnSpc>
                <a:spcPct val="107000"/>
              </a:lnSpc>
              <a:buFont typeface="Calibri" panose="020F0502020204030204" pitchFamily="34" charset="0"/>
              <a:buChar char="-"/>
            </a:pPr>
            <a:r>
              <a:rPr lang="en-US" sz="1200" dirty="0">
                <a:cs typeface="Times New Roman" panose="02020603050405020304" pitchFamily="18" charset="0"/>
              </a:rPr>
              <a:t>During pregnancy there is a sudden and dramatic increase in </a:t>
            </a:r>
            <a:r>
              <a:rPr lang="en-AU" sz="1200" noProof="0" dirty="0">
                <a:cs typeface="Times New Roman" panose="02020603050405020304" pitchFamily="18" charset="0"/>
              </a:rPr>
              <a:t>oestrogen and progesterone. This helps the foetus to develop. It can also change the pregnant woman’s skin and hair, create the ‘glow’ of pregnancy and affect mood.</a:t>
            </a:r>
            <a:r>
              <a:rPr lang="en-AU" sz="1200" u="sng" noProof="0" dirty="0">
                <a:cs typeface="Times New Roman" panose="02020603050405020304" pitchFamily="18" charset="0"/>
              </a:rPr>
              <a:t> </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Later in the pregnancy there is an increase in other hormones such as oxytocin and </a:t>
            </a:r>
            <a:r>
              <a:rPr lang="en-AU" sz="1200" noProof="0" dirty="0" err="1">
                <a:cs typeface="Times New Roman" panose="02020603050405020304" pitchFamily="18" charset="0"/>
              </a:rPr>
              <a:t>relaxin</a:t>
            </a:r>
            <a:r>
              <a:rPr lang="en-AU" sz="1200" noProof="0" dirty="0">
                <a:cs typeface="Times New Roman" panose="02020603050405020304" pitchFamily="18" charset="0"/>
              </a:rPr>
              <a:t>. Oxytocin is produced in large amounts during labour, and </a:t>
            </a:r>
            <a:r>
              <a:rPr lang="en-AU" sz="1200" noProof="0" dirty="0" err="1">
                <a:cs typeface="Times New Roman" panose="02020603050405020304" pitchFamily="18" charset="0"/>
              </a:rPr>
              <a:t>relaxin</a:t>
            </a:r>
            <a:r>
              <a:rPr lang="en-AU" sz="1200" noProof="0" dirty="0">
                <a:cs typeface="Times New Roman" panose="02020603050405020304" pitchFamily="18" charset="0"/>
              </a:rPr>
              <a:t> helps to relax ligaments in the pelvis and widen the cervix in preparation for childbirth. </a:t>
            </a:r>
          </a:p>
          <a:p>
            <a:pPr marL="382171" indent="-382171" defTabSz="1021806">
              <a:lnSpc>
                <a:spcPct val="107000"/>
              </a:lnSpc>
              <a:buFont typeface="Arial" panose="020B0604020202020204" pitchFamily="34" charset="0"/>
              <a:buChar char="•"/>
            </a:pPr>
            <a:r>
              <a:rPr lang="en-AU" sz="1200" noProof="0" dirty="0">
                <a:cs typeface="Times New Roman" panose="02020603050405020304" pitchFamily="18" charset="0"/>
              </a:rPr>
              <a:t>Childbirth</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Immediately after childbirth, there is a sudden and dramatic decrease in the hormones oestrogen and progesterone. This can lead to changes in mood, including postnatal depression and the ‘baby blues’. The drop in oestrogen can also cause vaginal dryness and painful sex. </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Prolactin hormone is responsible for the production of breastmilk.</a:t>
            </a:r>
          </a:p>
          <a:p>
            <a:pPr marL="382171" indent="-382171" defTabSz="1021806">
              <a:lnSpc>
                <a:spcPct val="107000"/>
              </a:lnSpc>
              <a:buFont typeface="Arial" panose="020B0604020202020204" pitchFamily="34" charset="0"/>
              <a:buChar char="•"/>
            </a:pPr>
            <a:r>
              <a:rPr lang="en-US" sz="1200" dirty="0">
                <a:cs typeface="Times New Roman" panose="02020603050405020304" pitchFamily="18" charset="0"/>
              </a:rPr>
              <a:t>Perimenopause</a:t>
            </a:r>
          </a:p>
          <a:p>
            <a:pPr marL="894080" lvl="1" indent="-383178" defTabSz="1021806">
              <a:lnSpc>
                <a:spcPct val="107000"/>
              </a:lnSpc>
              <a:buFont typeface="Calibri" panose="020F0502020204030204" pitchFamily="34" charset="0"/>
              <a:buChar char="-"/>
            </a:pPr>
            <a:r>
              <a:rPr lang="en-US" sz="1200" dirty="0">
                <a:cs typeface="Times New Roman" panose="02020603050405020304" pitchFamily="18" charset="0"/>
              </a:rPr>
              <a:t>Perimenopause is often described as a time of ‘hormonal chaos’. During this time, hormone levels can change rapidly, swinging up and down. This causes many common menopausal symptoms such as hot flushes and night sweats.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Menopause and postmenopause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After menopause there is a significant drop in oestrogen, leading to increased risk of developing cardiovascular disease and osteoporosis. </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7</a:t>
            </a:fld>
            <a:endParaRPr lang="en-AU"/>
          </a:p>
        </p:txBody>
      </p:sp>
    </p:spTree>
    <p:extLst>
      <p:ext uri="{BB962C8B-B14F-4D97-AF65-F5344CB8AC3E}">
        <p14:creationId xmlns:p14="http://schemas.microsoft.com/office/powerpoint/2010/main" val="144975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Some conditions or stages that are affected by reproductive hormones include:</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premenstrual syndrome (PMS)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premenstrual dysphoric disorder (PMDD)</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polycystic ovary syndrome (PCOS)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endometriosis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menopause.</a:t>
            </a:r>
          </a:p>
          <a:p>
            <a:pPr>
              <a:lnSpc>
                <a:spcPct val="107000"/>
              </a:lnSpc>
            </a:pPr>
            <a:r>
              <a:rPr lang="en-AU" sz="1200" dirty="0"/>
              <a:t>The next slides will discuss these in greater detail. </a:t>
            </a:r>
          </a:p>
          <a:p>
            <a:pPr>
              <a:lnSpc>
                <a:spcPct val="107000"/>
              </a:lnSpc>
            </a:pPr>
            <a:r>
              <a:rPr lang="en-AU" sz="1200" dirty="0"/>
              <a:t>Note: menopause is a normal life stage, not a disease or medical condition. However, due to the symptoms associated with menopause, it often requires treatment or management. </a:t>
            </a:r>
            <a:endParaRPr lang="en-US" sz="1200"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8</a:t>
            </a:fld>
            <a:endParaRPr lang="en-AU"/>
          </a:p>
        </p:txBody>
      </p:sp>
    </p:spTree>
    <p:extLst>
      <p:ext uri="{BB962C8B-B14F-4D97-AF65-F5344CB8AC3E}">
        <p14:creationId xmlns:p14="http://schemas.microsoft.com/office/powerpoint/2010/main" val="181891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Many women experience at least 1 or 2 symptoms in the lead-up to their period, which go away once the period starts.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Most women experience symptoms that they can manage themselves.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When these symptoms impact on your quality of life, they are known as ‘premenstrual syndrome’ or PMS.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Anyone can experience PMS, but it is most common in women in their 20s and 30s.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Common symptoms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emotional symptoms, like irritability, anxiety, and difficulty concentrating</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symptoms, like constipation, diarrhoea, swollen and tender breasts, acne and pimples, fatigue, and food cravings.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If you have premenstrual symptoms that trouble you, speak to a doctor or nurse. </a:t>
            </a:r>
          </a:p>
          <a:p>
            <a:endParaRPr lang="en-US" dirty="0"/>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9</a:t>
            </a:fld>
            <a:endParaRPr lang="en-AU"/>
          </a:p>
        </p:txBody>
      </p:sp>
    </p:spTree>
    <p:extLst>
      <p:ext uri="{BB962C8B-B14F-4D97-AF65-F5344CB8AC3E}">
        <p14:creationId xmlns:p14="http://schemas.microsoft.com/office/powerpoint/2010/main" val="309976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b="0" i="0" dirty="0">
                <a:solidFill>
                  <a:srgbClr val="000000"/>
                </a:solidFill>
                <a:effectLst/>
                <a:latin typeface="+mn-lt"/>
              </a:rPr>
              <a:t>There are things you can do to manage PMS. </a:t>
            </a:r>
          </a:p>
          <a:p>
            <a:pPr>
              <a:lnSpc>
                <a:spcPct val="107000"/>
              </a:lnSpc>
            </a:pPr>
            <a:r>
              <a:rPr lang="en-US" sz="1200" b="0" i="0" dirty="0">
                <a:solidFill>
                  <a:srgbClr val="000000"/>
                </a:solidFill>
                <a:effectLst/>
                <a:latin typeface="+mn-lt"/>
              </a:rPr>
              <a:t>Evidence-based treatments for PMS include:</a:t>
            </a:r>
          </a:p>
          <a:p>
            <a:pPr marL="382171" indent="-382171" defTabSz="1021806">
              <a:lnSpc>
                <a:spcPct val="107000"/>
              </a:lnSpc>
              <a:buFont typeface="Arial" panose="020B0604020202020204" pitchFamily="34" charset="0"/>
              <a:buChar char="•"/>
            </a:pPr>
            <a:r>
              <a:rPr lang="en-US" sz="1200" dirty="0">
                <a:solidFill>
                  <a:srgbClr val="000000"/>
                </a:solidFill>
                <a:cs typeface="Times New Roman" panose="02020603050405020304" pitchFamily="18" charset="0"/>
              </a:rPr>
              <a:t>exercise – releases the hormone ‘endorphin’ which has a positive effect on mood</a:t>
            </a:r>
          </a:p>
          <a:p>
            <a:pPr marL="382171" indent="-382171" defTabSz="1021806">
              <a:lnSpc>
                <a:spcPct val="107000"/>
              </a:lnSpc>
              <a:buFont typeface="Arial" panose="020B0604020202020204" pitchFamily="34" charset="0"/>
              <a:buChar char="•"/>
            </a:pPr>
            <a:r>
              <a:rPr lang="en-US" sz="1200" dirty="0">
                <a:solidFill>
                  <a:srgbClr val="000000"/>
                </a:solidFill>
                <a:cs typeface="Times New Roman" panose="02020603050405020304" pitchFamily="18" charset="0"/>
              </a:rPr>
              <a:t>complementary </a:t>
            </a:r>
            <a:r>
              <a:rPr lang="en-AU" sz="1200" dirty="0">
                <a:solidFill>
                  <a:srgbClr val="000000"/>
                </a:solidFill>
                <a:cs typeface="Times New Roman" panose="02020603050405020304" pitchFamily="18" charset="0"/>
              </a:rPr>
              <a:t>medicine and therapies, such as evening primrose oil, vitamin B6, magnesium, chaste tree berry and acupuncture </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psychotherapy, such as cognitive behavioural therapy</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hormonal treatments, such as the oral contraceptive pill (‘the Pill’)</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other medications, such as anti-anxiety </a:t>
            </a:r>
            <a:r>
              <a:rPr lang="en-US" sz="1200" dirty="0">
                <a:solidFill>
                  <a:srgbClr val="000000"/>
                </a:solidFill>
                <a:cs typeface="Times New Roman" panose="02020603050405020304" pitchFamily="18" charset="0"/>
              </a:rPr>
              <a:t>medication or antidepressants. </a:t>
            </a:r>
          </a:p>
          <a:p>
            <a:pPr>
              <a:lnSpc>
                <a:spcPct val="107000"/>
              </a:lnSpc>
            </a:pPr>
            <a:r>
              <a:rPr lang="en-US" sz="1200" b="0" i="0" dirty="0">
                <a:solidFill>
                  <a:srgbClr val="000000"/>
                </a:solidFill>
                <a:effectLst/>
                <a:latin typeface="+mn-lt"/>
              </a:rPr>
              <a:t>Talk to your doctor about these treatments. </a:t>
            </a:r>
          </a:p>
          <a:p>
            <a:endParaRPr lang="en-AU" dirty="0"/>
          </a:p>
        </p:txBody>
      </p:sp>
      <p:sp>
        <p:nvSpPr>
          <p:cNvPr id="4" name="Slide Number Placeholder 3"/>
          <p:cNvSpPr>
            <a:spLocks noGrp="1"/>
          </p:cNvSpPr>
          <p:nvPr>
            <p:ph type="sldNum" sz="quarter" idx="5"/>
          </p:nvPr>
        </p:nvSpPr>
        <p:spPr/>
        <p:txBody>
          <a:bodyPr/>
          <a:lstStyle/>
          <a:p>
            <a:fld id="{ADBC109D-E194-4F8B-BAA2-38194ADCCB6E}" type="slidenum">
              <a:rPr lang="en-AU" smtClean="0"/>
              <a:t>10</a:t>
            </a:fld>
            <a:endParaRPr lang="en-AU"/>
          </a:p>
        </p:txBody>
      </p:sp>
    </p:spTree>
    <p:extLst>
      <p:ext uri="{BB962C8B-B14F-4D97-AF65-F5344CB8AC3E}">
        <p14:creationId xmlns:p14="http://schemas.microsoft.com/office/powerpoint/2010/main" val="255984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8DA2-0D5E-F422-10BE-AE0019CC8F0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FC9B77B-84D0-6468-1F67-554A8F1A9F6B}"/>
              </a:ext>
            </a:extLst>
          </p:cNvPr>
          <p:cNvSpPr>
            <a:spLocks noGrp="1"/>
          </p:cNvSpPr>
          <p:nvPr>
            <p:ph type="dt" sz="half" idx="10"/>
          </p:nvPr>
        </p:nvSpPr>
        <p:spPr/>
        <p:txBody>
          <a:bodyPr/>
          <a:lstStyle/>
          <a:p>
            <a:fld id="{194AAF04-779A-44F6-9DFD-7A48AF38D877}" type="datetimeFigureOut">
              <a:rPr lang="en-AU" smtClean="0"/>
              <a:t>23/07/2024</a:t>
            </a:fld>
            <a:endParaRPr lang="en-AU"/>
          </a:p>
        </p:txBody>
      </p:sp>
      <p:sp>
        <p:nvSpPr>
          <p:cNvPr id="4" name="Footer Placeholder 3">
            <a:extLst>
              <a:ext uri="{FF2B5EF4-FFF2-40B4-BE49-F238E27FC236}">
                <a16:creationId xmlns:a16="http://schemas.microsoft.com/office/drawing/2014/main" id="{7E6BB62F-66E3-2755-D3A1-95FD440F24E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429F5F7-7167-D43E-19F2-31633B4150D4}"/>
              </a:ext>
            </a:extLst>
          </p:cNvPr>
          <p:cNvSpPr>
            <a:spLocks noGrp="1"/>
          </p:cNvSpPr>
          <p:nvPr>
            <p:ph type="sldNum" sz="quarter" idx="12"/>
          </p:nvPr>
        </p:nvSpPr>
        <p:spPr/>
        <p:txBody>
          <a:bodyPr/>
          <a:lstStyle/>
          <a:p>
            <a:fld id="{74CED6A3-7C0F-4F50-856D-4038E3170B6C}" type="slidenum">
              <a:rPr lang="en-AU" smtClean="0"/>
              <a:t>‹#›</a:t>
            </a:fld>
            <a:endParaRPr lang="en-AU"/>
          </a:p>
        </p:txBody>
      </p:sp>
    </p:spTree>
    <p:extLst>
      <p:ext uri="{BB962C8B-B14F-4D97-AF65-F5344CB8AC3E}">
        <p14:creationId xmlns:p14="http://schemas.microsoft.com/office/powerpoint/2010/main" val="36608541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564C8-09C3-37B3-84C7-E7B4E9151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ED85F4D-BC68-826D-659D-1FBD5577A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CE8C96-68E5-E147-0CAC-AA2605B99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4AAF04-779A-44F6-9DFD-7A48AF38D877}" type="datetimeFigureOut">
              <a:rPr lang="en-AU" smtClean="0"/>
              <a:t>23/07/2024</a:t>
            </a:fld>
            <a:endParaRPr lang="en-AU"/>
          </a:p>
        </p:txBody>
      </p:sp>
      <p:sp>
        <p:nvSpPr>
          <p:cNvPr id="5" name="Footer Placeholder 4">
            <a:extLst>
              <a:ext uri="{FF2B5EF4-FFF2-40B4-BE49-F238E27FC236}">
                <a16:creationId xmlns:a16="http://schemas.microsoft.com/office/drawing/2014/main" id="{0EF615E9-CEC7-8C68-85D0-C59E1053F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CA481A8-69FC-6D61-5B5D-F6FD4BE51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CED6A3-7C0F-4F50-856D-4038E3170B6C}" type="slidenum">
              <a:rPr lang="en-AU" smtClean="0"/>
              <a:t>‹#›</a:t>
            </a:fld>
            <a:endParaRPr lang="en-AU"/>
          </a:p>
        </p:txBody>
      </p:sp>
    </p:spTree>
    <p:extLst>
      <p:ext uri="{BB962C8B-B14F-4D97-AF65-F5344CB8AC3E}">
        <p14:creationId xmlns:p14="http://schemas.microsoft.com/office/powerpoint/2010/main" val="115504139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8F3A3E-9DF4-3353-E7D4-B3E39D43DE88}"/>
              </a:ext>
            </a:extLst>
          </p:cNvPr>
          <p:cNvSpPr>
            <a:spLocks noGrp="1"/>
          </p:cNvSpPr>
          <p:nvPr>
            <p:ph type="title"/>
          </p:nvPr>
        </p:nvSpPr>
        <p:spPr/>
        <p:txBody>
          <a:bodyPr/>
          <a:lstStyle/>
          <a:p>
            <a:r>
              <a:rPr lang="en-US"/>
              <a:t>H</a:t>
            </a:r>
            <a:r>
              <a:rPr lang="en-AU"/>
              <a:t>ormones and </a:t>
            </a:r>
            <a:br>
              <a:rPr lang="en-AU"/>
            </a:br>
            <a:r>
              <a:rPr lang="en-AU"/>
              <a:t>your health</a:t>
            </a:r>
            <a:endParaRPr lang="en-AU" dirty="0"/>
          </a:p>
        </p:txBody>
      </p:sp>
      <p:pic>
        <p:nvPicPr>
          <p:cNvPr id="3" name="Picture 2">
            <a:extLst>
              <a:ext uri="{FF2B5EF4-FFF2-40B4-BE49-F238E27FC236}">
                <a16:creationId xmlns:a16="http://schemas.microsoft.com/office/drawing/2014/main" id="{A6232849-348E-23E7-1891-DA55E72E39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31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CD5110-9C82-9190-4DC8-A23C4C54362C}"/>
              </a:ext>
            </a:extLst>
          </p:cNvPr>
          <p:cNvSpPr>
            <a:spLocks noGrp="1"/>
          </p:cNvSpPr>
          <p:nvPr>
            <p:ph type="title"/>
          </p:nvPr>
        </p:nvSpPr>
        <p:spPr/>
        <p:txBody>
          <a:bodyPr/>
          <a:lstStyle/>
          <a:p>
            <a:r>
              <a:rPr lang="en-AU"/>
              <a:t>PMS management</a:t>
            </a:r>
            <a:endParaRPr lang="en-US" dirty="0"/>
          </a:p>
        </p:txBody>
      </p:sp>
      <p:pic>
        <p:nvPicPr>
          <p:cNvPr id="3" name="Picture 2">
            <a:extLst>
              <a:ext uri="{FF2B5EF4-FFF2-40B4-BE49-F238E27FC236}">
                <a16:creationId xmlns:a16="http://schemas.microsoft.com/office/drawing/2014/main" id="{65EEB90C-2090-EF27-0050-EC1712539E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105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EEBFE7-195D-6F72-F3D6-4F0483F37149}"/>
              </a:ext>
            </a:extLst>
          </p:cNvPr>
          <p:cNvSpPr>
            <a:spLocks noGrp="1"/>
          </p:cNvSpPr>
          <p:nvPr>
            <p:ph type="title"/>
          </p:nvPr>
        </p:nvSpPr>
        <p:spPr/>
        <p:txBody>
          <a:bodyPr/>
          <a:lstStyle/>
          <a:p>
            <a:r>
              <a:rPr lang="en-US">
                <a:ea typeface="ＭＳ Ｐゴシック" pitchFamily="34" charset="-128"/>
              </a:rPr>
              <a:t>Premenstrual dysphoric            disorder (PMDD)</a:t>
            </a:r>
            <a:endParaRPr lang="en-US" dirty="0"/>
          </a:p>
        </p:txBody>
      </p:sp>
      <p:pic>
        <p:nvPicPr>
          <p:cNvPr id="3" name="Picture 2">
            <a:extLst>
              <a:ext uri="{FF2B5EF4-FFF2-40B4-BE49-F238E27FC236}">
                <a16:creationId xmlns:a16="http://schemas.microsoft.com/office/drawing/2014/main" id="{FAA7A2A7-FDAD-1E46-A9CB-672AB07A3D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120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23AE94-5434-492B-D5F2-315569B3BA39}"/>
              </a:ext>
            </a:extLst>
          </p:cNvPr>
          <p:cNvSpPr>
            <a:spLocks noGrp="1"/>
          </p:cNvSpPr>
          <p:nvPr>
            <p:ph type="title"/>
          </p:nvPr>
        </p:nvSpPr>
        <p:spPr/>
        <p:txBody>
          <a:bodyPr/>
          <a:lstStyle/>
          <a:p>
            <a:r>
              <a:rPr lang="en-AU"/>
              <a:t>PMDD management </a:t>
            </a:r>
            <a:endParaRPr lang="en-US" dirty="0"/>
          </a:p>
        </p:txBody>
      </p:sp>
      <p:pic>
        <p:nvPicPr>
          <p:cNvPr id="3" name="Picture 2">
            <a:extLst>
              <a:ext uri="{FF2B5EF4-FFF2-40B4-BE49-F238E27FC236}">
                <a16:creationId xmlns:a16="http://schemas.microsoft.com/office/drawing/2014/main" id="{760F86AF-2E63-AB10-5A78-C0E106DEFC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390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5205D9-73A4-250C-2429-72283D4148B4}"/>
              </a:ext>
            </a:extLst>
          </p:cNvPr>
          <p:cNvSpPr>
            <a:spLocks noGrp="1"/>
          </p:cNvSpPr>
          <p:nvPr>
            <p:ph type="title"/>
          </p:nvPr>
        </p:nvSpPr>
        <p:spPr/>
        <p:txBody>
          <a:bodyPr/>
          <a:lstStyle/>
          <a:p>
            <a:r>
              <a:rPr lang="en-AU"/>
              <a:t>Polycystic ovary syndrome (PCOS)</a:t>
            </a:r>
            <a:endParaRPr lang="en-US" dirty="0"/>
          </a:p>
        </p:txBody>
      </p:sp>
      <p:pic>
        <p:nvPicPr>
          <p:cNvPr id="3" name="Picture 2">
            <a:extLst>
              <a:ext uri="{FF2B5EF4-FFF2-40B4-BE49-F238E27FC236}">
                <a16:creationId xmlns:a16="http://schemas.microsoft.com/office/drawing/2014/main" id="{E86FE43F-908C-88CE-E906-0C32B4BA7D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254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5DD89F-DA14-0C36-02D0-50218DAFC992}"/>
              </a:ext>
            </a:extLst>
          </p:cNvPr>
          <p:cNvSpPr>
            <a:spLocks noGrp="1"/>
          </p:cNvSpPr>
          <p:nvPr>
            <p:ph type="title"/>
          </p:nvPr>
        </p:nvSpPr>
        <p:spPr/>
        <p:txBody>
          <a:bodyPr/>
          <a:lstStyle/>
          <a:p>
            <a:r>
              <a:rPr lang="en-AU"/>
              <a:t>PCOS management</a:t>
            </a:r>
            <a:endParaRPr lang="en-US" dirty="0"/>
          </a:p>
        </p:txBody>
      </p:sp>
      <p:pic>
        <p:nvPicPr>
          <p:cNvPr id="3" name="Picture 2">
            <a:extLst>
              <a:ext uri="{FF2B5EF4-FFF2-40B4-BE49-F238E27FC236}">
                <a16:creationId xmlns:a16="http://schemas.microsoft.com/office/drawing/2014/main" id="{7219EEF0-67EB-AE51-A0BB-05D7F1246B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871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393929-9141-CDD9-3AC8-02369CC67B67}"/>
              </a:ext>
            </a:extLst>
          </p:cNvPr>
          <p:cNvSpPr>
            <a:spLocks noGrp="1"/>
          </p:cNvSpPr>
          <p:nvPr>
            <p:ph type="title"/>
          </p:nvPr>
        </p:nvSpPr>
        <p:spPr/>
        <p:txBody>
          <a:bodyPr/>
          <a:lstStyle/>
          <a:p>
            <a:r>
              <a:rPr lang="en-AU"/>
              <a:t>Endometriosis</a:t>
            </a:r>
            <a:endParaRPr lang="en-US" dirty="0"/>
          </a:p>
        </p:txBody>
      </p:sp>
      <p:pic>
        <p:nvPicPr>
          <p:cNvPr id="3" name="Picture 2">
            <a:extLst>
              <a:ext uri="{FF2B5EF4-FFF2-40B4-BE49-F238E27FC236}">
                <a16:creationId xmlns:a16="http://schemas.microsoft.com/office/drawing/2014/main" id="{E08ADC91-EE85-FD29-60A9-B5D843CE3A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021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80F151-8D23-2F77-0702-BFCD5B77A5D5}"/>
              </a:ext>
            </a:extLst>
          </p:cNvPr>
          <p:cNvSpPr>
            <a:spLocks noGrp="1"/>
          </p:cNvSpPr>
          <p:nvPr>
            <p:ph type="title"/>
          </p:nvPr>
        </p:nvSpPr>
        <p:spPr/>
        <p:txBody>
          <a:bodyPr/>
          <a:lstStyle/>
          <a:p>
            <a:r>
              <a:rPr lang="en-AU"/>
              <a:t>Endometriosis symptoms</a:t>
            </a:r>
            <a:endParaRPr lang="en-US" dirty="0"/>
          </a:p>
        </p:txBody>
      </p:sp>
      <p:pic>
        <p:nvPicPr>
          <p:cNvPr id="3" name="Picture 2">
            <a:extLst>
              <a:ext uri="{FF2B5EF4-FFF2-40B4-BE49-F238E27FC236}">
                <a16:creationId xmlns:a16="http://schemas.microsoft.com/office/drawing/2014/main" id="{AFB51808-96B7-AA4E-9545-93F71E408A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280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3BEB12-F189-FC8F-0CBE-314818A435B4}"/>
              </a:ext>
            </a:extLst>
          </p:cNvPr>
          <p:cNvSpPr>
            <a:spLocks noGrp="1"/>
          </p:cNvSpPr>
          <p:nvPr>
            <p:ph type="title"/>
          </p:nvPr>
        </p:nvSpPr>
        <p:spPr/>
        <p:txBody>
          <a:bodyPr/>
          <a:lstStyle/>
          <a:p>
            <a:r>
              <a:rPr lang="en-AU"/>
              <a:t>Endometriosis management </a:t>
            </a:r>
            <a:endParaRPr lang="en-US" dirty="0"/>
          </a:p>
        </p:txBody>
      </p:sp>
      <p:pic>
        <p:nvPicPr>
          <p:cNvPr id="3" name="Picture 2">
            <a:extLst>
              <a:ext uri="{FF2B5EF4-FFF2-40B4-BE49-F238E27FC236}">
                <a16:creationId xmlns:a16="http://schemas.microsoft.com/office/drawing/2014/main" id="{47711B84-C14E-6BF9-9CCB-83A903C53A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722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487C68-8830-B265-ABDF-7C0EEE36DB8C}"/>
              </a:ext>
            </a:extLst>
          </p:cNvPr>
          <p:cNvSpPr>
            <a:spLocks noGrp="1"/>
          </p:cNvSpPr>
          <p:nvPr>
            <p:ph type="title"/>
          </p:nvPr>
        </p:nvSpPr>
        <p:spPr/>
        <p:txBody>
          <a:bodyPr/>
          <a:lstStyle/>
          <a:p>
            <a:r>
              <a:rPr lang="en-US"/>
              <a:t>Menopause </a:t>
            </a:r>
            <a:endParaRPr lang="en-AU" dirty="0"/>
          </a:p>
        </p:txBody>
      </p:sp>
      <p:pic>
        <p:nvPicPr>
          <p:cNvPr id="3" name="Picture 2">
            <a:extLst>
              <a:ext uri="{FF2B5EF4-FFF2-40B4-BE49-F238E27FC236}">
                <a16:creationId xmlns:a16="http://schemas.microsoft.com/office/drawing/2014/main" id="{B3FCE21B-C088-A22D-D1C1-F3DD89D43E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58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A0EFF0-092A-4BB3-5E9A-8D8915211CE7}"/>
              </a:ext>
            </a:extLst>
          </p:cNvPr>
          <p:cNvSpPr>
            <a:spLocks noGrp="1"/>
          </p:cNvSpPr>
          <p:nvPr>
            <p:ph type="title"/>
          </p:nvPr>
        </p:nvSpPr>
        <p:spPr/>
        <p:txBody>
          <a:bodyPr/>
          <a:lstStyle/>
          <a:p>
            <a:r>
              <a:rPr lang="en-US"/>
              <a:t>Stages of menopause transition</a:t>
            </a:r>
            <a:endParaRPr lang="en-AU" dirty="0"/>
          </a:p>
        </p:txBody>
      </p:sp>
      <p:pic>
        <p:nvPicPr>
          <p:cNvPr id="3" name="Picture 2">
            <a:extLst>
              <a:ext uri="{FF2B5EF4-FFF2-40B4-BE49-F238E27FC236}">
                <a16:creationId xmlns:a16="http://schemas.microsoft.com/office/drawing/2014/main" id="{A2D26133-BBA7-6DC1-1D04-3681375161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52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AA2AB2-E720-2243-27FB-3FFC1C89DDB1}"/>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E0836D0D-ECFE-5FAF-FC83-AF2820E3799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714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8E2CAC-5D43-F1A6-4085-E1D12B676EEA}"/>
              </a:ext>
            </a:extLst>
          </p:cNvPr>
          <p:cNvSpPr>
            <a:spLocks noGrp="1"/>
          </p:cNvSpPr>
          <p:nvPr>
            <p:ph type="title"/>
          </p:nvPr>
        </p:nvSpPr>
        <p:spPr/>
        <p:txBody>
          <a:bodyPr/>
          <a:lstStyle/>
          <a:p>
            <a:r>
              <a:rPr lang="en-US"/>
              <a:t>Menopause management</a:t>
            </a:r>
            <a:endParaRPr lang="en-US" dirty="0"/>
          </a:p>
        </p:txBody>
      </p:sp>
      <p:pic>
        <p:nvPicPr>
          <p:cNvPr id="3" name="Picture 2">
            <a:extLst>
              <a:ext uri="{FF2B5EF4-FFF2-40B4-BE49-F238E27FC236}">
                <a16:creationId xmlns:a16="http://schemas.microsoft.com/office/drawing/2014/main" id="{99AE22C1-98E6-0A7B-80B8-67A0EAC449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927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0B1E58-B718-D7ED-DC22-D5022E950DF4}"/>
              </a:ext>
            </a:extLst>
          </p:cNvPr>
          <p:cNvSpPr>
            <a:spLocks noGrp="1"/>
          </p:cNvSpPr>
          <p:nvPr>
            <p:ph type="title"/>
          </p:nvPr>
        </p:nvSpPr>
        <p:spPr/>
        <p:txBody>
          <a:bodyPr/>
          <a:lstStyle/>
          <a:p>
            <a:r>
              <a:rPr lang="en-AU"/>
              <a:t>How hormones affect your mood, heart health, bone health and sleep</a:t>
            </a:r>
            <a:endParaRPr lang="en-US" dirty="0"/>
          </a:p>
        </p:txBody>
      </p:sp>
      <p:pic>
        <p:nvPicPr>
          <p:cNvPr id="3" name="Picture 2">
            <a:extLst>
              <a:ext uri="{FF2B5EF4-FFF2-40B4-BE49-F238E27FC236}">
                <a16:creationId xmlns:a16="http://schemas.microsoft.com/office/drawing/2014/main" id="{E40F1BE7-A832-489E-91A2-E4BA8280AC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762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97F6CC-C28D-C81B-2156-720F0088E2C9}"/>
              </a:ext>
            </a:extLst>
          </p:cNvPr>
          <p:cNvSpPr>
            <a:spLocks noGrp="1"/>
          </p:cNvSpPr>
          <p:nvPr>
            <p:ph type="title"/>
          </p:nvPr>
        </p:nvSpPr>
        <p:spPr/>
        <p:txBody>
          <a:bodyPr/>
          <a:lstStyle/>
          <a:p>
            <a:r>
              <a:rPr lang="en-AU"/>
              <a:t>Hormones and your mood</a:t>
            </a:r>
            <a:endParaRPr lang="en-US" dirty="0"/>
          </a:p>
        </p:txBody>
      </p:sp>
      <p:pic>
        <p:nvPicPr>
          <p:cNvPr id="3" name="Picture 2">
            <a:extLst>
              <a:ext uri="{FF2B5EF4-FFF2-40B4-BE49-F238E27FC236}">
                <a16:creationId xmlns:a16="http://schemas.microsoft.com/office/drawing/2014/main" id="{88008110-8FFD-6E84-B42F-5AA3C25A77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591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E25389-727B-A3FE-8ED0-7DB01D167BAC}"/>
              </a:ext>
            </a:extLst>
          </p:cNvPr>
          <p:cNvSpPr>
            <a:spLocks noGrp="1"/>
          </p:cNvSpPr>
          <p:nvPr>
            <p:ph type="title"/>
          </p:nvPr>
        </p:nvSpPr>
        <p:spPr/>
        <p:txBody>
          <a:bodyPr/>
          <a:lstStyle/>
          <a:p>
            <a:r>
              <a:rPr lang="en-AU"/>
              <a:t>Hormones and your heart health</a:t>
            </a:r>
            <a:endParaRPr lang="en-US" dirty="0"/>
          </a:p>
        </p:txBody>
      </p:sp>
      <p:pic>
        <p:nvPicPr>
          <p:cNvPr id="3" name="Picture 2">
            <a:extLst>
              <a:ext uri="{FF2B5EF4-FFF2-40B4-BE49-F238E27FC236}">
                <a16:creationId xmlns:a16="http://schemas.microsoft.com/office/drawing/2014/main" id="{E6AA9510-A728-F633-B001-3CCD0EA1D2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883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3929D8-2F73-9FC8-7B7D-243897369928}"/>
              </a:ext>
            </a:extLst>
          </p:cNvPr>
          <p:cNvSpPr>
            <a:spLocks noGrp="1"/>
          </p:cNvSpPr>
          <p:nvPr>
            <p:ph type="title"/>
          </p:nvPr>
        </p:nvSpPr>
        <p:spPr/>
        <p:txBody>
          <a:bodyPr/>
          <a:lstStyle/>
          <a:p>
            <a:r>
              <a:rPr lang="en-US"/>
              <a:t>Hormones and your heart health </a:t>
            </a:r>
            <a:endParaRPr lang="en-US" dirty="0"/>
          </a:p>
        </p:txBody>
      </p:sp>
      <p:pic>
        <p:nvPicPr>
          <p:cNvPr id="3" name="Picture 2">
            <a:extLst>
              <a:ext uri="{FF2B5EF4-FFF2-40B4-BE49-F238E27FC236}">
                <a16:creationId xmlns:a16="http://schemas.microsoft.com/office/drawing/2014/main" id="{0DD01018-E519-AEAA-BDA7-8E2EE7330E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598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F4FEE3-F035-AF3E-C6FD-EFEA915A14E8}"/>
              </a:ext>
            </a:extLst>
          </p:cNvPr>
          <p:cNvSpPr>
            <a:spLocks noGrp="1"/>
          </p:cNvSpPr>
          <p:nvPr>
            <p:ph type="title"/>
          </p:nvPr>
        </p:nvSpPr>
        <p:spPr/>
        <p:txBody>
          <a:bodyPr/>
          <a:lstStyle/>
          <a:p>
            <a:r>
              <a:rPr lang="en-AU"/>
              <a:t>Hormones and your bone health</a:t>
            </a:r>
            <a:endParaRPr lang="en-US" dirty="0"/>
          </a:p>
        </p:txBody>
      </p:sp>
      <p:pic>
        <p:nvPicPr>
          <p:cNvPr id="3" name="Picture 2">
            <a:extLst>
              <a:ext uri="{FF2B5EF4-FFF2-40B4-BE49-F238E27FC236}">
                <a16:creationId xmlns:a16="http://schemas.microsoft.com/office/drawing/2014/main" id="{2C2548BA-6508-7C0A-7A8D-CACA1B465B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188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A5ECE0-90C5-2F4D-1BA2-B5AEF371A7EA}"/>
              </a:ext>
            </a:extLst>
          </p:cNvPr>
          <p:cNvSpPr>
            <a:spLocks noGrp="1"/>
          </p:cNvSpPr>
          <p:nvPr>
            <p:ph type="title"/>
          </p:nvPr>
        </p:nvSpPr>
        <p:spPr/>
        <p:txBody>
          <a:bodyPr/>
          <a:lstStyle/>
          <a:p>
            <a:r>
              <a:rPr lang="en-AU" sz="3600"/>
              <a:t>Hormones and your bone health </a:t>
            </a:r>
            <a:r>
              <a:rPr lang="en-US"/>
              <a:t>–</a:t>
            </a:r>
            <a:r>
              <a:rPr lang="en-AU" sz="3600"/>
              <a:t> o</a:t>
            </a:r>
            <a:r>
              <a:rPr lang="en-AU"/>
              <a:t>steoporosis </a:t>
            </a:r>
            <a:endParaRPr lang="en-US" dirty="0"/>
          </a:p>
        </p:txBody>
      </p:sp>
      <p:pic>
        <p:nvPicPr>
          <p:cNvPr id="3" name="Picture 2">
            <a:extLst>
              <a:ext uri="{FF2B5EF4-FFF2-40B4-BE49-F238E27FC236}">
                <a16:creationId xmlns:a16="http://schemas.microsoft.com/office/drawing/2014/main" id="{C1DBD404-6257-D732-E2EE-7AA20E3869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77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789598-7CDE-BE8F-23C8-F488A31D37FD}"/>
              </a:ext>
            </a:extLst>
          </p:cNvPr>
          <p:cNvSpPr>
            <a:spLocks noGrp="1"/>
          </p:cNvSpPr>
          <p:nvPr>
            <p:ph type="title"/>
          </p:nvPr>
        </p:nvSpPr>
        <p:spPr/>
        <p:txBody>
          <a:bodyPr/>
          <a:lstStyle/>
          <a:p>
            <a:r>
              <a:rPr lang="en-AU"/>
              <a:t>Hormones and your sleep </a:t>
            </a:r>
            <a:endParaRPr lang="en-US" dirty="0"/>
          </a:p>
        </p:txBody>
      </p:sp>
      <p:pic>
        <p:nvPicPr>
          <p:cNvPr id="3" name="Picture 2">
            <a:extLst>
              <a:ext uri="{FF2B5EF4-FFF2-40B4-BE49-F238E27FC236}">
                <a16:creationId xmlns:a16="http://schemas.microsoft.com/office/drawing/2014/main" id="{FA317213-53BD-399B-1386-1D3C63C517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79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812735-72DE-497A-7023-F6169DC38A0B}"/>
              </a:ext>
            </a:extLst>
          </p:cNvPr>
          <p:cNvSpPr>
            <a:spLocks noGrp="1"/>
          </p:cNvSpPr>
          <p:nvPr>
            <p:ph type="title"/>
          </p:nvPr>
        </p:nvSpPr>
        <p:spPr/>
        <p:txBody>
          <a:bodyPr/>
          <a:lstStyle/>
          <a:p>
            <a:r>
              <a:rPr lang="en-AU">
                <a:effectLst/>
                <a:latin typeface="Arial" panose="020B0604020202020204" pitchFamily="34" charset="0"/>
                <a:ea typeface="Calibri" panose="020F0502020204030204" pitchFamily="34" charset="0"/>
                <a:cs typeface="Arial" panose="020B0604020202020204" pitchFamily="34" charset="0"/>
              </a:rPr>
              <a:t>Poor sleep</a:t>
            </a:r>
            <a:endParaRPr lang="en-US" dirty="0"/>
          </a:p>
        </p:txBody>
      </p:sp>
      <p:pic>
        <p:nvPicPr>
          <p:cNvPr id="3" name="Picture 2">
            <a:extLst>
              <a:ext uri="{FF2B5EF4-FFF2-40B4-BE49-F238E27FC236}">
                <a16:creationId xmlns:a16="http://schemas.microsoft.com/office/drawing/2014/main" id="{7101ECF9-E18C-475B-25C2-EB7907AE7E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867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E5D6F1-7D1F-A8A1-8C75-F8E0C996B8AE}"/>
              </a:ext>
            </a:extLst>
          </p:cNvPr>
          <p:cNvSpPr>
            <a:spLocks noGrp="1"/>
          </p:cNvSpPr>
          <p:nvPr>
            <p:ph type="title"/>
          </p:nvPr>
        </p:nvSpPr>
        <p:spPr/>
        <p:txBody>
          <a:bodyPr/>
          <a:lstStyle/>
          <a:p>
            <a:r>
              <a:rPr lang="en-AU"/>
              <a:t>A healthy lifestyle can help keep your hormones in balance</a:t>
            </a:r>
            <a:endParaRPr lang="en-US" dirty="0"/>
          </a:p>
        </p:txBody>
      </p:sp>
      <p:pic>
        <p:nvPicPr>
          <p:cNvPr id="3" name="Picture 2">
            <a:extLst>
              <a:ext uri="{FF2B5EF4-FFF2-40B4-BE49-F238E27FC236}">
                <a16:creationId xmlns:a16="http://schemas.microsoft.com/office/drawing/2014/main" id="{B7100661-41E7-FDB2-7ADE-753425D4A8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748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8AB4CA-DBA7-53FE-BF19-03C675E16CD7}"/>
              </a:ext>
            </a:extLst>
          </p:cNvPr>
          <p:cNvSpPr>
            <a:spLocks noGrp="1"/>
          </p:cNvSpPr>
          <p:nvPr>
            <p:ph type="title"/>
          </p:nvPr>
        </p:nvSpPr>
        <p:spPr/>
        <p:txBody>
          <a:bodyPr/>
          <a:lstStyle/>
          <a:p>
            <a:r>
              <a:rPr lang="en-AU"/>
              <a:t>Presentation aims</a:t>
            </a:r>
            <a:endParaRPr lang="en-AU" dirty="0"/>
          </a:p>
        </p:txBody>
      </p:sp>
      <p:pic>
        <p:nvPicPr>
          <p:cNvPr id="3" name="Picture 2">
            <a:extLst>
              <a:ext uri="{FF2B5EF4-FFF2-40B4-BE49-F238E27FC236}">
                <a16:creationId xmlns:a16="http://schemas.microsoft.com/office/drawing/2014/main" id="{FC117F2F-9666-A28D-842B-ACD28FBC3C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487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7241BD-59A5-4605-D344-57572A0E246E}"/>
              </a:ext>
            </a:extLst>
          </p:cNvPr>
          <p:cNvSpPr>
            <a:spLocks noGrp="1"/>
          </p:cNvSpPr>
          <p:nvPr>
            <p:ph type="title"/>
          </p:nvPr>
        </p:nvSpPr>
        <p:spPr/>
        <p:txBody>
          <a:bodyPr/>
          <a:lstStyle/>
          <a:p>
            <a:r>
              <a:rPr lang="en-AU"/>
              <a:t>Eat well</a:t>
            </a:r>
            <a:endParaRPr lang="en-US" dirty="0"/>
          </a:p>
        </p:txBody>
      </p:sp>
      <p:pic>
        <p:nvPicPr>
          <p:cNvPr id="3" name="Picture 2">
            <a:extLst>
              <a:ext uri="{FF2B5EF4-FFF2-40B4-BE49-F238E27FC236}">
                <a16:creationId xmlns:a16="http://schemas.microsoft.com/office/drawing/2014/main" id="{3EB8CEFA-CE12-FF80-7388-43A957254D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922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091600-C992-46C5-7352-4AD1E7345C7A}"/>
              </a:ext>
            </a:extLst>
          </p:cNvPr>
          <p:cNvSpPr>
            <a:spLocks noGrp="1"/>
          </p:cNvSpPr>
          <p:nvPr>
            <p:ph type="title"/>
          </p:nvPr>
        </p:nvSpPr>
        <p:spPr/>
        <p:txBody>
          <a:bodyPr/>
          <a:lstStyle/>
          <a:p>
            <a:r>
              <a:rPr lang="en-AU"/>
              <a:t>Move more</a:t>
            </a:r>
            <a:endParaRPr lang="en-US" dirty="0"/>
          </a:p>
        </p:txBody>
      </p:sp>
      <p:pic>
        <p:nvPicPr>
          <p:cNvPr id="3" name="Picture 2">
            <a:extLst>
              <a:ext uri="{FF2B5EF4-FFF2-40B4-BE49-F238E27FC236}">
                <a16:creationId xmlns:a16="http://schemas.microsoft.com/office/drawing/2014/main" id="{48489FDF-90ED-5828-3C73-4FDFA9526A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6601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47E786-AA5B-3B9E-2F49-21D9CCE39EE5}"/>
              </a:ext>
            </a:extLst>
          </p:cNvPr>
          <p:cNvSpPr>
            <a:spLocks noGrp="1"/>
          </p:cNvSpPr>
          <p:nvPr>
            <p:ph type="title"/>
          </p:nvPr>
        </p:nvSpPr>
        <p:spPr/>
        <p:txBody>
          <a:bodyPr/>
          <a:lstStyle/>
          <a:p>
            <a:r>
              <a:rPr lang="en-AU"/>
              <a:t>Tips to sleep well </a:t>
            </a:r>
            <a:endParaRPr lang="en-US" dirty="0"/>
          </a:p>
        </p:txBody>
      </p:sp>
      <p:pic>
        <p:nvPicPr>
          <p:cNvPr id="3" name="Picture 2">
            <a:extLst>
              <a:ext uri="{FF2B5EF4-FFF2-40B4-BE49-F238E27FC236}">
                <a16:creationId xmlns:a16="http://schemas.microsoft.com/office/drawing/2014/main" id="{133BE76E-AA4D-1250-A7DA-800F9B506B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5507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E4C730-0118-D188-13F5-266D3A84FAD7}"/>
              </a:ext>
            </a:extLst>
          </p:cNvPr>
          <p:cNvSpPr>
            <a:spLocks noGrp="1"/>
          </p:cNvSpPr>
          <p:nvPr>
            <p:ph type="title"/>
          </p:nvPr>
        </p:nvSpPr>
        <p:spPr/>
        <p:txBody>
          <a:bodyPr/>
          <a:lstStyle/>
          <a:p>
            <a:r>
              <a:rPr lang="en-AU"/>
              <a:t>See your doctor for a health check</a:t>
            </a:r>
            <a:endParaRPr lang="en-US" dirty="0"/>
          </a:p>
        </p:txBody>
      </p:sp>
      <p:pic>
        <p:nvPicPr>
          <p:cNvPr id="3" name="Picture 2">
            <a:extLst>
              <a:ext uri="{FF2B5EF4-FFF2-40B4-BE49-F238E27FC236}">
                <a16:creationId xmlns:a16="http://schemas.microsoft.com/office/drawing/2014/main" id="{94C5077A-9337-DB65-EEBD-53B9520080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067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C482E7-1F75-7972-9564-F5E56E364FB9}"/>
              </a:ext>
            </a:extLst>
          </p:cNvPr>
          <p:cNvSpPr>
            <a:spLocks noGrp="1"/>
          </p:cNvSpPr>
          <p:nvPr>
            <p:ph type="title"/>
          </p:nvPr>
        </p:nvSpPr>
        <p:spPr/>
        <p:txBody>
          <a:bodyPr/>
          <a:lstStyle/>
          <a:p>
            <a:r>
              <a:rPr lang="en-US"/>
              <a:t>More information and resources on hormones</a:t>
            </a:r>
            <a:endParaRPr lang="en-US" dirty="0"/>
          </a:p>
        </p:txBody>
      </p:sp>
      <p:pic>
        <p:nvPicPr>
          <p:cNvPr id="3" name="Picture 2">
            <a:extLst>
              <a:ext uri="{FF2B5EF4-FFF2-40B4-BE49-F238E27FC236}">
                <a16:creationId xmlns:a16="http://schemas.microsoft.com/office/drawing/2014/main" id="{28BABBA8-15BB-F597-6E13-A76416C816C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252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76FDAC-0925-79F7-6312-ACD8C7E15B67}"/>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207902A5-9F84-2764-9A37-FACB0276297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369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3738BD-41FE-E060-F9F6-981678545C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E5D4296-4B98-BDA7-D5F1-48993CFE700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533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294C7A-5B36-C855-067B-5F9FC38FA61B}"/>
              </a:ext>
            </a:extLst>
          </p:cNvPr>
          <p:cNvSpPr>
            <a:spLocks noGrp="1"/>
          </p:cNvSpPr>
          <p:nvPr>
            <p:ph type="title"/>
          </p:nvPr>
        </p:nvSpPr>
        <p:spPr/>
        <p:txBody>
          <a:bodyPr/>
          <a:lstStyle/>
          <a:p>
            <a:r>
              <a:rPr lang="en-AU"/>
              <a:t>What are hormones?</a:t>
            </a:r>
            <a:endParaRPr lang="en-AU" dirty="0"/>
          </a:p>
        </p:txBody>
      </p:sp>
      <p:pic>
        <p:nvPicPr>
          <p:cNvPr id="3" name="Picture 2">
            <a:extLst>
              <a:ext uri="{FF2B5EF4-FFF2-40B4-BE49-F238E27FC236}">
                <a16:creationId xmlns:a16="http://schemas.microsoft.com/office/drawing/2014/main" id="{4E82E672-E294-D3FE-D166-AC05FA55C42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86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1202DA-226A-0BF8-E93A-60EC14ED692B}"/>
              </a:ext>
            </a:extLst>
          </p:cNvPr>
          <p:cNvSpPr>
            <a:spLocks noGrp="1"/>
          </p:cNvSpPr>
          <p:nvPr>
            <p:ph type="title"/>
          </p:nvPr>
        </p:nvSpPr>
        <p:spPr/>
        <p:txBody>
          <a:bodyPr/>
          <a:lstStyle/>
          <a:p>
            <a:r>
              <a:rPr lang="en-AU"/>
              <a:t>Important hormones for women</a:t>
            </a:r>
            <a:endParaRPr lang="en-US" dirty="0"/>
          </a:p>
        </p:txBody>
      </p:sp>
      <p:pic>
        <p:nvPicPr>
          <p:cNvPr id="3" name="Picture 2">
            <a:extLst>
              <a:ext uri="{FF2B5EF4-FFF2-40B4-BE49-F238E27FC236}">
                <a16:creationId xmlns:a16="http://schemas.microsoft.com/office/drawing/2014/main" id="{829856B4-0845-68C3-AC98-93998B4FF9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48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E3E177-D8E3-A0E0-8160-54DB752AF3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9DDDAE-9972-3F66-2570-3E058423A4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339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B4C94E-7DAE-FE81-F55B-67791F747976}"/>
              </a:ext>
            </a:extLst>
          </p:cNvPr>
          <p:cNvSpPr>
            <a:spLocks noGrp="1"/>
          </p:cNvSpPr>
          <p:nvPr>
            <p:ph type="title"/>
          </p:nvPr>
        </p:nvSpPr>
        <p:spPr/>
        <p:txBody>
          <a:bodyPr/>
          <a:lstStyle/>
          <a:p>
            <a:r>
              <a:rPr lang="en-AU"/>
              <a:t>Times of major hormonal change</a:t>
            </a:r>
            <a:endParaRPr lang="en-AU" dirty="0"/>
          </a:p>
        </p:txBody>
      </p:sp>
      <p:pic>
        <p:nvPicPr>
          <p:cNvPr id="3" name="Picture 2">
            <a:extLst>
              <a:ext uri="{FF2B5EF4-FFF2-40B4-BE49-F238E27FC236}">
                <a16:creationId xmlns:a16="http://schemas.microsoft.com/office/drawing/2014/main" id="{CFD32C4B-D3DE-3262-3ADD-0E7EC884FE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749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AF88F8-D84B-B802-1910-2E471AEC9F21}"/>
              </a:ext>
            </a:extLst>
          </p:cNvPr>
          <p:cNvSpPr>
            <a:spLocks noGrp="1"/>
          </p:cNvSpPr>
          <p:nvPr>
            <p:ph type="title"/>
          </p:nvPr>
        </p:nvSpPr>
        <p:spPr/>
        <p:txBody>
          <a:bodyPr/>
          <a:lstStyle/>
          <a:p>
            <a:r>
              <a:rPr lang="en-AU"/>
              <a:t>C</a:t>
            </a:r>
            <a:r>
              <a:rPr lang="en-AU" sz="4800"/>
              <a:t>ommon conditions and life stages that are affected by hormones </a:t>
            </a:r>
            <a:endParaRPr lang="en-US" dirty="0"/>
          </a:p>
        </p:txBody>
      </p:sp>
      <p:pic>
        <p:nvPicPr>
          <p:cNvPr id="3" name="Picture 2">
            <a:extLst>
              <a:ext uri="{FF2B5EF4-FFF2-40B4-BE49-F238E27FC236}">
                <a16:creationId xmlns:a16="http://schemas.microsoft.com/office/drawing/2014/main" id="{3FF8DCC3-D96F-1E9F-1B3A-2EF8C542A7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08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117EFA-A9AD-D902-5F13-65371A3DA209}"/>
              </a:ext>
            </a:extLst>
          </p:cNvPr>
          <p:cNvSpPr>
            <a:spLocks noGrp="1"/>
          </p:cNvSpPr>
          <p:nvPr>
            <p:ph type="title"/>
          </p:nvPr>
        </p:nvSpPr>
        <p:spPr/>
        <p:txBody>
          <a:bodyPr/>
          <a:lstStyle/>
          <a:p>
            <a:r>
              <a:rPr lang="en-US"/>
              <a:t>Premenstrual syndrome (PMS)</a:t>
            </a:r>
            <a:endParaRPr lang="en-US" dirty="0"/>
          </a:p>
        </p:txBody>
      </p:sp>
      <p:pic>
        <p:nvPicPr>
          <p:cNvPr id="3" name="Picture 2">
            <a:extLst>
              <a:ext uri="{FF2B5EF4-FFF2-40B4-BE49-F238E27FC236}">
                <a16:creationId xmlns:a16="http://schemas.microsoft.com/office/drawing/2014/main" id="{FB6E6572-6FA9-7789-9362-77B4658D1C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115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4029</Words>
  <Application>Microsoft Office PowerPoint</Application>
  <PresentationFormat>Widescreen</PresentationFormat>
  <Paragraphs>310</Paragraphs>
  <Slides>36</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Aptos</vt:lpstr>
      <vt:lpstr>Aptos Display</vt:lpstr>
      <vt:lpstr>Arial</vt:lpstr>
      <vt:lpstr>Calibri</vt:lpstr>
      <vt:lpstr>Times New Roman</vt:lpstr>
      <vt:lpstr>Office Theme</vt:lpstr>
      <vt:lpstr>Hormones and  your health</vt:lpstr>
      <vt:lpstr>Language</vt:lpstr>
      <vt:lpstr>Presentation aims</vt:lpstr>
      <vt:lpstr>What are hormones?</vt:lpstr>
      <vt:lpstr>Important hormones for women</vt:lpstr>
      <vt:lpstr>PowerPoint Presentation</vt:lpstr>
      <vt:lpstr>Times of major hormonal change</vt:lpstr>
      <vt:lpstr>Common conditions and life stages that are affected by hormones </vt:lpstr>
      <vt:lpstr>Premenstrual syndrome (PMS)</vt:lpstr>
      <vt:lpstr>PMS management</vt:lpstr>
      <vt:lpstr>Premenstrual dysphoric            disorder (PMDD)</vt:lpstr>
      <vt:lpstr>PMDD management </vt:lpstr>
      <vt:lpstr>Polycystic ovary syndrome (PCOS)</vt:lpstr>
      <vt:lpstr>PCOS management</vt:lpstr>
      <vt:lpstr>Endometriosis</vt:lpstr>
      <vt:lpstr>Endometriosis symptoms</vt:lpstr>
      <vt:lpstr>Endometriosis management </vt:lpstr>
      <vt:lpstr>Menopause </vt:lpstr>
      <vt:lpstr>Stages of menopause transition</vt:lpstr>
      <vt:lpstr>Menopause management</vt:lpstr>
      <vt:lpstr>How hormones affect your mood, heart health, bone health and sleep</vt:lpstr>
      <vt:lpstr>Hormones and your mood</vt:lpstr>
      <vt:lpstr>Hormones and your heart health</vt:lpstr>
      <vt:lpstr>Hormones and your heart health </vt:lpstr>
      <vt:lpstr>Hormones and your bone health</vt:lpstr>
      <vt:lpstr>Hormones and your bone health – osteoporosis </vt:lpstr>
      <vt:lpstr>Hormones and your sleep </vt:lpstr>
      <vt:lpstr>Poor sleep</vt:lpstr>
      <vt:lpstr>A healthy lifestyle can help keep your hormones in balance</vt:lpstr>
      <vt:lpstr>Eat well</vt:lpstr>
      <vt:lpstr>Move more</vt:lpstr>
      <vt:lpstr>Tips to sleep well </vt:lpstr>
      <vt:lpstr>See your doctor for a health check</vt:lpstr>
      <vt:lpstr>More information and resources on hormones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2024-07-23T02:37:09Z</dcterms:created>
  <dcterms:modified xsi:type="dcterms:W3CDTF">2024-07-23T02:46:44Z</dcterms:modified>
</cp:coreProperties>
</file>