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594" autoAdjust="0"/>
  </p:normalViewPr>
  <p:slideViewPr>
    <p:cSldViewPr snapToGrid="0">
      <p:cViewPr varScale="1">
        <p:scale>
          <a:sx n="53" d="100"/>
          <a:sy n="53" d="100"/>
        </p:scale>
        <p:origin x="27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D00BEF4F-8341-4947-89D8-BCFE5AB19B90}" type="datetimeFigureOut">
              <a:rPr lang="en-AU" smtClean="0"/>
              <a:t>23/07/2024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A59B8B99-1969-4A8E-B24B-86B18760E067}" type="slidenum">
              <a:rPr lang="en-AU" smtClean="0"/>
              <a:t>‹#›</a:t>
            </a:fld>
            <a:endParaRPr lang="en-AU"/>
          </a:p>
        </p:txBody>
      </p:sp>
    </p:spTree>
    <p:extLst>
      <p:ext uri="{BB962C8B-B14F-4D97-AF65-F5344CB8AC3E}">
        <p14:creationId xmlns:p14="http://schemas.microsoft.com/office/powerpoint/2010/main" val="312701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effectLst/>
                <a:latin typeface="Calibri" panose="020F0502020204030204" pitchFamily="34" charset="0"/>
              </a:rPr>
              <a:t>Insert a text box to add presenter name and </a:t>
            </a:r>
            <a:r>
              <a:rPr lang="en-AU" b="0" i="0">
                <a:effectLst/>
                <a:latin typeface="Calibri" panose="020F0502020204030204" pitchFamily="34" charset="0"/>
              </a:rPr>
              <a:t>position title.</a:t>
            </a:r>
            <a:endParaRPr lang="en-AU" b="0" i="0" dirty="0">
              <a:effectLst/>
              <a:latin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A59B8B99-1969-4A8E-B24B-86B18760E067}" type="slidenum">
              <a:rPr lang="en-AU" smtClean="0"/>
              <a:t>1</a:t>
            </a:fld>
            <a:endParaRPr lang="en-AU"/>
          </a:p>
        </p:txBody>
      </p:sp>
    </p:spTree>
    <p:extLst>
      <p:ext uri="{BB962C8B-B14F-4D97-AF65-F5344CB8AC3E}">
        <p14:creationId xmlns:p14="http://schemas.microsoft.com/office/powerpoint/2010/main" val="4046647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Triggers are things that lead to anxiety.</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They are different for everyone.</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You can’t avoid everything that triggers you, but you can learn to recognise triggers and develop strategies to help minimise their effects.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Common triggers are caffeine, alcohol, tobacco, stressful or loud environments, socialising or phobias.</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If you find it hard to identify what triggers your anxiety, a mental health professional such as a psychologist or registered counsellor may be able to help you. </a:t>
            </a:r>
          </a:p>
          <a:p>
            <a:endParaRPr lang="en-US" dirty="0"/>
          </a:p>
          <a:p>
            <a:endParaRPr lang="en-AU" dirty="0"/>
          </a:p>
        </p:txBody>
      </p:sp>
      <p:sp>
        <p:nvSpPr>
          <p:cNvPr id="4" name="Slide Number Placeholder 3"/>
          <p:cNvSpPr>
            <a:spLocks noGrp="1"/>
          </p:cNvSpPr>
          <p:nvPr>
            <p:ph type="sldNum" sz="quarter" idx="5"/>
          </p:nvPr>
        </p:nvSpPr>
        <p:spPr/>
        <p:txBody>
          <a:bodyPr/>
          <a:lstStyle/>
          <a:p>
            <a:fld id="{A59B8B99-1969-4A8E-B24B-86B18760E067}" type="slidenum">
              <a:rPr lang="en-AU" smtClean="0"/>
              <a:t>11</a:t>
            </a:fld>
            <a:endParaRPr lang="en-AU"/>
          </a:p>
        </p:txBody>
      </p:sp>
    </p:spTree>
    <p:extLst>
      <p:ext uri="{BB962C8B-B14F-4D97-AF65-F5344CB8AC3E}">
        <p14:creationId xmlns:p14="http://schemas.microsoft.com/office/powerpoint/2010/main" val="3225161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t>Looking after yourself and living a healthy lifestyle can help keep anxiety under control. </a:t>
            </a:r>
          </a:p>
          <a:p>
            <a:pPr>
              <a:lnSpc>
                <a:spcPct val="107000"/>
              </a:lnSpc>
            </a:pPr>
            <a:r>
              <a:rPr lang="en-AU" sz="1200" dirty="0"/>
              <a:t>Looking after yourself includes:</a:t>
            </a:r>
          </a:p>
          <a:p>
            <a:pPr marL="361528" indent="-361528" defTabSz="966612">
              <a:lnSpc>
                <a:spcPct val="107000"/>
              </a:lnSpc>
              <a:buFont typeface="Arial" panose="020B0604020202020204" pitchFamily="34" charset="0"/>
              <a:buChar char="•"/>
            </a:pPr>
            <a:r>
              <a:rPr lang="en-AU" sz="1200" dirty="0">
                <a:cs typeface="Times New Roman" panose="02020603050405020304" pitchFamily="18" charset="0"/>
              </a:rPr>
              <a:t>eating a healthy diet</a:t>
            </a:r>
          </a:p>
          <a:p>
            <a:pPr marL="361528" indent="-361528" defTabSz="966612">
              <a:lnSpc>
                <a:spcPct val="107000"/>
              </a:lnSpc>
              <a:buFont typeface="Arial" panose="020B0604020202020204" pitchFamily="34" charset="0"/>
              <a:buChar char="•"/>
            </a:pPr>
            <a:r>
              <a:rPr lang="en-AU" sz="1200" dirty="0">
                <a:cs typeface="Times New Roman" panose="02020603050405020304" pitchFamily="18" charset="0"/>
              </a:rPr>
              <a:t>being active and moving your body</a:t>
            </a:r>
          </a:p>
          <a:p>
            <a:pPr marL="361528" indent="-361528" defTabSz="966612">
              <a:lnSpc>
                <a:spcPct val="107000"/>
              </a:lnSpc>
              <a:buFont typeface="Arial" panose="020B0604020202020204" pitchFamily="34" charset="0"/>
              <a:buChar char="•"/>
            </a:pPr>
            <a:r>
              <a:rPr lang="en-AU" sz="1200" dirty="0">
                <a:cs typeface="Times New Roman" panose="02020603050405020304" pitchFamily="18" charset="0"/>
              </a:rPr>
              <a:t>getting enough sleep</a:t>
            </a:r>
          </a:p>
          <a:p>
            <a:pPr marL="361528" indent="-361528" defTabSz="966612">
              <a:lnSpc>
                <a:spcPct val="107000"/>
              </a:lnSpc>
              <a:buFont typeface="Arial" panose="020B0604020202020204" pitchFamily="34" charset="0"/>
              <a:buChar char="•"/>
            </a:pPr>
            <a:r>
              <a:rPr lang="en-AU" sz="1200" dirty="0">
                <a:cs typeface="Times New Roman" panose="02020603050405020304" pitchFamily="18" charset="0"/>
              </a:rPr>
              <a:t>cutting down on alcohol and other drugs. </a:t>
            </a:r>
            <a:endParaRPr lang="en-US" dirty="0">
              <a:latin typeface="+mn-lt"/>
            </a:endParaRPr>
          </a:p>
          <a:p>
            <a:endParaRPr lang="en-AU" dirty="0"/>
          </a:p>
        </p:txBody>
      </p:sp>
      <p:sp>
        <p:nvSpPr>
          <p:cNvPr id="4" name="Slide Number Placeholder 3"/>
          <p:cNvSpPr>
            <a:spLocks noGrp="1"/>
          </p:cNvSpPr>
          <p:nvPr>
            <p:ph type="sldNum" sz="quarter" idx="5"/>
          </p:nvPr>
        </p:nvSpPr>
        <p:spPr/>
        <p:txBody>
          <a:bodyPr/>
          <a:lstStyle/>
          <a:p>
            <a:fld id="{A59B8B99-1969-4A8E-B24B-86B18760E067}" type="slidenum">
              <a:rPr lang="en-AU" smtClean="0"/>
              <a:t>12</a:t>
            </a:fld>
            <a:endParaRPr lang="en-AU"/>
          </a:p>
        </p:txBody>
      </p:sp>
    </p:spTree>
    <p:extLst>
      <p:ext uri="{BB962C8B-B14F-4D97-AF65-F5344CB8AC3E}">
        <p14:creationId xmlns:p14="http://schemas.microsoft.com/office/powerpoint/2010/main" val="2959428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dirty="0">
                <a:solidFill>
                  <a:srgbClr val="000000"/>
                </a:solidFill>
                <a:ea typeface="Times New Roman" panose="02020603050405020304" pitchFamily="18" charset="0"/>
                <a:cs typeface="Times New Roman" panose="02020603050405020304" pitchFamily="18" charset="0"/>
              </a:rPr>
              <a:t>A healthy, balanced diet helps your body get all the necessary vitamins and nutrients. Research shows that healthy foods may help reduce anxiety, whereas sugar, coffee and alcohol can increase anxiety.</a:t>
            </a:r>
          </a:p>
          <a:p>
            <a:pPr marL="361528" indent="-361528" defTabSz="966612">
              <a:lnSpc>
                <a:spcPct val="107000"/>
              </a:lnSpc>
              <a:buFont typeface="Arial" panose="020B0604020202020204" pitchFamily="34" charset="0"/>
              <a:buChar char="•"/>
              <a:defRPr/>
            </a:pPr>
            <a:r>
              <a:rPr lang="en-US" sz="1300" dirty="0">
                <a:cs typeface="Times New Roman" panose="02020603050405020304" pitchFamily="18" charset="0"/>
              </a:rPr>
              <a:t>Eat a variety of food from the five food groups every day to ensure you’re getting all the nutrients and minerals your body needs to stay healthy. This includes:</a:t>
            </a:r>
          </a:p>
          <a:p>
            <a:pPr marL="844834" lvl="1" indent="-361528" defTabSz="966612">
              <a:lnSpc>
                <a:spcPct val="107000"/>
              </a:lnSpc>
              <a:buFont typeface="Calibri" panose="020F0502020204030204" pitchFamily="34" charset="0"/>
              <a:buChar char="-"/>
            </a:pPr>
            <a:r>
              <a:rPr lang="en-US" sz="1300" dirty="0">
                <a:cs typeface="Times New Roman" panose="02020603050405020304" pitchFamily="18" charset="0"/>
              </a:rPr>
              <a:t>fruit</a:t>
            </a:r>
          </a:p>
          <a:p>
            <a:pPr marL="844834" lvl="1" indent="-361528" defTabSz="966612">
              <a:lnSpc>
                <a:spcPct val="107000"/>
              </a:lnSpc>
              <a:buFont typeface="Calibri" panose="020F0502020204030204" pitchFamily="34" charset="0"/>
              <a:buChar char="-"/>
            </a:pPr>
            <a:r>
              <a:rPr lang="en-US" sz="1300" dirty="0">
                <a:cs typeface="Times New Roman" panose="02020603050405020304" pitchFamily="18" charset="0"/>
              </a:rPr>
              <a:t>vegetables, including legumes and beans</a:t>
            </a:r>
          </a:p>
          <a:p>
            <a:pPr marL="844834" lvl="1" indent="-361528" defTabSz="966612">
              <a:lnSpc>
                <a:spcPct val="107000"/>
              </a:lnSpc>
              <a:buFont typeface="Calibri" panose="020F0502020204030204" pitchFamily="34" charset="0"/>
              <a:buChar char="-"/>
            </a:pPr>
            <a:r>
              <a:rPr lang="en-US" sz="1300" dirty="0">
                <a:cs typeface="Times New Roman" panose="02020603050405020304" pitchFamily="18" charset="0"/>
              </a:rPr>
              <a:t>wholegrain bread and cereals</a:t>
            </a:r>
          </a:p>
          <a:p>
            <a:pPr marL="844834" lvl="1" indent="-361528" defTabSz="966612">
              <a:lnSpc>
                <a:spcPct val="107000"/>
              </a:lnSpc>
              <a:buFont typeface="Calibri" panose="020F0502020204030204" pitchFamily="34" charset="0"/>
              <a:buChar char="-"/>
            </a:pPr>
            <a:r>
              <a:rPr lang="en-US" sz="1300" dirty="0">
                <a:cs typeface="Times New Roman" panose="02020603050405020304" pitchFamily="18" charset="0"/>
              </a:rPr>
              <a:t>lean meats, chicken, eggs, fish, tofu, nuts, and seeds</a:t>
            </a:r>
          </a:p>
          <a:p>
            <a:pPr marL="844834" lvl="1" indent="-361528" defTabSz="966612">
              <a:lnSpc>
                <a:spcPct val="107000"/>
              </a:lnSpc>
              <a:buFont typeface="Calibri" panose="020F0502020204030204" pitchFamily="34" charset="0"/>
              <a:buChar char="-"/>
            </a:pPr>
            <a:r>
              <a:rPr lang="en-US" sz="1300" dirty="0">
                <a:cs typeface="Times New Roman" panose="02020603050405020304" pitchFamily="18" charset="0"/>
              </a:rPr>
              <a:t>dairy foods like milk, cheese, and yoghurt.</a:t>
            </a:r>
          </a:p>
          <a:p>
            <a:pPr marL="361528" indent="-361528" defTabSz="966612">
              <a:lnSpc>
                <a:spcPct val="107000"/>
              </a:lnSpc>
              <a:buFont typeface="Arial" panose="020B0604020202020204" pitchFamily="34" charset="0"/>
              <a:buChar char="•"/>
              <a:defRPr/>
            </a:pPr>
            <a:r>
              <a:rPr lang="en-AU" sz="1300" dirty="0">
                <a:cs typeface="Times New Roman" panose="02020603050405020304" pitchFamily="18" charset="0"/>
              </a:rPr>
              <a:t>Include lean protein, fruit and vegetables, healthy fats like fish and walnuts, and complex carbohydrates like brown rice and lentils in your daily diet. Research suggests that these foods may improve general mental health. </a:t>
            </a:r>
          </a:p>
          <a:p>
            <a:pPr marL="361528" indent="-361528" defTabSz="966612">
              <a:lnSpc>
                <a:spcPct val="107000"/>
              </a:lnSpc>
              <a:buFont typeface="Arial" panose="020B0604020202020204" pitchFamily="34" charset="0"/>
              <a:buChar char="•"/>
              <a:defRPr/>
            </a:pPr>
            <a:r>
              <a:rPr lang="en-AU" sz="1300" dirty="0">
                <a:cs typeface="Times New Roman" panose="02020603050405020304" pitchFamily="18" charset="0"/>
              </a:rPr>
              <a:t>Cut back on sugary foods and drinks, like lollies and soft drinks, which can affect your mood. </a:t>
            </a:r>
          </a:p>
          <a:p>
            <a:endParaRPr lang="en-AU" dirty="0"/>
          </a:p>
        </p:txBody>
      </p:sp>
      <p:sp>
        <p:nvSpPr>
          <p:cNvPr id="4" name="Slide Number Placeholder 3"/>
          <p:cNvSpPr>
            <a:spLocks noGrp="1"/>
          </p:cNvSpPr>
          <p:nvPr>
            <p:ph type="sldNum" sz="quarter" idx="5"/>
          </p:nvPr>
        </p:nvSpPr>
        <p:spPr/>
        <p:txBody>
          <a:bodyPr/>
          <a:lstStyle/>
          <a:p>
            <a:fld id="{A59B8B99-1969-4A8E-B24B-86B18760E067}" type="slidenum">
              <a:rPr lang="en-AU" smtClean="0"/>
              <a:t>13</a:t>
            </a:fld>
            <a:endParaRPr lang="en-AU"/>
          </a:p>
        </p:txBody>
      </p:sp>
    </p:spTree>
    <p:extLst>
      <p:ext uri="{BB962C8B-B14F-4D97-AF65-F5344CB8AC3E}">
        <p14:creationId xmlns:p14="http://schemas.microsoft.com/office/powerpoint/2010/main" val="3891730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defRPr/>
            </a:pPr>
            <a:r>
              <a:rPr lang="en-US" sz="1200" dirty="0">
                <a:latin typeface="Calibri" panose="020F0502020204030204" pitchFamily="34" charset="0"/>
                <a:cs typeface="Times New Roman" panose="02020603050405020304" pitchFamily="18" charset="0"/>
              </a:rPr>
              <a:t>Research suggests that people who exercise regularly have better physical and mental health. </a:t>
            </a:r>
          </a:p>
          <a:p>
            <a:pPr marL="361528" indent="-361528" defTabSz="966612">
              <a:lnSpc>
                <a:spcPct val="107000"/>
              </a:lnSpc>
              <a:buFont typeface="Arial" panose="020B0604020202020204" pitchFamily="34" charset="0"/>
              <a:buChar char="•"/>
              <a:defRPr/>
            </a:pPr>
            <a:r>
              <a:rPr lang="en-US" sz="1200" dirty="0">
                <a:latin typeface="Calibri" panose="020F0502020204030204" pitchFamily="34" charset="0"/>
                <a:cs typeface="Times New Roman" panose="02020603050405020304" pitchFamily="18" charset="0"/>
              </a:rPr>
              <a:t>Exercise releases feel-good hormones called endorphins and serotonin, which help improve your mood.</a:t>
            </a:r>
          </a:p>
          <a:p>
            <a:pPr marL="361528" indent="-361528" defTabSz="966612">
              <a:lnSpc>
                <a:spcPct val="107000"/>
              </a:lnSpc>
              <a:buFont typeface="Arial" panose="020B0604020202020204" pitchFamily="34" charset="0"/>
              <a:buChar char="•"/>
              <a:defRPr/>
            </a:pPr>
            <a:r>
              <a:rPr lang="en-US" sz="1200" dirty="0">
                <a:latin typeface="Calibri" panose="020F0502020204030204" pitchFamily="34" charset="0"/>
                <a:cs typeface="Times New Roman" panose="02020603050405020304" pitchFamily="18" charset="0"/>
              </a:rPr>
              <a:t>It is recommended that adults do 30 minutes of moderate to intense exercise on most days of the week to feel the benefits. </a:t>
            </a:r>
          </a:p>
          <a:p>
            <a:pPr marL="361528" indent="-361528" defTabSz="966612">
              <a:lnSpc>
                <a:spcPct val="107000"/>
              </a:lnSpc>
              <a:buFont typeface="Arial" panose="020B0604020202020204" pitchFamily="34" charset="0"/>
              <a:buChar char="•"/>
              <a:defRPr/>
            </a:pPr>
            <a:r>
              <a:rPr lang="en-US" sz="1200" dirty="0">
                <a:latin typeface="Calibri" panose="020F0502020204030204" pitchFamily="34" charset="0"/>
                <a:cs typeface="Times New Roman" panose="02020603050405020304" pitchFamily="18" charset="0"/>
              </a:rPr>
              <a:t>Some good examples are walking, doing yoga, swimming, gardening or even home workouts that you could do by yourself or with your friends and family. </a:t>
            </a:r>
          </a:p>
          <a:p>
            <a:pPr marL="361528" indent="-361528" defTabSz="966612">
              <a:lnSpc>
                <a:spcPct val="107000"/>
              </a:lnSpc>
              <a:buFont typeface="Arial" panose="020B0604020202020204" pitchFamily="34" charset="0"/>
              <a:buChar char="•"/>
              <a:defRPr/>
            </a:pPr>
            <a:r>
              <a:rPr lang="en-US" sz="1200" dirty="0">
                <a:latin typeface="Calibri" panose="020F0502020204030204" pitchFamily="34" charset="0"/>
                <a:cs typeface="Times New Roman" panose="02020603050405020304" pitchFamily="18" charset="0"/>
              </a:rPr>
              <a:t>It doesn’t matter what activity you choose, just find one you enjoy so you’ll do it regularly.</a:t>
            </a:r>
            <a:endParaRPr lang="en-AU" sz="1200" dirty="0">
              <a:latin typeface="Calibri" panose="020F0502020204030204" pitchFamily="34" charset="0"/>
              <a:cs typeface="Times New Roman" panose="02020603050405020304" pitchFamily="18" charset="0"/>
            </a:endParaRPr>
          </a:p>
          <a:p>
            <a:endParaRPr lang="en-US" dirty="0"/>
          </a:p>
          <a:p>
            <a:endParaRPr lang="en-AU" dirty="0"/>
          </a:p>
        </p:txBody>
      </p:sp>
      <p:sp>
        <p:nvSpPr>
          <p:cNvPr id="4" name="Slide Number Placeholder 3"/>
          <p:cNvSpPr>
            <a:spLocks noGrp="1"/>
          </p:cNvSpPr>
          <p:nvPr>
            <p:ph type="sldNum" sz="quarter" idx="5"/>
          </p:nvPr>
        </p:nvSpPr>
        <p:spPr/>
        <p:txBody>
          <a:bodyPr/>
          <a:lstStyle/>
          <a:p>
            <a:fld id="{A59B8B99-1969-4A8E-B24B-86B18760E067}" type="slidenum">
              <a:rPr lang="en-AU" smtClean="0"/>
              <a:t>14</a:t>
            </a:fld>
            <a:endParaRPr lang="en-AU"/>
          </a:p>
        </p:txBody>
      </p:sp>
    </p:spTree>
    <p:extLst>
      <p:ext uri="{BB962C8B-B14F-4D97-AF65-F5344CB8AC3E}">
        <p14:creationId xmlns:p14="http://schemas.microsoft.com/office/powerpoint/2010/main" val="1468302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defRPr/>
            </a:pPr>
            <a:r>
              <a:rPr lang="en-AU" sz="1300" dirty="0">
                <a:latin typeface="Calibri" panose="020F0502020204030204" pitchFamily="34" charset="0"/>
                <a:cs typeface="Times New Roman" panose="02020603050405020304" pitchFamily="18" charset="0"/>
              </a:rPr>
              <a:t>A good night’s sleep is as important as healthy eating and exercise for good mental health. You should aim for 7 to 8 hours of sleep every night. </a:t>
            </a:r>
          </a:p>
          <a:p>
            <a:pPr marL="361528" indent="-361528" defTabSz="966612">
              <a:lnSpc>
                <a:spcPct val="107000"/>
              </a:lnSpc>
              <a:buFont typeface="Arial" panose="020B0604020202020204" pitchFamily="34" charset="0"/>
              <a:buChar char="•"/>
              <a:defRPr/>
            </a:pPr>
            <a:r>
              <a:rPr lang="en-AU" sz="1300" dirty="0">
                <a:latin typeface="Calibri" panose="020F0502020204030204" pitchFamily="34" charset="0"/>
                <a:cs typeface="Times New Roman" panose="02020603050405020304" pitchFamily="18" charset="0"/>
              </a:rPr>
              <a:t>Good sleep hygiene is important for getting a good night’s sleep. Strategies include:</a:t>
            </a:r>
          </a:p>
          <a:p>
            <a:pPr marL="844834" lvl="1" indent="-361528" defTabSz="966612">
              <a:lnSpc>
                <a:spcPct val="107000"/>
              </a:lnSpc>
              <a:buFont typeface="Calibri" panose="020F0502020204030204" pitchFamily="34" charset="0"/>
              <a:buChar char="-"/>
              <a:defRPr/>
            </a:pPr>
            <a:r>
              <a:rPr lang="en-AU" sz="1300" dirty="0">
                <a:latin typeface="Calibri" panose="020F0502020204030204" pitchFamily="34" charset="0"/>
                <a:cs typeface="Times New Roman" panose="02020603050405020304" pitchFamily="18" charset="0"/>
              </a:rPr>
              <a:t>going to bed at the same time every night, and getting up at the same time every morning</a:t>
            </a:r>
          </a:p>
          <a:p>
            <a:pPr marL="844834" lvl="1" indent="-361528" defTabSz="966612">
              <a:lnSpc>
                <a:spcPct val="107000"/>
              </a:lnSpc>
              <a:buFont typeface="Calibri" panose="020F0502020204030204" pitchFamily="34" charset="0"/>
              <a:buChar char="-"/>
              <a:defRPr/>
            </a:pPr>
            <a:r>
              <a:rPr lang="en-AU" sz="1300" dirty="0">
                <a:latin typeface="Calibri" panose="020F0502020204030204" pitchFamily="34" charset="0"/>
                <a:cs typeface="Times New Roman" panose="02020603050405020304" pitchFamily="18" charset="0"/>
              </a:rPr>
              <a:t>having no screens 30 minutes before bedtime</a:t>
            </a:r>
          </a:p>
          <a:p>
            <a:pPr marL="844834" lvl="1" indent="-361528" defTabSz="966612">
              <a:lnSpc>
                <a:spcPct val="107000"/>
              </a:lnSpc>
              <a:buFont typeface="Calibri" panose="020F0502020204030204" pitchFamily="34" charset="0"/>
              <a:buChar char="-"/>
              <a:defRPr/>
            </a:pPr>
            <a:r>
              <a:rPr lang="en-AU" sz="1300" dirty="0">
                <a:latin typeface="Calibri" panose="020F0502020204030204" pitchFamily="34" charset="0"/>
                <a:cs typeface="Times New Roman" panose="02020603050405020304" pitchFamily="18" charset="0"/>
              </a:rPr>
              <a:t>keeping your mobile phone out of your bedroom</a:t>
            </a:r>
          </a:p>
          <a:p>
            <a:pPr marL="844834" lvl="1" indent="-361528" defTabSz="966612">
              <a:lnSpc>
                <a:spcPct val="107000"/>
              </a:lnSpc>
              <a:buFont typeface="Calibri" panose="020F0502020204030204" pitchFamily="34" charset="0"/>
              <a:buChar char="-"/>
              <a:defRPr/>
            </a:pPr>
            <a:r>
              <a:rPr lang="en-AU" sz="1300" dirty="0">
                <a:latin typeface="Calibri" panose="020F0502020204030204" pitchFamily="34" charset="0"/>
                <a:cs typeface="Times New Roman" panose="02020603050405020304" pitchFamily="18" charset="0"/>
              </a:rPr>
              <a:t>avoiding caffeinated drinks like coffee after lunchtime.</a:t>
            </a:r>
          </a:p>
          <a:p>
            <a:endParaRPr lang="en-AU" dirty="0"/>
          </a:p>
        </p:txBody>
      </p:sp>
      <p:sp>
        <p:nvSpPr>
          <p:cNvPr id="4" name="Slide Number Placeholder 3"/>
          <p:cNvSpPr>
            <a:spLocks noGrp="1"/>
          </p:cNvSpPr>
          <p:nvPr>
            <p:ph type="sldNum" sz="quarter" idx="5"/>
          </p:nvPr>
        </p:nvSpPr>
        <p:spPr/>
        <p:txBody>
          <a:bodyPr/>
          <a:lstStyle/>
          <a:p>
            <a:fld id="{A59B8B99-1969-4A8E-B24B-86B18760E067}" type="slidenum">
              <a:rPr lang="en-AU" smtClean="0"/>
              <a:t>15</a:t>
            </a:fld>
            <a:endParaRPr lang="en-AU"/>
          </a:p>
        </p:txBody>
      </p:sp>
    </p:spTree>
    <p:extLst>
      <p:ext uri="{BB962C8B-B14F-4D97-AF65-F5344CB8AC3E}">
        <p14:creationId xmlns:p14="http://schemas.microsoft.com/office/powerpoint/2010/main" val="630617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defRPr/>
            </a:pPr>
            <a:r>
              <a:rPr lang="en-US" sz="1200" dirty="0">
                <a:latin typeface="Calibri" panose="020F0502020204030204" pitchFamily="34" charset="0"/>
                <a:cs typeface="Times New Roman" panose="02020603050405020304" pitchFamily="18" charset="0"/>
              </a:rPr>
              <a:t>Many people use alcohol and drugs to help them relax and reduce their anxiety.</a:t>
            </a:r>
          </a:p>
          <a:p>
            <a:pPr marL="361528" indent="-361528" defTabSz="966612">
              <a:lnSpc>
                <a:spcPct val="107000"/>
              </a:lnSpc>
              <a:buFont typeface="Arial" panose="020B0604020202020204" pitchFamily="34" charset="0"/>
              <a:buChar char="•"/>
              <a:defRPr/>
            </a:pPr>
            <a:r>
              <a:rPr lang="en-US" sz="1200" dirty="0">
                <a:latin typeface="Calibri" panose="020F0502020204030204" pitchFamily="34" charset="0"/>
                <a:cs typeface="Times New Roman" panose="02020603050405020304" pitchFamily="18" charset="0"/>
              </a:rPr>
              <a:t>Using drugs and alcohol to manage your anxiety can make you rely on them. In the long term, it may increase your anxiety, especially when you don’t have access to them.</a:t>
            </a:r>
          </a:p>
          <a:p>
            <a:pPr marL="361528" indent="-361528" defTabSz="966612">
              <a:lnSpc>
                <a:spcPct val="107000"/>
              </a:lnSpc>
              <a:buFont typeface="Arial" panose="020B0604020202020204" pitchFamily="34" charset="0"/>
              <a:buChar char="•"/>
              <a:defRPr/>
            </a:pPr>
            <a:r>
              <a:rPr lang="en-US" sz="1200" dirty="0">
                <a:latin typeface="Calibri" panose="020F0502020204030204" pitchFamily="34" charset="0"/>
                <a:cs typeface="Times New Roman" panose="02020603050405020304" pitchFamily="18" charset="0"/>
              </a:rPr>
              <a:t>High levels of drinking alcohol and taking drugs can cause short-term and long-term health risks and worsen your anxiety.</a:t>
            </a:r>
          </a:p>
          <a:p>
            <a:pPr marL="361528" indent="-361528" defTabSz="966612">
              <a:lnSpc>
                <a:spcPct val="107000"/>
              </a:lnSpc>
              <a:buFont typeface="Arial" panose="020B0604020202020204" pitchFamily="34" charset="0"/>
              <a:buChar char="•"/>
              <a:defRPr/>
            </a:pPr>
            <a:r>
              <a:rPr lang="en-US" sz="1200" dirty="0">
                <a:latin typeface="Calibri" panose="020F0502020204030204" pitchFamily="34" charset="0"/>
                <a:cs typeface="Times New Roman" panose="02020603050405020304" pitchFamily="18" charset="0"/>
              </a:rPr>
              <a:t>If you are worried about your alcohol consumption or drug use, talk to your doctor or other mental health professional. They can help you find other ways to help you relax and manage your anxiety. </a:t>
            </a:r>
          </a:p>
          <a:p>
            <a:endParaRPr lang="en-US" dirty="0"/>
          </a:p>
          <a:p>
            <a:endParaRPr lang="en-AU" dirty="0"/>
          </a:p>
        </p:txBody>
      </p:sp>
      <p:sp>
        <p:nvSpPr>
          <p:cNvPr id="4" name="Slide Number Placeholder 3"/>
          <p:cNvSpPr>
            <a:spLocks noGrp="1"/>
          </p:cNvSpPr>
          <p:nvPr>
            <p:ph type="sldNum" sz="quarter" idx="5"/>
          </p:nvPr>
        </p:nvSpPr>
        <p:spPr/>
        <p:txBody>
          <a:bodyPr/>
          <a:lstStyle/>
          <a:p>
            <a:fld id="{A59B8B99-1969-4A8E-B24B-86B18760E067}" type="slidenum">
              <a:rPr lang="en-AU" smtClean="0"/>
              <a:t>16</a:t>
            </a:fld>
            <a:endParaRPr lang="en-AU"/>
          </a:p>
        </p:txBody>
      </p:sp>
    </p:spTree>
    <p:extLst>
      <p:ext uri="{BB962C8B-B14F-4D97-AF65-F5344CB8AC3E}">
        <p14:creationId xmlns:p14="http://schemas.microsoft.com/office/powerpoint/2010/main" val="1659348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having trouble with anxiety, you might need to see a doctor or other mental health professional to help you manage it. The following slides help you know when you should think about seeking professional help, and what kind of supports are available. </a:t>
            </a:r>
            <a:endParaRPr lang="en-AU" dirty="0"/>
          </a:p>
          <a:p>
            <a:endParaRPr lang="en-AU" dirty="0"/>
          </a:p>
        </p:txBody>
      </p:sp>
      <p:sp>
        <p:nvSpPr>
          <p:cNvPr id="4" name="Slide Number Placeholder 3"/>
          <p:cNvSpPr>
            <a:spLocks noGrp="1"/>
          </p:cNvSpPr>
          <p:nvPr>
            <p:ph type="sldNum" sz="quarter" idx="5"/>
          </p:nvPr>
        </p:nvSpPr>
        <p:spPr/>
        <p:txBody>
          <a:bodyPr/>
          <a:lstStyle/>
          <a:p>
            <a:fld id="{A59B8B99-1969-4A8E-B24B-86B18760E067}" type="slidenum">
              <a:rPr lang="en-AU" smtClean="0"/>
              <a:t>17</a:t>
            </a:fld>
            <a:endParaRPr lang="en-AU"/>
          </a:p>
        </p:txBody>
      </p:sp>
    </p:spTree>
    <p:extLst>
      <p:ext uri="{BB962C8B-B14F-4D97-AF65-F5344CB8AC3E}">
        <p14:creationId xmlns:p14="http://schemas.microsoft.com/office/powerpoint/2010/main" val="4009181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dirty="0"/>
              <a:t>Sometimes you will need professional help to manage anxiety. </a:t>
            </a:r>
            <a:endParaRPr lang="en-AU" sz="1200" dirty="0"/>
          </a:p>
          <a:p>
            <a:pPr>
              <a:lnSpc>
                <a:spcPct val="107000"/>
              </a:lnSpc>
            </a:pPr>
            <a:r>
              <a:rPr lang="en-AU" sz="1200" dirty="0"/>
              <a:t>Think about getting help from a health professional if:</a:t>
            </a:r>
          </a:p>
          <a:p>
            <a:pPr marL="361528" indent="-361528" defTabSz="966612">
              <a:lnSpc>
                <a:spcPct val="107000"/>
              </a:lnSpc>
              <a:buFont typeface="Arial" panose="020B0604020202020204" pitchFamily="34" charset="0"/>
              <a:buChar char="•"/>
              <a:defRPr/>
            </a:pPr>
            <a:r>
              <a:rPr lang="en-AU" sz="1200" dirty="0">
                <a:cs typeface="Times New Roman" panose="02020603050405020304" pitchFamily="18" charset="0"/>
              </a:rPr>
              <a:t>strategies aren’t working to reduce anxiety</a:t>
            </a:r>
          </a:p>
          <a:p>
            <a:pPr marL="361528" indent="-361528" defTabSz="966612">
              <a:lnSpc>
                <a:spcPct val="107000"/>
              </a:lnSpc>
              <a:buFont typeface="Arial" panose="020B0604020202020204" pitchFamily="34" charset="0"/>
              <a:buChar char="•"/>
              <a:defRPr/>
            </a:pPr>
            <a:r>
              <a:rPr lang="en-AU" sz="1200" dirty="0">
                <a:cs typeface="Times New Roman" panose="02020603050405020304" pitchFamily="18" charset="0"/>
              </a:rPr>
              <a:t>you feel like you need help</a:t>
            </a:r>
          </a:p>
          <a:p>
            <a:pPr marL="361528" indent="-361528" defTabSz="966612">
              <a:lnSpc>
                <a:spcPct val="107000"/>
              </a:lnSpc>
              <a:buFont typeface="Arial" panose="020B0604020202020204" pitchFamily="34" charset="0"/>
              <a:buChar char="•"/>
              <a:defRPr/>
            </a:pPr>
            <a:r>
              <a:rPr lang="en-AU" sz="1200" dirty="0">
                <a:cs typeface="Times New Roman" panose="02020603050405020304" pitchFamily="18" charset="0"/>
              </a:rPr>
              <a:t>anxiety is affecting your day-to-day life and getting worse</a:t>
            </a:r>
          </a:p>
          <a:p>
            <a:pPr marL="361528" indent="-361528" defTabSz="966612">
              <a:lnSpc>
                <a:spcPct val="107000"/>
              </a:lnSpc>
              <a:buFont typeface="Arial" panose="020B0604020202020204" pitchFamily="34" charset="0"/>
              <a:buChar char="•"/>
              <a:defRPr/>
            </a:pPr>
            <a:r>
              <a:rPr lang="en-AU" sz="1200" dirty="0">
                <a:cs typeface="Times New Roman" panose="02020603050405020304" pitchFamily="18" charset="0"/>
              </a:rPr>
              <a:t>your anxiety is so bad that you’re avoiding places or certain situations</a:t>
            </a:r>
          </a:p>
          <a:p>
            <a:pPr marL="361528" indent="-361528" defTabSz="966612">
              <a:lnSpc>
                <a:spcPct val="107000"/>
              </a:lnSpc>
              <a:buFont typeface="Arial" panose="020B0604020202020204" pitchFamily="34" charset="0"/>
              <a:buChar char="•"/>
              <a:defRPr/>
            </a:pPr>
            <a:r>
              <a:rPr lang="en-AU" sz="1200" dirty="0">
                <a:cs typeface="Times New Roman" panose="02020603050405020304" pitchFamily="18" charset="0"/>
              </a:rPr>
              <a:t>you’re having trouble sleeping, relaxing, or concentrating</a:t>
            </a:r>
          </a:p>
          <a:p>
            <a:pPr marL="361528" indent="-361528" defTabSz="966612">
              <a:lnSpc>
                <a:spcPct val="107000"/>
              </a:lnSpc>
              <a:buFont typeface="Arial" panose="020B0604020202020204" pitchFamily="34" charset="0"/>
              <a:buChar char="•"/>
              <a:defRPr/>
            </a:pPr>
            <a:r>
              <a:rPr lang="en-AU" sz="1200" dirty="0">
                <a:cs typeface="Times New Roman" panose="02020603050405020304" pitchFamily="18" charset="0"/>
              </a:rPr>
              <a:t>you’re feeling suicidal. If you feel suicidal, please call lifeline on 13 11 14 and get help immediately.</a:t>
            </a:r>
          </a:p>
          <a:p>
            <a:endParaRPr lang="en-US" dirty="0"/>
          </a:p>
          <a:p>
            <a:endParaRPr lang="en-AU" dirty="0"/>
          </a:p>
        </p:txBody>
      </p:sp>
      <p:sp>
        <p:nvSpPr>
          <p:cNvPr id="4" name="Slide Number Placeholder 3"/>
          <p:cNvSpPr>
            <a:spLocks noGrp="1"/>
          </p:cNvSpPr>
          <p:nvPr>
            <p:ph type="sldNum" sz="quarter" idx="5"/>
          </p:nvPr>
        </p:nvSpPr>
        <p:spPr/>
        <p:txBody>
          <a:bodyPr/>
          <a:lstStyle/>
          <a:p>
            <a:fld id="{A59B8B99-1969-4A8E-B24B-86B18760E067}" type="slidenum">
              <a:rPr lang="en-AU" smtClean="0"/>
              <a:t>18</a:t>
            </a:fld>
            <a:endParaRPr lang="en-AU"/>
          </a:p>
        </p:txBody>
      </p:sp>
    </p:spTree>
    <p:extLst>
      <p:ext uri="{BB962C8B-B14F-4D97-AF65-F5344CB8AC3E}">
        <p14:creationId xmlns:p14="http://schemas.microsoft.com/office/powerpoint/2010/main" val="11377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dirty="0"/>
              <a:t>If you’ve decided to seek professional support to manage anxiety, talking to your doctor is a good place to start. Your doctor can help you in a range of ways, including by:</a:t>
            </a:r>
          </a:p>
          <a:p>
            <a:pPr marL="361528" indent="-361528" defTabSz="966612">
              <a:lnSpc>
                <a:spcPct val="107000"/>
              </a:lnSpc>
              <a:buFont typeface="Arial" panose="020B0604020202020204" pitchFamily="34" charset="0"/>
              <a:buChar char="•"/>
              <a:defRPr/>
            </a:pPr>
            <a:r>
              <a:rPr lang="en-US" sz="1200" dirty="0">
                <a:cs typeface="Times New Roman" panose="02020603050405020304" pitchFamily="18" charset="0"/>
              </a:rPr>
              <a:t>giving you strategies to manage your anxiety</a:t>
            </a:r>
          </a:p>
          <a:p>
            <a:pPr marL="361528" indent="-361528" defTabSz="966612">
              <a:lnSpc>
                <a:spcPct val="107000"/>
              </a:lnSpc>
              <a:buFont typeface="Arial" panose="020B0604020202020204" pitchFamily="34" charset="0"/>
              <a:buChar char="•"/>
              <a:defRPr/>
            </a:pPr>
            <a:r>
              <a:rPr lang="en-US" sz="1200" dirty="0">
                <a:cs typeface="Times New Roman" panose="02020603050405020304" pitchFamily="18" charset="0"/>
              </a:rPr>
              <a:t>discussing your options for treatment, including medication</a:t>
            </a:r>
          </a:p>
          <a:p>
            <a:pPr marL="361528" indent="-361528" defTabSz="966612">
              <a:lnSpc>
                <a:spcPct val="107000"/>
              </a:lnSpc>
              <a:buFont typeface="Arial" panose="020B0604020202020204" pitchFamily="34" charset="0"/>
              <a:buChar char="•"/>
              <a:defRPr/>
            </a:pPr>
            <a:r>
              <a:rPr lang="en-US" sz="1200" dirty="0">
                <a:cs typeface="Times New Roman" panose="02020603050405020304" pitchFamily="18" charset="0"/>
              </a:rPr>
              <a:t>developing a mental health treatment plan for you, which outlines your diagnosed mental health issue, goals for treatment. It also allows you to claim Medicare rebate for a number of treatment sessions with a mental health professional</a:t>
            </a:r>
          </a:p>
          <a:p>
            <a:pPr marL="361528" indent="-361528" defTabSz="966612">
              <a:lnSpc>
                <a:spcPct val="107000"/>
              </a:lnSpc>
              <a:buFont typeface="Arial" panose="020B0604020202020204" pitchFamily="34" charset="0"/>
              <a:buChar char="•"/>
              <a:defRPr/>
            </a:pPr>
            <a:r>
              <a:rPr lang="en-US" sz="1200" dirty="0">
                <a:cs typeface="Times New Roman" panose="02020603050405020304" pitchFamily="18" charset="0"/>
              </a:rPr>
              <a:t>referring you to a mental health professional to help you with your anxiety.</a:t>
            </a:r>
            <a:endParaRPr lang="en-AU" sz="1200" dirty="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A59B8B99-1969-4A8E-B24B-86B18760E067}" type="slidenum">
              <a:rPr lang="en-AU" smtClean="0"/>
              <a:t>19</a:t>
            </a:fld>
            <a:endParaRPr lang="en-AU"/>
          </a:p>
        </p:txBody>
      </p:sp>
    </p:spTree>
    <p:extLst>
      <p:ext uri="{BB962C8B-B14F-4D97-AF65-F5344CB8AC3E}">
        <p14:creationId xmlns:p14="http://schemas.microsoft.com/office/powerpoint/2010/main" val="920935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dirty="0">
                <a:latin typeface="+mn-lt"/>
              </a:rPr>
              <a:t>Your GP might also refer you to another mental health professional to help you manage your anxiety. For example:</a:t>
            </a:r>
          </a:p>
          <a:p>
            <a:pPr marL="361528" indent="-361528" defTabSz="966612">
              <a:lnSpc>
                <a:spcPct val="107000"/>
              </a:lnSpc>
              <a:buFont typeface="Arial" panose="020B0604020202020204" pitchFamily="34" charset="0"/>
              <a:buChar char="•"/>
              <a:defRPr/>
            </a:pPr>
            <a:r>
              <a:rPr lang="en-AU" sz="1200" dirty="0">
                <a:cs typeface="Times New Roman" panose="02020603050405020304" pitchFamily="18" charset="0"/>
              </a:rPr>
              <a:t>Psychologists are registered mental health professionals who are trained in psychological strategies to help you manage your mental health. They use talk therapies such as cognitive behavioural therapy (CBT) to help you manage your anxiety. </a:t>
            </a:r>
          </a:p>
          <a:p>
            <a:pPr marL="361528" indent="-361528" defTabSz="966612">
              <a:lnSpc>
                <a:spcPct val="107000"/>
              </a:lnSpc>
              <a:buFont typeface="Arial" panose="020B0604020202020204" pitchFamily="34" charset="0"/>
              <a:buChar char="•"/>
              <a:defRPr/>
            </a:pPr>
            <a:r>
              <a:rPr lang="en-AU" sz="1200" dirty="0">
                <a:cs typeface="Times New Roman" panose="02020603050405020304" pitchFamily="18" charset="0"/>
              </a:rPr>
              <a:t>Mental health social workers are trained mental health professionals who can help you manage mental health problems such as anxiety, as well as helping you to address social and environmental issues such as housing.</a:t>
            </a:r>
          </a:p>
          <a:p>
            <a:pPr marL="361528" indent="-361528" defTabSz="966612">
              <a:lnSpc>
                <a:spcPct val="107000"/>
              </a:lnSpc>
              <a:buFont typeface="Arial" panose="020B0604020202020204" pitchFamily="34" charset="0"/>
              <a:buChar char="•"/>
              <a:defRPr/>
            </a:pPr>
            <a:r>
              <a:rPr lang="en-AU" sz="1200" dirty="0">
                <a:cs typeface="Times New Roman" panose="02020603050405020304" pitchFamily="18" charset="0"/>
              </a:rPr>
              <a:t>Psychiatrists are specialist doctors who have done extra training to specialise in mental illness. They can use talk therapy such as CBT and prescribe medications to help you manage anxiety.</a:t>
            </a:r>
          </a:p>
          <a:p>
            <a:pPr marL="361528" indent="-361528" defTabSz="966612">
              <a:lnSpc>
                <a:spcPct val="107000"/>
              </a:lnSpc>
              <a:buFont typeface="Arial" panose="020B0604020202020204" pitchFamily="34" charset="0"/>
              <a:buChar char="•"/>
              <a:defRPr/>
            </a:pPr>
            <a:r>
              <a:rPr lang="en-AU" sz="1200" dirty="0">
                <a:cs typeface="Times New Roman" panose="02020603050405020304" pitchFamily="18" charset="0"/>
              </a:rPr>
              <a:t>Registered counsellors can help you by using talk therapy to work through your anxiety. </a:t>
            </a:r>
          </a:p>
          <a:p>
            <a:endParaRPr lang="en-US" dirty="0"/>
          </a:p>
          <a:p>
            <a:endParaRPr lang="en-AU" dirty="0"/>
          </a:p>
        </p:txBody>
      </p:sp>
      <p:sp>
        <p:nvSpPr>
          <p:cNvPr id="4" name="Slide Number Placeholder 3"/>
          <p:cNvSpPr>
            <a:spLocks noGrp="1"/>
          </p:cNvSpPr>
          <p:nvPr>
            <p:ph type="sldNum" sz="quarter" idx="5"/>
          </p:nvPr>
        </p:nvSpPr>
        <p:spPr/>
        <p:txBody>
          <a:bodyPr/>
          <a:lstStyle/>
          <a:p>
            <a:fld id="{A59B8B99-1969-4A8E-B24B-86B18760E067}" type="slidenum">
              <a:rPr lang="en-AU" smtClean="0"/>
              <a:t>20</a:t>
            </a:fld>
            <a:endParaRPr lang="en-AU"/>
          </a:p>
        </p:txBody>
      </p:sp>
    </p:spTree>
    <p:extLst>
      <p:ext uri="{BB962C8B-B14F-4D97-AF65-F5344CB8AC3E}">
        <p14:creationId xmlns:p14="http://schemas.microsoft.com/office/powerpoint/2010/main" val="3300111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ea typeface="Calibri" panose="020F0502020204030204" pitchFamily="34" charset="0"/>
                <a:cs typeface="Times New Roman" panose="02020603050405020304" pitchFamily="18" charset="0"/>
              </a:rPr>
              <a:t>Today we will be talking about anxiety.</a:t>
            </a:r>
          </a:p>
          <a:p>
            <a:pPr>
              <a:lnSpc>
                <a:spcPct val="107000"/>
              </a:lnSpc>
            </a:pPr>
            <a:r>
              <a:rPr lang="en-AU" sz="1200" dirty="0">
                <a:ea typeface="Calibri" panose="020F0502020204030204" pitchFamily="34" charset="0"/>
                <a:cs typeface="Times New Roman" panose="02020603050405020304" pitchFamily="18" charset="0"/>
              </a:rPr>
              <a:t>By the end of this presentation, we hope you will have a better understanding of:</a:t>
            </a:r>
          </a:p>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what anxiety is, and what it feels like</a:t>
            </a:r>
          </a:p>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the different symptoms and causes</a:t>
            </a:r>
          </a:p>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how to take care of yourself to reduce anxiety</a:t>
            </a:r>
          </a:p>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how to get help from health professionals to support you in managing anxiety.</a:t>
            </a:r>
            <a:endParaRPr lang="en-AU" sz="1200" dirty="0"/>
          </a:p>
          <a:p>
            <a:endParaRPr lang="en-AU" dirty="0"/>
          </a:p>
        </p:txBody>
      </p:sp>
      <p:sp>
        <p:nvSpPr>
          <p:cNvPr id="4" name="Slide Number Placeholder 3"/>
          <p:cNvSpPr>
            <a:spLocks noGrp="1"/>
          </p:cNvSpPr>
          <p:nvPr>
            <p:ph type="sldNum" sz="quarter" idx="5"/>
          </p:nvPr>
        </p:nvSpPr>
        <p:spPr/>
        <p:txBody>
          <a:bodyPr/>
          <a:lstStyle/>
          <a:p>
            <a:fld id="{A59B8B99-1969-4A8E-B24B-86B18760E067}" type="slidenum">
              <a:rPr lang="en-AU" smtClean="0"/>
              <a:t>3</a:t>
            </a:fld>
            <a:endParaRPr lang="en-AU"/>
          </a:p>
        </p:txBody>
      </p:sp>
    </p:spTree>
    <p:extLst>
      <p:ext uri="{BB962C8B-B14F-4D97-AF65-F5344CB8AC3E}">
        <p14:creationId xmlns:p14="http://schemas.microsoft.com/office/powerpoint/2010/main" val="16897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What is anxiety?</a:t>
            </a:r>
          </a:p>
          <a:p>
            <a:pPr marL="361528" indent="-361528" defTabSz="966612">
              <a:lnSpc>
                <a:spcPct val="107000"/>
              </a:lnSpc>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Anxiety is an uncomfortable emotion you can feel when you are stressed, worried, or scared. You might feel it in response to situations that seem threatening, for example, going for a </a:t>
            </a:r>
            <a:r>
              <a:rPr lang="en-AU" sz="1200" dirty="0">
                <a:latin typeface="Calibri" panose="020F0502020204030204" pitchFamily="34" charset="0"/>
                <a:ea typeface="Calibri" panose="020F0502020204030204" pitchFamily="34" charset="0"/>
                <a:cs typeface="Times New Roman" panose="02020603050405020304" pitchFamily="18" charset="0"/>
              </a:rPr>
              <a:t>job interview.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Anxiety is common and some level of anxiety can be helpful by keeping you alert. It can help you react better to certain situations.</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Anxiety causes a range of physical, mental and emotional, and behavioural symptoms.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It can be overwhelming, but with the right support it can be managed. You might need to ask friends, family, a doctor or other mental health professionals for help.</a:t>
            </a:r>
            <a:endParaRPr lang="en-AU" sz="1200" dirty="0">
              <a:latin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A59B8B99-1969-4A8E-B24B-86B18760E067}" type="slidenum">
              <a:rPr lang="en-AU" smtClean="0"/>
              <a:t>4</a:t>
            </a:fld>
            <a:endParaRPr lang="en-AU"/>
          </a:p>
        </p:txBody>
      </p:sp>
    </p:spTree>
    <p:extLst>
      <p:ext uri="{BB962C8B-B14F-4D97-AF65-F5344CB8AC3E}">
        <p14:creationId xmlns:p14="http://schemas.microsoft.com/office/powerpoint/2010/main" val="2206469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pPr>
            <a:r>
              <a:rPr lang="en-US" sz="1200" dirty="0">
                <a:latin typeface="Calibri" panose="020F0502020204030204" pitchFamily="34" charset="0"/>
                <a:cs typeface="Times New Roman" panose="02020603050405020304" pitchFamily="18" charset="0"/>
              </a:rPr>
              <a:t>What does anxiety feel like?</a:t>
            </a:r>
          </a:p>
          <a:p>
            <a:pPr marL="361528" indent="-361528" defTabSz="966612">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Anxiety can make you feel a range of physical, mental and emotional, and </a:t>
            </a:r>
            <a:r>
              <a:rPr lang="en-AU" sz="1200" dirty="0">
                <a:latin typeface="Calibri" panose="020F0502020204030204" pitchFamily="34" charset="0"/>
                <a:cs typeface="Times New Roman" panose="02020603050405020304" pitchFamily="18" charset="0"/>
              </a:rPr>
              <a:t>behavioural</a:t>
            </a:r>
            <a:r>
              <a:rPr lang="en-US" sz="1200" dirty="0">
                <a:latin typeface="Calibri" panose="020F0502020204030204" pitchFamily="34" charset="0"/>
                <a:cs typeface="Times New Roman" panose="02020603050405020304" pitchFamily="18" charset="0"/>
              </a:rPr>
              <a:t> symptoms. These can differ from person to person and can change throughout your life.</a:t>
            </a:r>
          </a:p>
          <a:p>
            <a:pPr marL="361528" indent="-361528" defTabSz="966612">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Anxiety can present in your body in different ways. Physical symptoms you might experience include shaking, sweating, dizziness, heart racing, feeling sick, stomach issues, faster breathing, a tight chest, or difficulty taking a deep breath.</a:t>
            </a:r>
          </a:p>
          <a:p>
            <a:pPr marL="361528" indent="-361528" defTabSz="966612">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Anxiety can present with mental and emotional symptoms. Some mental and emotional symptoms you might experience are crying, feeling angry, feeling restless, thinking about things you are fearful of, and </a:t>
            </a:r>
            <a:r>
              <a:rPr lang="en-AU" sz="1200" dirty="0">
                <a:latin typeface="Calibri" panose="020F0502020204030204" pitchFamily="34" charset="0"/>
                <a:cs typeface="Times New Roman" panose="02020603050405020304" pitchFamily="18" charset="0"/>
              </a:rPr>
              <a:t>thinking a lot about worst-case scenarios</a:t>
            </a:r>
            <a:r>
              <a:rPr lang="en-US" sz="1200" dirty="0">
                <a:latin typeface="Calibri" panose="020F0502020204030204" pitchFamily="34" charset="0"/>
                <a:cs typeface="Times New Roman" panose="02020603050405020304" pitchFamily="18" charset="0"/>
              </a:rPr>
              <a:t>. </a:t>
            </a:r>
          </a:p>
          <a:p>
            <a:pPr marL="361528" indent="-361528" defTabSz="966612">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Sometimes anxiety can present itself with </a:t>
            </a:r>
            <a:r>
              <a:rPr lang="en-AU" sz="1200" dirty="0">
                <a:latin typeface="Calibri" panose="020F0502020204030204" pitchFamily="34" charset="0"/>
                <a:cs typeface="Times New Roman" panose="02020603050405020304" pitchFamily="18" charset="0"/>
              </a:rPr>
              <a:t>behavioural</a:t>
            </a:r>
            <a:r>
              <a:rPr lang="en-US" sz="1200" dirty="0">
                <a:latin typeface="Calibri" panose="020F0502020204030204" pitchFamily="34" charset="0"/>
                <a:cs typeface="Times New Roman" panose="02020603050405020304" pitchFamily="18" charset="0"/>
              </a:rPr>
              <a:t> symptoms. You might avoid situations or social gatherings where you feel you could be embarrassed or judged. You might want to avoid going to certain places that might overwhelm you, such as shopping </a:t>
            </a:r>
            <a:r>
              <a:rPr lang="en-AU" sz="1200" dirty="0">
                <a:latin typeface="Calibri" panose="020F0502020204030204" pitchFamily="34" charset="0"/>
                <a:cs typeface="Times New Roman" panose="02020603050405020304" pitchFamily="18" charset="0"/>
              </a:rPr>
              <a:t>centres</a:t>
            </a:r>
            <a:r>
              <a:rPr lang="en-US" sz="1200" dirty="0">
                <a:latin typeface="Calibri" panose="020F0502020204030204" pitchFamily="34" charset="0"/>
                <a:cs typeface="Times New Roman" panose="02020603050405020304" pitchFamily="18" charset="0"/>
              </a:rPr>
              <a:t>. You might struggle to meet commitments at work, school or home. You might also struggle to get to sleep or stay asleep or use alcohol or drugs to help manage anxiety.</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AU" dirty="0"/>
          </a:p>
        </p:txBody>
      </p:sp>
      <p:sp>
        <p:nvSpPr>
          <p:cNvPr id="4" name="Slide Number Placeholder 3"/>
          <p:cNvSpPr>
            <a:spLocks noGrp="1"/>
          </p:cNvSpPr>
          <p:nvPr>
            <p:ph type="sldNum" sz="quarter" idx="5"/>
          </p:nvPr>
        </p:nvSpPr>
        <p:spPr/>
        <p:txBody>
          <a:bodyPr/>
          <a:lstStyle/>
          <a:p>
            <a:fld id="{A59B8B99-1969-4A8E-B24B-86B18760E067}" type="slidenum">
              <a:rPr lang="en-AU" smtClean="0"/>
              <a:t>5</a:t>
            </a:fld>
            <a:endParaRPr lang="en-AU"/>
          </a:p>
        </p:txBody>
      </p:sp>
    </p:spTree>
    <p:extLst>
      <p:ext uri="{BB962C8B-B14F-4D97-AF65-F5344CB8AC3E}">
        <p14:creationId xmlns:p14="http://schemas.microsoft.com/office/powerpoint/2010/main" val="1934857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pPr>
            <a:r>
              <a:rPr lang="en-AU" sz="1200" dirty="0">
                <a:latin typeface="Calibri" panose="020F0502020204030204" pitchFamily="34" charset="0"/>
                <a:cs typeface="Times New Roman" panose="02020603050405020304" pitchFamily="18" charset="0"/>
              </a:rPr>
              <a:t>Anxiety can appear in different ways for different people, and at different times in life. For example, you might:</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feel sick in the stomach, sweat a lot and need to go to the toilet more often than usual before a job interview</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think about the worst-case scenario and feel short of breath when taking off in an aeroplane</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constantly feel worried about the health of your newborn baby</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make up excuses to avoid going to social events. </a:t>
            </a:r>
          </a:p>
          <a:p>
            <a:endParaRPr lang="en-US" dirty="0"/>
          </a:p>
          <a:p>
            <a:endParaRPr lang="en-AU" dirty="0"/>
          </a:p>
        </p:txBody>
      </p:sp>
      <p:sp>
        <p:nvSpPr>
          <p:cNvPr id="4" name="Slide Number Placeholder 3"/>
          <p:cNvSpPr>
            <a:spLocks noGrp="1"/>
          </p:cNvSpPr>
          <p:nvPr>
            <p:ph type="sldNum" sz="quarter" idx="5"/>
          </p:nvPr>
        </p:nvSpPr>
        <p:spPr/>
        <p:txBody>
          <a:bodyPr/>
          <a:lstStyle/>
          <a:p>
            <a:fld id="{A59B8B99-1969-4A8E-B24B-86B18760E067}" type="slidenum">
              <a:rPr lang="en-AU" smtClean="0"/>
              <a:t>6</a:t>
            </a:fld>
            <a:endParaRPr lang="en-AU"/>
          </a:p>
        </p:txBody>
      </p:sp>
    </p:spTree>
    <p:extLst>
      <p:ext uri="{BB962C8B-B14F-4D97-AF65-F5344CB8AC3E}">
        <p14:creationId xmlns:p14="http://schemas.microsoft.com/office/powerpoint/2010/main" val="2601767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pPr>
            <a:r>
              <a:rPr lang="en-US" sz="1200" dirty="0">
                <a:latin typeface="Calibri" panose="020F0502020204030204" pitchFamily="34" charset="0"/>
                <a:cs typeface="Times New Roman" panose="02020603050405020304" pitchFamily="18" charset="0"/>
              </a:rPr>
              <a:t>What causes anxiety?</a:t>
            </a:r>
          </a:p>
          <a:p>
            <a:pPr defTabSz="966612">
              <a:lnSpc>
                <a:spcPct val="107000"/>
              </a:lnSpc>
            </a:pPr>
            <a:r>
              <a:rPr lang="en-US" sz="1200" dirty="0">
                <a:latin typeface="Calibri" panose="020F0502020204030204" pitchFamily="34" charset="0"/>
                <a:cs typeface="Times New Roman" panose="02020603050405020304" pitchFamily="18" charset="0"/>
              </a:rPr>
              <a:t>There is no one known cause for anxiety. Usually, it is caused by a range of factors, which may be different from person to person. </a:t>
            </a:r>
          </a:p>
          <a:p>
            <a:pPr marL="361528" indent="-361528" defTabSz="966612">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Your family history, such as a close family member having anxiety, makes you more at risk of developing it.</a:t>
            </a:r>
          </a:p>
          <a:p>
            <a:pPr marL="361528" indent="-361528" defTabSz="966612">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Certain personality traits, beliefs and attitudes can make you more likely to develop anxiety. For example, suppose you are a perfectionist with low self-esteem or low self-confidence. In that case, you are more likely to develop or have anxiety.</a:t>
            </a:r>
          </a:p>
          <a:p>
            <a:pPr marL="361528" indent="-361528" defTabSz="966612">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Having other diagnosed mental health issues, such as depression or substance abuse, may cause an increased risk of developing anxiety. Health conditions such as polycystic ovary syndrome (PCOS) and endometriosis can also make you more likely to develop anxiety. </a:t>
            </a:r>
          </a:p>
          <a:p>
            <a:pPr marL="361528" indent="-361528" defTabSz="966612">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Experiences of racism, homophobia and other forms of discrimination can make you more at risk of developing anxiety. </a:t>
            </a:r>
          </a:p>
          <a:p>
            <a:pPr marL="361528" indent="-361528" defTabSz="966612">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Times of hormonal changes can cause anxiety, for example, after childbirth, during menopause, or before your menstrual period.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A stressful event or major life change can cause anxiety, for example, having children, moving home, changing jobs, family or relationship issues, financial problems, or the death of a loved one.</a:t>
            </a:r>
          </a:p>
          <a:p>
            <a:endParaRPr lang="en-US" dirty="0"/>
          </a:p>
          <a:p>
            <a:endParaRPr lang="en-AU" dirty="0"/>
          </a:p>
        </p:txBody>
      </p:sp>
      <p:sp>
        <p:nvSpPr>
          <p:cNvPr id="4" name="Slide Number Placeholder 3"/>
          <p:cNvSpPr>
            <a:spLocks noGrp="1"/>
          </p:cNvSpPr>
          <p:nvPr>
            <p:ph type="sldNum" sz="quarter" idx="5"/>
          </p:nvPr>
        </p:nvSpPr>
        <p:spPr/>
        <p:txBody>
          <a:bodyPr/>
          <a:lstStyle/>
          <a:p>
            <a:fld id="{A59B8B99-1969-4A8E-B24B-86B18760E067}" type="slidenum">
              <a:rPr lang="en-AU" smtClean="0"/>
              <a:t>7</a:t>
            </a:fld>
            <a:endParaRPr lang="en-AU"/>
          </a:p>
        </p:txBody>
      </p:sp>
    </p:spTree>
    <p:extLst>
      <p:ext uri="{BB962C8B-B14F-4D97-AF65-F5344CB8AC3E}">
        <p14:creationId xmlns:p14="http://schemas.microsoft.com/office/powerpoint/2010/main" val="3659779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300" dirty="0">
                <a:cs typeface="Times New Roman" panose="02020603050405020304" pitchFamily="18" charset="0"/>
              </a:rPr>
              <a:t>It is normal to experience some anxiety from time to time. But if you feel anxious for no reason, your anxiety doesn’t go away or your anxiety affects your quality of life, you might have an anxiety disorder. </a:t>
            </a:r>
          </a:p>
          <a:p>
            <a:pPr marL="361528" indent="-361528" defTabSz="966612">
              <a:lnSpc>
                <a:spcPct val="107000"/>
              </a:lnSpc>
              <a:buFont typeface="Arial" panose="020B0604020202020204" pitchFamily="34" charset="0"/>
              <a:buChar char="•"/>
            </a:pPr>
            <a:r>
              <a:rPr lang="en-US" sz="1300" dirty="0">
                <a:cs typeface="Times New Roman" panose="02020603050405020304" pitchFamily="18" charset="0"/>
              </a:rPr>
              <a:t>Anxiety is a common emotion that can occur in our daily lives. In contrast, anxiety disorder is diagnosed as a mental illness where a person experiences excessive anxiety that is distressing and has a big impact on their daily life. Anxiety disorder must be diagnosed and managed by a medical professional.</a:t>
            </a:r>
          </a:p>
          <a:p>
            <a:pPr marL="361528" indent="-361528" defTabSz="966612">
              <a:lnSpc>
                <a:spcPct val="107000"/>
              </a:lnSpc>
              <a:buFont typeface="Arial" panose="020B0604020202020204" pitchFamily="34" charset="0"/>
              <a:buChar char="•"/>
            </a:pPr>
            <a:r>
              <a:rPr lang="en-AU" sz="1300" dirty="0">
                <a:cs typeface="Times New Roman" panose="02020603050405020304" pitchFamily="18" charset="0"/>
              </a:rPr>
              <a:t>1 out of every 3 women in Australia will experience an anxiety disorder at some point during her life.</a:t>
            </a:r>
          </a:p>
          <a:p>
            <a:pPr marL="361528" indent="-361528" defTabSz="966612">
              <a:lnSpc>
                <a:spcPct val="107000"/>
              </a:lnSpc>
              <a:buFont typeface="Arial" panose="020B0604020202020204" pitchFamily="34" charset="0"/>
              <a:buChar char="•"/>
            </a:pPr>
            <a:r>
              <a:rPr lang="en-AU" sz="1300" dirty="0">
                <a:cs typeface="Times New Roman" panose="02020603050405020304" pitchFamily="18" charset="0"/>
              </a:rPr>
              <a:t>Women from some groups experience anxiety disorders at high rates, including members of LGBTQI+ communities. </a:t>
            </a:r>
          </a:p>
          <a:p>
            <a:pPr marL="361528" indent="-361528" defTabSz="966612">
              <a:lnSpc>
                <a:spcPct val="107000"/>
              </a:lnSpc>
              <a:buFont typeface="Arial" panose="020B0604020202020204" pitchFamily="34" charset="0"/>
              <a:buChar char="•"/>
            </a:pPr>
            <a:r>
              <a:rPr lang="en-US" sz="1300" dirty="0">
                <a:cs typeface="Times New Roman" panose="02020603050405020304" pitchFamily="18" charset="0"/>
              </a:rPr>
              <a:t>There are different types of anxiety disorder, including:</a:t>
            </a:r>
          </a:p>
          <a:p>
            <a:pPr marL="844834" lvl="1" indent="-361528" defTabSz="966612">
              <a:lnSpc>
                <a:spcPct val="107000"/>
              </a:lnSpc>
              <a:buFont typeface="Calibri" panose="020F0502020204030204" pitchFamily="34" charset="0"/>
              <a:buChar char="-"/>
            </a:pPr>
            <a:r>
              <a:rPr lang="en-AU" sz="1300" dirty="0">
                <a:cs typeface="Times New Roman" panose="02020603050405020304" pitchFamily="18" charset="0"/>
              </a:rPr>
              <a:t>generalised anxiety disorder – when you constantly worry about things that don’t represent a serious threat</a:t>
            </a:r>
          </a:p>
          <a:p>
            <a:pPr marL="844834" lvl="1" indent="-361528" defTabSz="966612">
              <a:lnSpc>
                <a:spcPct val="107000"/>
              </a:lnSpc>
              <a:buFont typeface="Calibri" panose="020F0502020204030204" pitchFamily="34" charset="0"/>
              <a:buChar char="-"/>
            </a:pPr>
            <a:r>
              <a:rPr lang="en-AU" sz="1300" dirty="0">
                <a:cs typeface="Times New Roman" panose="02020603050405020304" pitchFamily="18" charset="0"/>
              </a:rPr>
              <a:t>panic disorder – when you have sudden and intense feelings of fear resulting in a panic attack (e.g. racing heart, breathing fast, sweating or thinking you are going to die)</a:t>
            </a:r>
          </a:p>
          <a:p>
            <a:pPr marL="844834" lvl="1" indent="-361528" defTabSz="966612">
              <a:lnSpc>
                <a:spcPct val="107000"/>
              </a:lnSpc>
              <a:buFont typeface="Calibri" panose="020F0502020204030204" pitchFamily="34" charset="0"/>
              <a:buChar char="-"/>
            </a:pPr>
            <a:r>
              <a:rPr lang="en-AU" sz="1300" dirty="0">
                <a:cs typeface="Times New Roman" panose="02020603050405020304" pitchFamily="18" charset="0"/>
              </a:rPr>
              <a:t>phobia – when you have an intense fear of something and you try to avoid it (e.g. fear of heights, fear of spiders or fear of flying)</a:t>
            </a:r>
          </a:p>
          <a:p>
            <a:pPr marL="844834" lvl="1" indent="-361528" defTabSz="966612">
              <a:lnSpc>
                <a:spcPct val="107000"/>
              </a:lnSpc>
              <a:buFont typeface="Calibri" panose="020F0502020204030204" pitchFamily="34" charset="0"/>
              <a:buChar char="-"/>
            </a:pPr>
            <a:r>
              <a:rPr lang="en-AU" sz="1300" dirty="0">
                <a:cs typeface="Times New Roman" panose="02020603050405020304" pitchFamily="18" charset="0"/>
              </a:rPr>
              <a:t>obsessive-compulsive disorder (OCD) – when you repeat thoughts and behaviours over and over again to reduce feelings of anxiety (e.g. counting things or excessive handwashing)</a:t>
            </a:r>
          </a:p>
          <a:p>
            <a:pPr marL="844834" lvl="1" indent="-361528" defTabSz="966612">
              <a:lnSpc>
                <a:spcPct val="107000"/>
              </a:lnSpc>
              <a:buFont typeface="Calibri" panose="020F0502020204030204" pitchFamily="34" charset="0"/>
              <a:buChar char="-"/>
            </a:pPr>
            <a:r>
              <a:rPr lang="en-AU" sz="1300" dirty="0">
                <a:cs typeface="Times New Roman" panose="02020603050405020304" pitchFamily="18" charset="0"/>
              </a:rPr>
              <a:t>social phobia (social anxiety disorder) – when you avoid being in social situations because you have intense fear and worry about being judged</a:t>
            </a:r>
          </a:p>
          <a:p>
            <a:pPr marL="844834" lvl="1" indent="-361528" defTabSz="966612">
              <a:lnSpc>
                <a:spcPct val="107000"/>
              </a:lnSpc>
              <a:buFont typeface="Calibri" panose="020F0502020204030204" pitchFamily="34" charset="0"/>
              <a:buChar char="-"/>
            </a:pPr>
            <a:r>
              <a:rPr lang="en-AU" sz="1300" dirty="0">
                <a:cs typeface="Times New Roman" panose="02020603050405020304" pitchFamily="18" charset="0"/>
              </a:rPr>
              <a:t>health anxiety – when you have intense fear that something is wrong with your body.</a:t>
            </a:r>
            <a:endParaRPr lang="en-AU" dirty="0">
              <a:latin typeface="+mn-lt"/>
            </a:endParaRPr>
          </a:p>
          <a:p>
            <a:endParaRPr lang="en-US" dirty="0"/>
          </a:p>
          <a:p>
            <a:endParaRPr lang="en-AU" dirty="0"/>
          </a:p>
        </p:txBody>
      </p:sp>
      <p:sp>
        <p:nvSpPr>
          <p:cNvPr id="4" name="Slide Number Placeholder 3"/>
          <p:cNvSpPr>
            <a:spLocks noGrp="1"/>
          </p:cNvSpPr>
          <p:nvPr>
            <p:ph type="sldNum" sz="quarter" idx="5"/>
          </p:nvPr>
        </p:nvSpPr>
        <p:spPr/>
        <p:txBody>
          <a:bodyPr/>
          <a:lstStyle/>
          <a:p>
            <a:fld id="{A59B8B99-1969-4A8E-B24B-86B18760E067}" type="slidenum">
              <a:rPr lang="en-AU" smtClean="0"/>
              <a:t>8</a:t>
            </a:fld>
            <a:endParaRPr lang="en-AU"/>
          </a:p>
        </p:txBody>
      </p:sp>
    </p:spTree>
    <p:extLst>
      <p:ext uri="{BB962C8B-B14F-4D97-AF65-F5344CB8AC3E}">
        <p14:creationId xmlns:p14="http://schemas.microsoft.com/office/powerpoint/2010/main" val="1332136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spcAft>
                <a:spcPts val="894"/>
              </a:spcAft>
            </a:pPr>
            <a:r>
              <a:rPr lang="en-US" sz="1200" dirty="0">
                <a:latin typeface="Calibri" panose="020F0502020204030204" pitchFamily="34" charset="0"/>
                <a:cs typeface="Times New Roman" panose="02020603050405020304" pitchFamily="18" charset="0"/>
              </a:rPr>
              <a:t>Anxiety can be overwhelming, but there are strategies and supports available to help you manage. </a:t>
            </a:r>
          </a:p>
          <a:p>
            <a:pPr defTabSz="966612">
              <a:lnSpc>
                <a:spcPct val="107000"/>
              </a:lnSpc>
              <a:spcAft>
                <a:spcPts val="894"/>
              </a:spcAft>
            </a:pPr>
            <a:r>
              <a:rPr lang="en-US" sz="1200" dirty="0">
                <a:latin typeface="Calibri" panose="020F0502020204030204" pitchFamily="34" charset="0"/>
                <a:cs typeface="Times New Roman" panose="02020603050405020304" pitchFamily="18" charset="0"/>
              </a:rPr>
              <a:t>This section discusses some strategies you can try to manage anxiety. </a:t>
            </a:r>
          </a:p>
          <a:p>
            <a:pPr marL="361528" indent="-361528" defTabSz="966612">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It’s best to be kind to yourself when managing your anxiety. </a:t>
            </a:r>
          </a:p>
          <a:p>
            <a:pPr marL="361528" indent="-361528" defTabSz="966612">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Keep an open mind and you can discover ways to manage it as there are many options to help you.</a:t>
            </a:r>
          </a:p>
          <a:p>
            <a:pPr marL="361528" indent="-361528" defTabSz="966612">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If you experience anxiety from time to time, there are lots of strategies you can try yourself to help manage your anxiety. </a:t>
            </a:r>
          </a:p>
          <a:p>
            <a:pPr marL="361528" indent="-361528" defTabSz="966612">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If you experience anxiety often, you might need to get help from a GP or mental health professional to help manage your anxiety.</a:t>
            </a:r>
            <a:endParaRPr lang="en-AU" sz="1200" dirty="0">
              <a:latin typeface="Calibri" panose="020F0502020204030204" pitchFamily="34" charset="0"/>
              <a:cs typeface="Times New Roman" panose="02020603050405020304" pitchFamily="18" charset="0"/>
            </a:endParaRPr>
          </a:p>
          <a:p>
            <a:endParaRPr lang="en-US" dirty="0"/>
          </a:p>
          <a:p>
            <a:endParaRPr lang="en-AU" dirty="0"/>
          </a:p>
        </p:txBody>
      </p:sp>
      <p:sp>
        <p:nvSpPr>
          <p:cNvPr id="4" name="Slide Number Placeholder 3"/>
          <p:cNvSpPr>
            <a:spLocks noGrp="1"/>
          </p:cNvSpPr>
          <p:nvPr>
            <p:ph type="sldNum" sz="quarter" idx="5"/>
          </p:nvPr>
        </p:nvSpPr>
        <p:spPr/>
        <p:txBody>
          <a:bodyPr/>
          <a:lstStyle/>
          <a:p>
            <a:fld id="{A59B8B99-1969-4A8E-B24B-86B18760E067}" type="slidenum">
              <a:rPr lang="en-AU" smtClean="0"/>
              <a:t>9</a:t>
            </a:fld>
            <a:endParaRPr lang="en-AU"/>
          </a:p>
        </p:txBody>
      </p:sp>
    </p:spTree>
    <p:extLst>
      <p:ext uri="{BB962C8B-B14F-4D97-AF65-F5344CB8AC3E}">
        <p14:creationId xmlns:p14="http://schemas.microsoft.com/office/powerpoint/2010/main" val="4023890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dirty="0"/>
              <a:t>If you experience anxiety from time to time, you might be able to use self-help strategies to manage your anxiety. Here are some examples you can try: </a:t>
            </a:r>
          </a:p>
          <a:p>
            <a:pPr defTabSz="966612">
              <a:lnSpc>
                <a:spcPct val="107000"/>
              </a:lnSpc>
            </a:pPr>
            <a:r>
              <a:rPr lang="en-US" sz="1200" dirty="0">
                <a:cs typeface="Times New Roman" panose="02020603050405020304" pitchFamily="18" charset="0"/>
              </a:rPr>
              <a:t>Positive self-talk</a:t>
            </a:r>
          </a:p>
          <a:p>
            <a:pPr marL="361528" indent="-361528" defTabSz="966612">
              <a:lnSpc>
                <a:spcPct val="107000"/>
              </a:lnSpc>
              <a:buFont typeface="Arial" panose="020B0604020202020204" pitchFamily="34" charset="0"/>
              <a:buChar char="•"/>
            </a:pPr>
            <a:r>
              <a:rPr lang="en-US" sz="1200" dirty="0">
                <a:cs typeface="Times New Roman" panose="02020603050405020304" pitchFamily="18" charset="0"/>
              </a:rPr>
              <a:t>It is helpful to think of different words when you are anxious. </a:t>
            </a:r>
          </a:p>
          <a:p>
            <a:pPr marL="361528" indent="-361528" defTabSz="966612">
              <a:lnSpc>
                <a:spcPct val="107000"/>
              </a:lnSpc>
              <a:buFont typeface="Arial" panose="020B0604020202020204" pitchFamily="34" charset="0"/>
              <a:buChar char="•"/>
            </a:pPr>
            <a:r>
              <a:rPr lang="en-US" sz="1200" dirty="0">
                <a:cs typeface="Times New Roman" panose="02020603050405020304" pitchFamily="18" charset="0"/>
              </a:rPr>
              <a:t>Positive self-talk involves repeating words to yourself that you want to happen, such as saying ‘I am okay’, ‘I can do this’, ‘I am strong’, or ‘I am letting go of what I can’t control’.</a:t>
            </a:r>
          </a:p>
          <a:p>
            <a:pPr defTabSz="966612">
              <a:lnSpc>
                <a:spcPct val="107000"/>
              </a:lnSpc>
            </a:pPr>
            <a:r>
              <a:rPr lang="en-US" sz="1200" dirty="0">
                <a:cs typeface="Times New Roman" panose="02020603050405020304" pitchFamily="18" charset="0"/>
              </a:rPr>
              <a:t>Meditation</a:t>
            </a:r>
          </a:p>
          <a:p>
            <a:pPr marL="361528" indent="-361528" defTabSz="966612">
              <a:lnSpc>
                <a:spcPct val="107000"/>
              </a:lnSpc>
              <a:buFont typeface="Arial" panose="020B0604020202020204" pitchFamily="34" charset="0"/>
              <a:buChar char="•"/>
            </a:pPr>
            <a:r>
              <a:rPr lang="en-US" sz="1200" dirty="0">
                <a:cs typeface="Times New Roman" panose="02020603050405020304" pitchFamily="18" charset="0"/>
              </a:rPr>
              <a:t>Meditation involves concentrating your mind on one thing, such as breathing, your body or sounds. </a:t>
            </a:r>
          </a:p>
          <a:p>
            <a:pPr marL="361528" indent="-361528" defTabSz="966612">
              <a:lnSpc>
                <a:spcPct val="107000"/>
              </a:lnSpc>
              <a:buFont typeface="Arial" panose="020B0604020202020204" pitchFamily="34" charset="0"/>
              <a:buChar char="•"/>
            </a:pPr>
            <a:r>
              <a:rPr lang="en-US" sz="1200" dirty="0">
                <a:cs typeface="Times New Roman" panose="02020603050405020304" pitchFamily="18" charset="0"/>
              </a:rPr>
              <a:t>It can help you stay calm and focused on the present moment rather than worrying about something that may or may not happen in the future. </a:t>
            </a:r>
          </a:p>
          <a:p>
            <a:pPr marL="361528" indent="-361528" defTabSz="966612">
              <a:lnSpc>
                <a:spcPct val="107000"/>
              </a:lnSpc>
              <a:buFont typeface="Arial" panose="020B0604020202020204" pitchFamily="34" charset="0"/>
              <a:buChar char="•"/>
            </a:pPr>
            <a:r>
              <a:rPr lang="en-US" sz="1200" dirty="0">
                <a:cs typeface="Times New Roman" panose="02020603050405020304" pitchFamily="18" charset="0"/>
              </a:rPr>
              <a:t>You can use meditation apps, such as Smiling Mind or Headspace, or find videos on YouTube.</a:t>
            </a:r>
          </a:p>
          <a:p>
            <a:pPr defTabSz="966612">
              <a:lnSpc>
                <a:spcPct val="107000"/>
              </a:lnSpc>
            </a:pPr>
            <a:r>
              <a:rPr lang="en-US" sz="1200" dirty="0">
                <a:cs typeface="Times New Roman" panose="02020603050405020304" pitchFamily="18" charset="0"/>
              </a:rPr>
              <a:t>Progressive muscle relaxation</a:t>
            </a:r>
          </a:p>
          <a:p>
            <a:pPr marL="361528" indent="-361528" defTabSz="966612">
              <a:lnSpc>
                <a:spcPct val="107000"/>
              </a:lnSpc>
              <a:buFont typeface="Arial" panose="020B0604020202020204" pitchFamily="34" charset="0"/>
              <a:buChar char="•"/>
            </a:pPr>
            <a:r>
              <a:rPr lang="en-US" sz="1200" dirty="0">
                <a:cs typeface="Times New Roman" panose="02020603050405020304" pitchFamily="18" charset="0"/>
              </a:rPr>
              <a:t>Progressive muscle relaxation involves noticing where in your body you feel tense and then trying to release the tension.</a:t>
            </a:r>
          </a:p>
          <a:p>
            <a:pPr defTabSz="966612">
              <a:lnSpc>
                <a:spcPct val="107000"/>
              </a:lnSpc>
            </a:pPr>
            <a:r>
              <a:rPr lang="en-US" sz="1200" dirty="0">
                <a:cs typeface="Times New Roman" panose="02020603050405020304" pitchFamily="18" charset="0"/>
              </a:rPr>
              <a:t>Mindfulness</a:t>
            </a:r>
          </a:p>
          <a:p>
            <a:pPr marL="361528" indent="-361528" defTabSz="966612">
              <a:lnSpc>
                <a:spcPct val="107000"/>
              </a:lnSpc>
              <a:buFont typeface="Arial" panose="020B0604020202020204" pitchFamily="34" charset="0"/>
              <a:buChar char="•"/>
            </a:pPr>
            <a:r>
              <a:rPr lang="en-US" sz="1200" dirty="0">
                <a:cs typeface="Times New Roman" panose="02020603050405020304" pitchFamily="18" charset="0"/>
              </a:rPr>
              <a:t>Practicing mindfulness helps by focusing on the present moment and bringing awareness to what is around you. </a:t>
            </a:r>
          </a:p>
          <a:p>
            <a:pPr marL="361528" indent="-361528" defTabSz="966612">
              <a:lnSpc>
                <a:spcPct val="107000"/>
              </a:lnSpc>
              <a:buFont typeface="Arial" panose="020B0604020202020204" pitchFamily="34" charset="0"/>
              <a:buChar char="•"/>
            </a:pPr>
            <a:r>
              <a:rPr lang="en-US" sz="1200" dirty="0">
                <a:cs typeface="Times New Roman" panose="02020603050405020304" pitchFamily="18" charset="0"/>
              </a:rPr>
              <a:t>Concentrate on what you can hear, what you can I see,  what you can touch.</a:t>
            </a:r>
          </a:p>
          <a:p>
            <a:pPr marL="361528" indent="-361528" defTabSz="966612">
              <a:lnSpc>
                <a:spcPct val="107000"/>
              </a:lnSpc>
              <a:buFont typeface="Arial" panose="020B0604020202020204" pitchFamily="34" charset="0"/>
              <a:buChar char="•"/>
            </a:pPr>
            <a:r>
              <a:rPr lang="en-US" sz="1200" dirty="0">
                <a:cs typeface="Times New Roman" panose="02020603050405020304" pitchFamily="18" charset="0"/>
              </a:rPr>
              <a:t>Doing this helps reduce anxious thoughts and notice what is happening around your body. </a:t>
            </a:r>
          </a:p>
          <a:p>
            <a:pPr defTabSz="966612">
              <a:lnSpc>
                <a:spcPct val="107000"/>
              </a:lnSpc>
            </a:pPr>
            <a:r>
              <a:rPr lang="en-US" sz="1200" dirty="0">
                <a:cs typeface="Times New Roman" panose="02020603050405020304" pitchFamily="18" charset="0"/>
              </a:rPr>
              <a:t>Deep breathing</a:t>
            </a:r>
          </a:p>
          <a:p>
            <a:pPr marL="361528" indent="-361528" defTabSz="966612">
              <a:lnSpc>
                <a:spcPct val="107000"/>
              </a:lnSpc>
              <a:buFont typeface="Arial" panose="020B0604020202020204" pitchFamily="34" charset="0"/>
              <a:buChar char="•"/>
            </a:pPr>
            <a:r>
              <a:rPr lang="en-US" sz="1200" dirty="0">
                <a:cs typeface="Times New Roman" panose="02020603050405020304" pitchFamily="18" charset="0"/>
              </a:rPr>
              <a:t>Taking slow, deep breaths can help manage anxiety in the moment. </a:t>
            </a:r>
          </a:p>
          <a:p>
            <a:pPr marL="361528" indent="-361528" defTabSz="966612">
              <a:lnSpc>
                <a:spcPct val="107000"/>
              </a:lnSpc>
              <a:buFont typeface="Arial" panose="020B0604020202020204" pitchFamily="34" charset="0"/>
              <a:buChar char="•"/>
            </a:pPr>
            <a:r>
              <a:rPr lang="en-US" sz="1200" dirty="0">
                <a:cs typeface="Times New Roman" panose="02020603050405020304" pitchFamily="18" charset="0"/>
              </a:rPr>
              <a:t>There are many techniques you can try to slow down your breathing. For example, the 4-7-8 technique is breathing in for 4 seconds, holding your breath for 7 and releasing for 8.</a:t>
            </a:r>
          </a:p>
          <a:p>
            <a:pPr defTabSz="966612">
              <a:lnSpc>
                <a:spcPct val="107000"/>
              </a:lnSpc>
            </a:pPr>
            <a:r>
              <a:rPr lang="en-US" sz="1200" dirty="0">
                <a:cs typeface="Times New Roman" panose="02020603050405020304" pitchFamily="18" charset="0"/>
              </a:rPr>
              <a:t>Talking to someone</a:t>
            </a:r>
          </a:p>
          <a:p>
            <a:pPr marL="361528" indent="-361528" defTabSz="966612">
              <a:lnSpc>
                <a:spcPct val="107000"/>
              </a:lnSpc>
              <a:buFont typeface="Arial" panose="020B0604020202020204" pitchFamily="34" charset="0"/>
              <a:buChar char="•"/>
            </a:pPr>
            <a:r>
              <a:rPr lang="en-US" sz="1200" dirty="0">
                <a:cs typeface="Times New Roman" panose="02020603050405020304" pitchFamily="18" charset="0"/>
              </a:rPr>
              <a:t>When you have anxiety, you can feel isolated, so talking to a friend, family member, or partner you trust can make you feel less alone and more supported.</a:t>
            </a:r>
            <a:endParaRPr lang="en-AU" sz="1200" dirty="0">
              <a:cs typeface="Times New Roman" panose="02020603050405020304" pitchFamily="18" charset="0"/>
            </a:endParaRPr>
          </a:p>
          <a:p>
            <a:endParaRPr lang="en-US" dirty="0"/>
          </a:p>
          <a:p>
            <a:endParaRPr lang="en-AU" dirty="0"/>
          </a:p>
        </p:txBody>
      </p:sp>
      <p:sp>
        <p:nvSpPr>
          <p:cNvPr id="4" name="Slide Number Placeholder 3"/>
          <p:cNvSpPr>
            <a:spLocks noGrp="1"/>
          </p:cNvSpPr>
          <p:nvPr>
            <p:ph type="sldNum" sz="quarter" idx="5"/>
          </p:nvPr>
        </p:nvSpPr>
        <p:spPr/>
        <p:txBody>
          <a:bodyPr/>
          <a:lstStyle/>
          <a:p>
            <a:fld id="{A59B8B99-1969-4A8E-B24B-86B18760E067}" type="slidenum">
              <a:rPr lang="en-AU" smtClean="0"/>
              <a:t>10</a:t>
            </a:fld>
            <a:endParaRPr lang="en-AU"/>
          </a:p>
        </p:txBody>
      </p:sp>
    </p:spTree>
    <p:extLst>
      <p:ext uri="{BB962C8B-B14F-4D97-AF65-F5344CB8AC3E}">
        <p14:creationId xmlns:p14="http://schemas.microsoft.com/office/powerpoint/2010/main" val="2375582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B1EC-AACB-E64D-2BF2-5F37F579B31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FEDC351-09E1-0131-5392-CAC2FE12D13E}"/>
              </a:ext>
            </a:extLst>
          </p:cNvPr>
          <p:cNvSpPr>
            <a:spLocks noGrp="1"/>
          </p:cNvSpPr>
          <p:nvPr>
            <p:ph type="dt" sz="half" idx="10"/>
          </p:nvPr>
        </p:nvSpPr>
        <p:spPr/>
        <p:txBody>
          <a:bodyPr/>
          <a:lstStyle/>
          <a:p>
            <a:fld id="{84CD23CF-C643-4899-A444-FD8EA04B7EB0}" type="datetimeFigureOut">
              <a:rPr lang="en-AU" smtClean="0"/>
              <a:t>23/07/2024</a:t>
            </a:fld>
            <a:endParaRPr lang="en-AU"/>
          </a:p>
        </p:txBody>
      </p:sp>
      <p:sp>
        <p:nvSpPr>
          <p:cNvPr id="4" name="Footer Placeholder 3">
            <a:extLst>
              <a:ext uri="{FF2B5EF4-FFF2-40B4-BE49-F238E27FC236}">
                <a16:creationId xmlns:a16="http://schemas.microsoft.com/office/drawing/2014/main" id="{296C0E7F-801A-ADBB-4688-3411853FE36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F61E3C5-550B-28D5-C17C-4912F24E5A0A}"/>
              </a:ext>
            </a:extLst>
          </p:cNvPr>
          <p:cNvSpPr>
            <a:spLocks noGrp="1"/>
          </p:cNvSpPr>
          <p:nvPr>
            <p:ph type="sldNum" sz="quarter" idx="12"/>
          </p:nvPr>
        </p:nvSpPr>
        <p:spPr/>
        <p:txBody>
          <a:bodyPr/>
          <a:lstStyle/>
          <a:p>
            <a:fld id="{66F7100F-ACBC-451E-8A26-2D69FE42FE3C}" type="slidenum">
              <a:rPr lang="en-AU" smtClean="0"/>
              <a:t>‹#›</a:t>
            </a:fld>
            <a:endParaRPr lang="en-AU"/>
          </a:p>
        </p:txBody>
      </p:sp>
    </p:spTree>
    <p:extLst>
      <p:ext uri="{BB962C8B-B14F-4D97-AF65-F5344CB8AC3E}">
        <p14:creationId xmlns:p14="http://schemas.microsoft.com/office/powerpoint/2010/main" val="268879201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703995-C33F-406D-BD43-336BA2D061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F956B30-B83A-0C4C-EF79-700F16483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EE3FA44-FBE2-09D6-D1CE-FDD03086FB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CD23CF-C643-4899-A444-FD8EA04B7EB0}" type="datetimeFigureOut">
              <a:rPr lang="en-AU" smtClean="0"/>
              <a:t>23/07/2024</a:t>
            </a:fld>
            <a:endParaRPr lang="en-AU"/>
          </a:p>
        </p:txBody>
      </p:sp>
      <p:sp>
        <p:nvSpPr>
          <p:cNvPr id="5" name="Footer Placeholder 4">
            <a:extLst>
              <a:ext uri="{FF2B5EF4-FFF2-40B4-BE49-F238E27FC236}">
                <a16:creationId xmlns:a16="http://schemas.microsoft.com/office/drawing/2014/main" id="{9732445C-E2E9-CE13-0179-B3C43A1789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DE210DFB-6A1C-4CDC-F492-0F7178DAC4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F7100F-ACBC-451E-8A26-2D69FE42FE3C}" type="slidenum">
              <a:rPr lang="en-AU" smtClean="0"/>
              <a:t>‹#›</a:t>
            </a:fld>
            <a:endParaRPr lang="en-AU"/>
          </a:p>
        </p:txBody>
      </p:sp>
    </p:spTree>
    <p:extLst>
      <p:ext uri="{BB962C8B-B14F-4D97-AF65-F5344CB8AC3E}">
        <p14:creationId xmlns:p14="http://schemas.microsoft.com/office/powerpoint/2010/main" val="1578433403"/>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D98D513-9ECE-7C35-DED1-772E35FC5573}"/>
              </a:ext>
            </a:extLst>
          </p:cNvPr>
          <p:cNvSpPr>
            <a:spLocks noGrp="1"/>
          </p:cNvSpPr>
          <p:nvPr>
            <p:ph type="title"/>
          </p:nvPr>
        </p:nvSpPr>
        <p:spPr/>
        <p:txBody>
          <a:bodyPr/>
          <a:lstStyle/>
          <a:p>
            <a:r>
              <a:rPr lang="en-AU" sz="4800"/>
              <a:t>Anxiety</a:t>
            </a:r>
            <a:endParaRPr lang="en-AU" dirty="0"/>
          </a:p>
        </p:txBody>
      </p:sp>
      <p:pic>
        <p:nvPicPr>
          <p:cNvPr id="3" name="Picture 2">
            <a:extLst>
              <a:ext uri="{FF2B5EF4-FFF2-40B4-BE49-F238E27FC236}">
                <a16:creationId xmlns:a16="http://schemas.microsoft.com/office/drawing/2014/main" id="{E5D879E3-D970-236D-16FD-17465DCF82C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63524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7668F0C-3138-A2F7-E72F-0D7E599CC400}"/>
              </a:ext>
            </a:extLst>
          </p:cNvPr>
          <p:cNvSpPr>
            <a:spLocks noGrp="1"/>
          </p:cNvSpPr>
          <p:nvPr>
            <p:ph type="title"/>
          </p:nvPr>
        </p:nvSpPr>
        <p:spPr/>
        <p:txBody>
          <a:bodyPr/>
          <a:lstStyle/>
          <a:p>
            <a:pPr>
              <a:lnSpc>
                <a:spcPct val="90000"/>
              </a:lnSpc>
            </a:pPr>
            <a:r>
              <a:rPr lang="en-AU" sz="3100"/>
              <a:t>Strategies you can try for </a:t>
            </a:r>
            <a:br>
              <a:rPr lang="en-AU" sz="3100"/>
            </a:br>
            <a:r>
              <a:rPr lang="en-AU" sz="3100"/>
              <a:t>managing anxiety</a:t>
            </a:r>
            <a:endParaRPr lang="en-US" sz="3100" dirty="0"/>
          </a:p>
        </p:txBody>
      </p:sp>
      <p:pic>
        <p:nvPicPr>
          <p:cNvPr id="3" name="Picture 2">
            <a:extLst>
              <a:ext uri="{FF2B5EF4-FFF2-40B4-BE49-F238E27FC236}">
                <a16:creationId xmlns:a16="http://schemas.microsoft.com/office/drawing/2014/main" id="{D3BDD883-A30A-E8B7-0644-0BCF3EF75E4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72882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84A3CA8-4CC8-53A6-04B7-76035F6EE9A9}"/>
              </a:ext>
            </a:extLst>
          </p:cNvPr>
          <p:cNvSpPr>
            <a:spLocks noGrp="1"/>
          </p:cNvSpPr>
          <p:nvPr>
            <p:ph type="title"/>
          </p:nvPr>
        </p:nvSpPr>
        <p:spPr/>
        <p:txBody>
          <a:bodyPr/>
          <a:lstStyle/>
          <a:p>
            <a:r>
              <a:rPr lang="en-AU"/>
              <a:t>Identifying your triggers</a:t>
            </a:r>
            <a:endParaRPr lang="en-US" dirty="0"/>
          </a:p>
        </p:txBody>
      </p:sp>
      <p:pic>
        <p:nvPicPr>
          <p:cNvPr id="3" name="Picture 2">
            <a:extLst>
              <a:ext uri="{FF2B5EF4-FFF2-40B4-BE49-F238E27FC236}">
                <a16:creationId xmlns:a16="http://schemas.microsoft.com/office/drawing/2014/main" id="{5665F9E5-CA25-91EE-826B-03ABA407BCF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086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97D75A-A022-2072-A178-8D6397D12AF1}"/>
              </a:ext>
            </a:extLst>
          </p:cNvPr>
          <p:cNvSpPr>
            <a:spLocks noGrp="1"/>
          </p:cNvSpPr>
          <p:nvPr>
            <p:ph type="title"/>
          </p:nvPr>
        </p:nvSpPr>
        <p:spPr/>
        <p:txBody>
          <a:bodyPr/>
          <a:lstStyle/>
          <a:p>
            <a:r>
              <a:rPr lang="en-AU"/>
              <a:t>Looking after yourself</a:t>
            </a:r>
            <a:endParaRPr lang="en-US" dirty="0"/>
          </a:p>
        </p:txBody>
      </p:sp>
      <p:pic>
        <p:nvPicPr>
          <p:cNvPr id="3" name="Picture 2">
            <a:extLst>
              <a:ext uri="{FF2B5EF4-FFF2-40B4-BE49-F238E27FC236}">
                <a16:creationId xmlns:a16="http://schemas.microsoft.com/office/drawing/2014/main" id="{D26594B2-DFD0-89C1-C090-69B7F0C3CCB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5467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6D94B9-8784-E807-8188-B14CE40529E6}"/>
              </a:ext>
            </a:extLst>
          </p:cNvPr>
          <p:cNvSpPr>
            <a:spLocks noGrp="1"/>
          </p:cNvSpPr>
          <p:nvPr>
            <p:ph type="title"/>
          </p:nvPr>
        </p:nvSpPr>
        <p:spPr/>
        <p:txBody>
          <a:bodyPr/>
          <a:lstStyle/>
          <a:p>
            <a:r>
              <a:rPr lang="en-AU"/>
              <a:t>Looking after yourself – eat a healthy diet</a:t>
            </a:r>
            <a:endParaRPr lang="en-US" dirty="0"/>
          </a:p>
        </p:txBody>
      </p:sp>
      <p:pic>
        <p:nvPicPr>
          <p:cNvPr id="3" name="Picture 2">
            <a:extLst>
              <a:ext uri="{FF2B5EF4-FFF2-40B4-BE49-F238E27FC236}">
                <a16:creationId xmlns:a16="http://schemas.microsoft.com/office/drawing/2014/main" id="{996F418F-3C20-9F36-6C7F-3C6A6A1C03B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14672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F50673-0782-609B-5124-679A39C5CBDD}"/>
              </a:ext>
            </a:extLst>
          </p:cNvPr>
          <p:cNvSpPr>
            <a:spLocks noGrp="1"/>
          </p:cNvSpPr>
          <p:nvPr>
            <p:ph type="title"/>
          </p:nvPr>
        </p:nvSpPr>
        <p:spPr/>
        <p:txBody>
          <a:bodyPr/>
          <a:lstStyle/>
          <a:p>
            <a:r>
              <a:rPr lang="en-AU" sz="3300"/>
              <a:t>Looking after yourself – move your body</a:t>
            </a:r>
            <a:endParaRPr lang="en-US" sz="3300" dirty="0"/>
          </a:p>
        </p:txBody>
      </p:sp>
      <p:pic>
        <p:nvPicPr>
          <p:cNvPr id="3" name="Picture 2">
            <a:extLst>
              <a:ext uri="{FF2B5EF4-FFF2-40B4-BE49-F238E27FC236}">
                <a16:creationId xmlns:a16="http://schemas.microsoft.com/office/drawing/2014/main" id="{C745662D-B636-935E-F14D-94934F25FE6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02636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A56AE53-25FD-5DA2-060A-994C44027140}"/>
              </a:ext>
            </a:extLst>
          </p:cNvPr>
          <p:cNvSpPr>
            <a:spLocks noGrp="1"/>
          </p:cNvSpPr>
          <p:nvPr>
            <p:ph type="title"/>
          </p:nvPr>
        </p:nvSpPr>
        <p:spPr/>
        <p:txBody>
          <a:bodyPr/>
          <a:lstStyle/>
          <a:p>
            <a:r>
              <a:rPr lang="en-AU"/>
              <a:t>Looking after yourself – get enough sleep</a:t>
            </a:r>
            <a:endParaRPr lang="en-US" dirty="0"/>
          </a:p>
        </p:txBody>
      </p:sp>
      <p:pic>
        <p:nvPicPr>
          <p:cNvPr id="3" name="Picture 2">
            <a:extLst>
              <a:ext uri="{FF2B5EF4-FFF2-40B4-BE49-F238E27FC236}">
                <a16:creationId xmlns:a16="http://schemas.microsoft.com/office/drawing/2014/main" id="{F0DCBA5D-2625-9456-26F4-1387614B1F8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9459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A45CAB1-75B1-2598-7BD8-758DC297480A}"/>
              </a:ext>
            </a:extLst>
          </p:cNvPr>
          <p:cNvSpPr>
            <a:spLocks noGrp="1"/>
          </p:cNvSpPr>
          <p:nvPr>
            <p:ph type="title"/>
          </p:nvPr>
        </p:nvSpPr>
        <p:spPr/>
        <p:txBody>
          <a:bodyPr/>
          <a:lstStyle/>
          <a:p>
            <a:r>
              <a:rPr lang="en-AU"/>
              <a:t>Looking after yourself – cut down on alcohol and drugs</a:t>
            </a:r>
            <a:endParaRPr lang="en-US" dirty="0"/>
          </a:p>
        </p:txBody>
      </p:sp>
      <p:pic>
        <p:nvPicPr>
          <p:cNvPr id="3" name="Picture 2">
            <a:extLst>
              <a:ext uri="{FF2B5EF4-FFF2-40B4-BE49-F238E27FC236}">
                <a16:creationId xmlns:a16="http://schemas.microsoft.com/office/drawing/2014/main" id="{B154D0F4-2668-FEA8-D1D4-DB1C04A5F1C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7712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A327E55-2259-49E2-1FC1-ADEAD2597A2B}"/>
              </a:ext>
            </a:extLst>
          </p:cNvPr>
          <p:cNvSpPr>
            <a:spLocks noGrp="1"/>
          </p:cNvSpPr>
          <p:nvPr>
            <p:ph type="title"/>
          </p:nvPr>
        </p:nvSpPr>
        <p:spPr/>
        <p:txBody>
          <a:bodyPr/>
          <a:lstStyle/>
          <a:p>
            <a:r>
              <a:rPr lang="en-AU"/>
              <a:t>Getting professional help</a:t>
            </a:r>
            <a:endParaRPr lang="en-US" dirty="0"/>
          </a:p>
        </p:txBody>
      </p:sp>
      <p:pic>
        <p:nvPicPr>
          <p:cNvPr id="3" name="Picture 2">
            <a:extLst>
              <a:ext uri="{FF2B5EF4-FFF2-40B4-BE49-F238E27FC236}">
                <a16:creationId xmlns:a16="http://schemas.microsoft.com/office/drawing/2014/main" id="{13CBCC63-4475-8C82-86BC-67BC0A2039A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73617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FD3372-ADAA-C80E-C1DA-8603AFF411FB}"/>
              </a:ext>
            </a:extLst>
          </p:cNvPr>
          <p:cNvSpPr>
            <a:spLocks noGrp="1"/>
          </p:cNvSpPr>
          <p:nvPr>
            <p:ph type="title"/>
          </p:nvPr>
        </p:nvSpPr>
        <p:spPr/>
        <p:txBody>
          <a:bodyPr/>
          <a:lstStyle/>
          <a:p>
            <a:r>
              <a:rPr lang="en-AU"/>
              <a:t>When to get help from a professional</a:t>
            </a:r>
            <a:endParaRPr lang="en-US" dirty="0"/>
          </a:p>
        </p:txBody>
      </p:sp>
      <p:pic>
        <p:nvPicPr>
          <p:cNvPr id="3" name="Picture 2">
            <a:extLst>
              <a:ext uri="{FF2B5EF4-FFF2-40B4-BE49-F238E27FC236}">
                <a16:creationId xmlns:a16="http://schemas.microsoft.com/office/drawing/2014/main" id="{029FA9F3-DF76-A2AF-CF1B-611FA973851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9767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DAD3CF0-5C2A-0ACF-6DA2-95D7211DE050}"/>
              </a:ext>
            </a:extLst>
          </p:cNvPr>
          <p:cNvSpPr>
            <a:spLocks noGrp="1"/>
          </p:cNvSpPr>
          <p:nvPr>
            <p:ph type="title"/>
          </p:nvPr>
        </p:nvSpPr>
        <p:spPr/>
        <p:txBody>
          <a:bodyPr/>
          <a:lstStyle/>
          <a:p>
            <a:r>
              <a:rPr lang="en-AU"/>
              <a:t>Talk to your GP</a:t>
            </a:r>
            <a:endParaRPr lang="en-US" dirty="0"/>
          </a:p>
        </p:txBody>
      </p:sp>
      <p:pic>
        <p:nvPicPr>
          <p:cNvPr id="3" name="Picture 2">
            <a:extLst>
              <a:ext uri="{FF2B5EF4-FFF2-40B4-BE49-F238E27FC236}">
                <a16:creationId xmlns:a16="http://schemas.microsoft.com/office/drawing/2014/main" id="{1CD20F10-BBDB-378B-6F51-DD0E8976A9E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0600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C837BD-0F37-E8F3-8811-09FE817B5560}"/>
              </a:ext>
            </a:extLst>
          </p:cNvPr>
          <p:cNvSpPr>
            <a:spLocks noGrp="1"/>
          </p:cNvSpPr>
          <p:nvPr>
            <p:ph type="title"/>
          </p:nvPr>
        </p:nvSpPr>
        <p:spPr/>
        <p:txBody>
          <a:bodyPr/>
          <a:lstStyle/>
          <a:p>
            <a:r>
              <a:rPr lang="en-AU"/>
              <a:t>Language</a:t>
            </a:r>
            <a:endParaRPr lang="en-AU" dirty="0"/>
          </a:p>
        </p:txBody>
      </p:sp>
      <p:pic>
        <p:nvPicPr>
          <p:cNvPr id="3" name="Picture 2">
            <a:extLst>
              <a:ext uri="{FF2B5EF4-FFF2-40B4-BE49-F238E27FC236}">
                <a16:creationId xmlns:a16="http://schemas.microsoft.com/office/drawing/2014/main" id="{813BA324-C9EB-CA98-F873-CAE7022E367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96452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3D4AC8-86CA-ADFF-5100-0F67A884EBD3}"/>
              </a:ext>
            </a:extLst>
          </p:cNvPr>
          <p:cNvSpPr>
            <a:spLocks noGrp="1"/>
          </p:cNvSpPr>
          <p:nvPr>
            <p:ph type="title"/>
          </p:nvPr>
        </p:nvSpPr>
        <p:spPr/>
        <p:txBody>
          <a:bodyPr/>
          <a:lstStyle/>
          <a:p>
            <a:r>
              <a:rPr lang="en-AU"/>
              <a:t>Other health professionals</a:t>
            </a:r>
            <a:endParaRPr lang="en-US" dirty="0"/>
          </a:p>
        </p:txBody>
      </p:sp>
      <p:pic>
        <p:nvPicPr>
          <p:cNvPr id="3" name="Picture 2">
            <a:extLst>
              <a:ext uri="{FF2B5EF4-FFF2-40B4-BE49-F238E27FC236}">
                <a16:creationId xmlns:a16="http://schemas.microsoft.com/office/drawing/2014/main" id="{56F0930B-A36A-0DD8-40EA-1B8790070A5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10262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83D640-43C5-6725-27D6-E2EBDE97B277}"/>
              </a:ext>
            </a:extLst>
          </p:cNvPr>
          <p:cNvSpPr>
            <a:spLocks noGrp="1"/>
          </p:cNvSpPr>
          <p:nvPr>
            <p:ph type="title"/>
          </p:nvPr>
        </p:nvSpPr>
        <p:spPr/>
        <p:txBody>
          <a:bodyPr/>
          <a:lstStyle/>
          <a:p>
            <a:pPr>
              <a:lnSpc>
                <a:spcPct val="90000"/>
              </a:lnSpc>
            </a:pPr>
            <a:r>
              <a:rPr lang="en-AU"/>
              <a:t>More information and resources </a:t>
            </a:r>
            <a:endParaRPr lang="en-US" dirty="0"/>
          </a:p>
        </p:txBody>
      </p:sp>
      <p:pic>
        <p:nvPicPr>
          <p:cNvPr id="3" name="Picture 2">
            <a:extLst>
              <a:ext uri="{FF2B5EF4-FFF2-40B4-BE49-F238E27FC236}">
                <a16:creationId xmlns:a16="http://schemas.microsoft.com/office/drawing/2014/main" id="{DA1E5A11-E4B8-CBA0-F42B-FE9071CFC30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23623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7190ED5-1A64-A49A-7582-6447D8C65F82}"/>
              </a:ext>
            </a:extLst>
          </p:cNvPr>
          <p:cNvSpPr>
            <a:spLocks noGrp="1"/>
          </p:cNvSpPr>
          <p:nvPr>
            <p:ph type="title"/>
          </p:nvPr>
        </p:nvSpPr>
        <p:spPr/>
        <p:txBody>
          <a:bodyPr/>
          <a:lstStyle/>
          <a:p>
            <a:pPr algn="l"/>
            <a:r>
              <a:rPr lang="en-AU"/>
              <a:t>Thank you</a:t>
            </a:r>
            <a:endParaRPr lang="en-AU" dirty="0"/>
          </a:p>
        </p:txBody>
      </p:sp>
      <p:pic>
        <p:nvPicPr>
          <p:cNvPr id="3" name="Picture 2">
            <a:extLst>
              <a:ext uri="{FF2B5EF4-FFF2-40B4-BE49-F238E27FC236}">
                <a16:creationId xmlns:a16="http://schemas.microsoft.com/office/drawing/2014/main" id="{3D8CD371-3265-5A5F-3016-54D77A6B491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92093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2EF386F-48CB-8280-C761-BEFF527982A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06BE56C-3C9F-2406-9A95-8DC31D845D9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56314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5555D86-9F7E-54AE-EAE9-68E48673AD80}"/>
              </a:ext>
            </a:extLst>
          </p:cNvPr>
          <p:cNvSpPr>
            <a:spLocks noGrp="1"/>
          </p:cNvSpPr>
          <p:nvPr>
            <p:ph type="title"/>
          </p:nvPr>
        </p:nvSpPr>
        <p:spPr/>
        <p:txBody>
          <a:bodyPr/>
          <a:lstStyle/>
          <a:p>
            <a:r>
              <a:rPr lang="en-AU"/>
              <a:t>Presentation aims</a:t>
            </a:r>
            <a:endParaRPr lang="en-AU" dirty="0"/>
          </a:p>
        </p:txBody>
      </p:sp>
      <p:pic>
        <p:nvPicPr>
          <p:cNvPr id="3" name="Picture 2">
            <a:extLst>
              <a:ext uri="{FF2B5EF4-FFF2-40B4-BE49-F238E27FC236}">
                <a16:creationId xmlns:a16="http://schemas.microsoft.com/office/drawing/2014/main" id="{BB4A6908-1F0D-B391-7289-DB7F009387B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7638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596896-8049-96C4-CF74-BC007E2A0DA7}"/>
              </a:ext>
            </a:extLst>
          </p:cNvPr>
          <p:cNvSpPr>
            <a:spLocks noGrp="1"/>
          </p:cNvSpPr>
          <p:nvPr>
            <p:ph type="title"/>
          </p:nvPr>
        </p:nvSpPr>
        <p:spPr/>
        <p:txBody>
          <a:bodyPr/>
          <a:lstStyle/>
          <a:p>
            <a:r>
              <a:rPr lang="en-AU"/>
              <a:t>What is anxiety?</a:t>
            </a:r>
            <a:endParaRPr lang="en-US" dirty="0"/>
          </a:p>
        </p:txBody>
      </p:sp>
      <p:pic>
        <p:nvPicPr>
          <p:cNvPr id="3" name="Picture 2">
            <a:extLst>
              <a:ext uri="{FF2B5EF4-FFF2-40B4-BE49-F238E27FC236}">
                <a16:creationId xmlns:a16="http://schemas.microsoft.com/office/drawing/2014/main" id="{4F50B59C-E43B-D0E9-2EB9-3C5874DB877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92491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8B43BF1-35BA-BF7D-DCDE-946EF4A891FB}"/>
              </a:ext>
            </a:extLst>
          </p:cNvPr>
          <p:cNvSpPr>
            <a:spLocks noGrp="1"/>
          </p:cNvSpPr>
          <p:nvPr>
            <p:ph type="title"/>
          </p:nvPr>
        </p:nvSpPr>
        <p:spPr/>
        <p:txBody>
          <a:bodyPr/>
          <a:lstStyle/>
          <a:p>
            <a:r>
              <a:rPr lang="en-AU"/>
              <a:t>Symptoms of anxiety</a:t>
            </a:r>
            <a:endParaRPr lang="en-US" dirty="0"/>
          </a:p>
        </p:txBody>
      </p:sp>
      <p:pic>
        <p:nvPicPr>
          <p:cNvPr id="3" name="Picture 2">
            <a:extLst>
              <a:ext uri="{FF2B5EF4-FFF2-40B4-BE49-F238E27FC236}">
                <a16:creationId xmlns:a16="http://schemas.microsoft.com/office/drawing/2014/main" id="{2022AA70-1F0A-3E40-1C52-48C1FBCE204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4350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815A83C-CA04-7CE6-1AAA-8DEF6B4C283A}"/>
              </a:ext>
            </a:extLst>
          </p:cNvPr>
          <p:cNvSpPr>
            <a:spLocks noGrp="1"/>
          </p:cNvSpPr>
          <p:nvPr>
            <p:ph type="title"/>
          </p:nvPr>
        </p:nvSpPr>
        <p:spPr/>
        <p:txBody>
          <a:bodyPr/>
          <a:lstStyle/>
          <a:p>
            <a:r>
              <a:rPr lang="en-AU"/>
              <a:t>What can anxiety feel like?</a:t>
            </a:r>
            <a:endParaRPr lang="en-US" dirty="0"/>
          </a:p>
        </p:txBody>
      </p:sp>
      <p:pic>
        <p:nvPicPr>
          <p:cNvPr id="3" name="Picture 2">
            <a:extLst>
              <a:ext uri="{FF2B5EF4-FFF2-40B4-BE49-F238E27FC236}">
                <a16:creationId xmlns:a16="http://schemas.microsoft.com/office/drawing/2014/main" id="{06F2791E-59E5-C221-1EC1-C8DBEC6E6BF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33381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B305FEB-A982-1AF6-2942-A1AF78B10798}"/>
              </a:ext>
            </a:extLst>
          </p:cNvPr>
          <p:cNvSpPr>
            <a:spLocks noGrp="1"/>
          </p:cNvSpPr>
          <p:nvPr>
            <p:ph type="title"/>
          </p:nvPr>
        </p:nvSpPr>
        <p:spPr/>
        <p:txBody>
          <a:bodyPr/>
          <a:lstStyle/>
          <a:p>
            <a:r>
              <a:rPr lang="en-AU"/>
              <a:t>What causes anxiety?</a:t>
            </a:r>
            <a:endParaRPr lang="en-US" dirty="0"/>
          </a:p>
        </p:txBody>
      </p:sp>
      <p:pic>
        <p:nvPicPr>
          <p:cNvPr id="3" name="Picture 2">
            <a:extLst>
              <a:ext uri="{FF2B5EF4-FFF2-40B4-BE49-F238E27FC236}">
                <a16:creationId xmlns:a16="http://schemas.microsoft.com/office/drawing/2014/main" id="{37B4E86D-40BA-F512-5649-C2B9BB6DA70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81229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D43AB8C-BBE7-1972-101F-885D2891945A}"/>
              </a:ext>
            </a:extLst>
          </p:cNvPr>
          <p:cNvSpPr>
            <a:spLocks noGrp="1"/>
          </p:cNvSpPr>
          <p:nvPr>
            <p:ph type="title"/>
          </p:nvPr>
        </p:nvSpPr>
        <p:spPr/>
        <p:txBody>
          <a:bodyPr/>
          <a:lstStyle/>
          <a:p>
            <a:r>
              <a:rPr lang="en-US"/>
              <a:t>Anxiety disorder</a:t>
            </a:r>
            <a:endParaRPr lang="en-US" dirty="0"/>
          </a:p>
        </p:txBody>
      </p:sp>
      <p:pic>
        <p:nvPicPr>
          <p:cNvPr id="3" name="Picture 2">
            <a:extLst>
              <a:ext uri="{FF2B5EF4-FFF2-40B4-BE49-F238E27FC236}">
                <a16:creationId xmlns:a16="http://schemas.microsoft.com/office/drawing/2014/main" id="{E41AFA76-28E3-FAFA-6029-C43C50D1BA1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6803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72341E9-3EFE-A34C-411F-B329B1CE69DF}"/>
              </a:ext>
            </a:extLst>
          </p:cNvPr>
          <p:cNvSpPr>
            <a:spLocks noGrp="1"/>
          </p:cNvSpPr>
          <p:nvPr>
            <p:ph type="title"/>
          </p:nvPr>
        </p:nvSpPr>
        <p:spPr/>
        <p:txBody>
          <a:bodyPr/>
          <a:lstStyle/>
          <a:p>
            <a:r>
              <a:rPr lang="en-AU"/>
              <a:t>Managing anxiety</a:t>
            </a:r>
            <a:endParaRPr lang="en-US" dirty="0"/>
          </a:p>
        </p:txBody>
      </p:sp>
      <p:pic>
        <p:nvPicPr>
          <p:cNvPr id="3" name="Picture 2">
            <a:extLst>
              <a:ext uri="{FF2B5EF4-FFF2-40B4-BE49-F238E27FC236}">
                <a16:creationId xmlns:a16="http://schemas.microsoft.com/office/drawing/2014/main" id="{CBABD93E-943F-A064-C8D6-C7075607898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72344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2515</Words>
  <Application>Microsoft Office PowerPoint</Application>
  <PresentationFormat>Widescreen</PresentationFormat>
  <Paragraphs>162</Paragraphs>
  <Slides>23</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Calibri</vt:lpstr>
      <vt:lpstr>Times New Roman</vt:lpstr>
      <vt:lpstr>Office Theme</vt:lpstr>
      <vt:lpstr>Anxiety</vt:lpstr>
      <vt:lpstr>Language</vt:lpstr>
      <vt:lpstr>Presentation aims</vt:lpstr>
      <vt:lpstr>What is anxiety?</vt:lpstr>
      <vt:lpstr>Symptoms of anxiety</vt:lpstr>
      <vt:lpstr>What can anxiety feel like?</vt:lpstr>
      <vt:lpstr>What causes anxiety?</vt:lpstr>
      <vt:lpstr>Anxiety disorder</vt:lpstr>
      <vt:lpstr>Managing anxiety</vt:lpstr>
      <vt:lpstr>Strategies you can try for  managing anxiety</vt:lpstr>
      <vt:lpstr>Identifying your triggers</vt:lpstr>
      <vt:lpstr>Looking after yourself</vt:lpstr>
      <vt:lpstr>Looking after yourself – eat a healthy diet</vt:lpstr>
      <vt:lpstr>Looking after yourself – move your body</vt:lpstr>
      <vt:lpstr>Looking after yourself – get enough sleep</vt:lpstr>
      <vt:lpstr>Looking after yourself – cut down on alcohol and drugs</vt:lpstr>
      <vt:lpstr>Getting professional help</vt:lpstr>
      <vt:lpstr>When to get help from a professional</vt:lpstr>
      <vt:lpstr>Talk to your GP</vt:lpstr>
      <vt:lpstr>Other health professionals</vt:lpstr>
      <vt:lpstr>More information and resources </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4</cp:revision>
  <dcterms:created xsi:type="dcterms:W3CDTF">2024-07-23T01:50:55Z</dcterms:created>
  <dcterms:modified xsi:type="dcterms:W3CDTF">2024-07-23T02:22:49Z</dcterms:modified>
</cp:coreProperties>
</file>