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438" autoAdjust="0"/>
  </p:normalViewPr>
  <p:slideViewPr>
    <p:cSldViewPr snapToGrid="0">
      <p:cViewPr varScale="1">
        <p:scale>
          <a:sx n="130" d="100"/>
          <a:sy n="130" d="100"/>
        </p:scale>
        <p:origin x="145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A5BD8F-9193-4830-9DBC-C4ABA62CB398}" type="datetimeFigureOut">
              <a:rPr lang="en-AU" smtClean="0"/>
              <a:t>23/09/2024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E3CA80-20CA-4A89-B3BE-94FE305192D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2204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இன்று நாம் மாதவிடாய் பற்றி பேசுவோம்:</a:t>
            </a:r>
          </a:p>
          <a:p>
            <a:pPr marL="179525" indent="-179525" rtl="0">
              <a:spcBef>
                <a:spcPct val="0"/>
              </a:spcBef>
              <a:buFont typeface="Arial"/>
              <a:buChar char="•"/>
            </a:pPr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மாதவிடாய் சுழற்சி என்றால் என்ன</a:t>
            </a:r>
          </a:p>
          <a:p>
            <a:pPr marL="179525" indent="-179525" rtl="0">
              <a:spcBef>
                <a:spcPct val="0"/>
              </a:spcBef>
              <a:buFont typeface="Arial"/>
              <a:buChar char="•"/>
            </a:pPr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மாதவிடாயின் போது என்ன எதிர்பார்க்க வேண்டும்</a:t>
            </a:r>
          </a:p>
          <a:p>
            <a:pPr marL="179525" indent="-179525" rtl="0">
              <a:spcBef>
                <a:spcPct val="0"/>
              </a:spcBef>
              <a:buFont typeface="Arial"/>
              <a:buChar char="•"/>
            </a:pPr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மாதவிடாயின் போது எது இயல்பானது அல்ல</a:t>
            </a:r>
          </a:p>
          <a:p>
            <a:pPr marL="179525" marR="0" lvl="0" indent="-17952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defRPr/>
            </a:pPr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உங்கள் மாதவிடாய் பற்றி மருத்துவர் அல்லது செவிலியரை எப்போது பார்க்க வேண்டும்</a:t>
            </a:r>
          </a:p>
          <a:p>
            <a:pPr marL="179525" indent="-179525" rtl="0">
              <a:spcBef>
                <a:spcPct val="0"/>
              </a:spcBef>
              <a:buFont typeface="Arial"/>
              <a:buChar char="•"/>
            </a:pPr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வெவ்வேறு மாதவிடாய் தயாரிப்புகள் என்ன.</a:t>
            </a:r>
            <a:endParaRPr lang="en-US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E3CA80-20CA-4A89-B3BE-94FE305192D8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70670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525" indent="-179525" defTabSz="957468" rtl="0">
              <a:buFont typeface="Arial" panose="020B0604020202020204" pitchFamily="34" charset="0"/>
              <a:buChar char="•"/>
              <a:defRPr/>
            </a:pPr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உங்கள் மாதவிடாய் சுழற்சியின் முதல் நாள் உங்கள் மாதவிடாயின் முதல் நாளாகும். </a:t>
            </a:r>
          </a:p>
          <a:p>
            <a:pPr marL="179525" indent="-179525" defTabSz="957468" rtl="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மாதவிடாய் மாதத்திற்கு ஒரு முறை ஏற்படும் மேலும் 3 முதல் 7 நாட்கள் வரை நீடிக்கும். </a:t>
            </a:r>
          </a:p>
          <a:p>
            <a:pPr marL="179525" indent="-179525" defTabSz="957468" rtl="0">
              <a:buFont typeface="Arial" panose="020B0604020202020204" pitchFamily="34" charset="0"/>
              <a:buChar char="•"/>
              <a:defRPr/>
            </a:pPr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இந்த நேரத்தில், நீங்கள் கர்ப்பம் தரிக்காததால் உங்கள் கருப்பையின் உட்புறத்தோல் உடைந்து, உங்கள் யோனி வழியாக உடலை விட்டு வெளியேறும். இது தான் உங்கள் மாதவிடாய் இரத்தம் ஆகும்.</a:t>
            </a:r>
          </a:p>
          <a:p>
            <a:pPr marL="0" indent="0" defTabSz="957468">
              <a:lnSpc>
                <a:spcPct val="107000"/>
              </a:lnSpc>
              <a:buFont typeface="Arial" panose="020B0604020202020204" pitchFamily="34" charset="0"/>
              <a:buNone/>
              <a:defRPr/>
            </a:pPr>
            <a:endParaRPr lang="en-AU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defTabSz="957468" rtl="0">
              <a:lnSpc>
                <a:spcPct val="107000"/>
              </a:lnSpc>
              <a:defRPr/>
            </a:pPr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மாதவிடாய் தொடங்கிய முதல் 1 - 2 ஆண்டுகளுக்கு, உங்கள் மாதவிடாய் சரியாக ஒவ்வொரு மாதமும் வராமல் போகலாம்.</a:t>
            </a:r>
            <a:endParaRPr lang="en-AU" sz="12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endParaRPr lang="en-AU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E3CA80-20CA-4A89-B3BE-94FE305192D8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18269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525" indent="-179525" defTabSz="957468" rtl="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நீங்கள் இழக்கும் இரத்தத்தின் அளவு உங்கள் மாதவிடாய் காலம் முழுவதும் மாறும். </a:t>
            </a:r>
          </a:p>
          <a:p>
            <a:pPr marL="179525" indent="-179525" defTabSz="957468" rtl="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இரத்தப்போக்கு ஆரம்பத்தில் இலகுவாக இருந்து, மாதவிடாயின் நடுப்பகுதியில் அதிகமாகி, பின்னர் இறுதியில் மீண்டும் இலகுவாக மாறும். </a:t>
            </a:r>
          </a:p>
          <a:p>
            <a:pPr marL="179525" indent="-179525" defTabSz="957468" rtl="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சில நாட்களில், உங்களுக்கு லேசான தீட்டு மட்டும் இருக்கலாம்.</a:t>
            </a:r>
          </a:p>
          <a:p>
            <a:pPr marL="179525" marR="0" lvl="0" indent="-179525" algn="l" defTabSz="95746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உங்கள் மாதவிடாய் காலத்தில் மாதவிடாய் இரத்தத்தின் நிறம் பிரகாசமான சிவப்பு நிறத்தில் இருந்து அடர் பழுப்பு நிறமாக மாறலாம்.</a:t>
            </a:r>
            <a:endParaRPr lang="en-AU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marL="0" indent="0" defTabSz="957468">
              <a:lnSpc>
                <a:spcPct val="107000"/>
              </a:lnSpc>
              <a:buFont typeface="Arial" panose="020B0604020202020204" pitchFamily="34" charset="0"/>
              <a:buNone/>
              <a:defRPr/>
            </a:pPr>
            <a:endParaRPr lang="en-AU" sz="12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E3CA80-20CA-4A89-B3BE-94FE305192D8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2628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00000"/>
              </a:lnSpc>
            </a:pPr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உங்கள் மாதவிடாயின் முதல் இரண்டு நாட்களில், உங்கள் வயிற்றில் அல்லது கீழ் முதுகில் வலியை உணரலாம்.</a:t>
            </a:r>
          </a:p>
          <a:p>
            <a:pPr rtl="0">
              <a:lnSpc>
                <a:spcPct val="100000"/>
              </a:lnSpc>
            </a:pPr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கீழ்கண்ட நிலைகளில் மாதவிடாய் வலி இயல்பானது:</a:t>
            </a:r>
            <a:endParaRPr lang="en-US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marL="179525" indent="-179525" rtl="0">
              <a:lnSpc>
                <a:spcPct val="100000"/>
              </a:lnSpc>
              <a:buFont typeface="Arial"/>
              <a:buChar char="•"/>
            </a:pPr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மாதவிடாயின் முதல் ஒன்று அல்லது இரண்டு நாட்களுக்கு மட்டுமே வலி இருந்தால்</a:t>
            </a:r>
            <a:endParaRPr lang="en-US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marL="179525" indent="-179525" rtl="0">
              <a:lnSpc>
                <a:spcPct val="100000"/>
              </a:lnSpc>
              <a:buFont typeface="Arial"/>
              <a:buChar char="•"/>
            </a:pPr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கீழ்கண்டவற்றைப் பயன்படுத்தும் போது அது போய்விட்டால்:</a:t>
            </a:r>
          </a:p>
          <a:p>
            <a:pPr marL="666000" lvl="1" indent="-179525" rtl="0">
              <a:lnSpc>
                <a:spcPct val="100000"/>
              </a:lnSpc>
              <a:buFont typeface="Calibri" panose="020F0502020204030204" pitchFamily="34" charset="0"/>
              <a:buChar char="-"/>
            </a:pPr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வெப்ப ஒத்தடம் அல்லது சூடான தண்ணீர் பாட்டில்கள்</a:t>
            </a:r>
          </a:p>
          <a:p>
            <a:pPr marL="666000" lvl="1" indent="-179525" rtl="0">
              <a:lnSpc>
                <a:spcPct val="100000"/>
              </a:lnSpc>
              <a:buFont typeface="Calibri" panose="020F0502020204030204" pitchFamily="34" charset="0"/>
              <a:buChar char="-"/>
            </a:pPr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ஐபுபுரூஃபன் (Nurofen </a:t>
            </a:r>
            <a:r>
              <a:rPr lang="ta" sz="1200" b="0" i="0" u="none" strike="noStrike" baseline="30000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TM</a:t>
            </a:r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) போன்ற மாதவிடாய் வலி மருந்துகள்</a:t>
            </a:r>
          </a:p>
          <a:p>
            <a:pPr marL="666000" lvl="1" indent="-179525" rtl="0">
              <a:lnSpc>
                <a:spcPct val="100000"/>
              </a:lnSpc>
              <a:buFont typeface="Calibri" panose="020F0502020204030204" pitchFamily="34" charset="0"/>
              <a:buChar char="-"/>
            </a:pPr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தசை நீட்டம் அல்லது யோகா போன்ற மென்மையான உடற்பயிற்சி.</a:t>
            </a:r>
            <a:endParaRPr lang="en-US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endParaRPr lang="en-AU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E3CA80-20CA-4A89-B3BE-94FE305192D8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3990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கீழே உள்ளவை போன்ற உங்கள் வழக்கமான நடவடிக்கைகளைச் செய்வதில் இருந்து மாதவிடாய் வலி உங்களைத் தடுக்கக்கூடாது: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உங்கள் குடும்பத்தைக் கவனித்துக்கொள்வது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நண்பர்களைச் சந்தித்தல்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தோட்டம் பராமரித்தல்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பொருட்களை வாங்கச் செல்லுதல் 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பணிக்கு அல்லது பள்ளிக்குச்செல்லுதல். </a:t>
            </a:r>
          </a:p>
          <a:p>
            <a:endParaRPr lang="en-AU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E3CA80-20CA-4A89-B3BE-94FE305192D8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89921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உங்கள் மாதவிடாயின் போது இயல்பற்றது எவை, மேலும் நீங்கள் ஒரு மருத்துவர் அல்லது செவிலியரிடம் எப்போது பேச வேண்டும் என்பதைப் பற்றி இப்போது பேசுவோம்.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E3CA80-20CA-4A89-B3BE-94FE305192D8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38440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சில பெண்கள் ஒவ்வொரு மாதவிடாய் தொடங்குவதற்கும் முன்பும் ஒரு வார காலம் போல மோசமாக உணரலாம்.</a:t>
            </a:r>
          </a:p>
          <a:p>
            <a:pPr rtl="0"/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அவர்களுக்கு இது போன்ற அறிகுறிகள் இருக்கலாம்: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மிகவும் சோகமாக அல்லது கவலையாக உணருதல்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மிகவும் கோபமாக அல்லது எரிச்சலாக உணருதல்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வழக்கத்திற்கு மாறாக சோர்வாக அல்லது நசுக்கப்படுவதாக உணருதல்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பீதித் தாக்குதல்கள் ஏற்படுதல்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சுய தீங்கு பற்றிய எண்ணங்கள் கொள்ளுதல். </a:t>
            </a:r>
          </a:p>
          <a:p>
            <a:pPr rtl="0"/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இந்தத் தீவிர அறிகுறிகள் உங்களிடம் இருந்து, உங்களது அன்றாட நடவடிக்கைகளைச் செய்வதிலிருந்து அவை உங்களைத் தடுத்து நிறுத்தினால், அது இயல்பானது அல்ல.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E3CA80-20CA-4A89-B3BE-94FE305192D8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99165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rtl="0">
              <a:buFont typeface="Arial" panose="020B0604020202020204" pitchFamily="34" charset="0"/>
              <a:buNone/>
            </a:pPr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உங்கள் மாதவிடாய் இவ்வாறாக இருந்தால் அது இயல்பல்ல:</a:t>
            </a:r>
          </a:p>
          <a:p>
            <a:pPr marL="180000" lvl="1" indent="-180000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8 நாட்களுக்கு மேல் நீடித்தால்</a:t>
            </a:r>
          </a:p>
          <a:p>
            <a:pPr marL="180000" lvl="1" indent="-180000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ஒவ்வொரு மாதமும் வராமல் இருந்தால்</a:t>
            </a:r>
          </a:p>
          <a:p>
            <a:pPr marL="180000" lvl="1" indent="-180000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ஒவ்வொரு மாதமும் ஒரே நேரத்தில் வராமல் இருந்தால்</a:t>
            </a:r>
          </a:p>
          <a:p>
            <a:pPr marL="180000" lvl="1" indent="-180000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வரவே இல்லை என்றால் (நீங்கள் கர்ப்பமாக இல்லை என்பது உங்களுக்குத் தெரியும்பட்சத்தில்).</a:t>
            </a:r>
          </a:p>
          <a:p>
            <a:endParaRPr lang="en-AU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E3CA80-20CA-4A89-B3BE-94FE305192D8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55416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0" rtl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மாதவிடாய் காலத்தில் அதிக இரத்தப்போக்கு ஏற்பட்டால் அது சாதாரணமானது அல்ல. கீழ்கண்ட நிலை ஏற்பட்டால் உங்கள் இரத்தப்போக்கு அதிகம் என்று அர்த்தப்படும்:</a:t>
            </a:r>
          </a:p>
          <a:p>
            <a:pPr marL="180000" lvl="1" indent="-180000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ஒவ்வொரு இரண்டு மணி நேரத்திற்கும் ஒருமுறை அல்லது அதற்கும் அதிகமாக உங்கள் பேட் அல்லது டேம்பானை மாற்ற வேண்டியிருந்தால்</a:t>
            </a:r>
          </a:p>
          <a:p>
            <a:pPr marL="180000" lvl="1" indent="-180000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இரவில் உங்கள் பேடை மாற்ற வேண்டியிருந்தால்</a:t>
            </a:r>
          </a:p>
          <a:p>
            <a:pPr marL="180000" lvl="1" indent="-180000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உங்கள் ஆடைகள் வழியாக இரத்தம் கசிந்தால்</a:t>
            </a:r>
          </a:p>
          <a:p>
            <a:pPr marL="180000" lvl="1" indent="-180000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50-சென்ட் நாணயத்தை விடப் பெரிதாக இரத்தக் கட்டிகளைப் பார்த்தால்.</a:t>
            </a:r>
          </a:p>
          <a:p>
            <a:pPr marL="0" indent="0" rtl="0">
              <a:buFont typeface="Arial" panose="020B0604020202020204" pitchFamily="34" charset="0"/>
              <a:buNone/>
            </a:pPr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மாதவிடாய்க்கு இடையில் அல்லது உடலுறவுக்குப் பிறகு இரத்தப்போக்கு ஏற்பட்டால் அது சாதாரணமானது அல்ல.</a:t>
            </a:r>
            <a:endParaRPr lang="en-US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endParaRPr lang="en-AU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E3CA80-20CA-4A89-B3BE-94FE305192D8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1108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00000"/>
              </a:lnSpc>
            </a:pPr>
            <a:r>
              <a:rPr lang="ta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உங்கள் மாதவிடாய் வலி இவ்வாறாக இருந்தால் அது சாதாரணமானது அல்ல:</a:t>
            </a:r>
          </a:p>
          <a:p>
            <a:pPr marL="180000" indent="-180000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ta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உங்கள் அன்றாட நடவடிக்கைகளைச் செய்வதிலிருந்தும், உங்கள் வாழ்க்கையை ரசிப்பதிலிருந்தும் இது உங்களைத் தடுத்தால்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ta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இதன் காரணமாக நீங்கள் பள்ளிக்கு அல்லது வேலைக்குச் செல்ல முடியவில்லை என்றால்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ta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ஐபுபுரூஃபன் (Nurofen </a:t>
            </a:r>
            <a:r>
              <a:rPr lang="ta" sz="1200" b="0" i="0" u="none" strike="noStrike" baseline="30000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TM</a:t>
            </a:r>
            <a:r>
              <a:rPr lang="ta" sz="1200" b="0" i="0" u="none" strike="noStrike" baseline="0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) போன்ற வலி நிவாரணி மருந்துகளை எடுத்தும் போகவில்லை என்றால்.</a:t>
            </a:r>
            <a:endParaRPr lang="en-AU" sz="12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endParaRPr lang="en-US" baseline="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E3CA80-20CA-4A89-B3BE-94FE305192D8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51869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உங்கள் மாதவிடாய் பற்றி உங்களுக்குக் கவலையாக இருந்தால் அல்லது இயல்பற்ற அறிகுறிகள் ஏதேனும் உங்களுக்கு இருந்தால், மருத்துவர் அல்லது செவிலியரிடம் பேசுங்கள்.</a:t>
            </a:r>
            <a:endParaRPr lang="en-AU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E3CA80-20CA-4A89-B3BE-94FE305192D8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0030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 rtl="0">
              <a:defRPr/>
            </a:pPr>
            <a:r>
              <a:rPr lang="ta" sz="12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என் உடல். என் உடல்நலம்.</a:t>
            </a:r>
            <a:r>
              <a:rPr lang="ta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புலம்பெயர்ந்தோர் மற்றும் அகதிகளாக உள்ள பெண்களுக்கு உடல்நலம் சார்ந்த தகவல்களை வழங்குவதற்கு நிறுவனங்களுக்கும் கல்வியாளர்களுக்கும் உதவும் ஒரு கல்விக் கருவித்தொகுப்பாகும். இது, பெண்கள் தங்கள் உடல்நலம் குறித்து உரையாடலை மேற்கொள்ள ஊக்குவிக்கிறது. </a:t>
            </a:r>
          </a:p>
          <a:p>
            <a:pPr defTabSz="966612" rtl="0">
              <a:lnSpc>
                <a:spcPct val="90000"/>
              </a:lnSpc>
              <a:spcBef>
                <a:spcPts val="634"/>
              </a:spcBef>
              <a:defRPr/>
            </a:pPr>
            <a:r>
              <a:rPr lang="ta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கருவித்தொகுப்பு என்பது ஆரோக்கியமான வாழ்க்கை, மனநலம், மாதவிடாய் அல்லது பாலியல் ஆரோக்கியம் போன்ற முக்கியமான சுகாதாரத் தலைப்புகளை உள்ளடக்கிய விளக்கக்காட்சிகளின் விரிவாக்கத் தொடராகும்.</a:t>
            </a:r>
          </a:p>
          <a:p>
            <a:pPr defTabSz="966612" rtl="0">
              <a:lnSpc>
                <a:spcPct val="90000"/>
              </a:lnSpc>
              <a:spcBef>
                <a:spcPts val="634"/>
              </a:spcBef>
              <a:defRPr/>
            </a:pPr>
            <a:r>
              <a:rPr lang="ta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மேலும் தகவல்களைப் பெறவும் ஆங்கிலம் மற்றும் பிற மொழிகளில் கிடைக்கும் ப்ரெசென்டேஷன்களின் பட்டியலைக் காணவும் </a:t>
            </a:r>
            <a:r>
              <a:rPr lang="ta" sz="1200" b="0" i="0" u="sng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jeanhailes.org.au</a:t>
            </a:r>
            <a:r>
              <a:rPr lang="ta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என்னும் தளத்தைப் பார்வையிடவும்.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E3CA80-20CA-4A89-B3BE-94FE305192D8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12070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00000"/>
              </a:lnSpc>
            </a:pPr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உங்கள் மாதவிடாய் சுழற்சியைக் கண்காணித்து, உங்கள் வலி, உங்கள் மனநிலை, உங்களுக்கு எவ்வளவு இரத்தப்போக்கு ஏற்படுகிறது அல்லது மலச்சிக்கல் இருக்கிறதா போன்ற அனைத்து அறிகுறிகளையும் பதிவுசெய்தல் இந்த வகையில் உங்களுக்கு உதவும்: </a:t>
            </a:r>
            <a:endParaRPr lang="en-AU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marL="180000" indent="-180000" rtl="0">
              <a:lnSpc>
                <a:spcPct val="100000"/>
              </a:lnSpc>
              <a:buFont typeface="Arial"/>
              <a:buChar char="•"/>
            </a:pPr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உங்கள் மாதவிடாய் குறித்து நன்றாக புரிந்து கொள்வதற்கு </a:t>
            </a:r>
          </a:p>
          <a:p>
            <a:pPr marL="180000" indent="-180000" defTabSz="957468" rtl="0">
              <a:lnSpc>
                <a:spcPct val="100000"/>
              </a:lnSpc>
              <a:buFont typeface="Arial"/>
              <a:buChar char="•"/>
            </a:pPr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உங்கள் மாதவிடாய் எப்போது வரும் என்பதை அறிந்து அதற்கு தயாராக இருப்பதற்கு</a:t>
            </a:r>
          </a:p>
          <a:p>
            <a:pPr marL="180000" indent="-180000" defTabSz="957468" rtl="0">
              <a:lnSpc>
                <a:spcPct val="100000"/>
              </a:lnSpc>
              <a:buFont typeface="Arial"/>
              <a:buChar char="•"/>
            </a:pPr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உங்களுக்கு இயல்பானதாக இல்லாத மாற்றங்களைக் கவனித்து, ஒரு மருத்துவர் அல்லது செவிலியரை நீங்கள் பார்க்க வேண்டுமா என்பதை அறிவதற்கு.</a:t>
            </a:r>
          </a:p>
          <a:p>
            <a:pPr>
              <a:lnSpc>
                <a:spcPct val="100000"/>
              </a:lnSpc>
            </a:pPr>
            <a:endParaRPr lang="en-AU" b="1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rtl="0">
              <a:lnSpc>
                <a:spcPct val="100000"/>
              </a:lnSpc>
            </a:pPr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காலண்டர், டைரி அல்லது ஸ்மார்ட்போன் செயலியைப் பயன்படுத்தி உங்கள் மாதவிடாய் சுழற்சியைக் கண்காணியுங்கள். </a:t>
            </a:r>
            <a:endParaRPr lang="en-US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rtl="0">
              <a:lnSpc>
                <a:spcPct val="100000"/>
              </a:lnSpc>
            </a:pPr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உங்கள் மாதவிடாய் எப்போது தொடங்குகிறது, எவ்வளவு காலம் நீடிக்கிறது மற்றும் வலி அல்லது அதிக இரத்தப்போக்கு போன்ற அறிகுறிகளைப் பதிவு செய்யுங்கள். </a:t>
            </a:r>
          </a:p>
          <a:p>
            <a:pPr rtl="0">
              <a:lnSpc>
                <a:spcPct val="100000"/>
              </a:lnSpc>
            </a:pPr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உங்கள் மாதவிடாயைப் பற்றி மருத்துவர் அல்லது செவிலியரைப் பார்க்க வேண்டும் என்றால் இந்தத் தகவல் முக்கியமானதாக இருக்கும். </a:t>
            </a:r>
          </a:p>
          <a:p>
            <a:endParaRPr lang="en-AU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E3CA80-20CA-4A89-B3BE-94FE305192D8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5835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rtl="0">
              <a:buNone/>
            </a:pPr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உங்கள் மாதவிடாயின் போது பயன்படும் வெவ்வேறு மாதவிடாய் தயாரிப்புகள் மற்றும் சுகாதாரம் பற்றி பேசுவோம்.</a:t>
            </a:r>
          </a:p>
          <a:p>
            <a:endParaRPr lang="en-AU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E3CA80-20CA-4A89-B3BE-94FE305192D8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35966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உங்களுக்கு மாதவிடாய் ஏற்படும் போது இரத்தப்போக்கை நிர்வகிப்பதற்கு பல்வேறு தயாரிப்புகள் நீங்கள் பயன்படுத்துவதற்குள்ளன. அவற்றில் இவை அடங்கும்:</a:t>
            </a:r>
          </a:p>
          <a:p>
            <a:pPr marL="180000" indent="-180000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பேடுகள்</a:t>
            </a:r>
          </a:p>
          <a:p>
            <a:pPr marL="180000" indent="-180000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டேம்பான்கள்</a:t>
            </a:r>
          </a:p>
          <a:p>
            <a:pPr marL="180000" indent="-180000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மாதவிடாய் உள்ளாடை</a:t>
            </a:r>
          </a:p>
          <a:p>
            <a:pPr marL="180000" indent="-180000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மாதவிடாய் கோப்பைகள்.</a:t>
            </a:r>
          </a:p>
          <a:p>
            <a:pPr>
              <a:lnSpc>
                <a:spcPct val="100000"/>
              </a:lnSpc>
            </a:pPr>
            <a:endParaRPr lang="en-AU" b="1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rtl="0">
              <a:lnSpc>
                <a:spcPct val="100000"/>
              </a:lnSpc>
            </a:pPr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இந்தத் தயாரிப்புகள் ஒவ்வொன்றையும் பற்றி மேலும் பேசுவோம். உங்களுக்கு எது பயனுள்ளதாக இருக்கிறது என்பதைக் கண்டுபிடித்து உங்கள் மாதவிடாய் காலத்தில் உங்களை மிகவும் வசதியாக உணர வைப்பதை அறிவதே மிக முக்கியமான விஷயம் ஆகும்.</a:t>
            </a:r>
          </a:p>
          <a:p>
            <a:endParaRPr lang="en-AU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E3CA80-20CA-4A89-B3BE-94FE305192D8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85158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000" indent="-180000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பேடுகள் என்பவை உங்கள் உள்ளாடையில் ஒட்டிக்கொண்டு உங்கள் மாதவிடாய் இரத்தத்தை உறிஞ்சும் மென்மையான பொருளாலான பட்டை ஆகும்.</a:t>
            </a:r>
            <a:endParaRPr lang="en-US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marL="180000" indent="-180000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பேடுகளில் 'இலகுவானது', 'நடுத்தரமானது', 'கனமானது' அல்லது 'சூப்பர்' போன்று வெவ்வேறு அளவுகள் உள்ளன. உங்கள் இரத்தப் போக்கிற்கு ஏற்ற அளவை நீங்கள் தேர்வு செய்யலாம். </a:t>
            </a:r>
          </a:p>
          <a:p>
            <a:pPr marL="180000" indent="-180000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ஒவ்வொரு 3 முதல் 4 மணி நேரத்திற்கும் ஒருமுறை உங்கள் பேடை மாற்றுவது நல்லதாகும்.</a:t>
            </a:r>
          </a:p>
          <a:p>
            <a:pPr marL="180000" indent="-180000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நீங்கள் மீண்டும் பயன்படுத்தக்கூடிய பேடுகளையும் பெறலாம். இந்தப் பேடுகள் துணியால் செய்யப்பட்டவை. அவற்றைத் துவைத்து மீண்டும் பயன்படுத்தலாம். </a:t>
            </a:r>
            <a:endParaRPr lang="en-US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endParaRPr lang="en-AU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E3CA80-20CA-4A89-B3BE-94FE305192D8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53615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000" indent="-171450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டேம்பான்கள் உங்கள் யோனிக்குள் வைக்கக்கூடிய பருத்தி அடைப்புகள் போன்றவை. அவை உங்கள் மாதவிடாய் இரத்தத்தை உறிஞ்சிவிடும். உங்கள் இரத்தப் போக்கிற்கு ஏற்ப வெவ்வேறு அளவுகளிலும் வருகின்றன. </a:t>
            </a:r>
          </a:p>
          <a:p>
            <a:pPr marL="18000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டேம்பான் அணிந்து நீங்கள் விளையாட்டு விளையாடலாம் மற்றும் நீச்சல் அடிக்கலாம். </a:t>
            </a:r>
          </a:p>
          <a:p>
            <a:pPr marL="180000" indent="-171450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நீங்கள் ஒரு டேம்பானைச் செருகும்போது, அதை போதுமான தூரம் உள்ளே செருகுவதை உறுதிப்படுத்திக் கொள்ளுங்கள். நீங்கள் டேம்பானைச் செருகக் கற்றுக் கொள்ளும் போது ஒரு அப்ளிகேட்டார் பயனுள்ளதாக இருக்கக் கூடும்.</a:t>
            </a:r>
          </a:p>
          <a:p>
            <a:pPr marL="18000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ஒவ்வொரு டேம்பானுக்கும் ஒரு நூல் இருக்கும், நீங்கள் அதைப் பற்றி எளிதாக வெளியே இழுக்கலாம்.</a:t>
            </a:r>
            <a:endParaRPr lang="en-US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marL="180000" indent="-171450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உங்களது இரத்தப்போக்கு எவ்வளவு அதிகமாக இருக்கிறது என்பதைப் பொறுத்து, ஒவ்வொரு 4 முதல் 6 மணி நேரத்திற்கு ஒருமுறை அல்லது உங்களுக்குத் தேவைப்பட்டால் அடிக்கடி உங்கள் டேம்பானை மாற்றவும். </a:t>
            </a:r>
            <a:endParaRPr lang="en-US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marL="180000" indent="-171450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8 மணி நேரத்திற்கும் மேலாக டேம்பானை ஒருபோதும் உள்ளே விடாதீர்கள், ஏனெனில் அது நச்சு அதிர்ச்சி நோய்க்குறியை ஏற்படுத்தக்கூடும். இது மிகவும் அரிதான ஆனால் தீவிரமான தொற்று ஆகும். </a:t>
            </a:r>
          </a:p>
          <a:p>
            <a:pPr marL="180000" indent="-171450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இரவில் டேம்பான்களுக்குப் பதிலாக பேடுகளைப் பயன்படுத்துவதை நினைவில் கொள்ளுங்கள், மேலும் டேம்பானைச் செருகுவதற்கு முன்பு எப்போதும் உங்கள் கைகளைக் கழுவுங்கள்.</a:t>
            </a:r>
          </a:p>
          <a:p>
            <a:endParaRPr lang="en-AU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E3CA80-20CA-4A89-B3BE-94FE305192D8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30860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000" indent="-180000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கழிப்பறைக்குள் பேடுகள் அல்லது டேம்பான்களை ஒருபோதும் உள்தள்ள வேண்டாம். </a:t>
            </a:r>
          </a:p>
          <a:p>
            <a:pPr marL="180000" indent="-180000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நீங்கள் பேடுகள் அல்லது டேம்பான்களைக் கழிப்பறைக்குள் உள்தள்ளினால், அது தடைபடலாம் மற்றும் குழாய்களைச் சேதப்படுத்தலாம்.</a:t>
            </a:r>
            <a:endParaRPr lang="en-AU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பயன்படுத்திய பேடுகள் மற்றும் டேம்பான்களை டாய்லெட் பேப்பரில் சுற்றி குப்பை அல்லது சானிட்டரி தொட்டியில் போடவும். </a:t>
            </a:r>
          </a:p>
          <a:p>
            <a:endParaRPr lang="en-AU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E3CA80-20CA-4A89-B3BE-94FE305192D8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32867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மாதவிடாய் கோப்பைகள் உங்கள் யோனிக்குள் செருகக்கூடிய மென்மையான கோப்பைகள் ஆகும். அவை உங்கள் மாதவிடாய் இரத்தத்தைச் சேகரிக்கும். அவை வெவ்வேறு வடிவங்கள் மற்றும் அளவுகளைக் கொண்டுள்ளன. </a:t>
            </a:r>
          </a:p>
          <a:p>
            <a:pPr marL="180000" indent="-180000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மாதவிடாய் கோப்பையைச் செருகுவதற்கு, அதை மடித்து டேம்பான் போல உங்கள் யோனிக்குள் செருக வேண்டும். இக்கோப்பை உங்கள் யோனிக்குள் விரிந்து, உங்கள் மாதவிடாய் இரத்தத்தைச் சேகரிக்கிறது. </a:t>
            </a:r>
          </a:p>
          <a:p>
            <a:pPr marL="180000" indent="-180000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அதை அகற்றியதும், காலி செய்து, தண்ணீரில் கழுவி, மீண்டும் செருகவும்.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ta" sz="1200" b="0" i="0" u="none" strike="noStrike" dirty="0">
                <a:solidFill>
                  <a:srgbClr val="231F20"/>
                </a:solidFill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தொடர்ந்து 12 மணி நேரம் வரை மாதவிடாய் கோப்பை அணியலாம். </a:t>
            </a:r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இரவில் அணிவதற்கு இது பாதுகாப்பானது.</a:t>
            </a:r>
            <a:endParaRPr lang="en-US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marL="180000" indent="-180000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ஒரு பேடு அல்லது டேம்பானை விட மாதவிடாய் கோப்பைகள் 2-3 மடங்கு அதிக இரத்தத்தைச் சேகரிக்கும். </a:t>
            </a:r>
          </a:p>
          <a:p>
            <a:pPr marL="180000" indent="-180000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ஒரே கோப்பையை 10 ஆண்டுகள் வரை மீண்டும் பயன்படுத்தலாம்.</a:t>
            </a:r>
            <a:endParaRPr lang="en-US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marL="180000" indent="-180000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மாதவிடாய் கோப்பைகளைப் பயன்படுத்துவதில் நீங்கள் நம்பிக்கையைப் பெறுவதற்கு கொஞ்சம் பயிற்சி தேவைப்படலாம். </a:t>
            </a:r>
            <a:endParaRPr lang="en-US" b="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AU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endParaRPr lang="en-AU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E3CA80-20CA-4A89-B3BE-94FE305192D8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17671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மாதவிடாய் உள்ளாடை என்பது உங்கள் மாதவிடாய் இரத்தத்தை உறிஞ்சும் சிறப்பு உள்ளாடை ஆகும். இது சாதாரண உள்ளாடைகளைப் போல தோற்றமளித்தாலும் இதில் பேடு போல செயல்படும் ஒரு உட்புறம் உள்ளது. </a:t>
            </a:r>
            <a:endParaRPr lang="en-AU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உங்கள் மாதவிடாய் எவ்வளவு அதிகமாக உள்ளது என்பதைப் பொறுத்து, 12 மணி நேரம் வரை நீங்கள் மாதவிடாய் உள்ளாடைகளை அணியலாம். நீங்கள் இதை இரவு முழுவதும் அணியலாம்.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மாதவிடாய் உள்ளாடைகளைத் துவைத்து மீண்டும் பயன்படுத்தலாம்.</a:t>
            </a:r>
          </a:p>
          <a:p>
            <a:pPr marL="180000" indent="-180000" rt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நீங்கள் மாதவிடாய் உள்ளாடைகளைத் தனியாகவோ அல்லது உங்கள் மாதவிடாய் அதிகமாக இருக்கும் போது டேம்பான்கள் அல்லது மாதவிடாய் கோப்பையுடனோ பயன்படுத்தலாம்.</a:t>
            </a:r>
          </a:p>
          <a:p>
            <a:endParaRPr lang="en-AU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E3CA80-20CA-4A89-B3BE-94FE305192D8}" type="slidenum">
              <a:rPr lang="en-AU" smtClean="0"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87066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மாதவிடாய் தயாரிப்புகளைப் பயன்படுத்துவதற்கு முன்னும் பின்னும் எப்போதும் உங்கள் கைகளைக் கழுவவும்.</a:t>
            </a:r>
            <a:endParaRPr lang="en-AU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E3CA80-20CA-4A89-B3BE-94FE305192D8}" type="slidenum">
              <a:rPr lang="en-AU" smtClean="0"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25996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000" indent="-180000" rtl="0">
              <a:buFont typeface="Arial" panose="020B0604020202020204" pitchFamily="34" charset="0"/>
              <a:buChar char="•"/>
            </a:pPr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உங்கள் அந்தரங்கப் பகுதிகளைக் கழுவுவதற்கு சோப்பு, ஷவர் ஜெல் அல்லது சிறப்புப் பொருட்களைப் பயன்படுத்த வேண்டியதில்லை.</a:t>
            </a:r>
            <a:endParaRPr lang="en-US" sz="12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marL="180000" indent="-180000" rtl="0">
              <a:buFont typeface="Arial" panose="020B0604020202020204" pitchFamily="34" charset="0"/>
              <a:buChar char="•"/>
            </a:pPr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உங்களுக்கு மாதவிடாய் ஏற்படும் போது சுத்தமாக இருக்க உங்கள் அந்தரங்கப் பகுதிகளைத் தண்ணீரில் மென்மையாகக் கழுவினால் போதும். </a:t>
            </a:r>
          </a:p>
          <a:p>
            <a:pPr marL="180000" indent="-180000" rtl="0">
              <a:buFont typeface="Arial" panose="020B0604020202020204" pitchFamily="34" charset="0"/>
              <a:buChar char="•"/>
            </a:pPr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உங்கள் அந்தரங்கப் பகுதிகளில் சோப்புகள் மற்றும் பிற பொருட்களைப் பயன்படுத்தினால் உங்கள் சருமம் வறண்டு அரிப்பு ஏற்படலாம்.</a:t>
            </a:r>
            <a:endParaRPr lang="en-AU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E3CA80-20CA-4A89-B3BE-94FE305192D8}" type="slidenum">
              <a:rPr lang="en-AU" smtClean="0"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2296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996"/>
              </a:spcBef>
            </a:pPr>
            <a:r>
              <a:rPr lang="ta" sz="1200" b="1" i="0" u="none" strike="noStrike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குழுவின் பங்கேற்பாளர்கள் மாதவிடாயின் பங்கை எவ்வாறு புரிந்துகொள்கிறார்கள் என்பது குறித்த குழு விவாதத்துடன் அமர்வைத் தொடங்கவும்.</a:t>
            </a:r>
          </a:p>
          <a:p>
            <a:pPr>
              <a:spcBef>
                <a:spcPts val="996"/>
              </a:spcBef>
            </a:pPr>
            <a:endParaRPr lang="en-AU" sz="12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rtl="0">
              <a:spcBef>
                <a:spcPct val="0"/>
              </a:spcBef>
            </a:pPr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கருத்தில் கொள்ள வேண்டிய கேள்விகள்*:</a:t>
            </a:r>
          </a:p>
          <a:p>
            <a:pPr marL="180000" indent="-180000" rtl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a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உங்கள் மொழியில் மாதவிடாயை எவ்வாறு அழைக்கிறீர்கள்?</a:t>
            </a:r>
          </a:p>
          <a:p>
            <a:pPr marL="180000" indent="-180000" rtl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a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மாதவிடாய் என்றால் என்ன?</a:t>
            </a:r>
          </a:p>
          <a:p>
            <a:pPr marL="180000" indent="-180000" rtl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a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பெண்களுக்கு மாதவிடாய் ஏன் வருகிறது?</a:t>
            </a:r>
          </a:p>
          <a:p>
            <a:pPr marL="180000" indent="-180000" rtl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a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ஒரு பெண்ணின் உடலில் மாதவிடாயின் போதும், மாதவிடாய்களுக்கு இடையேயும் என்ன நடக்கிறது?</a:t>
            </a:r>
          </a:p>
          <a:p>
            <a:pPr marL="180000" indent="-180000" rtl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a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மாதவிடாய் பற்றி பேசுவது உங்கள் கலாச்சாரத்தில் ஏற்றுக்கொள்ளத்தக்கதா?</a:t>
            </a:r>
          </a:p>
          <a:p>
            <a:pPr marL="180000" indent="-180000" rtl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a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உங்களுக்கு முதல் மாதவிடாய் வருவதற்கு முன்பு மாதவிடாய் பற்றி உங்களுக்குத் தெரியுமா?</a:t>
            </a:r>
          </a:p>
          <a:p>
            <a:pPr marL="180000" indent="-180000" rtl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a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மாதவிடாய் பற்றி நீங்கள் எவ்வாறு அறிந்து கொண்டீர்கள்? பள்ளியிலிருந்து, உங்கள் குடும்பத்தில் அல்லது சமூகத்தில் உள்ள மற்ற பெண்களிடம் இருந்தா?</a:t>
            </a:r>
          </a:p>
          <a:p>
            <a:pPr marL="180000" indent="-180000" rtl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a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உங்கள் கலாச்சாரத்தில் பெண்கள் எந்த மாதவிடாய் தயாரிப்புகளைப் பயன்படுத்துகிறார்கள்?</a:t>
            </a:r>
            <a:br>
              <a:rPr lang="ta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</a:br>
            <a:endParaRPr lang="en-AU" sz="1200" dirty="0">
              <a:solidFill>
                <a:srgbClr val="000000"/>
              </a:solidFill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rtl="0"/>
            <a:r>
              <a:rPr lang="ta"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*உதவியாளருக்கானக் குறிப்பு: சுருக்கமான விவாதத்தை நடத்த சில கேள்விகளைத் தேர்ந்தெடுக்கவும்.</a:t>
            </a:r>
            <a:endParaRPr lang="en-AU" sz="1200" u="none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E3CA80-20CA-4A89-B3BE-94FE305192D8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81693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rtl="0">
              <a:buNone/>
            </a:pPr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Latha"/>
                <a:ea typeface="Latha"/>
                <a:cs typeface="Calibri"/>
              </a:rPr>
              <a:t>கீழ்கண்ட நிலைகளில் ஒரு மருத்துவர் அல்லது செவிலியரிடம் நீங்கள் பேசவேண்டும்:</a:t>
            </a:r>
          </a:p>
          <a:p>
            <a:pPr marL="180000" indent="-180000" rtl="0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Latha"/>
                <a:ea typeface="Latha"/>
                <a:cs typeface="Calibri"/>
              </a:rPr>
              <a:t>உங்கள் மாதவிடாய் அல்லது மாதவிடாய் சுழற்சி உங்களைக் கவலையடையச் செய்தால்</a:t>
            </a:r>
          </a:p>
          <a:p>
            <a:pPr marL="180000" indent="-180000" rtl="0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Latha"/>
                <a:ea typeface="Latha"/>
                <a:cs typeface="Calibri"/>
              </a:rPr>
              <a:t>உங்கள் செயல்களைச் செய்வதிலிருந்து மாதவிடாய் உங்களைத் தடுத்தால்</a:t>
            </a:r>
          </a:p>
          <a:p>
            <a:pPr marL="180000" indent="-180000" rtl="0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Latha"/>
                <a:ea typeface="Latha"/>
                <a:cs typeface="Calibri"/>
              </a:rPr>
              <a:t>உங்கள் இரத்தப்போக்கு மிகவும் அதிகமாக இருந்தால்</a:t>
            </a:r>
          </a:p>
          <a:p>
            <a:pPr marL="180000" indent="-180000" rtl="0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Latha"/>
                <a:ea typeface="Latha"/>
                <a:cs typeface="Calibri"/>
              </a:rPr>
              <a:t>உங்கள் மாதவிடாய் ஒவ்வொரு மாதமும் ஒரே நேரத்தில் வரவில்லை என்றால்</a:t>
            </a:r>
          </a:p>
          <a:p>
            <a:pPr marL="180000" indent="-180000" rtl="0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Latha"/>
                <a:ea typeface="Latha"/>
                <a:cs typeface="Calibri"/>
              </a:rPr>
              <a:t>உங்கள் மாதவிடாய் வரவேயில்லை என்றால்</a:t>
            </a:r>
          </a:p>
          <a:p>
            <a:pPr marL="180000" indent="-180000" rtl="0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Latha"/>
                <a:ea typeface="Latha"/>
                <a:cs typeface="Calibri"/>
              </a:rPr>
              <a:t>மாதவிடாய்களுக்கு நடுவே அல்லது உடலுறவுக்குப் பிறகு உங்களுக்கு இரத்தப்போக்கு ஏற்பட்டால்.</a:t>
            </a:r>
            <a:endParaRPr lang="en-AU" sz="1200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E3CA80-20CA-4A89-B3BE-94FE305192D8}" type="slidenum">
              <a:rPr lang="en-AU" smtClean="0"/>
              <a:t>31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67775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நினைவில் கொள்ளுங்கள்:</a:t>
            </a:r>
          </a:p>
          <a:p>
            <a:pPr marL="180000" indent="-1800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மாதவிடாய் என்பது இயற்கையானது. உங்கள் மாதவிடாய் பற்றி நீங்கள் அசிங்கப்படவோ அல்லது வெட்கப்படவோ தேவையில்லை.</a:t>
            </a:r>
          </a:p>
          <a:p>
            <a:pPr marL="180000" indent="-1800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உங்கள் மாதவிடாய் சுழற்சியைக் கண்காணிப்பது பயனுள்ளதாக இருக்கும்.</a:t>
            </a:r>
          </a:p>
          <a:p>
            <a:pPr marL="180000" indent="-1800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உங்கள் மாதவிடாய் குறித்து உங்களுக்குக் கவலையாக இருந்தால் மருத்துவர் அல்லது செவிலியரிடம் பேசுங்கள்.</a:t>
            </a:r>
            <a:endParaRPr lang="en-AU" sz="12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endParaRPr lang="en-AU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E3CA80-20CA-4A89-B3BE-94FE305192D8}" type="slidenum">
              <a:rPr lang="en-AU" smtClean="0"/>
              <a:t>32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87210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E3CA80-20CA-4A89-B3BE-94FE305192D8}" type="slidenum">
              <a:rPr lang="en-AU" smtClean="0"/>
              <a:t>33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2123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ஒவ்வொரு மாதவிடாயும் வேறுபட்டது, ஆனால் மாதவிடாய் பொதுவாக எப்படி இருக்கும் மற்றும் எந்த அறிகுறிகள் இயல்பானவை என்பதை அறிந்து கொள்வது அவசியம்.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முதலில், மாதவிடாயின் போது என்ன எதிர்பார்க்க வேண்டும் என்பதைப் பற்றி பேசுவோம். பின்னர், நாங்கள் இயல்பற்ற விஷயங்கள் மேலும் நீங்கள் எப்போது ஒரு மருத்துவர் அல்லது செவிலியரிடம் பேச வேண்டும் என்பது பற்றி பேசுவோம்.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E3CA80-20CA-4A89-B3BE-94FE305192D8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8589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lnSpc>
                <a:spcPct val="107000"/>
              </a:lnSpc>
            </a:pPr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மாதவிலக்கு அல்லது ரத்தப்போக்கு என்றும் அழைக்கப்படும் மாதவிடாய் என்பது:</a:t>
            </a:r>
          </a:p>
          <a:p>
            <a:pPr marL="179525" indent="-179525" rtl="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மாதத்திற்கு ஒரு முறை உங்கள் யோனியில் இருந்து ரத்தப்போக்கு ஏற்படுவது ஆகும்</a:t>
            </a:r>
          </a:p>
          <a:p>
            <a:pPr marL="179525" indent="-179525" rtl="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இதனால் நீங்கள் கர்ப்பமாக இல்லை என்று அர்த்தப்படுகிறது</a:t>
            </a:r>
          </a:p>
          <a:p>
            <a:pPr marL="179525" indent="-179525" rtl="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இது மாதவிடாய் சுழற்சியின் ஒரு பகுதியாகும்.</a:t>
            </a:r>
          </a:p>
          <a:p>
            <a:pPr marL="179525" indent="-179525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AU" sz="12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rtl="0">
              <a:lnSpc>
                <a:spcPct val="107000"/>
              </a:lnSpc>
            </a:pPr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ஆஸ்திரேலியாவில் உள்ள பெரும்பாலான சிறுமிகளுக்கு முதல் மாதவிடாய்</a:t>
            </a:r>
            <a:r>
              <a:rPr lang="ta" sz="1200" b="0" i="0" u="none" strike="noStrike" dirty="0">
                <a:solidFill>
                  <a:srgbClr val="383C3D"/>
                </a:solidFill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12 அல்லது 13 வயதில் ஏற்படுகிறது, ஆனால் சிலருக்கு சீக்கிரமாக ஒன்பது வயதிலும் அல்லது தாமதமாக 16 வயதிலும் மாதவிடாய் ஏற்படும்.</a:t>
            </a:r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endParaRPr lang="en-AU" sz="12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marL="0" indent="0" rtl="0">
              <a:lnSpc>
                <a:spcPct val="107000"/>
              </a:lnSpc>
              <a:spcAft>
                <a:spcPts val="806"/>
              </a:spcAft>
              <a:buFont typeface="Symbol" panose="05050102010706020507" pitchFamily="18" charset="2"/>
              <a:buNone/>
            </a:pPr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பெரும்பாலான பெண்களுக்கு 45 முதல் 55 வயதிற்குள் கடைசி மாதவிடாய் இருக்கும்.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E3CA80-20CA-4A89-B3BE-94FE305192D8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798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000" indent="-180000" defTabSz="957468" rtl="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ஒவ்வொரு மாதமும், மாதவிடாய் சுழற்சி எனப்படும் தொடர்ச்சியான மாற்றங்களை உங்கள் உடல் சந்திக்கிறது. கர்ப்பத்திற்கு உங்கள் உடலை தயார் செய்வதே மாதவிடாய் சுழற்சியின் பங்காகும். </a:t>
            </a:r>
          </a:p>
          <a:p>
            <a:pPr marL="180000" indent="-180000" defTabSz="957468" rtl="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சராசரி மாதவிடாய் சுழற்சி 28 நாட்கள் எடுக்கும், இருந்தாலும் சில நாட்கள் குறைவாகவோ அல்லது அதிகமாகவோ இருக்கலாம். </a:t>
            </a:r>
          </a:p>
          <a:p>
            <a:pPr marL="180000" indent="-180000" rtl="0">
              <a:buFont typeface="Arial" panose="020B0604020202020204" pitchFamily="34" charset="0"/>
              <a:buChar char="•"/>
            </a:pPr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உங்கள் மாதவிடாயின் முதல் நாளில் சுழற்சி தொடங்கி, உங்கள் அடுத்த மாதவிடாய்க்கு முந்தைய கடைசி நாள் வரை இது நீடிக்கும்.</a:t>
            </a:r>
          </a:p>
          <a:p>
            <a:pPr marL="180000" indent="-180000" rtl="0">
              <a:buFont typeface="Arial" panose="020B0604020202020204" pitchFamily="34" charset="0"/>
              <a:buChar char="•"/>
            </a:pPr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உங்கள் சுழற்சியின் நடுப்பகுதியில், நீங்கள் கர்ப்பமாவதற்கான வாய்ப்புகள் அதிகம் (நீங்கள் கருத்தடை ஏதுமின்றி ஒரு ஆணுடன் ஆண்குறி யோனிக்குள் செல்லும் உடலுறவு கொண்டிருந்தால்). </a:t>
            </a:r>
          </a:p>
          <a:p>
            <a:pPr marL="180000" indent="-180000" defTabSz="914286" rtl="0">
              <a:buFont typeface="Arial" panose="020B0604020202020204" pitchFamily="34" charset="0"/>
              <a:buChar char="•"/>
              <a:defRPr/>
            </a:pPr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நீங்கள் கர்ப்பமாகவில்லை என்றால், </a:t>
            </a:r>
            <a:r>
              <a:rPr lang="ta" sz="1200" b="0" i="0" u="none" strike="noStrike" dirty="0">
                <a:solidFill>
                  <a:srgbClr val="383C3D"/>
                </a:solidFill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உங்கள் மாதவிடாய் வழக்கம் போல் வந்து</a:t>
            </a:r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மாதவிடாய் சுழற்சி மீண்டும் தொடங்குகிறது.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E3CA80-20CA-4A89-B3BE-94FE305192D8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1841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மாதவிடாய் என்பது இயற்கையானது, ஆரோக்கியமானது மேலும் அதுகுறித்து அசிங்கப்படவோ வெட்கப்படவோ தேவையில்லை.</a:t>
            </a:r>
          </a:p>
          <a:p>
            <a:endParaRPr lang="en-AU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E3CA80-20CA-4A89-B3BE-94FE305192D8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832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மாதவிடாயின் போது என்ன எதிர்பார்க்க வேண்டும் என்பதைப் பற்றி பேசலாம். </a:t>
            </a:r>
            <a:endParaRPr lang="en-AU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E3CA80-20CA-4A89-B3BE-94FE305192D8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79524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7468" rtl="0">
              <a:lnSpc>
                <a:spcPct val="107000"/>
              </a:lnSpc>
              <a:defRPr/>
            </a:pPr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மாதவிடாய்க்கு முந்தைய வாரத்தில், சில அறிகுறிகளை நீங்கள் கவனிக்கலாம். உங்களுக்கு இவை ஏற்படலாம்:</a:t>
            </a:r>
            <a:endParaRPr lang="en-AU" sz="1200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marL="180000" indent="-180000" rtl="0">
              <a:lnSpc>
                <a:spcPct val="107000"/>
              </a:lnSpc>
              <a:buFont typeface="Arial"/>
              <a:buChar char="•"/>
            </a:pPr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புண்பட்ட மார்பகங்கள்</a:t>
            </a:r>
          </a:p>
          <a:p>
            <a:pPr marL="180000" marR="0" lvl="0" indent="-180000" algn="l" defTabSz="9144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defRPr/>
            </a:pPr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பருக்கள்</a:t>
            </a:r>
            <a:endParaRPr lang="en-US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marL="180000" indent="-180000" rtl="0">
              <a:lnSpc>
                <a:spcPct val="107000"/>
              </a:lnSpc>
              <a:buFont typeface="Arial"/>
              <a:buChar char="•"/>
            </a:pPr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கழிப்பறைக்குச் செல்வதில் சிக்கல் (மலச்சிக்கல்)</a:t>
            </a:r>
          </a:p>
          <a:p>
            <a:pPr marL="180000" indent="-180000" rtl="0">
              <a:lnSpc>
                <a:spcPct val="107000"/>
              </a:lnSpc>
              <a:buFont typeface="Arial"/>
              <a:buChar char="•"/>
            </a:pPr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தலைவலி</a:t>
            </a:r>
          </a:p>
          <a:p>
            <a:pPr marL="180000" marR="0" lvl="0" indent="-180000" algn="l" defTabSz="9144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defRPr/>
            </a:pPr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மனநிலை மாற்றங்கள், உதாரணமாக திடீரென்று சோகம் அல்லது கோபம் அல்லது எரிச்சல் ஏற்படுதல். </a:t>
            </a:r>
            <a:endParaRPr lang="en-AU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/>
            </a:pPr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பொதுவாக மாதவிடாய் தொடங்கியவுடன் இந்த அறிகுறிகள் நின்றுவிடும்.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defRPr/>
            </a:pPr>
            <a:endParaRPr lang="en-US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pPr rtl="0">
              <a:lnSpc>
                <a:spcPct val="107000"/>
              </a:lnSpc>
            </a:pPr>
            <a:r>
              <a:rPr lang="ta" sz="1200" b="0" i="0" u="none" strike="noStrike" dirty="0">
                <a:highlight>
                  <a:srgbClr val="000000">
                    <a:alpha val="0"/>
                  </a:srgbClr>
                </a:highlight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பெரும்பாலான பெண்களுக்கு இந்த அறிகுறிகளை தாங்களாகவே சமாளித்து, தங்கள் அன்றாட நடவடிக்கைகளை வழக்கம் போல் தொடர முடியும்.</a:t>
            </a:r>
          </a:p>
          <a:p>
            <a:pPr>
              <a:lnSpc>
                <a:spcPct val="107000"/>
              </a:lnSpc>
            </a:pPr>
            <a:endParaRPr lang="en-AU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endParaRPr lang="en-AU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E3CA80-20CA-4A89-B3BE-94FE305192D8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9843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716F6-7512-2492-5427-37CE9B997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DC6E8F-8216-92E5-D3D8-496184EDD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0CFD8-231E-4637-BCD0-C38A55A4A1A0}" type="datetimeFigureOut">
              <a:rPr lang="en-AU" smtClean="0"/>
              <a:t>23/09/2024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5A7399-0A58-C5B6-EEC4-4F3C0DFB4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EC5DCC-709E-4E81-2BE6-02EA2326B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F1C84-CA34-4AB7-B522-4197C5764B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0508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06B357-C65F-0387-5AF1-75EBD2130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A71DA7-6392-851A-EE9D-7F76F05710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F8B6BB-4E0E-9C4F-99DE-E8407F78D6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A0CFD8-231E-4637-BCD0-C38A55A4A1A0}" type="datetimeFigureOut">
              <a:rPr lang="en-AU" smtClean="0"/>
              <a:t>23/09/2024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FAFEA-5C68-8666-F579-7DDD3868CE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EDD71-5933-0E93-33E9-038419F31F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3F1C84-CA34-4AB7-B522-4197C5764B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5963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630592C-2F15-C34A-411C-8D006554C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" sz="4800" b="1" i="0" u="none" strike="noStrike">
                <a:highlight>
                  <a:srgbClr val="000000">
                    <a:alpha val="0"/>
                  </a:srgbClr>
                </a:highligh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மாதவிடாய்</a:t>
            </a:r>
            <a:endParaRPr lang="en-AU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1BE3F7-04EC-AF16-042F-72509D501E5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84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74B016A-FDCC-61A8-5A10-635B33352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2EB467-9DDD-4F38-A321-60E17F8C222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70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8656156-D23C-1C7F-8004-4AC0BA67E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97388B-D884-E890-B38D-41E8513E660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056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F3B8543-05C6-E7E0-D573-747BC6584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004031-2963-6D77-9F56-C631ABF2AAF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547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D2557EF-3538-879B-A5EC-F686F65B4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546B32-3694-908A-5A63-A9F2EEEB2CF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763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0271CCD-AA45-2FB6-3EC2-28F0B4E2D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060C4C-C49E-37C1-C607-E8281B39188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411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E0D7BFF-B7E4-1728-E61C-25F502D2E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0">
              <a:lnSpc>
                <a:spcPct val="120000"/>
              </a:lnSpc>
            </a:pPr>
            <a:r>
              <a:rPr lang="ta" i="0" u="none" strike="noStrike">
                <a:highlight>
                  <a:srgbClr val="000000">
                    <a:alpha val="0"/>
                  </a:srgbClr>
                </a:highligh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மாதவிடாயின் போது எது </a:t>
            </a:r>
            <a:br>
              <a:rPr lang="en-US" i="0" u="none" strike="noStrike">
                <a:highlight>
                  <a:srgbClr val="000000">
                    <a:alpha val="0"/>
                  </a:srgbClr>
                </a:highligh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ta" i="0" u="none" strike="noStrike">
                <a:highlight>
                  <a:srgbClr val="000000">
                    <a:alpha val="0"/>
                  </a:srgbClr>
                </a:highligh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இயல்பானது இல்லை?</a:t>
            </a:r>
            <a:endParaRPr lang="en-AU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20BD90-C07D-122D-C3FB-5BABD8B480C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664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798AE9F-F6AC-B3B9-2AA0-FDF3324F6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902C8B-418B-569A-C87F-3A356D644D5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268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A39DADA-A782-D996-738C-B07927AD6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4226A3-8D64-DADC-C77F-5FD013D2E1B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935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4A98539-365E-2653-9C03-B04B11647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BB742C-C35C-14B7-D061-A962CB570F9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709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5C75BE1-9346-FBCB-4EE1-F48D3CCCB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634B97-34DC-85A6-F3CD-F5FD4942915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129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A913239-BE03-C7A5-4FCB-92B65565C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7FF5F5-A760-B63E-F492-F873CE056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4560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24A76CA-EEA4-AE12-E154-E5537551F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F62C4E-01C9-AC38-2236-8F951D7CA97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6891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CE0597E-C0C7-0129-A72E-AB0BC33E1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E62E13-6582-92F7-F22C-56AD0A9F307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8702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937A89E-4DCB-9967-65AA-EBEE7E218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0">
              <a:lnSpc>
                <a:spcPct val="110000"/>
              </a:lnSpc>
            </a:pPr>
            <a:r>
              <a:rPr lang="ta" i="0" u="none" strike="noStrike">
                <a:highlight>
                  <a:srgbClr val="000000">
                    <a:alpha val="0"/>
                  </a:srgbClr>
                </a:highligh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மாதவிடாய் நேரத்தில் மாதவிடாய் தயாரிப்புகள் மற்றும் சுகாதாரம்</a:t>
            </a:r>
            <a:endParaRPr lang="en-AU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76F033-A834-4B23-F5E0-03AA4DFEF48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9079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94F2FF3-A3FA-2E1D-949F-4877D4DC3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818076-A586-F95B-F8F3-BFCC8F1929A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1587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62BC305-C67B-7AA8-7778-A614535CA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9044F3-C803-13CC-7EDF-36AA6C1F385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3448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94D4043-C74D-9435-247B-3F910878E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71109F-72B9-8B1F-3EB2-D2C70784574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3647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9207D25-C5E3-2020-3887-178EB89C0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C51CF2-760E-EF93-F828-F0AC4C4D1A5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733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75B7BE5-456D-6BD7-9B19-12C60FEA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BCDAA3-D6AA-6F8B-BE15-2AF38EDE26A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3202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062261E-0581-9450-CC25-97AC67A62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A31AE0-7981-447E-B610-C2B804E9915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902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397C800-C279-013E-EEB9-BA9101D17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06DB37-E02F-6D00-A806-A9F5A1AF61C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473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32DDE37-9BCE-6B3B-7BCB-6DCBC6D28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ta" b="1" i="0" u="none" strike="noStrike">
                <a:highlight>
                  <a:srgbClr val="000000">
                    <a:alpha val="0"/>
                  </a:srgbClr>
                </a:highligh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என் உடல். என் உடல்நலம்.</a:t>
            </a:r>
            <a:br>
              <a:rPr lang="ta" b="0" i="0" u="none" strike="noStrike">
                <a:highlight>
                  <a:srgbClr val="000000">
                    <a:alpha val="0"/>
                  </a:srgbClr>
                </a:highligh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ta" sz="3000" b="0" i="0" u="none" strike="noStrike">
                <a:highlight>
                  <a:srgbClr val="000000">
                    <a:alpha val="0"/>
                  </a:srgbClr>
                </a:highligh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ஒரு உடல்நலக் கல்வி கருவித்தொகுப்பு.</a:t>
            </a:r>
            <a:endParaRPr lang="en-AU" sz="3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A1ED75-574E-E73A-954A-8CC4D9A7B3C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5186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6B95144-D14B-BD97-69E4-332A90A26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F5EAC6-2311-7396-95A2-F6E87DFEAED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1293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B87D629-8003-F7D3-EEDF-BD092C29E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B15739-005B-289B-A3DB-19ED2344709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8662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2B5773F-ADAE-CDE2-9209-3CA025585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ta" sz="3600" b="1" i="0" u="none" strike="noStrike">
                <a:highlight>
                  <a:srgbClr val="000000">
                    <a:alpha val="0"/>
                  </a:srgbClr>
                </a:highligh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நினைவில் கொள்ளுங்கள்</a:t>
            </a:r>
            <a:endParaRPr lang="en-AU" sz="36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204CE9-2A01-4F1C-0C43-CF787FA1ECF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7028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A8DADA4-4B56-604B-7536-5EBE5A664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E192EE-B921-407D-B61B-4617792F3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8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175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A9A19B3-1EE1-FEFF-2599-8159076D3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ta" sz="32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நாம்</a:t>
            </a:r>
            <a:endParaRPr lang="en-AU" sz="3200" b="1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C880B1-7743-3357-6A3E-D55DBF7F1DE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867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84679C0-264E-4AF3-A915-F6A930573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ta" i="0" u="none" strike="noStrike">
                <a:highlight>
                  <a:srgbClr val="000000">
                    <a:alpha val="0"/>
                  </a:srgbClr>
                </a:highligh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மாதவிடாய் என்றால் என்ன?</a:t>
            </a:r>
            <a:endParaRPr lang="en-AU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D3753E-4869-42F7-5780-B3EF580D0EB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664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DC9A9BB-321D-6128-0C3B-3D6DD0D1E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399C21-8AE5-8367-C87A-DAE50EC5D43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269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29200C4-942F-A073-B409-B20D63477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9C2D2B-8EAC-C27F-7081-4A5B67FBE61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499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FC0FE25-3B64-EE95-EC4B-02789BFC9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51026C-9948-AE48-FFB3-8254F438DFE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422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88F84E5-53B7-01E8-41AC-90E6D43E0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0">
              <a:lnSpc>
                <a:spcPct val="120000"/>
              </a:lnSpc>
            </a:pPr>
            <a:r>
              <a:rPr lang="ta" i="0" u="none" strike="noStrike">
                <a:highlight>
                  <a:srgbClr val="000000">
                    <a:alpha val="0"/>
                  </a:srgbClr>
                </a:highligh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மாதவிடாய் காலத்தில் </a:t>
            </a:r>
            <a:br>
              <a:rPr lang="en-US" i="0" u="none" strike="noStrike">
                <a:highlight>
                  <a:srgbClr val="000000">
                    <a:alpha val="0"/>
                  </a:srgbClr>
                </a:highligh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ta" i="0" u="none" strike="noStrike">
                <a:highlight>
                  <a:srgbClr val="000000">
                    <a:alpha val="0"/>
                  </a:srgbClr>
                </a:highligh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இயல்பானது என்ன?</a:t>
            </a:r>
            <a:endParaRPr lang="en-AU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82961C-857C-E2B8-1D6E-C065CD3D9A8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197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1687</Words>
  <Application>Microsoft Office PowerPoint</Application>
  <PresentationFormat>Widescreen</PresentationFormat>
  <Paragraphs>191</Paragraphs>
  <Slides>33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Aptos</vt:lpstr>
      <vt:lpstr>Aptos Display</vt:lpstr>
      <vt:lpstr>Arial</vt:lpstr>
      <vt:lpstr>Arial Unicode MS</vt:lpstr>
      <vt:lpstr>Calibri</vt:lpstr>
      <vt:lpstr>Latha</vt:lpstr>
      <vt:lpstr>Nirmala UI</vt:lpstr>
      <vt:lpstr>Symbol</vt:lpstr>
      <vt:lpstr>Office Theme</vt:lpstr>
      <vt:lpstr>மாதவிடாய்</vt:lpstr>
      <vt:lpstr>PowerPoint Presentation</vt:lpstr>
      <vt:lpstr>என் உடல். என் உடல்நலம். ஒரு உடல்நலக் கல்வி கருவித்தொகுப்பு.</vt:lpstr>
      <vt:lpstr>நாம்</vt:lpstr>
      <vt:lpstr>மாதவிடாய் என்றால் என்ன?</vt:lpstr>
      <vt:lpstr>PowerPoint Presentation</vt:lpstr>
      <vt:lpstr>PowerPoint Presentation</vt:lpstr>
      <vt:lpstr>PowerPoint Presentation</vt:lpstr>
      <vt:lpstr>மாதவிடாய் காலத்தில்  இயல்பானது என்ன?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மாதவிடாயின் போது எது  இயல்பானது இல்லை?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மாதவிடாய் நேரத்தில் மாதவிடாய் தயாரிப்புகள் மற்றும் சுகாதாரம்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நினைவில் கொள்ளுங்கள்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Ewa Sosidko</dc:creator>
  <cp:lastModifiedBy>Ewa Sosidko</cp:lastModifiedBy>
  <cp:revision>3</cp:revision>
  <dcterms:created xsi:type="dcterms:W3CDTF">2024-08-26T06:39:55Z</dcterms:created>
  <dcterms:modified xsi:type="dcterms:W3CDTF">2024-09-23T03:09:46Z</dcterms:modified>
</cp:coreProperties>
</file>