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74" autoAdjust="0"/>
  </p:normalViewPr>
  <p:slideViewPr>
    <p:cSldViewPr snapToGrid="0">
      <p:cViewPr varScale="1">
        <p:scale>
          <a:sx n="110" d="100"/>
          <a:sy n="110" d="100"/>
        </p:scale>
        <p:origin x="22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330B1EA7-3289-4447-B733-DB48122EAEE0}" type="datetimeFigureOut">
              <a:rPr lang="en-AU" smtClean="0"/>
              <a:t>18/09/2024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F15266EC-E110-4FE0-99AF-C9B0C73271FB}" type="slidenum">
              <a:rPr lang="en-AU" smtClean="0"/>
              <a:t>‹#›</a:t>
            </a:fld>
            <a:endParaRPr lang="en-AU"/>
          </a:p>
        </p:txBody>
      </p:sp>
    </p:spTree>
    <p:extLst>
      <p:ext uri="{BB962C8B-B14F-4D97-AF65-F5344CB8AC3E}">
        <p14:creationId xmlns:p14="http://schemas.microsoft.com/office/powerpoint/2010/main" val="1959283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Maanta waxaan ka hadli doonaa caadada:</a:t>
            </a:r>
          </a:p>
          <a:p>
            <a:pPr marL="179525" indent="-179525" rtl="0">
              <a:spcBef>
                <a:spcPct val="0"/>
              </a:spcBef>
              <a:buFont typeface="Arial"/>
              <a:buChar char="•"/>
            </a:pPr>
            <a:r>
              <a:rPr lang="so" sz="1200" b="0" i="0" u="none" strike="noStrike" dirty="0">
                <a:highlight>
                  <a:srgbClr val="000000">
                    <a:alpha val="0"/>
                  </a:srgbClr>
                </a:highlight>
                <a:latin typeface="+mn-lt"/>
                <a:cs typeface="Calibri"/>
              </a:rPr>
              <a:t>waxa ay tahay wareegga caadada</a:t>
            </a:r>
          </a:p>
          <a:p>
            <a:pPr marL="179525" indent="-179525" rtl="0">
              <a:spcBef>
                <a:spcPct val="0"/>
              </a:spcBef>
              <a:buFont typeface="Arial"/>
              <a:buChar char="•"/>
            </a:pPr>
            <a:r>
              <a:rPr lang="so" sz="1200" b="0" i="0" u="none" strike="noStrike" dirty="0">
                <a:highlight>
                  <a:srgbClr val="000000">
                    <a:alpha val="0"/>
                  </a:srgbClr>
                </a:highlight>
                <a:latin typeface="+mn-lt"/>
              </a:rPr>
              <a:t>waxa la filan karo inta lagu guda jiro xilliga caadada</a:t>
            </a:r>
          </a:p>
          <a:p>
            <a:pPr marL="179525" indent="-179525" rtl="0">
              <a:spcBef>
                <a:spcPct val="0"/>
              </a:spcBef>
              <a:buFont typeface="Arial"/>
              <a:buChar char="•"/>
            </a:pPr>
            <a:r>
              <a:rPr lang="so" sz="1200" b="0" i="0" u="none" strike="noStrike" dirty="0">
                <a:highlight>
                  <a:srgbClr val="000000">
                    <a:alpha val="0"/>
                  </a:srgbClr>
                </a:highlight>
                <a:latin typeface="+mn-lt"/>
              </a:rPr>
              <a:t>waxa aan caadiga ahayn xilliga caadada</a:t>
            </a:r>
          </a:p>
          <a:p>
            <a:pPr marL="179525" marR="0" lvl="0" indent="-179525" algn="l" defTabSz="914400" rtl="0" eaLnBrk="1" fontAlgn="auto" latinLnBrk="0" hangingPunct="1">
              <a:lnSpc>
                <a:spcPct val="100000"/>
              </a:lnSpc>
              <a:spcBef>
                <a:spcPct val="0"/>
              </a:spcBef>
              <a:spcAft>
                <a:spcPct val="0"/>
              </a:spcAft>
              <a:buClrTx/>
              <a:buSzTx/>
              <a:buFont typeface="Arial"/>
              <a:buChar char="•"/>
              <a:defRPr/>
            </a:pPr>
            <a:r>
              <a:rPr lang="so" sz="1200" b="0" i="0" u="none" strike="noStrike" dirty="0">
                <a:highlight>
                  <a:srgbClr val="000000">
                    <a:alpha val="0"/>
                  </a:srgbClr>
                </a:highlight>
                <a:latin typeface="+mn-lt"/>
              </a:rPr>
              <a:t>marka ay tahay inaad la kulanto dhakhtarka ama kalkaalisada adigoo kala hadlaaya caadadaada</a:t>
            </a:r>
          </a:p>
          <a:p>
            <a:pPr marL="179525" indent="-179525" rtl="0">
              <a:spcBef>
                <a:spcPct val="0"/>
              </a:spcBef>
              <a:buFont typeface="Arial"/>
              <a:buChar char="•"/>
            </a:pPr>
            <a:r>
              <a:rPr lang="so" sz="1200" b="0" i="0" u="none" strike="noStrike" dirty="0">
                <a:highlight>
                  <a:srgbClr val="000000">
                    <a:alpha val="0"/>
                  </a:srgbClr>
                </a:highlight>
                <a:latin typeface="+mn-lt"/>
              </a:rPr>
              <a:t>waxa ay yihiin alaabta kala duwan ee loogu tallagalay caadada.</a:t>
            </a:r>
            <a:endParaRPr lang="en-US"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1</a:t>
            </a:fld>
            <a:endParaRPr lang="en-AU"/>
          </a:p>
        </p:txBody>
      </p:sp>
    </p:spTree>
    <p:extLst>
      <p:ext uri="{BB962C8B-B14F-4D97-AF65-F5344CB8AC3E}">
        <p14:creationId xmlns:p14="http://schemas.microsoft.com/office/powerpoint/2010/main" val="1778448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rtl="0">
              <a:lnSpc>
                <a:spcPct val="107000"/>
              </a:lnSpc>
              <a:defRPr/>
            </a:pPr>
            <a:r>
              <a:rPr lang="so" sz="1200" b="0" i="0" u="none" strike="noStrike" dirty="0">
                <a:highlight>
                  <a:srgbClr val="000000">
                    <a:alpha val="0"/>
                  </a:srgbClr>
                </a:highlight>
                <a:latin typeface="+mn-lt"/>
                <a:cs typeface="Calibri"/>
              </a:rPr>
              <a:t>Toddobaadka ka horreeya xilliga caadadaada, waxaa laga yaabaa inaad isku aragto dhowr calaamadood. Waxaa laga yaabaa inaad leedahay:</a:t>
            </a:r>
            <a:endParaRPr lang="en-AU" sz="1200" dirty="0">
              <a:latin typeface="+mn-lt"/>
              <a:cs typeface="Calibri"/>
            </a:endParaRPr>
          </a:p>
          <a:p>
            <a:pPr marL="180000" indent="-180000" rtl="0">
              <a:lnSpc>
                <a:spcPct val="107000"/>
              </a:lnSpc>
              <a:buFont typeface="Arial"/>
              <a:buChar char="•"/>
            </a:pPr>
            <a:r>
              <a:rPr lang="so" sz="1200" b="0" i="0" u="none" strike="noStrike" dirty="0">
                <a:highlight>
                  <a:srgbClr val="000000">
                    <a:alpha val="0"/>
                  </a:srgbClr>
                </a:highlight>
                <a:latin typeface="+mn-lt"/>
              </a:rPr>
              <a:t>naaso xanuun </a:t>
            </a:r>
          </a:p>
          <a:p>
            <a:pPr marL="180000" marR="0" lvl="0" indent="-180000" algn="l" defTabSz="914400" rtl="0" eaLnBrk="1" fontAlgn="auto" latinLnBrk="0" hangingPunct="1">
              <a:lnSpc>
                <a:spcPct val="107000"/>
              </a:lnSpc>
              <a:spcBef>
                <a:spcPct val="0"/>
              </a:spcBef>
              <a:spcAft>
                <a:spcPct val="0"/>
              </a:spcAft>
              <a:buClrTx/>
              <a:buSzTx/>
              <a:buFont typeface="Arial"/>
              <a:buChar char="•"/>
              <a:defRPr/>
            </a:pPr>
            <a:r>
              <a:rPr lang="so" sz="1200" b="0" i="0" u="none" strike="noStrike" dirty="0">
                <a:highlight>
                  <a:srgbClr val="000000">
                    <a:alpha val="0"/>
                  </a:srgbClr>
                </a:highlight>
                <a:latin typeface="+mn-lt"/>
                <a:cs typeface="Calibri"/>
              </a:rPr>
              <a:t>Iney finan kaa soo baxan</a:t>
            </a:r>
            <a:endParaRPr lang="en-US" dirty="0">
              <a:latin typeface="+mn-lt"/>
              <a:cs typeface="Calibri"/>
            </a:endParaRPr>
          </a:p>
          <a:p>
            <a:pPr marL="180000" indent="-180000" rtl="0">
              <a:lnSpc>
                <a:spcPct val="107000"/>
              </a:lnSpc>
              <a:buFont typeface="Arial"/>
              <a:buChar char="•"/>
            </a:pPr>
            <a:r>
              <a:rPr lang="so" sz="1200" b="0" i="0" u="none" strike="noStrike" dirty="0">
                <a:highlight>
                  <a:srgbClr val="000000">
                    <a:alpha val="0"/>
                  </a:srgbClr>
                </a:highlight>
                <a:latin typeface="+mn-lt"/>
              </a:rPr>
              <a:t>dhibaato dhanka aadista musqusha ah (dibir)</a:t>
            </a:r>
          </a:p>
          <a:p>
            <a:pPr marL="180000" indent="-180000" rtl="0">
              <a:lnSpc>
                <a:spcPct val="107000"/>
              </a:lnSpc>
              <a:buFont typeface="Arial"/>
              <a:buChar char="•"/>
            </a:pPr>
            <a:r>
              <a:rPr lang="so" sz="1200" b="0" i="0" u="none" strike="noStrike" dirty="0">
                <a:highlight>
                  <a:srgbClr val="000000">
                    <a:alpha val="0"/>
                  </a:srgbClr>
                </a:highlight>
                <a:latin typeface="+mn-lt"/>
              </a:rPr>
              <a:t>madax xanuun</a:t>
            </a:r>
          </a:p>
          <a:p>
            <a:pPr marL="180000" marR="0" lvl="0" indent="-180000" algn="l" defTabSz="914400" rtl="0" eaLnBrk="1" fontAlgn="auto" latinLnBrk="0" hangingPunct="1">
              <a:lnSpc>
                <a:spcPct val="107000"/>
              </a:lnSpc>
              <a:spcBef>
                <a:spcPct val="0"/>
              </a:spcBef>
              <a:spcAft>
                <a:spcPct val="0"/>
              </a:spcAft>
              <a:buClrTx/>
              <a:buSzTx/>
              <a:buFont typeface="Arial"/>
              <a:buChar char="•"/>
              <a:defRPr/>
            </a:pPr>
            <a:r>
              <a:rPr lang="so" sz="1200" b="0" i="0" u="none" strike="noStrike" dirty="0">
                <a:highlight>
                  <a:srgbClr val="000000">
                    <a:alpha val="0"/>
                  </a:srgbClr>
                </a:highlight>
                <a:latin typeface="+mn-lt"/>
                <a:cs typeface="Calibri"/>
              </a:rPr>
              <a:t>dareenkaaga oo isbedello, tusaale ahaan inaad si lama filaan ah u dareento murugo ama xanaaq ama ciil</a:t>
            </a:r>
            <a:r>
              <a:rPr lang="so" sz="1200" b="0" i="0" u="none" strike="noStrike" dirty="0">
                <a:highlight>
                  <a:srgbClr val="000000">
                    <a:alpha val="0"/>
                  </a:srgbClr>
                </a:highlight>
                <a:latin typeface="+mn-lt"/>
              </a:rPr>
              <a:t>.</a:t>
            </a:r>
            <a:endParaRPr lang="en-AU" dirty="0">
              <a:latin typeface="+mn-lt"/>
              <a:cs typeface="+mn-cs"/>
            </a:endParaRPr>
          </a:p>
          <a:p>
            <a:pPr marL="0" marR="0" lvl="0" indent="0" algn="l" defTabSz="914400" rtl="0" eaLnBrk="1" fontAlgn="auto" latinLnBrk="0" hangingPunct="1">
              <a:lnSpc>
                <a:spcPct val="107000"/>
              </a:lnSpc>
              <a:spcBef>
                <a:spcPct val="0"/>
              </a:spcBef>
              <a:spcAft>
                <a:spcPct val="0"/>
              </a:spcAft>
              <a:buClrTx/>
              <a:buSzTx/>
              <a:buFont typeface="Arial"/>
              <a:buNone/>
              <a:defRPr/>
            </a:pPr>
            <a:r>
              <a:rPr lang="so" sz="1200" b="0" i="0" u="none" strike="noStrike" dirty="0">
                <a:highlight>
                  <a:srgbClr val="000000">
                    <a:alpha val="0"/>
                  </a:srgbClr>
                </a:highlight>
                <a:latin typeface="+mn-lt"/>
                <a:cs typeface="+mn-cs"/>
              </a:rPr>
              <a:t>Calaamadahaan badanaa waxay joogsadaan marka caadadaadu bilaabato.</a:t>
            </a:r>
          </a:p>
          <a:p>
            <a:pPr marL="0" marR="0" lvl="0" indent="0" algn="l" defTabSz="914400" rtl="0" eaLnBrk="1" fontAlgn="auto" latinLnBrk="0" hangingPunct="1">
              <a:lnSpc>
                <a:spcPct val="107000"/>
              </a:lnSpc>
              <a:spcBef>
                <a:spcPct val="0"/>
              </a:spcBef>
              <a:spcAft>
                <a:spcPct val="0"/>
              </a:spcAft>
              <a:buClrTx/>
              <a:buSzTx/>
              <a:buFont typeface="Arial"/>
              <a:buNone/>
              <a:defRPr/>
            </a:pPr>
            <a:endParaRPr lang="en-US" dirty="0">
              <a:latin typeface="+mn-lt"/>
              <a:cs typeface="Calibri"/>
            </a:endParaRPr>
          </a:p>
          <a:p>
            <a:pPr rtl="0">
              <a:lnSpc>
                <a:spcPct val="107000"/>
              </a:lnSpc>
            </a:pPr>
            <a:r>
              <a:rPr lang="so" sz="1200" b="0" i="0" u="none" strike="noStrike" dirty="0">
                <a:highlight>
                  <a:srgbClr val="000000">
                    <a:alpha val="0"/>
                  </a:srgbClr>
                </a:highlight>
                <a:latin typeface="+mn-lt"/>
              </a:rPr>
              <a:t>Inta badan haweenka wey maareyn karaan calaamadahan oo waxay sii wadan karaan hawl maalmeedkooda sidii caadiga ahayd.</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10</a:t>
            </a:fld>
            <a:endParaRPr lang="en-AU"/>
          </a:p>
        </p:txBody>
      </p:sp>
    </p:spTree>
    <p:extLst>
      <p:ext uri="{BB962C8B-B14F-4D97-AF65-F5344CB8AC3E}">
        <p14:creationId xmlns:p14="http://schemas.microsoft.com/office/powerpoint/2010/main" val="932093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defTabSz="957468" rtl="0">
              <a:buFont typeface="Arial" panose="020B0604020202020204" pitchFamily="34" charset="0"/>
              <a:buChar char="•"/>
              <a:defRPr/>
            </a:pPr>
            <a:r>
              <a:rPr lang="so" sz="1200" b="0" i="0" u="none" strike="noStrike" dirty="0">
                <a:highlight>
                  <a:srgbClr val="000000">
                    <a:alpha val="0"/>
                  </a:srgbClr>
                </a:highlight>
                <a:latin typeface="+mn-lt"/>
                <a:cs typeface="Calibri"/>
              </a:rPr>
              <a:t>Maalinta ugu horeysa ee wareegga caadadaada waa maalinta ugu horeysa ee caadadaada. </a:t>
            </a:r>
          </a:p>
          <a:p>
            <a:pPr marL="179525" indent="-179525" defTabSz="957468" rtl="0">
              <a:lnSpc>
                <a:spcPct val="107000"/>
              </a:lnSpc>
              <a:buFont typeface="Arial" panose="020B0604020202020204" pitchFamily="34" charset="0"/>
              <a:buChar char="•"/>
              <a:defRPr/>
            </a:pPr>
            <a:r>
              <a:rPr lang="so" sz="1200" b="0" i="0" u="none" strike="noStrike" dirty="0">
                <a:highlight>
                  <a:srgbClr val="000000">
                    <a:alpha val="0"/>
                  </a:srgbClr>
                </a:highlight>
                <a:latin typeface="+mn-lt"/>
                <a:cs typeface="Calibri"/>
              </a:rPr>
              <a:t>Caadadu waxay qofka ku dhacdaa qiyaastii bishii hal mar waxayna socotaa 3 ilaa 7 maalmood. </a:t>
            </a:r>
          </a:p>
          <a:p>
            <a:pPr marL="179525" indent="-179525" defTabSz="957468" rtl="0">
              <a:buFont typeface="Arial" panose="020B0604020202020204" pitchFamily="34" charset="0"/>
              <a:buChar char="•"/>
              <a:defRPr/>
            </a:pPr>
            <a:r>
              <a:rPr lang="so" sz="1200" b="0" i="0" u="none" strike="noStrike" dirty="0">
                <a:highlight>
                  <a:srgbClr val="000000">
                    <a:alpha val="0"/>
                  </a:srgbClr>
                </a:highlight>
                <a:latin typeface="+mn-lt"/>
              </a:rPr>
              <a:t>Inta lagu jiro wakhtigan, xuubka ilmo-galeenkaagu wuu jabaa iyadoo ay sabab u tahay in aadan uur lahayn waxeyna ka baxdaa jirkaaga iyadoo marta xubinta taranka haweenka. Kani waa dhiiga caadadaada.</a:t>
            </a:r>
          </a:p>
          <a:p>
            <a:pPr marL="0" indent="0" defTabSz="957468">
              <a:lnSpc>
                <a:spcPct val="107000"/>
              </a:lnSpc>
              <a:buFont typeface="Arial" panose="020B0604020202020204" pitchFamily="34" charset="0"/>
              <a:buNone/>
              <a:defRPr/>
            </a:pPr>
            <a:endParaRPr lang="en-AU" dirty="0">
              <a:latin typeface="+mn-lt"/>
            </a:endParaRPr>
          </a:p>
          <a:p>
            <a:pPr defTabSz="957468" rtl="0">
              <a:lnSpc>
                <a:spcPct val="107000"/>
              </a:lnSpc>
              <a:defRPr/>
            </a:pPr>
            <a:r>
              <a:rPr lang="so" sz="1200" b="0" i="0" u="none" strike="noStrike" dirty="0">
                <a:highlight>
                  <a:srgbClr val="000000">
                    <a:alpha val="0"/>
                  </a:srgbClr>
                </a:highlight>
                <a:latin typeface="+mn-lt"/>
              </a:rPr>
              <a:t>1</a:t>
            </a:r>
            <a:r>
              <a:rPr lang="so" sz="1200" b="0" i="0" u="none" strike="noStrike" dirty="0">
                <a:highlight>
                  <a:srgbClr val="000000">
                    <a:alpha val="0"/>
                  </a:srgbClr>
                </a:highlight>
                <a:latin typeface="+mn-lt"/>
                <a:cs typeface="Calibri"/>
              </a:rPr>
              <a:t>-</a:t>
            </a:r>
            <a:r>
              <a:rPr lang="so" sz="1200" b="0" i="0" u="none" strike="noStrike" dirty="0">
                <a:highlight>
                  <a:srgbClr val="000000">
                    <a:alpha val="0"/>
                  </a:srgbClr>
                </a:highlight>
                <a:latin typeface="+mn-lt"/>
              </a:rPr>
              <a:t>2-da sano ee ugu horreeya ka dib markaad bilowdo iney caadada kugu dhacdo, waxaa laga yaabaa inaanay caadadaadu si joogto ah u iman bil kasta.</a:t>
            </a:r>
            <a:endParaRPr lang="en-AU" sz="1200" dirty="0">
              <a:latin typeface="+mn-lt"/>
              <a:cs typeface="Calibri"/>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11</a:t>
            </a:fld>
            <a:endParaRPr lang="en-AU"/>
          </a:p>
        </p:txBody>
      </p:sp>
    </p:spTree>
    <p:extLst>
      <p:ext uri="{BB962C8B-B14F-4D97-AF65-F5344CB8AC3E}">
        <p14:creationId xmlns:p14="http://schemas.microsoft.com/office/powerpoint/2010/main" val="113349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defTabSz="957468" rtl="0">
              <a:lnSpc>
                <a:spcPct val="100000"/>
              </a:lnSpc>
              <a:buFont typeface="Arial" panose="020B0604020202020204" pitchFamily="34" charset="0"/>
              <a:buChar char="•"/>
              <a:defRPr/>
            </a:pPr>
            <a:r>
              <a:rPr lang="so" sz="1200" b="0" i="0" u="none" strike="noStrike" dirty="0">
                <a:highlight>
                  <a:srgbClr val="000000">
                    <a:alpha val="0"/>
                  </a:srgbClr>
                </a:highlight>
                <a:latin typeface="+mn-lt"/>
                <a:cs typeface="Calibri"/>
              </a:rPr>
              <a:t>Qadarka dhiigga ee aad lumiso ayaa isbeddela inta aad caadooneysa oo dhan. </a:t>
            </a:r>
          </a:p>
          <a:p>
            <a:pPr marL="179525" indent="-179525" defTabSz="957468" rtl="0">
              <a:lnSpc>
                <a:spcPct val="100000"/>
              </a:lnSpc>
              <a:buFont typeface="Arial" panose="020B0604020202020204" pitchFamily="34" charset="0"/>
              <a:buChar char="•"/>
              <a:defRPr/>
            </a:pPr>
            <a:r>
              <a:rPr lang="so" sz="1200" b="0" i="0" u="none" strike="noStrike" dirty="0">
                <a:highlight>
                  <a:srgbClr val="000000">
                    <a:alpha val="0"/>
                  </a:srgbClr>
                </a:highlight>
                <a:latin typeface="+mn-lt"/>
                <a:cs typeface="Times New Roman"/>
              </a:rPr>
              <a:t>Dhiig-baxu wuu fudud yahay bilowga, wuu sii cuslaanayaa marka ay caadaddaada sii socoto ka dibna wuu fududaanayaa mar kale dhamaadka. </a:t>
            </a:r>
          </a:p>
          <a:p>
            <a:pPr marL="179525" indent="-179525" defTabSz="957468" rtl="0">
              <a:lnSpc>
                <a:spcPct val="100000"/>
              </a:lnSpc>
              <a:buFont typeface="Arial" panose="020B0604020202020204" pitchFamily="34" charset="0"/>
              <a:buChar char="•"/>
              <a:defRPr/>
            </a:pPr>
            <a:r>
              <a:rPr lang="so" sz="1200" b="0" i="0" u="none" strike="noStrike" dirty="0">
                <a:highlight>
                  <a:srgbClr val="000000">
                    <a:alpha val="0"/>
                  </a:srgbClr>
                </a:highlight>
                <a:latin typeface="+mn-lt"/>
                <a:cs typeface="Times New Roman"/>
              </a:rPr>
              <a:t>Maalmaha qaar, waxa laga yaabaa inaad dareento dhibco dhiig ah.</a:t>
            </a:r>
          </a:p>
          <a:p>
            <a:pPr marL="179525" marR="0" lvl="0" indent="-179525" algn="l" defTabSz="957468"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cs typeface="Calibri"/>
              </a:rPr>
              <a:t>Midabka dhiigga caadadaada wuxuu u dhexeeyaa casaan dhalaalaya ilaa bunni madow wuxuuna isbeddeli karaa inta lagu jiro caadadaada.</a:t>
            </a:r>
            <a:endParaRPr lang="en-AU" dirty="0">
              <a:latin typeface="+mn-lt"/>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12</a:t>
            </a:fld>
            <a:endParaRPr lang="en-AU"/>
          </a:p>
        </p:txBody>
      </p:sp>
    </p:spTree>
    <p:extLst>
      <p:ext uri="{BB962C8B-B14F-4D97-AF65-F5344CB8AC3E}">
        <p14:creationId xmlns:p14="http://schemas.microsoft.com/office/powerpoint/2010/main" val="2443864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pPr>
            <a:r>
              <a:rPr lang="so" sz="1200" b="0" i="0" u="none" strike="noStrike" dirty="0">
                <a:highlight>
                  <a:srgbClr val="000000">
                    <a:alpha val="0"/>
                  </a:srgbClr>
                </a:highlight>
                <a:latin typeface="+mn-lt"/>
              </a:rPr>
              <a:t>Inta lagu jiro labada maalmood ee ugu horreeya caadadaada, waxaa laga yaabaa inaad xanuun ka dareento calooshaada ama dhabarkaaga.</a:t>
            </a:r>
          </a:p>
          <a:p>
            <a:pPr rtl="0">
              <a:lnSpc>
                <a:spcPct val="100000"/>
              </a:lnSpc>
            </a:pPr>
            <a:r>
              <a:rPr lang="so" sz="1200" b="0" i="0" u="none" strike="noStrike" dirty="0">
                <a:highlight>
                  <a:srgbClr val="000000">
                    <a:alpha val="0"/>
                  </a:srgbClr>
                </a:highlight>
                <a:latin typeface="+mn-lt"/>
              </a:rPr>
              <a:t>Xanuunku waa wax caadi ah haddii:</a:t>
            </a:r>
            <a:endParaRPr lang="en-US" dirty="0">
              <a:latin typeface="+mn-lt"/>
            </a:endParaRPr>
          </a:p>
          <a:p>
            <a:pPr marL="179525" indent="-179525" rtl="0">
              <a:lnSpc>
                <a:spcPct val="100000"/>
              </a:lnSpc>
              <a:buFont typeface="Arial"/>
              <a:buChar char="•"/>
            </a:pPr>
            <a:r>
              <a:rPr lang="so" sz="1200" b="0" i="0" u="none" strike="noStrike" dirty="0">
                <a:highlight>
                  <a:srgbClr val="000000">
                    <a:alpha val="0"/>
                  </a:srgbClr>
                </a:highlight>
                <a:latin typeface="+mn-lt"/>
              </a:rPr>
              <a:t>uu yahay keliya maalinta ugu horreysa ama tan labaad ee caadadaada</a:t>
            </a:r>
            <a:endParaRPr lang="en-US" dirty="0">
              <a:latin typeface="+mn-lt"/>
              <a:cs typeface="Calibri"/>
            </a:endParaRPr>
          </a:p>
          <a:p>
            <a:pPr marL="179525" indent="-179525" rtl="0">
              <a:lnSpc>
                <a:spcPct val="100000"/>
              </a:lnSpc>
              <a:buFont typeface="Arial"/>
              <a:buChar char="•"/>
            </a:pPr>
            <a:r>
              <a:rPr lang="so" sz="1200" b="0" i="0" u="none" strike="noStrike" dirty="0">
                <a:highlight>
                  <a:srgbClr val="000000">
                    <a:alpha val="0"/>
                  </a:srgbClr>
                </a:highlight>
                <a:latin typeface="+mn-lt"/>
              </a:rPr>
              <a:t>way ka baxaysaa markaad isticmaasho:</a:t>
            </a:r>
          </a:p>
          <a:p>
            <a:pPr marL="666000" lvl="1" indent="-179525" rtl="0">
              <a:lnSpc>
                <a:spcPct val="100000"/>
              </a:lnSpc>
              <a:buFont typeface="Calibri" panose="020F0502020204030204" pitchFamily="34" charset="0"/>
              <a:buChar char="-"/>
            </a:pPr>
            <a:r>
              <a:rPr lang="so" sz="1200" b="0" i="0" u="none" strike="noStrike" dirty="0">
                <a:highlight>
                  <a:srgbClr val="000000">
                    <a:alpha val="0"/>
                  </a:srgbClr>
                </a:highlight>
                <a:latin typeface="+mn-lt"/>
              </a:rPr>
              <a:t>baakadaha kulaylka ah ama dhalooyinka biyaha ee kulul</a:t>
            </a:r>
          </a:p>
          <a:p>
            <a:pPr marL="666000" lvl="1" indent="-179525" rtl="0">
              <a:lnSpc>
                <a:spcPct val="100000"/>
              </a:lnSpc>
              <a:buFont typeface="Calibri" panose="020F0502020204030204" pitchFamily="34" charset="0"/>
              <a:buChar char="-"/>
            </a:pPr>
            <a:r>
              <a:rPr lang="so" sz="1200" b="0" i="0" u="none" strike="noStrike" dirty="0">
                <a:highlight>
                  <a:srgbClr val="000000">
                    <a:alpha val="0"/>
                  </a:srgbClr>
                </a:highlight>
                <a:latin typeface="+mn-lt"/>
              </a:rPr>
              <a:t>daawooyinka xanuunka caadada, sida kaniinka ibuprofen (Nurofen</a:t>
            </a:r>
            <a:r>
              <a:rPr lang="so" sz="1200" b="0" i="0" u="none" strike="noStrike" baseline="30000" dirty="0">
                <a:highlight>
                  <a:srgbClr val="000000">
                    <a:alpha val="0"/>
                  </a:srgbClr>
                </a:highlight>
                <a:latin typeface="+mn-lt"/>
              </a:rPr>
              <a:t>TM</a:t>
            </a:r>
            <a:r>
              <a:rPr lang="so" sz="1200" b="0" i="0" u="none" strike="noStrike" dirty="0">
                <a:highlight>
                  <a:srgbClr val="000000">
                    <a:alpha val="0"/>
                  </a:srgbClr>
                </a:highlight>
                <a:latin typeface="+mn-lt"/>
              </a:rPr>
              <a:t>)</a:t>
            </a:r>
          </a:p>
          <a:p>
            <a:pPr marL="666000" lvl="1" indent="-179525" rtl="0">
              <a:lnSpc>
                <a:spcPct val="100000"/>
              </a:lnSpc>
              <a:buFont typeface="Calibri" panose="020F0502020204030204" pitchFamily="34" charset="0"/>
              <a:buChar char="-"/>
            </a:pPr>
            <a:r>
              <a:rPr lang="so" sz="1200" b="0" i="0" u="none" strike="noStrike" dirty="0">
                <a:highlight>
                  <a:srgbClr val="000000">
                    <a:alpha val="0"/>
                  </a:srgbClr>
                </a:highlight>
                <a:latin typeface="+mn-lt"/>
              </a:rPr>
              <a:t>jimicsi fudud sida inaad iskala bixiso ama jimicsiga yoga.</a:t>
            </a:r>
            <a:endParaRPr lang="en-US"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13</a:t>
            </a:fld>
            <a:endParaRPr lang="en-AU"/>
          </a:p>
        </p:txBody>
      </p:sp>
    </p:spTree>
    <p:extLst>
      <p:ext uri="{BB962C8B-B14F-4D97-AF65-F5344CB8AC3E}">
        <p14:creationId xmlns:p14="http://schemas.microsoft.com/office/powerpoint/2010/main" val="2099680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dirty="0">
                <a:highlight>
                  <a:srgbClr val="000000">
                    <a:alpha val="0"/>
                  </a:srgbClr>
                </a:highlight>
                <a:latin typeface="+mn-lt"/>
              </a:rPr>
              <a:t>Xanuunka caadada waa in uusan kaa hor istaagin samaynta hawlahaaga caadiga ah, sida:</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daryeelka qoyskaaga</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la kulanka asxaabta</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Hawlaha beerta</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dukaameysiga </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shaqada ama aadista dugsiga. </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14</a:t>
            </a:fld>
            <a:endParaRPr lang="en-AU"/>
          </a:p>
        </p:txBody>
      </p:sp>
    </p:spTree>
    <p:extLst>
      <p:ext uri="{BB962C8B-B14F-4D97-AF65-F5344CB8AC3E}">
        <p14:creationId xmlns:p14="http://schemas.microsoft.com/office/powerpoint/2010/main" val="397625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ea typeface="Calibri"/>
                <a:cs typeface="Times New Roman"/>
              </a:rPr>
              <a:t>Hadda waxaan ka hadli doonaa waxa aan caadiga ahayn inta lagu jiro caadadaada iyo marka ay tahay inaad la hadasho dhakhtarka ama kalkaalisada. </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15</a:t>
            </a:fld>
            <a:endParaRPr lang="en-AU"/>
          </a:p>
        </p:txBody>
      </p:sp>
    </p:spTree>
    <p:extLst>
      <p:ext uri="{BB962C8B-B14F-4D97-AF65-F5344CB8AC3E}">
        <p14:creationId xmlns:p14="http://schemas.microsoft.com/office/powerpoint/2010/main" val="3177445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Dumarka qaarkood waxay si aad ah u dareemaan xumaan isbuuc ama wax ka badan ka hor caadadooda ilaa inta ay caadadu ka bilaabaneyso.</a:t>
            </a:r>
          </a:p>
          <a:p>
            <a:pPr rtl="0"/>
            <a:r>
              <a:rPr lang="so" sz="1200" b="0" i="0" u="none" strike="noStrike" dirty="0">
                <a:highlight>
                  <a:srgbClr val="000000">
                    <a:alpha val="0"/>
                  </a:srgbClr>
                </a:highlight>
                <a:latin typeface="+mn-lt"/>
              </a:rPr>
              <a:t>Waxaa laga yaabaa inay yeeshaan astaamo ay ka mid yihiin:</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murugo xad dhaaf ah ama walaac </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xanaaq xad dhaaf ah ama ciil</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daal aan caadi ahayn ama in laga tiro batay </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iney cabsi argagax leh soo weerarto </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Iney ku dhalato fikir ah in ay is-waxyeelleyso. </a:t>
            </a:r>
          </a:p>
          <a:p>
            <a:pPr rtl="0"/>
            <a:r>
              <a:rPr lang="so" sz="1200" b="0" i="0" u="none" strike="noStrike" dirty="0">
                <a:highlight>
                  <a:srgbClr val="000000">
                    <a:alpha val="0"/>
                  </a:srgbClr>
                </a:highlight>
                <a:latin typeface="+mn-lt"/>
              </a:rPr>
              <a:t>Haddii aad leedahay calaamadahan aadka u daran oo kaa hor istagaaya inaad qabsato hawl maalmeedkaaga, taasi wax caadi ah ma aha. </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16</a:t>
            </a:fld>
            <a:endParaRPr lang="en-AU"/>
          </a:p>
        </p:txBody>
      </p:sp>
    </p:spTree>
    <p:extLst>
      <p:ext uri="{BB962C8B-B14F-4D97-AF65-F5344CB8AC3E}">
        <p14:creationId xmlns:p14="http://schemas.microsoft.com/office/powerpoint/2010/main" val="156195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so" sz="1200" b="0" i="0" u="none" strike="noStrike" dirty="0">
                <a:highlight>
                  <a:srgbClr val="000000">
                    <a:alpha val="0"/>
                  </a:srgbClr>
                </a:highlight>
                <a:latin typeface="+mn-lt"/>
                <a:cs typeface="Calibri"/>
              </a:rPr>
              <a:t>Caadi ma aha haddii caadadaada:</a:t>
            </a:r>
          </a:p>
          <a:p>
            <a:pPr marL="180000" lvl="1"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cs typeface="Times New Roman"/>
              </a:rPr>
              <a:t>ay socoto in ka badan 8 maalmood</a:t>
            </a:r>
          </a:p>
          <a:p>
            <a:pPr marL="180000" lvl="1"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cs typeface="Times New Roman"/>
              </a:rPr>
              <a:t>aysan kugu dhicin bil kasta</a:t>
            </a:r>
          </a:p>
          <a:p>
            <a:pPr marL="180000" lvl="1"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cs typeface="Times New Roman"/>
              </a:rPr>
              <a:t>aysan kugu dhicin waqti isku mid ah bil kasta</a:t>
            </a:r>
          </a:p>
          <a:p>
            <a:pPr marL="180000" lvl="1"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cs typeface="Times New Roman"/>
              </a:rPr>
              <a:t>Aysan gebi ahaanba kugu dhicin (adigo og inaadan uur lahayn).</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17</a:t>
            </a:fld>
            <a:endParaRPr lang="en-AU"/>
          </a:p>
        </p:txBody>
      </p:sp>
    </p:spTree>
    <p:extLst>
      <p:ext uri="{BB962C8B-B14F-4D97-AF65-F5344CB8AC3E}">
        <p14:creationId xmlns:p14="http://schemas.microsoft.com/office/powerpoint/2010/main" val="1573234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rtl="0">
              <a:lnSpc>
                <a:spcPct val="100000"/>
              </a:lnSpc>
              <a:buFont typeface="Arial" panose="020B0604020202020204" pitchFamily="34" charset="0"/>
              <a:buNone/>
            </a:pPr>
            <a:r>
              <a:rPr lang="so" sz="1200" b="0" i="0" u="none" strike="noStrike" dirty="0">
                <a:highlight>
                  <a:srgbClr val="000000">
                    <a:alpha val="0"/>
                  </a:srgbClr>
                </a:highlight>
                <a:latin typeface="+mn-lt"/>
                <a:cs typeface="Times New Roman"/>
              </a:rPr>
              <a:t>Caadi ma aha haddii aad si culus u dhiigbaxdo xilliga caadadaada. Dhiigbaxaagu uu culus yahay haddii aad:</a:t>
            </a:r>
          </a:p>
          <a:p>
            <a:pPr marL="180000" lvl="1"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cs typeface="Calibri"/>
              </a:rPr>
              <a:t>marka aad</a:t>
            </a:r>
            <a:r>
              <a:rPr lang="so" sz="1200" b="0" i="0" u="none" strike="noStrike" dirty="0">
                <a:highlight>
                  <a:srgbClr val="000000">
                    <a:alpha val="0"/>
                  </a:srgbClr>
                </a:highlight>
                <a:latin typeface="+mn-lt"/>
              </a:rPr>
              <a:t> beddeleyso suufkaaga ama kan dhiiga soo dhuuqo labadii saacadoodba mar ama marar badan</a:t>
            </a:r>
          </a:p>
          <a:p>
            <a:pPr marL="180000" lvl="1"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cs typeface="Calibri"/>
              </a:rPr>
              <a:t>marka aad</a:t>
            </a:r>
            <a:r>
              <a:rPr lang="so" sz="1200" b="0" i="0" u="none" strike="noStrike" dirty="0">
                <a:highlight>
                  <a:srgbClr val="000000">
                    <a:alpha val="0"/>
                  </a:srgbClr>
                </a:highlight>
                <a:latin typeface="+mn-lt"/>
              </a:rPr>
              <a:t> beddeleyso suufkaaga habeenkii</a:t>
            </a:r>
          </a:p>
          <a:p>
            <a:pPr marL="180000" lvl="1"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aad ku dhiigbaxdo dharkaaga </a:t>
            </a:r>
          </a:p>
          <a:p>
            <a:pPr marL="180000" lvl="1"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aad xinjiro ka weyn cabbirka 50 senti ku aragto dhiigga. </a:t>
            </a:r>
          </a:p>
          <a:p>
            <a:pPr marL="0" indent="0" rtl="0">
              <a:buFont typeface="Arial" panose="020B0604020202020204" pitchFamily="34" charset="0"/>
              <a:buNone/>
            </a:pPr>
            <a:r>
              <a:rPr lang="so" sz="1200" b="0" i="0" u="none" strike="noStrike" dirty="0">
                <a:highlight>
                  <a:srgbClr val="000000">
                    <a:alpha val="0"/>
                  </a:srgbClr>
                </a:highlight>
                <a:latin typeface="+mn-lt"/>
                <a:cs typeface="Calibri"/>
              </a:rPr>
              <a:t>Sidoo kale caadi ma aha haddii aad dhiigbaxdo inta u dhaxeysa labada caado ama galmada ka dib. </a:t>
            </a:r>
            <a:endParaRPr lang="en-US"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18</a:t>
            </a:fld>
            <a:endParaRPr lang="en-AU"/>
          </a:p>
        </p:txBody>
      </p:sp>
    </p:spTree>
    <p:extLst>
      <p:ext uri="{BB962C8B-B14F-4D97-AF65-F5344CB8AC3E}">
        <p14:creationId xmlns:p14="http://schemas.microsoft.com/office/powerpoint/2010/main" val="3085704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pPr>
            <a:r>
              <a:rPr lang="so" sz="1200" b="0" i="0" u="none" strike="noStrike" baseline="0" dirty="0">
                <a:highlight>
                  <a:srgbClr val="000000">
                    <a:alpha val="0"/>
                  </a:srgbClr>
                </a:highlight>
                <a:latin typeface="+mn-lt"/>
              </a:rPr>
              <a:t>Xanuunka caadada caadi maaha haddii:</a:t>
            </a:r>
          </a:p>
          <a:p>
            <a:pPr marL="180000" indent="-180000" rtl="0">
              <a:lnSpc>
                <a:spcPct val="100000"/>
              </a:lnSpc>
              <a:buFont typeface="Arial" panose="020B0604020202020204" pitchFamily="34" charset="0"/>
              <a:buChar char="•"/>
            </a:pPr>
            <a:r>
              <a:rPr lang="so" sz="1200" b="0" i="0" u="none" strike="noStrike" baseline="0" dirty="0">
                <a:highlight>
                  <a:srgbClr val="000000">
                    <a:alpha val="0"/>
                  </a:srgbClr>
                </a:highlight>
                <a:latin typeface="+mn-lt"/>
              </a:rPr>
              <a:t>Uu kaa hor istaago inaad qabsato hawl maalmeedkaaga oo aad ku raaxaysato noloshaada</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baseline="0" dirty="0">
                <a:highlight>
                  <a:srgbClr val="000000">
                    <a:alpha val="0"/>
                  </a:srgbClr>
                </a:highlight>
                <a:latin typeface="+mn-lt"/>
              </a:rPr>
              <a:t>aadan aadi arin dugsi ama shaqo sababtoo ah</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baseline="0" dirty="0">
                <a:highlight>
                  <a:srgbClr val="000000">
                    <a:alpha val="0"/>
                  </a:srgbClr>
                </a:highlight>
                <a:latin typeface="+mn-lt"/>
              </a:rPr>
              <a:t>Uusan ku bixin daawada xanuunka, sida kaniinka ibuprofen (Nurofen</a:t>
            </a:r>
            <a:r>
              <a:rPr lang="so" sz="1200" b="0" i="0" u="none" strike="noStrike" baseline="30000" dirty="0">
                <a:highlight>
                  <a:srgbClr val="000000">
                    <a:alpha val="0"/>
                  </a:srgbClr>
                </a:highlight>
                <a:latin typeface="+mn-lt"/>
              </a:rPr>
              <a:t>TM</a:t>
            </a:r>
            <a:r>
              <a:rPr lang="so" sz="1200" b="0" i="0" u="none" strike="noStrike" baseline="0" dirty="0">
                <a:highlight>
                  <a:srgbClr val="000000">
                    <a:alpha val="0"/>
                  </a:srgbClr>
                </a:highlight>
                <a:latin typeface="+mn-lt"/>
              </a:rPr>
              <a:t>).</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19</a:t>
            </a:fld>
            <a:endParaRPr lang="en-AU"/>
          </a:p>
        </p:txBody>
      </p:sp>
    </p:spTree>
    <p:extLst>
      <p:ext uri="{BB962C8B-B14F-4D97-AF65-F5344CB8AC3E}">
        <p14:creationId xmlns:p14="http://schemas.microsoft.com/office/powerpoint/2010/main" val="381504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15266EC-E110-4FE0-99AF-C9B0C73271FB}" type="slidenum">
              <a:rPr lang="en-AU" smtClean="0"/>
              <a:t>2</a:t>
            </a:fld>
            <a:endParaRPr lang="en-AU"/>
          </a:p>
        </p:txBody>
      </p:sp>
    </p:spTree>
    <p:extLst>
      <p:ext uri="{BB962C8B-B14F-4D97-AF65-F5344CB8AC3E}">
        <p14:creationId xmlns:p14="http://schemas.microsoft.com/office/powerpoint/2010/main" val="2700015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Haddii aad ka walacsan tahay caadadaada ama aad leedahay mid ka mid ah calaamadaha aan caadiga ahayn, la hadal dhakhtar ama kalkaaliye. </a:t>
            </a:r>
            <a:endParaRPr lang="en-AU"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20</a:t>
            </a:fld>
            <a:endParaRPr lang="en-AU"/>
          </a:p>
        </p:txBody>
      </p:sp>
    </p:spTree>
    <p:extLst>
      <p:ext uri="{BB962C8B-B14F-4D97-AF65-F5344CB8AC3E}">
        <p14:creationId xmlns:p14="http://schemas.microsoft.com/office/powerpoint/2010/main" val="2837771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pPr>
            <a:r>
              <a:rPr lang="so" sz="1200" b="0" i="0" u="none" strike="noStrike" dirty="0">
                <a:highlight>
                  <a:srgbClr val="000000">
                    <a:alpha val="0"/>
                  </a:srgbClr>
                </a:highlight>
                <a:latin typeface="+mn-lt"/>
                <a:cs typeface="Calibri"/>
              </a:rPr>
              <a:t>La socodka wareegga caadadaada iyo diiwan gelinta dhammaan calaamadaha, sida xanuunkaaga, dareenkaaga, inta aad dhiig baxayso ama haddii aad dibirsan tahay, ayaa ku caawin kara: </a:t>
            </a:r>
            <a:endParaRPr lang="en-AU" dirty="0">
              <a:latin typeface="+mn-lt"/>
              <a:cs typeface="Calibri"/>
            </a:endParaRPr>
          </a:p>
          <a:p>
            <a:pPr marL="180000" indent="-180000" rtl="0">
              <a:lnSpc>
                <a:spcPct val="100000"/>
              </a:lnSpc>
              <a:buFont typeface="Arial"/>
              <a:buChar char="•"/>
            </a:pPr>
            <a:r>
              <a:rPr lang="so" sz="1200" b="0" i="0" u="none" strike="noStrike" dirty="0">
                <a:highlight>
                  <a:srgbClr val="000000">
                    <a:alpha val="0"/>
                  </a:srgbClr>
                </a:highlight>
                <a:latin typeface="+mn-lt"/>
                <a:cs typeface="Calibri"/>
              </a:rPr>
              <a:t>si fiican u fahan caadadaada </a:t>
            </a:r>
          </a:p>
          <a:p>
            <a:pPr marL="180000" indent="-180000" defTabSz="957468" rtl="0">
              <a:lnSpc>
                <a:spcPct val="100000"/>
              </a:lnSpc>
              <a:buFont typeface="Arial"/>
              <a:buChar char="•"/>
            </a:pPr>
            <a:r>
              <a:rPr lang="so" sz="1200" b="0" i="0" u="none" strike="noStrike" dirty="0">
                <a:highlight>
                  <a:srgbClr val="000000">
                    <a:alpha val="0"/>
                  </a:srgbClr>
                </a:highlight>
                <a:latin typeface="+mn-lt"/>
                <a:cs typeface="Calibri"/>
              </a:rPr>
              <a:t>ogow goorta ay caadadu iman doonto oo u diyaar garow </a:t>
            </a:r>
          </a:p>
          <a:p>
            <a:pPr marL="180000" indent="-180000" defTabSz="957468" rtl="0">
              <a:lnSpc>
                <a:spcPct val="100000"/>
              </a:lnSpc>
              <a:buFont typeface="Arial"/>
              <a:buChar char="•"/>
            </a:pPr>
            <a:r>
              <a:rPr lang="so" sz="1200" b="0" i="0" u="none" strike="noStrike" dirty="0">
                <a:highlight>
                  <a:srgbClr val="000000">
                    <a:alpha val="0"/>
                  </a:srgbClr>
                </a:highlight>
                <a:latin typeface="+mn-lt"/>
                <a:cs typeface="Calibri"/>
              </a:rPr>
              <a:t>ogow isbedel kasta oo aan caadi kugu ahayn, si aad u ogaato haddii aad u baahan tahay inaad aragto dhakhtar ama kalkaaliye.</a:t>
            </a:r>
          </a:p>
          <a:p>
            <a:pPr>
              <a:lnSpc>
                <a:spcPct val="100000"/>
              </a:lnSpc>
            </a:pPr>
            <a:endParaRPr lang="en-AU" b="1" dirty="0">
              <a:latin typeface="+mn-lt"/>
              <a:cs typeface="Calibri"/>
            </a:endParaRPr>
          </a:p>
          <a:p>
            <a:pPr rtl="0">
              <a:lnSpc>
                <a:spcPct val="100000"/>
              </a:lnSpc>
            </a:pPr>
            <a:r>
              <a:rPr lang="so" sz="1200" b="0" i="0" u="none" strike="noStrike" dirty="0">
                <a:highlight>
                  <a:srgbClr val="000000">
                    <a:alpha val="0"/>
                  </a:srgbClr>
                </a:highlight>
                <a:latin typeface="+mn-lt"/>
              </a:rPr>
              <a:t>Lasoco wareegga caadadaada adigoo isticmaalaya kalandarka, xusuus qoraal ah, ama ablikeeshanka casriga ah. </a:t>
            </a:r>
            <a:endParaRPr lang="en-US" dirty="0">
              <a:latin typeface="+mn-lt"/>
            </a:endParaRPr>
          </a:p>
          <a:p>
            <a:pPr rtl="0">
              <a:lnSpc>
                <a:spcPct val="100000"/>
              </a:lnSpc>
            </a:pPr>
            <a:r>
              <a:rPr lang="so" sz="1200" b="0" i="0" u="none" strike="noStrike" dirty="0">
                <a:highlight>
                  <a:srgbClr val="000000">
                    <a:alpha val="0"/>
                  </a:srgbClr>
                </a:highlight>
                <a:latin typeface="+mn-lt"/>
                <a:cs typeface="Calibri"/>
              </a:rPr>
              <a:t>Diiwaangeli marka ay caadadaadu bilaabato, inta ay soconayso, iyo calaamad kasta oo aad leedahay, sida xanuunka ama dhiig-baxa culus. </a:t>
            </a:r>
          </a:p>
          <a:p>
            <a:pPr rtl="0">
              <a:lnSpc>
                <a:spcPct val="100000"/>
              </a:lnSpc>
            </a:pPr>
            <a:r>
              <a:rPr lang="so" sz="1200" b="0" i="0" u="none" strike="noStrike" dirty="0">
                <a:highlight>
                  <a:srgbClr val="000000">
                    <a:alpha val="0"/>
                  </a:srgbClr>
                </a:highlight>
                <a:latin typeface="+mn-lt"/>
                <a:cs typeface="Calibri"/>
              </a:rPr>
              <a:t>Macluumaadkani waxey noqon doonaan kuwo muhiim ah haddii aad u baahan tahay inaad la kulanto dhakhtar ama kalkaaliye adigo kala hadlaaya caadadaada. </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21</a:t>
            </a:fld>
            <a:endParaRPr lang="en-AU"/>
          </a:p>
        </p:txBody>
      </p:sp>
    </p:spTree>
    <p:extLst>
      <p:ext uri="{BB962C8B-B14F-4D97-AF65-F5344CB8AC3E}">
        <p14:creationId xmlns:p14="http://schemas.microsoft.com/office/powerpoint/2010/main" val="1228393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None/>
            </a:pPr>
            <a:r>
              <a:rPr lang="so" sz="1200" b="0" i="0" u="none" strike="noStrike" dirty="0">
                <a:highlight>
                  <a:srgbClr val="000000">
                    <a:alpha val="0"/>
                  </a:srgbClr>
                </a:highlight>
                <a:latin typeface="+mn-lt"/>
              </a:rPr>
              <a:t>Aan ka hadalno alaabaha kala duwan ee caadada iyo nadaafadda inta lagu guda jiro caadadaada.</a:t>
            </a:r>
          </a:p>
          <a:p>
            <a:endParaRPr lang="en-AU" dirty="0"/>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22</a:t>
            </a:fld>
            <a:endParaRPr lang="en-AU"/>
          </a:p>
        </p:txBody>
      </p:sp>
    </p:spTree>
    <p:extLst>
      <p:ext uri="{BB962C8B-B14F-4D97-AF65-F5344CB8AC3E}">
        <p14:creationId xmlns:p14="http://schemas.microsoft.com/office/powerpoint/2010/main" val="2542794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dirty="0">
                <a:highlight>
                  <a:srgbClr val="000000">
                    <a:alpha val="0"/>
                  </a:srgbClr>
                </a:highlight>
                <a:latin typeface="+mn-lt"/>
              </a:rPr>
              <a:t>Waxaa jira alaabo kala duwan oo aad isticmaali karto si aad u maareyso socodka dhiigga marka uu dhiigga caadada kugu dhaco. Waxaa ka mid ah:</a:t>
            </a: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cs typeface="Calibri"/>
              </a:rPr>
              <a:t>suufka</a:t>
            </a: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cs typeface="Calibri"/>
              </a:rPr>
              <a:t>Suufka dhiiga caadada soo nuugo</a:t>
            </a: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cs typeface="Calibri"/>
              </a:rPr>
              <a:t>nigisyada caadada.</a:t>
            </a: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cs typeface="Calibri"/>
              </a:rPr>
              <a:t>koobabka caadada</a:t>
            </a:r>
          </a:p>
          <a:p>
            <a:pPr>
              <a:lnSpc>
                <a:spcPct val="100000"/>
              </a:lnSpc>
            </a:pPr>
            <a:endParaRPr lang="en-AU" b="1" dirty="0">
              <a:latin typeface="+mn-lt"/>
              <a:cs typeface="Calibri"/>
            </a:endParaRPr>
          </a:p>
          <a:p>
            <a:pPr rtl="0">
              <a:lnSpc>
                <a:spcPct val="100000"/>
              </a:lnSpc>
            </a:pPr>
            <a:r>
              <a:rPr lang="so" sz="1200" b="0" i="0" u="none" strike="noStrike" dirty="0">
                <a:highlight>
                  <a:srgbClr val="000000">
                    <a:alpha val="0"/>
                  </a:srgbClr>
                </a:highlight>
                <a:latin typeface="+mn-lt"/>
                <a:cs typeface="Calibri"/>
              </a:rPr>
              <a:t>Waxaan aad uga hadli doonaa mid kasta oo ka mid ah alaabtan. Waxa ugu muhiimsan waa in la helo waxa ku anfacaya oo kaa caawinaya in aad dareento raaxo marka ay caadadaada kugu dhacdo.</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23</a:t>
            </a:fld>
            <a:endParaRPr lang="en-AU"/>
          </a:p>
        </p:txBody>
      </p:sp>
    </p:spTree>
    <p:extLst>
      <p:ext uri="{BB962C8B-B14F-4D97-AF65-F5344CB8AC3E}">
        <p14:creationId xmlns:p14="http://schemas.microsoft.com/office/powerpoint/2010/main" val="220686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Suufka waa maro jilicsan oo ku dheggan nigiskaaga oo nuugaya dhiigga caadadaada.</a:t>
            </a:r>
            <a:endParaRPr lang="en-US" dirty="0">
              <a:latin typeface="+mn-lt"/>
              <a:cs typeface="Calibri"/>
            </a:endParaRP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Suufafka waxay leeyihiin cabbiro kala duwan, sida mid 'fudud', 'dhexdhexaad', 'culus' ama 'sare'. Waxaad dooran kartaa cabbirka ku habboon socodka dhiiggaaga. </a:t>
            </a: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Way fiican tahay inaad beddesho suufkaaga 3 ilaa 4 saacadoodba.</a:t>
            </a: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Waxa kale oo aad heli kartaa suuf dib loo isticmaali karo. Suufyadani waxay ka samaysan yihiin dhar. Waa la dhaqi karaa haddana dib ayaa loo isticmaali karaa. </a:t>
            </a:r>
            <a:endParaRPr lang="en-US"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24</a:t>
            </a:fld>
            <a:endParaRPr lang="en-AU"/>
          </a:p>
        </p:txBody>
      </p:sp>
    </p:spTree>
    <p:extLst>
      <p:ext uri="{BB962C8B-B14F-4D97-AF65-F5344CB8AC3E}">
        <p14:creationId xmlns:p14="http://schemas.microsoft.com/office/powerpoint/2010/main" val="3025535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71450" rtl="0">
              <a:lnSpc>
                <a:spcPct val="100000"/>
              </a:lnSpc>
              <a:buFont typeface="Arial" panose="020B0604020202020204" pitchFamily="34" charset="0"/>
              <a:buChar char="•"/>
            </a:pPr>
            <a:r>
              <a:rPr lang="so" sz="1200" b="0" i="0" u="none" strike="noStrike" dirty="0">
                <a:highlight>
                  <a:srgbClr val="000000">
                    <a:alpha val="0"/>
                  </a:srgbClr>
                </a:highlight>
                <a:latin typeface="+mn-lt"/>
              </a:rPr>
              <a:t>Suufafka dhiiga caadada soo nuugo waa sida furaashyada suufka ah oo aad gelin karto xubintaada taranka. Waxay nuugaan dhiigga caadadaada. Waxay ku yimaadaan cabbirro kala duwan si ay ugu habboonaadaan socodka dhiiggaaga. </a:t>
            </a:r>
          </a:p>
          <a:p>
            <a:pPr marL="18000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Weli waad ciyaari kartaa ciyaaraha waadna dabbaalan kartaa adigoo xiran suufka dhiiga caadada soo nuugo. </a:t>
            </a:r>
          </a:p>
          <a:p>
            <a:pPr marL="180000" indent="-171450" rtl="0">
              <a:lnSpc>
                <a:spcPct val="100000"/>
              </a:lnSpc>
              <a:buFont typeface="Arial" panose="020B0604020202020204" pitchFamily="34" charset="0"/>
              <a:buChar char="•"/>
            </a:pPr>
            <a:r>
              <a:rPr lang="so" sz="1200" b="0" i="0" u="none" strike="noStrike" dirty="0">
                <a:highlight>
                  <a:srgbClr val="000000">
                    <a:alpha val="0"/>
                  </a:srgbClr>
                </a:highlight>
                <a:latin typeface="+mn-lt"/>
              </a:rPr>
              <a:t>Markaad geliso suufka dhiiga caadada soo nuugo, hubi inaad geliso ilaa iyo meel fog. Aalada loo adeegsado in lagu geliyo ayaa aad u ficnaan lahaa marka aad baraneyso sida loo geliyo suufafka dhiiga caadada soo nuugo.</a:t>
            </a:r>
          </a:p>
          <a:p>
            <a:pPr marL="18000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Suuf kastaa wuxuu leeyahay xarig si aad si fudud ugu soo saarto.</a:t>
            </a:r>
            <a:endParaRPr lang="en-US" dirty="0">
              <a:latin typeface="+mn-lt"/>
              <a:cs typeface="Calibri"/>
            </a:endParaRPr>
          </a:p>
          <a:p>
            <a:pPr marL="180000" indent="-171450" rtl="0">
              <a:lnSpc>
                <a:spcPct val="100000"/>
              </a:lnSpc>
              <a:buFont typeface="Arial" panose="020B0604020202020204" pitchFamily="34" charset="0"/>
              <a:buChar char="•"/>
            </a:pPr>
            <a:r>
              <a:rPr lang="so" sz="1200" b="0" i="0" u="none" strike="noStrike" dirty="0">
                <a:highlight>
                  <a:srgbClr val="000000">
                    <a:alpha val="0"/>
                  </a:srgbClr>
                </a:highlight>
                <a:latin typeface="+mn-lt"/>
              </a:rPr>
              <a:t>Beddel suufkaaga dhiiga caadada soo nuugo 4-tii ilaa 6-dii saacadoodba mar, ama in ka badan haddii aad u baahan tahay, iyadoo ay tan ku xiran tahay hadba sida uu socodka dhiiggaagu u culus yahay. </a:t>
            </a:r>
            <a:endParaRPr lang="en-US" dirty="0">
              <a:latin typeface="+mn-lt"/>
              <a:cs typeface="Calibri"/>
            </a:endParaRPr>
          </a:p>
          <a:p>
            <a:pPr marL="180000" indent="-171450" rtl="0">
              <a:lnSpc>
                <a:spcPct val="100000"/>
              </a:lnSpc>
              <a:buFont typeface="Arial" panose="020B0604020202020204" pitchFamily="34" charset="0"/>
              <a:buChar char="•"/>
            </a:pPr>
            <a:r>
              <a:rPr lang="so" sz="1200" b="0" i="0" u="none" strike="noStrike" dirty="0">
                <a:highlight>
                  <a:srgbClr val="000000">
                    <a:alpha val="0"/>
                  </a:srgbClr>
                </a:highlight>
                <a:latin typeface="+mn-lt"/>
              </a:rPr>
              <a:t>Weligaa ha isaga tagin suufka dhiiga caadada soo nuugo in ka badan 8 saacadood sababtoo ah waxay keeni kartaa xanuun aad u daran. Kani waa caabuq aad dhif u ah laakiin halis ah. </a:t>
            </a:r>
          </a:p>
          <a:p>
            <a:pPr marL="180000" indent="-171450" rtl="0">
              <a:lnSpc>
                <a:spcPct val="100000"/>
              </a:lnSpc>
              <a:buFont typeface="Arial" panose="020B0604020202020204" pitchFamily="34" charset="0"/>
              <a:buChar char="•"/>
            </a:pPr>
            <a:r>
              <a:rPr lang="so" sz="1200" b="0" i="0" u="none" strike="noStrike" dirty="0">
                <a:highlight>
                  <a:srgbClr val="000000">
                    <a:alpha val="0"/>
                  </a:srgbClr>
                </a:highlight>
                <a:latin typeface="+mn-lt"/>
              </a:rPr>
              <a:t>Xusuusnow inaad isticmaasho suufka halkii aad ka isticmaali lahayd suufka dhiiga caadada soo nuugo habeenkii oo had iyo jeer gacmahaaga dhaq ka hor intaadan is-gelin suufka dhiiga caadada soo nuugo. </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25</a:t>
            </a:fld>
            <a:endParaRPr lang="en-AU"/>
          </a:p>
        </p:txBody>
      </p:sp>
    </p:spTree>
    <p:extLst>
      <p:ext uri="{BB962C8B-B14F-4D97-AF65-F5344CB8AC3E}">
        <p14:creationId xmlns:p14="http://schemas.microsoft.com/office/powerpoint/2010/main" val="1710515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cs typeface="Calibri"/>
              </a:rPr>
              <a:t>Weligaa suufka ama suufka dhiiga caadada soo nuugo ha raacin biyaha musqusha. </a:t>
            </a: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cs typeface="Calibri"/>
              </a:rPr>
              <a:t>Haddii aad suufka ama suufka dhiiga caadada soo nuugo aad biyaha raaciso, waxaad xannibi kartaa musqusha oo waxaad wax u geysan kartaa tuubooyinka wax qaado.</a:t>
            </a:r>
            <a:endParaRPr lang="en-AU" dirty="0">
              <a:latin typeface="+mn-lt"/>
            </a:endParaRP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cs typeface="Calibri"/>
              </a:rPr>
              <a:t>Ku du-duub warqadda musqusha suufka iyo suufka dhiiga caadada soo nuugo ee la isticmaalay oo ku rid qashinka ama weelka nadaafadda. </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26</a:t>
            </a:fld>
            <a:endParaRPr lang="en-AU"/>
          </a:p>
        </p:txBody>
      </p:sp>
    </p:spTree>
    <p:extLst>
      <p:ext uri="{BB962C8B-B14F-4D97-AF65-F5344CB8AC3E}">
        <p14:creationId xmlns:p14="http://schemas.microsoft.com/office/powerpoint/2010/main" val="715162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Koobabka caadadu waa koobab jilicsan oo aad gelin karto xubinta taranka haweenka. Waxay uruuriyaan dhiiga caadada. Waxay leeyihiin qaabab iyo cabbirro kala duwan. </a:t>
            </a: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Si aad u geliso koobka caadada, waxaad u baahan tahay inaad laabto oo aad geliso xubintaada taranka sida suufka dhiiga caadada soo nuugo. Koobku wuxuu ku faafaa gudaha xubinta taranka haweenka wuxuuna uruuriyaa dhiigga caadadaada. </a:t>
            </a: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Markaad ka saarto, faaruji, biyo ku raaci oo mar kale geli.</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solidFill>
                  <a:srgbClr val="231F20"/>
                </a:solidFill>
                <a:highlight>
                  <a:srgbClr val="000000">
                    <a:alpha val="0"/>
                  </a:srgbClr>
                </a:highlight>
                <a:latin typeface="+mn-lt"/>
              </a:rPr>
              <a:t>Waxaad xiran kartaa koobka caadada ilaa 12 saacadood markiiba. </a:t>
            </a:r>
            <a:r>
              <a:rPr lang="so" sz="1200" b="0" i="0" u="none" strike="noStrike" dirty="0">
                <a:highlight>
                  <a:srgbClr val="000000">
                    <a:alpha val="0"/>
                  </a:srgbClr>
                </a:highlight>
                <a:latin typeface="+mn-lt"/>
              </a:rPr>
              <a:t>Waxaa ammaan ah in la xirto habeenkii.</a:t>
            </a:r>
            <a:endParaRPr lang="en-US" dirty="0">
              <a:latin typeface="+mn-lt"/>
            </a:endParaRP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Koobabka caadadu waxay qaadi karaan 2-3 jeer dhiig ka badan suufka ama suufka dhiiga caadada soo nuugo. </a:t>
            </a: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Waxaad dib u isticmaali kartaa isla koobkii ilaa 10 sano.</a:t>
            </a:r>
            <a:endParaRPr lang="en-US" dirty="0">
              <a:latin typeface="+mn-lt"/>
            </a:endParaRP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Waxay qaadan kartaa xoogaa tababar ah ka hor intaadan ku kalsoonaan isticmaalka koobabka caadada. </a:t>
            </a:r>
            <a:endParaRPr lang="en-US" b="0"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27</a:t>
            </a:fld>
            <a:endParaRPr lang="en-AU"/>
          </a:p>
        </p:txBody>
      </p:sp>
    </p:spTree>
    <p:extLst>
      <p:ext uri="{BB962C8B-B14F-4D97-AF65-F5344CB8AC3E}">
        <p14:creationId xmlns:p14="http://schemas.microsoft.com/office/powerpoint/2010/main" val="3825891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Nigisyadu waa nigis gaar ah oo nuuga dhiigga caadadaada. Waxay u egtahay nigis caadi ah laakiin waxay leedahay xuub u dhaqma sida suuf. </a:t>
            </a:r>
            <a:endParaRPr lang="en-AU" dirty="0">
              <a:latin typeface="+mn-lt"/>
            </a:endParaRP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Iyadoo ay ku xiran tahay hadba inta ay la'eg tahay caadadu, waxaad xiran kartaa nigisyada caadada ilaa 12 saacadood. Waxaad xiran kartaa habeenkii.</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Waad dhaqi kartaa oo dib ayaad u isticmaali kartaa nigisyadaada caadada.</a:t>
            </a: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Waxaad isticmaali kartaa nigisyada caadada keligood ama waxaad la adeegsan kartaa suufka dhiiga caadada soo nuugo ama koobka caadada marka caadadaadu ay culus tahay.</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28</a:t>
            </a:fld>
            <a:endParaRPr lang="en-AU"/>
          </a:p>
        </p:txBody>
      </p:sp>
    </p:spTree>
    <p:extLst>
      <p:ext uri="{BB962C8B-B14F-4D97-AF65-F5344CB8AC3E}">
        <p14:creationId xmlns:p14="http://schemas.microsoft.com/office/powerpoint/2010/main" val="2390709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Had iyo jeer dhaq gacmahaaga ka hor iyo ka dib isticmaalka alaabta caadada.</a:t>
            </a:r>
            <a:endParaRPr lang="en-AU"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29</a:t>
            </a:fld>
            <a:endParaRPr lang="en-AU"/>
          </a:p>
        </p:txBody>
      </p:sp>
    </p:spTree>
    <p:extLst>
      <p:ext uri="{BB962C8B-B14F-4D97-AF65-F5344CB8AC3E}">
        <p14:creationId xmlns:p14="http://schemas.microsoft.com/office/powerpoint/2010/main" val="209943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o" sz="1200" b="1" i="0" u="none" strike="noStrike" dirty="0">
                <a:solidFill>
                  <a:srgbClr val="000000"/>
                </a:solidFill>
                <a:highlight>
                  <a:srgbClr val="000000">
                    <a:alpha val="0"/>
                  </a:srgbClr>
                </a:highlight>
                <a:latin typeface="+mn-lt"/>
              </a:rPr>
              <a:t>Jirkayga. Caafimaadkayga. </a:t>
            </a:r>
            <a:r>
              <a:rPr lang="so" sz="1200" b="0" i="0" u="none" strike="noStrike" dirty="0">
                <a:solidFill>
                  <a:srgbClr val="000000"/>
                </a:solidFill>
                <a:highlight>
                  <a:srgbClr val="000000">
                    <a:alpha val="0"/>
                  </a:srgbClr>
                </a:highlight>
                <a:latin typeface="+mn-lt"/>
              </a:rPr>
              <a:t>waa qalab waxbarasho oo lagu caawiyo ururada iyo barayaashu si ay xogta caafimaadka ugu gudbiyaan haweenka ka soo jeeda asal ahaan soogalootiga iyo qaxootiga. Waxa kale oo ay dhiirigelisaa in dumarka lagala hadlo caafimaadkooda. </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rPr>
              <a:t>Qalabku waa bandhigyo taxane ah oo sii fidaaya kuna saabsan mawduucyo caafimaad oo muhiim ah, sida nolol caafimaad qabta, caafimaadka dhanka shucuurta ah, xilliga caadada ay joogsaneyso ama caafimaadka galmada.</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rPr>
              <a:t>Booqo jeanhailes.org.au si aad u hesho macluumaad dheeraad ah iyo liiska bandhigyada la heli karo ee Ingiriisiga iyo luqadaha kale.</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3</a:t>
            </a:fld>
            <a:endParaRPr lang="en-AU"/>
          </a:p>
        </p:txBody>
      </p:sp>
    </p:spTree>
    <p:extLst>
      <p:ext uri="{BB962C8B-B14F-4D97-AF65-F5344CB8AC3E}">
        <p14:creationId xmlns:p14="http://schemas.microsoft.com/office/powerpoint/2010/main" val="252730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buFont typeface="Arial" panose="020B0604020202020204" pitchFamily="34" charset="0"/>
              <a:buChar char="•"/>
            </a:pPr>
            <a:r>
              <a:rPr lang="so" sz="1200" b="0" i="0" u="none" strike="noStrike" dirty="0">
                <a:highlight>
                  <a:srgbClr val="000000">
                    <a:alpha val="0"/>
                  </a:srgbClr>
                </a:highlight>
                <a:latin typeface="+mn-lt"/>
              </a:rPr>
              <a:t>Uma baahnid inaad isticmaashid saabuun, shaambada qubeyska ama alaabo gaar ah si aad u dhaqdo xubnahaaga gaarka ah.</a:t>
            </a:r>
            <a:endParaRPr lang="en-US" sz="1200" dirty="0">
              <a:latin typeface="+mn-lt"/>
            </a:endParaRPr>
          </a:p>
          <a:p>
            <a:pPr marL="180000" indent="-180000" rtl="0">
              <a:buFont typeface="Arial" panose="020B0604020202020204" pitchFamily="34" charset="0"/>
              <a:buChar char="•"/>
            </a:pPr>
            <a:r>
              <a:rPr lang="so" sz="1200" b="0" i="0" u="none" strike="noStrike" dirty="0">
                <a:highlight>
                  <a:srgbClr val="000000">
                    <a:alpha val="0"/>
                  </a:srgbClr>
                </a:highlight>
                <a:latin typeface="+mn-lt"/>
              </a:rPr>
              <a:t>Waxaa kugu filan inaad si tartiib ah xubnahaaga gaarka ah biyo ugu dhaqdo si aad nadiif u ahaato marka caadadaadu kugu dhacdo.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Isticmaalka saabuunta iyo alaabta kale ee xubnahaaga gaarka ah waxay ka dhigi kartaa maqaarkaaga inuu noqdoqallayl ama cuncun. </a:t>
            </a:r>
            <a:endParaRPr lang="en-AU"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30</a:t>
            </a:fld>
            <a:endParaRPr lang="en-AU"/>
          </a:p>
        </p:txBody>
      </p:sp>
    </p:spTree>
    <p:extLst>
      <p:ext uri="{BB962C8B-B14F-4D97-AF65-F5344CB8AC3E}">
        <p14:creationId xmlns:p14="http://schemas.microsoft.com/office/powerpoint/2010/main" val="873879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None/>
            </a:pPr>
            <a:r>
              <a:rPr lang="so" sz="1200" b="0" i="0" u="none" strike="noStrike" dirty="0">
                <a:highlight>
                  <a:srgbClr val="000000">
                    <a:alpha val="0"/>
                  </a:srgbClr>
                </a:highlight>
                <a:latin typeface="+mn-lt"/>
                <a:cs typeface="Calibri"/>
              </a:rPr>
              <a:t>Waa inaad la hadashaa dhakhtar ama kalkaaliso haddii:</a:t>
            </a:r>
          </a:p>
          <a:p>
            <a:pPr marL="180000" indent="-180000" rtl="0">
              <a:lnSpc>
                <a:spcPct val="100000"/>
              </a:lnSpc>
              <a:spcBef>
                <a:spcPct val="0"/>
              </a:spcBef>
              <a:buClrTx/>
              <a:buFont typeface="Arial" panose="020B0604020202020204" pitchFamily="34" charset="0"/>
              <a:buChar char="•"/>
            </a:pPr>
            <a:r>
              <a:rPr lang="so" sz="1200" b="0" i="0" u="none" strike="noStrike" dirty="0">
                <a:highlight>
                  <a:srgbClr val="000000">
                    <a:alpha val="0"/>
                  </a:srgbClr>
                </a:highlight>
                <a:latin typeface="+mn-lt"/>
                <a:cs typeface="Calibri"/>
              </a:rPr>
              <a:t>caadaddaada ama wareegga caadada uu walaac kugu abuuro</a:t>
            </a:r>
          </a:p>
          <a:p>
            <a:pPr marL="180000" indent="-180000" rtl="0">
              <a:lnSpc>
                <a:spcPct val="100000"/>
              </a:lnSpc>
              <a:spcBef>
                <a:spcPct val="0"/>
              </a:spcBef>
              <a:buClrTx/>
              <a:buFont typeface="Arial" panose="020B0604020202020204" pitchFamily="34" charset="0"/>
              <a:buChar char="•"/>
            </a:pPr>
            <a:r>
              <a:rPr lang="so" sz="1200" b="0" i="0" u="none" strike="noStrike" dirty="0">
                <a:highlight>
                  <a:srgbClr val="000000">
                    <a:alpha val="0"/>
                  </a:srgbClr>
                </a:highlight>
                <a:latin typeface="+mn-lt"/>
                <a:cs typeface="Calibri"/>
              </a:rPr>
              <a:t>caadadu waxay kaa hor istaagtaa inaad wax qabato</a:t>
            </a:r>
          </a:p>
          <a:p>
            <a:pPr marL="180000" indent="-180000" rtl="0">
              <a:lnSpc>
                <a:spcPct val="100000"/>
              </a:lnSpc>
              <a:spcBef>
                <a:spcPct val="0"/>
              </a:spcBef>
              <a:buClrTx/>
              <a:buFont typeface="Arial" panose="020B0604020202020204" pitchFamily="34" charset="0"/>
              <a:buChar char="•"/>
            </a:pPr>
            <a:r>
              <a:rPr lang="so" sz="1200" b="0" i="0" u="none" strike="noStrike" dirty="0">
                <a:highlight>
                  <a:srgbClr val="000000">
                    <a:alpha val="0"/>
                  </a:srgbClr>
                </a:highlight>
                <a:latin typeface="+mn-lt"/>
                <a:cs typeface="Calibri"/>
              </a:rPr>
              <a:t>dhiiggaagu runtii aad buu u culus yahay</a:t>
            </a:r>
          </a:p>
          <a:p>
            <a:pPr marL="180000" indent="-180000" rtl="0">
              <a:lnSpc>
                <a:spcPct val="100000"/>
              </a:lnSpc>
              <a:spcBef>
                <a:spcPct val="0"/>
              </a:spcBef>
              <a:buClrTx/>
              <a:buFont typeface="Arial" panose="020B0604020202020204" pitchFamily="34" charset="0"/>
              <a:buChar char="•"/>
            </a:pPr>
            <a:r>
              <a:rPr lang="so" sz="1200" b="0" i="0" u="none" strike="noStrike" dirty="0">
                <a:highlight>
                  <a:srgbClr val="000000">
                    <a:alpha val="0"/>
                  </a:srgbClr>
                </a:highlight>
                <a:latin typeface="+mn-lt"/>
                <a:cs typeface="Calibri"/>
              </a:rPr>
              <a:t>caadadu isku wakhti kuma timaado bil kasta</a:t>
            </a:r>
          </a:p>
          <a:p>
            <a:pPr marL="180000" indent="-180000" rtl="0">
              <a:lnSpc>
                <a:spcPct val="100000"/>
              </a:lnSpc>
              <a:spcBef>
                <a:spcPct val="0"/>
              </a:spcBef>
              <a:buClrTx/>
              <a:buFont typeface="Arial" panose="020B0604020202020204" pitchFamily="34" charset="0"/>
              <a:buChar char="•"/>
            </a:pPr>
            <a:r>
              <a:rPr lang="so" sz="1200" b="0" i="0" u="none" strike="noStrike" dirty="0">
                <a:highlight>
                  <a:srgbClr val="000000">
                    <a:alpha val="0"/>
                  </a:srgbClr>
                </a:highlight>
                <a:latin typeface="+mn-lt"/>
                <a:cs typeface="Calibri"/>
              </a:rPr>
              <a:t>caadadaadu gebi ahaaanba kuguma dhacdo</a:t>
            </a:r>
          </a:p>
          <a:p>
            <a:pPr marL="180000" indent="-180000" rtl="0">
              <a:lnSpc>
                <a:spcPct val="100000"/>
              </a:lnSpc>
              <a:spcBef>
                <a:spcPct val="0"/>
              </a:spcBef>
              <a:buClrTx/>
              <a:buFont typeface="Arial" panose="020B0604020202020204" pitchFamily="34" charset="0"/>
              <a:buChar char="•"/>
            </a:pPr>
            <a:r>
              <a:rPr lang="so" sz="1200" b="0" i="0" u="none" strike="noStrike" dirty="0">
                <a:highlight>
                  <a:srgbClr val="000000">
                    <a:alpha val="0"/>
                  </a:srgbClr>
                </a:highlight>
                <a:latin typeface="+mn-lt"/>
                <a:cs typeface="Calibri"/>
              </a:rPr>
              <a:t>dhiigbax ayaa ku yimaada inta u dhaxeysa caadada ama galmada kadib.</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31</a:t>
            </a:fld>
            <a:endParaRPr lang="en-AU"/>
          </a:p>
        </p:txBody>
      </p:sp>
    </p:spTree>
    <p:extLst>
      <p:ext uri="{BB962C8B-B14F-4D97-AF65-F5344CB8AC3E}">
        <p14:creationId xmlns:p14="http://schemas.microsoft.com/office/powerpoint/2010/main" val="1582515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Xusuusnow:</a:t>
            </a:r>
          </a:p>
          <a:p>
            <a:pPr marL="180000" indent="-180000" rtl="0">
              <a:lnSpc>
                <a:spcPct val="100000"/>
              </a:lnSpc>
              <a:spcBef>
                <a:spcPct val="0"/>
              </a:spcBef>
              <a:spcAft>
                <a:spcPct val="0"/>
              </a:spcAft>
              <a:buFont typeface="Arial" panose="020B0604020202020204" pitchFamily="34" charset="0"/>
              <a:buChar char="•"/>
            </a:pPr>
            <a:r>
              <a:rPr lang="so" sz="1200" b="0" i="0" u="none" strike="noStrike" dirty="0">
                <a:highlight>
                  <a:srgbClr val="000000">
                    <a:alpha val="0"/>
                  </a:srgbClr>
                </a:highlight>
                <a:latin typeface="+mn-lt"/>
              </a:rPr>
              <a:t>Caadadu waa shey dabiici ah. Uma baahnid inaad ka xishooto ama aad ka yaxyaxdo caadadaada.</a:t>
            </a:r>
          </a:p>
          <a:p>
            <a:pPr marL="180000" indent="-180000" rtl="0">
              <a:lnSpc>
                <a:spcPct val="100000"/>
              </a:lnSpc>
              <a:spcBef>
                <a:spcPct val="0"/>
              </a:spcBef>
              <a:spcAft>
                <a:spcPct val="0"/>
              </a:spcAft>
              <a:buFont typeface="Arial" panose="020B0604020202020204" pitchFamily="34" charset="0"/>
              <a:buChar char="•"/>
            </a:pPr>
            <a:r>
              <a:rPr lang="so" sz="1200" b="0" i="0" u="none" strike="noStrike" dirty="0">
                <a:highlight>
                  <a:srgbClr val="000000">
                    <a:alpha val="0"/>
                  </a:srgbClr>
                </a:highlight>
                <a:latin typeface="+mn-lt"/>
              </a:rPr>
              <a:t>Way ku caawinaysaa inaad la socoto wareegga caadadaada.</a:t>
            </a:r>
          </a:p>
          <a:p>
            <a:pPr marL="180000" indent="-180000" rtl="0">
              <a:lnSpc>
                <a:spcPct val="100000"/>
              </a:lnSpc>
              <a:spcBef>
                <a:spcPct val="0"/>
              </a:spcBef>
              <a:spcAft>
                <a:spcPct val="0"/>
              </a:spcAft>
              <a:buFont typeface="Arial" panose="020B0604020202020204" pitchFamily="34" charset="0"/>
              <a:buChar char="•"/>
            </a:pPr>
            <a:r>
              <a:rPr lang="so" sz="1200" b="0" i="0" u="none" strike="noStrike" dirty="0">
                <a:highlight>
                  <a:srgbClr val="000000">
                    <a:alpha val="0"/>
                  </a:srgbClr>
                </a:highlight>
                <a:latin typeface="+mn-lt"/>
              </a:rPr>
              <a:t>La hadal dhakhtar ama kalkaaliso haddii caadadaadu ay walaac kugu abuurto.</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32</a:t>
            </a:fld>
            <a:endParaRPr lang="en-AU"/>
          </a:p>
        </p:txBody>
      </p:sp>
    </p:spTree>
    <p:extLst>
      <p:ext uri="{BB962C8B-B14F-4D97-AF65-F5344CB8AC3E}">
        <p14:creationId xmlns:p14="http://schemas.microsoft.com/office/powerpoint/2010/main" val="1422982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15266EC-E110-4FE0-99AF-C9B0C73271FB}" type="slidenum">
              <a:rPr lang="en-AU" smtClean="0"/>
              <a:t>33</a:t>
            </a:fld>
            <a:endParaRPr lang="en-AU"/>
          </a:p>
        </p:txBody>
      </p:sp>
    </p:spTree>
    <p:extLst>
      <p:ext uri="{BB962C8B-B14F-4D97-AF65-F5344CB8AC3E}">
        <p14:creationId xmlns:p14="http://schemas.microsoft.com/office/powerpoint/2010/main" val="312478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996"/>
              </a:spcBef>
            </a:pPr>
            <a:r>
              <a:rPr lang="so" sz="1200" b="1" i="0" u="none" strike="noStrike" dirty="0">
                <a:highlight>
                  <a:srgbClr val="000000">
                    <a:alpha val="0"/>
                  </a:srgbClr>
                </a:highlight>
                <a:latin typeface="+mn-lt"/>
              </a:rPr>
              <a:t>Ku bilow casharka dood kooxeed ku saabsan sida ka qaybgalayaasha kooxdu ay u fahmeen doorka caadada.</a:t>
            </a:r>
          </a:p>
          <a:p>
            <a:pPr>
              <a:spcBef>
                <a:spcPts val="996"/>
              </a:spcBef>
            </a:pPr>
            <a:endParaRPr lang="en-AU" sz="1200" dirty="0">
              <a:latin typeface="+mn-lt"/>
            </a:endParaRPr>
          </a:p>
          <a:p>
            <a:pPr rtl="0">
              <a:spcBef>
                <a:spcPct val="0"/>
              </a:spcBef>
            </a:pPr>
            <a:r>
              <a:rPr lang="so" sz="1200" b="0" i="0" u="none" strike="noStrike" dirty="0">
                <a:highlight>
                  <a:srgbClr val="000000">
                    <a:alpha val="0"/>
                  </a:srgbClr>
                </a:highlight>
                <a:latin typeface="+mn-lt"/>
              </a:rPr>
              <a:t>Su'aalaha ay tahay in la tixgeliyo*:</a:t>
            </a:r>
          </a:p>
          <a:p>
            <a:pPr marL="180000" indent="-180000" rtl="0">
              <a:spcBef>
                <a:spcPct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Maxaad caadada ugu yeertaa luuqadaada?</a:t>
            </a:r>
          </a:p>
          <a:p>
            <a:pPr marL="180000" indent="-180000" rtl="0">
              <a:spcBef>
                <a:spcPct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Waa maxay caadada? </a:t>
            </a:r>
          </a:p>
          <a:p>
            <a:pPr marL="180000" indent="-180000" rtl="0">
              <a:spcBef>
                <a:spcPct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Waa maxay sababta ay haweenku ugu dhacdo caadada?</a:t>
            </a:r>
          </a:p>
          <a:p>
            <a:pPr marL="180000" indent="-180000" rtl="0">
              <a:spcBef>
                <a:spcPct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Maxaa ku dhaca jirka haweeneyda xilliga ay ku guda jiraan caadada iyo inta u dhexeysa labada caado?</a:t>
            </a:r>
          </a:p>
          <a:p>
            <a:pPr marL="180000" indent="-180000" rtl="0">
              <a:spcBef>
                <a:spcPct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Ma ku HABBOON tahay dhaqankaaga inaad ka hadasho caadada?</a:t>
            </a:r>
          </a:p>
          <a:p>
            <a:pPr marL="180000" indent="-180000" rtl="0">
              <a:spcBef>
                <a:spcPct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Wax ma ka ogayd caadadu ka hor inta aysan kugu dhicin caadadii kuugu horeysay?</a:t>
            </a:r>
          </a:p>
          <a:p>
            <a:pPr marL="180000" indent="-180000" rtl="0">
              <a:spcBef>
                <a:spcPct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Sidee wax uga ogaatay caadada? Dugsiga, haweenka kale ee qoyskaaga ama bulshada?</a:t>
            </a:r>
          </a:p>
          <a:p>
            <a:pPr marL="180000" indent="-180000" rtl="0">
              <a:spcBef>
                <a:spcPct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Waa maxay alaabaha caadada loo isticmaalo ee ay adeegsadaan dumarka aad isku dhaqanka tihiin?</a:t>
            </a:r>
            <a:br>
              <a:rPr lang="so" sz="1200" b="0" i="0" u="none" strike="noStrike" dirty="0">
                <a:solidFill>
                  <a:srgbClr val="000000"/>
                </a:solidFill>
                <a:highlight>
                  <a:srgbClr val="000000">
                    <a:alpha val="0"/>
                  </a:srgbClr>
                </a:highlight>
                <a:latin typeface="+mn-lt"/>
              </a:rPr>
            </a:br>
            <a:endParaRPr lang="en-AU" sz="1200" dirty="0">
              <a:solidFill>
                <a:srgbClr val="000000"/>
              </a:solidFill>
              <a:latin typeface="+mn-lt"/>
            </a:endParaRPr>
          </a:p>
          <a:p>
            <a:pPr rtl="0"/>
            <a:r>
              <a:rPr lang="so" sz="1200" b="0" i="1" u="none" strike="noStrike" dirty="0">
                <a:solidFill>
                  <a:srgbClr val="000000"/>
                </a:solidFill>
                <a:highlight>
                  <a:srgbClr val="000000">
                    <a:alpha val="0"/>
                  </a:srgbClr>
                </a:highlight>
                <a:latin typeface="+mn-lt"/>
              </a:rPr>
              <a:t>*Qoraalka loogu talagalay fududeeyaha: dooro dhowr su'aal si aad u qabato dood kooban.</a:t>
            </a:r>
            <a:endParaRPr lang="en-AU" sz="1200" u="none"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4</a:t>
            </a:fld>
            <a:endParaRPr lang="en-AU"/>
          </a:p>
        </p:txBody>
      </p:sp>
    </p:spTree>
    <p:extLst>
      <p:ext uri="{BB962C8B-B14F-4D97-AF65-F5344CB8AC3E}">
        <p14:creationId xmlns:p14="http://schemas.microsoft.com/office/powerpoint/2010/main" val="270427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dirty="0">
                <a:highlight>
                  <a:srgbClr val="000000">
                    <a:alpha val="0"/>
                  </a:srgbClr>
                </a:highlight>
                <a:latin typeface="+mn-lt"/>
                <a:ea typeface="Calibri"/>
                <a:cs typeface="Times New Roman"/>
              </a:rPr>
              <a:t>Caadada way kala duwan tahay, laakiin waxaa muhiim ah in la ogaado waxa ay caadiyan tahay caadada iyo calaamadaha caadiga ah. </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dirty="0">
                <a:highlight>
                  <a:srgbClr val="000000">
                    <a:alpha val="0"/>
                  </a:srgbClr>
                </a:highlight>
                <a:latin typeface="+mn-lt"/>
                <a:ea typeface="Calibri"/>
                <a:cs typeface="Times New Roman"/>
              </a:rPr>
              <a:t>Marka hore, waxaan ka hadli doonaa waxa la filan karo inta lagu guda jiro caadada. Kadib waxaan ka hadli doonaa waxyaabaha aan caadiga ahayn iyo goorta ay tahay in aad la hadasho dhakhtar ama kalkaaliye.</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5</a:t>
            </a:fld>
            <a:endParaRPr lang="en-AU"/>
          </a:p>
        </p:txBody>
      </p:sp>
    </p:spTree>
    <p:extLst>
      <p:ext uri="{BB962C8B-B14F-4D97-AF65-F5344CB8AC3E}">
        <p14:creationId xmlns:p14="http://schemas.microsoft.com/office/powerpoint/2010/main" val="274426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7000"/>
              </a:lnSpc>
            </a:pPr>
            <a:r>
              <a:rPr lang="so" sz="1200" b="0" i="0" u="none" strike="noStrike" dirty="0">
                <a:highlight>
                  <a:srgbClr val="000000">
                    <a:alpha val="0"/>
                  </a:srgbClr>
                </a:highlight>
                <a:latin typeface="+mn-lt"/>
                <a:cs typeface="Arial"/>
              </a:rPr>
              <a:t>Caado, waxaa sidoo kale loo yaqaanaa dhiig ama dhiigbax:</a:t>
            </a:r>
          </a:p>
          <a:p>
            <a:pPr marL="179525" indent="-179525" rtl="0">
              <a:lnSpc>
                <a:spcPct val="107000"/>
              </a:lnSpc>
              <a:buFont typeface="Arial" panose="020B0604020202020204" pitchFamily="34" charset="0"/>
              <a:buChar char="•"/>
            </a:pPr>
            <a:r>
              <a:rPr lang="so" sz="1200" b="0" i="0" u="none" strike="noStrike" dirty="0">
                <a:highlight>
                  <a:srgbClr val="000000">
                    <a:alpha val="0"/>
                  </a:srgbClr>
                </a:highlight>
                <a:latin typeface="+mn-lt"/>
                <a:cs typeface="Arial"/>
              </a:rPr>
              <a:t>waa marka aad xubinta taranka ka dhiigto qiyaastii hal mar bishii </a:t>
            </a:r>
          </a:p>
          <a:p>
            <a:pPr marL="179525" indent="-179525" rtl="0">
              <a:lnSpc>
                <a:spcPct val="107000"/>
              </a:lnSpc>
              <a:buFont typeface="Arial" panose="020B0604020202020204" pitchFamily="34" charset="0"/>
              <a:buChar char="•"/>
            </a:pPr>
            <a:r>
              <a:rPr lang="so" sz="1200" b="0" i="0" u="none" strike="noStrike" dirty="0">
                <a:highlight>
                  <a:srgbClr val="000000">
                    <a:alpha val="0"/>
                  </a:srgbClr>
                </a:highlight>
                <a:latin typeface="+mn-lt"/>
                <a:cs typeface="Arial"/>
              </a:rPr>
              <a:t>macnaheedu waa inaadan uur lahayn</a:t>
            </a:r>
          </a:p>
          <a:p>
            <a:pPr marL="179525" indent="-179525" rtl="0">
              <a:lnSpc>
                <a:spcPct val="107000"/>
              </a:lnSpc>
              <a:buFont typeface="Arial" panose="020B0604020202020204" pitchFamily="34" charset="0"/>
              <a:buChar char="•"/>
            </a:pPr>
            <a:r>
              <a:rPr lang="so" sz="1200" b="0" i="0" u="none" strike="noStrike" dirty="0">
                <a:highlight>
                  <a:srgbClr val="000000">
                    <a:alpha val="0"/>
                  </a:srgbClr>
                </a:highlight>
                <a:latin typeface="+mn-lt"/>
                <a:cs typeface="Arial"/>
              </a:rPr>
              <a:t>waa qayb ka mid ah wareegga caadada.</a:t>
            </a:r>
          </a:p>
          <a:p>
            <a:pPr marL="179525" indent="-179525">
              <a:lnSpc>
                <a:spcPct val="107000"/>
              </a:lnSpc>
              <a:buFont typeface="Arial" panose="020B0604020202020204" pitchFamily="34" charset="0"/>
              <a:buChar char="•"/>
            </a:pPr>
            <a:endParaRPr lang="en-AU" sz="1200" dirty="0">
              <a:latin typeface="+mn-lt"/>
              <a:cs typeface="Arial" panose="020B0604020202020204" pitchFamily="34" charset="0"/>
            </a:endParaRPr>
          </a:p>
          <a:p>
            <a:pPr rtl="0">
              <a:lnSpc>
                <a:spcPct val="107000"/>
              </a:lnSpc>
            </a:pPr>
            <a:r>
              <a:rPr lang="so" sz="1200" b="0" i="0" u="none" strike="noStrike" dirty="0">
                <a:highlight>
                  <a:srgbClr val="000000">
                    <a:alpha val="0"/>
                  </a:srgbClr>
                </a:highlight>
                <a:latin typeface="+mn-lt"/>
                <a:cs typeface="Arial"/>
              </a:rPr>
              <a:t>Inta badan gabdhaha Australia waxay caadadooda ugu horreysa ay ku dhacdaa marka</a:t>
            </a:r>
            <a:r>
              <a:rPr lang="so" sz="1200" b="0" i="0" u="none" strike="noStrike" dirty="0">
                <a:solidFill>
                  <a:srgbClr val="383C3D"/>
                </a:solidFill>
                <a:highlight>
                  <a:srgbClr val="000000">
                    <a:alpha val="0"/>
                  </a:srgbClr>
                </a:highlight>
                <a:latin typeface="+mn-lt"/>
                <a:ea typeface="Times New Roman"/>
                <a:cs typeface="Arial"/>
              </a:rPr>
              <a:t> </a:t>
            </a:r>
            <a:r>
              <a:rPr lang="so" sz="1200" b="0" i="0" u="none" strike="noStrike" dirty="0">
                <a:solidFill>
                  <a:srgbClr val="383C3D"/>
                </a:solidFill>
                <a:highlight>
                  <a:srgbClr val="000000">
                    <a:alpha val="0"/>
                  </a:srgbClr>
                </a:highlight>
                <a:latin typeface="+mn-lt"/>
                <a:cs typeface="Arial"/>
              </a:rPr>
              <a:t>ay da'dooda tahay</a:t>
            </a:r>
            <a:r>
              <a:rPr lang="so" sz="1200" b="0" i="0" u="none" strike="noStrike" dirty="0">
                <a:solidFill>
                  <a:srgbClr val="383C3D"/>
                </a:solidFill>
                <a:highlight>
                  <a:srgbClr val="000000">
                    <a:alpha val="0"/>
                  </a:srgbClr>
                </a:highlight>
                <a:latin typeface="+mn-lt"/>
                <a:ea typeface="Times New Roman"/>
                <a:cs typeface="Arial"/>
              </a:rPr>
              <a:t> 12 ama 13, halka qaar ay ku dhacdo iyagoo jira sagaal ama ay ka soo daahdo ilaa 16.</a:t>
            </a:r>
            <a:r>
              <a:rPr lang="so" sz="1200" b="0" i="0" u="none" strike="noStrike" dirty="0">
                <a:highlight>
                  <a:srgbClr val="000000">
                    <a:alpha val="0"/>
                  </a:srgbClr>
                </a:highlight>
                <a:latin typeface="+mn-lt"/>
                <a:cs typeface="Arial"/>
              </a:rPr>
              <a:t> </a:t>
            </a:r>
            <a:endParaRPr lang="en-AU" sz="1200" dirty="0">
              <a:latin typeface="+mn-lt"/>
              <a:ea typeface="Calibri" panose="020F0502020204030204" pitchFamily="34" charset="0"/>
              <a:cs typeface="Arial" panose="020B0604020202020204" pitchFamily="34" charset="0"/>
            </a:endParaRPr>
          </a:p>
          <a:p>
            <a:pPr marL="0" indent="0" rtl="0">
              <a:lnSpc>
                <a:spcPct val="107000"/>
              </a:lnSpc>
              <a:spcAft>
                <a:spcPts val="806"/>
              </a:spcAft>
              <a:buFont typeface="Symbol" panose="05050102010706020507" pitchFamily="18" charset="2"/>
              <a:buNone/>
            </a:pPr>
            <a:r>
              <a:rPr lang="so" sz="1200" b="0" i="0" u="none" strike="noStrike" dirty="0">
                <a:highlight>
                  <a:srgbClr val="000000">
                    <a:alpha val="0"/>
                  </a:srgbClr>
                </a:highlight>
                <a:latin typeface="+mn-lt"/>
                <a:ea typeface="Calibri"/>
                <a:cs typeface="Arial"/>
              </a:rPr>
              <a:t>Dumarka intooda badan caadadooda ugu dambeysa waxay ku dhacdaa marka ay da'doodu u dhaxayso 45 ilaa 55 sano.</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6</a:t>
            </a:fld>
            <a:endParaRPr lang="en-AU"/>
          </a:p>
        </p:txBody>
      </p:sp>
    </p:spTree>
    <p:extLst>
      <p:ext uri="{BB962C8B-B14F-4D97-AF65-F5344CB8AC3E}">
        <p14:creationId xmlns:p14="http://schemas.microsoft.com/office/powerpoint/2010/main" val="146419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defTabSz="957468" rtl="0">
              <a:lnSpc>
                <a:spcPct val="107000"/>
              </a:lnSpc>
              <a:buFont typeface="Arial" panose="020B0604020202020204" pitchFamily="34" charset="0"/>
              <a:buChar char="•"/>
              <a:defRPr/>
            </a:pPr>
            <a:r>
              <a:rPr lang="so" sz="1200" b="0" i="0" u="none" strike="noStrike" dirty="0">
                <a:highlight>
                  <a:srgbClr val="000000">
                    <a:alpha val="0"/>
                  </a:srgbClr>
                </a:highlight>
                <a:latin typeface="+mn-lt"/>
              </a:rPr>
              <a:t>Bil kasta, jirkaagu waxa uu maraa isbedelo isdaba joog ah oo loo yaqaana wareegga caadada. Doorka wareegga caadada waa inuu u diyaariyo jirkaaga uurka suurtagalka ah. </a:t>
            </a:r>
          </a:p>
          <a:p>
            <a:pPr marL="180000" indent="-180000" defTabSz="957468" rtl="0">
              <a:lnSpc>
                <a:spcPct val="107000"/>
              </a:lnSpc>
              <a:buFont typeface="Arial" panose="020B0604020202020204" pitchFamily="34" charset="0"/>
              <a:buChar char="•"/>
              <a:defRPr/>
            </a:pPr>
            <a:r>
              <a:rPr lang="so" sz="1200" b="0" i="0" u="none" strike="noStrike" dirty="0">
                <a:highlight>
                  <a:srgbClr val="000000">
                    <a:alpha val="0"/>
                  </a:srgbClr>
                </a:highlight>
                <a:latin typeface="+mn-lt"/>
              </a:rPr>
              <a:t>Celcelis ahaan wareegga caadadu wuxuu qaataa qiyaastii 28 maalmood laakiin mudadaas intaas wey ka yaran kartaa ama ka badnaan kartaa.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Wareeggu wuxuu bilaabmaa maalinta ugu horreysa ee caadadaada wuxuuna socdaa ilaa maalinta ugu dambeysa ka hor caadadaada xigta.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Marka aad ku guda jirta wareeggaaga, waxay u badan tahay inaad uur yeelato (haddii aad nin la yeelato galmo xubinta taranka ee siilka oo aadan isticmaalin waxyaabaha uurka looga hortago). </a:t>
            </a:r>
          </a:p>
          <a:p>
            <a:pPr marL="180000" indent="-180000" defTabSz="914286" rtl="0">
              <a:buFont typeface="Arial" panose="020B0604020202020204" pitchFamily="34" charset="0"/>
              <a:buChar char="•"/>
              <a:defRPr/>
            </a:pPr>
            <a:r>
              <a:rPr lang="so" sz="1200" b="0" i="0" u="none" strike="noStrike" dirty="0">
                <a:highlight>
                  <a:srgbClr val="000000">
                    <a:alpha val="0"/>
                  </a:srgbClr>
                </a:highlight>
                <a:latin typeface="+mn-lt"/>
              </a:rPr>
              <a:t>Haddii aadan uur qaadin, </a:t>
            </a:r>
            <a:r>
              <a:rPr lang="so" sz="1200" b="0" i="0" u="none" strike="noStrike" dirty="0">
                <a:solidFill>
                  <a:srgbClr val="383C3D"/>
                </a:solidFill>
                <a:highlight>
                  <a:srgbClr val="000000">
                    <a:alpha val="0"/>
                  </a:srgbClr>
                </a:highlight>
                <a:latin typeface="+mn-lt"/>
              </a:rPr>
              <a:t>caadadaadu sidii caadiga ahayd ayay kuugu dhaceysa</a:t>
            </a:r>
            <a:r>
              <a:rPr lang="so" sz="1200" b="0" i="0" u="none" strike="noStrike" dirty="0">
                <a:highlight>
                  <a:srgbClr val="000000">
                    <a:alpha val="0"/>
                  </a:srgbClr>
                </a:highlight>
                <a:latin typeface="+mn-lt"/>
              </a:rPr>
              <a:t> oo wareegga caadada ayaa mar kale bilaabmaya. </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7</a:t>
            </a:fld>
            <a:endParaRPr lang="en-AU"/>
          </a:p>
        </p:txBody>
      </p:sp>
    </p:spTree>
    <p:extLst>
      <p:ext uri="{BB962C8B-B14F-4D97-AF65-F5344CB8AC3E}">
        <p14:creationId xmlns:p14="http://schemas.microsoft.com/office/powerpoint/2010/main" val="211006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Caadadu waa dabiici, caafimaad mana ahan wax laga xishoodo ama laga yaxyaxo.</a:t>
            </a: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8</a:t>
            </a:fld>
            <a:endParaRPr lang="en-AU"/>
          </a:p>
        </p:txBody>
      </p:sp>
    </p:spTree>
    <p:extLst>
      <p:ext uri="{BB962C8B-B14F-4D97-AF65-F5344CB8AC3E}">
        <p14:creationId xmlns:p14="http://schemas.microsoft.com/office/powerpoint/2010/main" val="344821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ea typeface="Calibri"/>
                <a:cs typeface="Times New Roman"/>
              </a:rPr>
              <a:t>Aan ka hadalno waxa aad filan karto inta lagu jiro xilliga caadada. </a:t>
            </a:r>
            <a:endParaRPr lang="en-AU" dirty="0">
              <a:latin typeface="+mn-lt"/>
            </a:endParaRPr>
          </a:p>
          <a:p>
            <a:endParaRPr lang="en-AU" dirty="0"/>
          </a:p>
        </p:txBody>
      </p:sp>
      <p:sp>
        <p:nvSpPr>
          <p:cNvPr id="4" name="Slide Number Placeholder 3"/>
          <p:cNvSpPr>
            <a:spLocks noGrp="1"/>
          </p:cNvSpPr>
          <p:nvPr>
            <p:ph type="sldNum" sz="quarter" idx="5"/>
          </p:nvPr>
        </p:nvSpPr>
        <p:spPr/>
        <p:txBody>
          <a:bodyPr/>
          <a:lstStyle/>
          <a:p>
            <a:fld id="{F15266EC-E110-4FE0-99AF-C9B0C73271FB}" type="slidenum">
              <a:rPr lang="en-AU" smtClean="0"/>
              <a:t>9</a:t>
            </a:fld>
            <a:endParaRPr lang="en-AU"/>
          </a:p>
        </p:txBody>
      </p:sp>
    </p:spTree>
    <p:extLst>
      <p:ext uri="{BB962C8B-B14F-4D97-AF65-F5344CB8AC3E}">
        <p14:creationId xmlns:p14="http://schemas.microsoft.com/office/powerpoint/2010/main" val="133996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491A-A60D-D679-6E76-323CD12561B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4FBF209-E108-7EC2-2D44-850D0DB4E39D}"/>
              </a:ext>
            </a:extLst>
          </p:cNvPr>
          <p:cNvSpPr>
            <a:spLocks noGrp="1"/>
          </p:cNvSpPr>
          <p:nvPr>
            <p:ph type="dt" sz="half" idx="10"/>
          </p:nvPr>
        </p:nvSpPr>
        <p:spPr/>
        <p:txBody>
          <a:bodyPr/>
          <a:lstStyle/>
          <a:p>
            <a:fld id="{B116D788-07C6-40B5-988F-69B0CC422093}" type="datetimeFigureOut">
              <a:rPr lang="en-AU" smtClean="0"/>
              <a:t>18/09/2024</a:t>
            </a:fld>
            <a:endParaRPr lang="en-AU"/>
          </a:p>
        </p:txBody>
      </p:sp>
      <p:sp>
        <p:nvSpPr>
          <p:cNvPr id="4" name="Footer Placeholder 3">
            <a:extLst>
              <a:ext uri="{FF2B5EF4-FFF2-40B4-BE49-F238E27FC236}">
                <a16:creationId xmlns:a16="http://schemas.microsoft.com/office/drawing/2014/main" id="{CEB20755-DFF7-4FE3-97DC-D6284B18B00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8ACF290-80BA-9E10-70CB-96D54B66E0DA}"/>
              </a:ext>
            </a:extLst>
          </p:cNvPr>
          <p:cNvSpPr>
            <a:spLocks noGrp="1"/>
          </p:cNvSpPr>
          <p:nvPr>
            <p:ph type="sldNum" sz="quarter" idx="12"/>
          </p:nvPr>
        </p:nvSpPr>
        <p:spPr/>
        <p:txBody>
          <a:bodyPr/>
          <a:lstStyle/>
          <a:p>
            <a:fld id="{BFF574DB-2C39-45B7-85A4-4E71A6256F66}" type="slidenum">
              <a:rPr lang="en-AU" smtClean="0"/>
              <a:t>‹#›</a:t>
            </a:fld>
            <a:endParaRPr lang="en-AU"/>
          </a:p>
        </p:txBody>
      </p:sp>
    </p:spTree>
    <p:extLst>
      <p:ext uri="{BB962C8B-B14F-4D97-AF65-F5344CB8AC3E}">
        <p14:creationId xmlns:p14="http://schemas.microsoft.com/office/powerpoint/2010/main" val="335137161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E7C1D-3C85-15AB-37B5-742A07E0F6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D978BA7-FBE3-FB87-6D5A-C7B9D362D0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242B600-37AB-E50E-E71E-76EB68DB3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16D788-07C6-40B5-988F-69B0CC422093}" type="datetimeFigureOut">
              <a:rPr lang="en-AU" smtClean="0"/>
              <a:t>18/09/2024</a:t>
            </a:fld>
            <a:endParaRPr lang="en-AU"/>
          </a:p>
        </p:txBody>
      </p:sp>
      <p:sp>
        <p:nvSpPr>
          <p:cNvPr id="5" name="Footer Placeholder 4">
            <a:extLst>
              <a:ext uri="{FF2B5EF4-FFF2-40B4-BE49-F238E27FC236}">
                <a16:creationId xmlns:a16="http://schemas.microsoft.com/office/drawing/2014/main" id="{ED969C7E-DF8B-E1DC-C81A-E313C9C69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C0DB1AC-EA0B-65EE-7F93-CB707A768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F574DB-2C39-45B7-85A4-4E71A6256F66}" type="slidenum">
              <a:rPr lang="en-AU" smtClean="0"/>
              <a:t>‹#›</a:t>
            </a:fld>
            <a:endParaRPr lang="en-AU"/>
          </a:p>
        </p:txBody>
      </p:sp>
    </p:spTree>
    <p:extLst>
      <p:ext uri="{BB962C8B-B14F-4D97-AF65-F5344CB8AC3E}">
        <p14:creationId xmlns:p14="http://schemas.microsoft.com/office/powerpoint/2010/main" val="353840731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731490-79C3-CF6A-01A2-AA7471479E42}"/>
              </a:ext>
            </a:extLst>
          </p:cNvPr>
          <p:cNvSpPr>
            <a:spLocks noGrp="1"/>
          </p:cNvSpPr>
          <p:nvPr>
            <p:ph type="title"/>
          </p:nvPr>
        </p:nvSpPr>
        <p:spPr/>
        <p:txBody>
          <a:bodyPr/>
          <a:lstStyle/>
          <a:p>
            <a:r>
              <a:rPr lang="so" sz="4800" b="1" i="0" u="none" strike="noStrike">
                <a:highlight>
                  <a:srgbClr val="000000">
                    <a:alpha val="0"/>
                  </a:srgbClr>
                </a:highlight>
                <a:latin typeface="Arial"/>
              </a:rPr>
              <a:t>Caadada</a:t>
            </a:r>
            <a:endParaRPr lang="en-AU" dirty="0"/>
          </a:p>
        </p:txBody>
      </p:sp>
      <p:pic>
        <p:nvPicPr>
          <p:cNvPr id="3" name="Picture 2">
            <a:extLst>
              <a:ext uri="{FF2B5EF4-FFF2-40B4-BE49-F238E27FC236}">
                <a16:creationId xmlns:a16="http://schemas.microsoft.com/office/drawing/2014/main" id="{9F9B7DD6-12A8-1181-24F8-4FC381EC3E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4518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4488060-ABFB-41DD-7C91-24DEB464614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28F84BE-7DA8-4000-EE1A-51C0181D6F0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222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C0D70F-9883-FBE9-ADD0-EC985013AF9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5F65206-219E-6FC7-4C82-656A9B0E8CD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0993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91B13D9-CF22-C96E-A0A5-8F19D23AF9D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36E6B00-E7B0-C4FD-D9B4-287046E42F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579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E714CF-76A7-D02D-0077-7CC3191ADB3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3574E3F-2B2A-844C-2AFC-7FF00B2D57A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9147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3FC1F6-F9C7-0BAD-E9D4-861BF791ECE4}"/>
              </a:ext>
            </a:extLst>
          </p:cNvPr>
          <p:cNvSpPr>
            <a:spLocks noGrp="1"/>
          </p:cNvSpPr>
          <p:nvPr>
            <p:ph type="title"/>
          </p:nvPr>
        </p:nvSpPr>
        <p:spPr/>
        <p:txBody>
          <a:bodyPr/>
          <a:lstStyle/>
          <a:p>
            <a:pPr algn="l" rtl="0">
              <a:lnSpc>
                <a:spcPct val="100000"/>
              </a:lnSpc>
            </a:pPr>
            <a:r>
              <a:rPr lang="so" sz="2800" b="0" i="0" u="none" strike="noStrike">
                <a:solidFill>
                  <a:srgbClr val="000000"/>
                </a:solidFill>
                <a:highlight>
                  <a:srgbClr val="000000">
                    <a:alpha val="0"/>
                  </a:srgbClr>
                </a:highlight>
                <a:latin typeface="Arial"/>
              </a:rPr>
              <a:t>Xanuunka</a:t>
            </a:r>
            <a:r>
              <a:rPr lang="en-US" sz="2800" b="0" i="0" u="none" strike="noStrike">
                <a:solidFill>
                  <a:srgbClr val="000000"/>
                </a:solidFill>
                <a:highlight>
                  <a:srgbClr val="000000">
                    <a:alpha val="0"/>
                  </a:srgbClr>
                </a:highlight>
                <a:latin typeface="Arial"/>
              </a:rPr>
              <a:t> </a:t>
            </a:r>
            <a:r>
              <a:rPr lang="so" sz="2800" b="0" i="0" u="none" strike="noStrike">
                <a:solidFill>
                  <a:srgbClr val="000000"/>
                </a:solidFill>
                <a:highlight>
                  <a:srgbClr val="000000">
                    <a:alpha val="0"/>
                  </a:srgbClr>
                </a:highlight>
                <a:latin typeface="Arial"/>
              </a:rPr>
              <a:t>caadada </a:t>
            </a:r>
            <a:r>
              <a:rPr lang="en-US" sz="2800" b="0" i="0" u="none" strike="noStrike">
                <a:solidFill>
                  <a:srgbClr val="000000"/>
                </a:solidFill>
                <a:highlight>
                  <a:srgbClr val="000000">
                    <a:alpha val="0"/>
                  </a:srgbClr>
                </a:highlight>
                <a:latin typeface="Arial"/>
              </a:rPr>
              <a:t>  </a:t>
            </a:r>
            <a:r>
              <a:rPr lang="so" sz="2800" b="0" i="0" u="none" strike="noStrike">
                <a:solidFill>
                  <a:srgbClr val="000000"/>
                </a:solidFill>
                <a:highlight>
                  <a:srgbClr val="000000">
                    <a:alpha val="0"/>
                  </a:srgbClr>
                </a:highlight>
                <a:latin typeface="Arial"/>
              </a:rPr>
              <a:t>waa in uusan kaa hor</a:t>
            </a:r>
            <a:r>
              <a:rPr lang="en-US" sz="2800">
                <a:solidFill>
                  <a:srgbClr val="000000"/>
                </a:solidFill>
                <a:highlight>
                  <a:srgbClr val="000000">
                    <a:alpha val="0"/>
                  </a:srgbClr>
                </a:highlight>
                <a:latin typeface="Arial"/>
              </a:rPr>
              <a:t> </a:t>
            </a:r>
            <a:r>
              <a:rPr lang="so" sz="2800" b="0" i="0" u="none" strike="noStrike">
                <a:solidFill>
                  <a:srgbClr val="000000"/>
                </a:solidFill>
                <a:highlight>
                  <a:srgbClr val="000000">
                    <a:alpha val="0"/>
                  </a:srgbClr>
                </a:highlight>
                <a:latin typeface="Arial"/>
              </a:rPr>
              <a:t>istaagin samaynta </a:t>
            </a:r>
            <a:br>
              <a:rPr lang="so" sz="2800" b="0" i="0" u="none" strike="noStrike">
                <a:solidFill>
                  <a:srgbClr val="000000"/>
                </a:solidFill>
                <a:highlight>
                  <a:srgbClr val="000000">
                    <a:alpha val="0"/>
                  </a:srgbClr>
                </a:highlight>
                <a:latin typeface="Arial"/>
              </a:rPr>
            </a:br>
            <a:r>
              <a:rPr lang="so" sz="2800" b="0" i="0" u="none" strike="noStrike">
                <a:solidFill>
                  <a:srgbClr val="000000"/>
                </a:solidFill>
                <a:highlight>
                  <a:srgbClr val="000000">
                    <a:alpha val="0"/>
                  </a:srgbClr>
                </a:highlight>
                <a:latin typeface="Arial"/>
              </a:rPr>
              <a:t>hawlahaaga caadiga ah.</a:t>
            </a:r>
            <a:endParaRPr lang="en-AU" sz="3200" dirty="0">
              <a:solidFill>
                <a:schemeClr val="tx1"/>
              </a:solidFill>
              <a:latin typeface="+mn-lt"/>
            </a:endParaRPr>
          </a:p>
        </p:txBody>
      </p:sp>
      <p:pic>
        <p:nvPicPr>
          <p:cNvPr id="3" name="Picture 2">
            <a:extLst>
              <a:ext uri="{FF2B5EF4-FFF2-40B4-BE49-F238E27FC236}">
                <a16:creationId xmlns:a16="http://schemas.microsoft.com/office/drawing/2014/main" id="{19C30AE7-557A-FAEC-3D1B-88CC04773C8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485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6DBD89-D63D-04CA-3A15-E1BB7AC1E1EE}"/>
              </a:ext>
            </a:extLst>
          </p:cNvPr>
          <p:cNvSpPr>
            <a:spLocks noGrp="1"/>
          </p:cNvSpPr>
          <p:nvPr>
            <p:ph type="title"/>
          </p:nvPr>
        </p:nvSpPr>
        <p:spPr/>
        <p:txBody>
          <a:bodyPr/>
          <a:lstStyle/>
          <a:p>
            <a:pPr algn="ctr" rtl="0"/>
            <a:r>
              <a:rPr lang="so" i="0" u="none" strike="noStrike">
                <a:highlight>
                  <a:srgbClr val="000000">
                    <a:alpha val="0"/>
                  </a:srgbClr>
                </a:highlight>
                <a:latin typeface="Arial"/>
              </a:rPr>
              <a:t>Maxaa aanan caadi ahayn xilliga caadada?</a:t>
            </a:r>
            <a:endParaRPr lang="en-AU" sz="2800" dirty="0"/>
          </a:p>
        </p:txBody>
      </p:sp>
      <p:pic>
        <p:nvPicPr>
          <p:cNvPr id="3" name="Picture 2">
            <a:extLst>
              <a:ext uri="{FF2B5EF4-FFF2-40B4-BE49-F238E27FC236}">
                <a16:creationId xmlns:a16="http://schemas.microsoft.com/office/drawing/2014/main" id="{1FE9FDAC-25D0-14A9-5103-163861D57D7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5263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92AC26-5A6E-311A-357A-B886EA7900F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F074AC7-55FE-A4F2-ED24-F408B8C61B6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0105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576F28-892A-2889-2041-C2DA889A017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408817F-6712-092F-2320-D81F25C312F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80796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FD1591-22AF-630D-3EDA-BFB9592EC65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FCF4A9D-C277-FB2A-2E60-1AB95DCC922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59575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4FDA08-795F-BC96-84C8-FA606D244A9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1774FE8-1548-9094-0165-2FCE9A15BA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6989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966A3E-013F-2FFC-198B-EC61FCA7CF96}"/>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C7910C26-6DDC-371D-C4D2-ECA4325F0F4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8331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E5A10C-268A-2B6D-91CC-3FEC7FCD950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243DE09-23FE-D17C-D96D-913FB666D81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233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2DB1F6-FD52-62C7-FDFE-570BA5FA6B9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23BFDBF-5197-DE0E-EF3A-271A38E6E58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19200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16460B-BBC2-1F31-0871-89821E75668B}"/>
              </a:ext>
            </a:extLst>
          </p:cNvPr>
          <p:cNvSpPr>
            <a:spLocks noGrp="1"/>
          </p:cNvSpPr>
          <p:nvPr>
            <p:ph type="title"/>
          </p:nvPr>
        </p:nvSpPr>
        <p:spPr/>
        <p:txBody>
          <a:bodyPr/>
          <a:lstStyle/>
          <a:p>
            <a:pPr algn="ctr" rtl="0"/>
            <a:r>
              <a:rPr lang="so" i="0" u="none" strike="noStrike">
                <a:highlight>
                  <a:srgbClr val="000000">
                    <a:alpha val="0"/>
                  </a:srgbClr>
                </a:highlight>
                <a:latin typeface="Arial"/>
              </a:rPr>
              <a:t>Alaabaha caadada iyo nadaafadda xiliga caadada</a:t>
            </a:r>
            <a:endParaRPr lang="en-AU" sz="2800" dirty="0"/>
          </a:p>
        </p:txBody>
      </p:sp>
      <p:pic>
        <p:nvPicPr>
          <p:cNvPr id="3" name="Picture 2">
            <a:extLst>
              <a:ext uri="{FF2B5EF4-FFF2-40B4-BE49-F238E27FC236}">
                <a16:creationId xmlns:a16="http://schemas.microsoft.com/office/drawing/2014/main" id="{C59E112B-D991-1066-9AF1-A7F65444CB5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4767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D3E7A5-76CF-F6D1-CFC3-8034A59C8C3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8A51CFF-8693-CCC5-9238-9EB48EE8E14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4412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094AC1-FE0B-23AF-22AC-D0D8BB670D5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76D28BF-334A-B4CE-B53D-DEA15DA7A85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2469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043F95-0E77-F4A2-A6E9-184774FCDE4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8AE02F1-0119-2AD7-4414-2836649E5B2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02771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6859A8-8976-5ED7-1F5C-FC50BB95142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65DB727-AA91-8E16-CFC8-E02DF025899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3753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020A0C-80A3-F96F-941F-7EADEA101D1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704A87C-BF7E-DE75-E551-402F8EE2226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87011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5116C6-203D-4F9A-5766-6C78605738E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CFA62CB-CA71-8E80-3BFE-4F22D48CC66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6651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C85DE26-5608-380A-85CE-E5BBF2C2E07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57B0699-F4E5-C0AB-B33C-8B65250630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023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1026BA-48DD-A081-098B-9C9CE954B456}"/>
              </a:ext>
            </a:extLst>
          </p:cNvPr>
          <p:cNvSpPr>
            <a:spLocks noGrp="1"/>
          </p:cNvSpPr>
          <p:nvPr>
            <p:ph type="title"/>
          </p:nvPr>
        </p:nvSpPr>
        <p:spPr/>
        <p:txBody>
          <a:bodyPr/>
          <a:lstStyle/>
          <a:p>
            <a:pPr rtl="0"/>
            <a:r>
              <a:rPr lang="so" sz="4000" b="1" i="0" u="none" strike="noStrike">
                <a:highlight>
                  <a:srgbClr val="000000">
                    <a:alpha val="0"/>
                  </a:srgbClr>
                </a:highlight>
                <a:latin typeface="Arial"/>
              </a:rPr>
              <a:t>Jirkayga. Caafimaadkayga.</a:t>
            </a:r>
            <a:br>
              <a:rPr lang="so" sz="4400" b="0" i="0" u="none" strike="noStrike">
                <a:highlight>
                  <a:srgbClr val="000000">
                    <a:alpha val="0"/>
                  </a:srgbClr>
                </a:highlight>
                <a:latin typeface="Arial"/>
              </a:rPr>
            </a:br>
            <a:r>
              <a:rPr lang="so" b="0" i="0" u="none" strike="noStrike">
                <a:highlight>
                  <a:srgbClr val="000000">
                    <a:alpha val="0"/>
                  </a:srgbClr>
                </a:highlight>
                <a:latin typeface="Arial"/>
              </a:rPr>
              <a:t>Qalabka waxbarashada caafimaadka.</a:t>
            </a:r>
            <a:endParaRPr lang="en-AU" dirty="0"/>
          </a:p>
        </p:txBody>
      </p:sp>
      <p:pic>
        <p:nvPicPr>
          <p:cNvPr id="3" name="Picture 2">
            <a:extLst>
              <a:ext uri="{FF2B5EF4-FFF2-40B4-BE49-F238E27FC236}">
                <a16:creationId xmlns:a16="http://schemas.microsoft.com/office/drawing/2014/main" id="{6BFB9CEA-906B-83A6-1729-DCC45085BCA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52795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64D244-7EA8-5B7B-676E-1DBF2417DBF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25B00C3-DD0D-FF6D-63E3-AD7B0224908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4088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9BEAD7-1911-6874-0F9D-3F6A5BAC20E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CFAE19C-5378-97A8-249C-7719644D7DE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2591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E1DEAF-853D-2FE0-0B71-D6A577042F7F}"/>
              </a:ext>
            </a:extLst>
          </p:cNvPr>
          <p:cNvSpPr>
            <a:spLocks noGrp="1"/>
          </p:cNvSpPr>
          <p:nvPr>
            <p:ph type="title"/>
          </p:nvPr>
        </p:nvSpPr>
        <p:spPr/>
        <p:txBody>
          <a:bodyPr/>
          <a:lstStyle/>
          <a:p>
            <a:pPr rtl="0"/>
            <a:r>
              <a:rPr lang="so" sz="3600" b="1" i="0" u="none" strike="noStrike">
                <a:highlight>
                  <a:srgbClr val="000000">
                    <a:alpha val="0"/>
                  </a:srgbClr>
                </a:highlight>
                <a:latin typeface="Arial"/>
              </a:rPr>
              <a:t>Xusuusnow</a:t>
            </a:r>
            <a:endParaRPr lang="en-AU" sz="3600" b="1" dirty="0"/>
          </a:p>
        </p:txBody>
      </p:sp>
      <p:pic>
        <p:nvPicPr>
          <p:cNvPr id="3" name="Picture 2">
            <a:extLst>
              <a:ext uri="{FF2B5EF4-FFF2-40B4-BE49-F238E27FC236}">
                <a16:creationId xmlns:a16="http://schemas.microsoft.com/office/drawing/2014/main" id="{839151EF-7361-3F55-447F-78D50428A6B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13875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C2E807-158C-9698-DC77-C8A52BD809F8}"/>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4364DF4E-2D3F-6748-0FF3-365B38864344}"/>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2640989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03B14A-18C6-B9F2-6B26-B787039AB3E8}"/>
              </a:ext>
            </a:extLst>
          </p:cNvPr>
          <p:cNvSpPr>
            <a:spLocks noGrp="1"/>
          </p:cNvSpPr>
          <p:nvPr>
            <p:ph type="title"/>
          </p:nvPr>
        </p:nvSpPr>
        <p:spPr/>
        <p:txBody>
          <a:bodyPr/>
          <a:lstStyle/>
          <a:p>
            <a:pPr algn="ctr" rtl="0"/>
            <a:r>
              <a:rPr lang="so" sz="3800" b="1" i="0" u="none" strike="noStrike">
                <a:solidFill>
                  <a:srgbClr val="000000"/>
                </a:solidFill>
                <a:highlight>
                  <a:srgbClr val="000000">
                    <a:alpha val="0"/>
                  </a:srgbClr>
                </a:highlight>
                <a:latin typeface="Lucida Handwriting"/>
              </a:rPr>
              <a:t>Aan</a:t>
            </a:r>
            <a:endParaRPr lang="en-AU" sz="3800" b="1" dirty="0">
              <a:solidFill>
                <a:schemeClr val="tx1"/>
              </a:solidFill>
            </a:endParaRPr>
          </a:p>
        </p:txBody>
      </p:sp>
      <p:pic>
        <p:nvPicPr>
          <p:cNvPr id="3" name="Picture 2">
            <a:extLst>
              <a:ext uri="{FF2B5EF4-FFF2-40B4-BE49-F238E27FC236}">
                <a16:creationId xmlns:a16="http://schemas.microsoft.com/office/drawing/2014/main" id="{CF86C97A-541F-A283-A4E9-5EA7DC8A498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3829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5627B2-368A-718A-454D-71906B2AB845}"/>
              </a:ext>
            </a:extLst>
          </p:cNvPr>
          <p:cNvSpPr>
            <a:spLocks noGrp="1"/>
          </p:cNvSpPr>
          <p:nvPr>
            <p:ph type="title"/>
          </p:nvPr>
        </p:nvSpPr>
        <p:spPr/>
        <p:txBody>
          <a:bodyPr/>
          <a:lstStyle/>
          <a:p>
            <a:pPr algn="ctr" rtl="0"/>
            <a:r>
              <a:rPr lang="so" i="0" u="none" strike="noStrike">
                <a:highlight>
                  <a:srgbClr val="000000">
                    <a:alpha val="0"/>
                  </a:srgbClr>
                </a:highlight>
                <a:latin typeface="Arial"/>
              </a:rPr>
              <a:t>Waa maxay caadada? </a:t>
            </a:r>
            <a:endParaRPr lang="en-AU" sz="2800" dirty="0"/>
          </a:p>
        </p:txBody>
      </p:sp>
      <p:pic>
        <p:nvPicPr>
          <p:cNvPr id="3" name="Picture 2">
            <a:extLst>
              <a:ext uri="{FF2B5EF4-FFF2-40B4-BE49-F238E27FC236}">
                <a16:creationId xmlns:a16="http://schemas.microsoft.com/office/drawing/2014/main" id="{1F221747-26E2-DAC0-5CE4-E609FDF5D81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262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2763EE-7D66-DA95-8706-D7FAF41B9B2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9FB5DF2-7F04-6C41-D368-E25124BBE0C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5691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0C0727-CD04-54BC-F7AA-DCB0321BF7A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72E810D-F714-8BE7-F074-042B0C0716B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394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8E5DA7-CD6B-05A2-6A09-8FEB14A0270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3EEC8F5-A8FB-C9B2-2C1F-CDDBDE22E57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1407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7C2239-AB7E-A201-6426-7DAB3105DDB2}"/>
              </a:ext>
            </a:extLst>
          </p:cNvPr>
          <p:cNvSpPr>
            <a:spLocks noGrp="1"/>
          </p:cNvSpPr>
          <p:nvPr>
            <p:ph type="title"/>
          </p:nvPr>
        </p:nvSpPr>
        <p:spPr/>
        <p:txBody>
          <a:bodyPr/>
          <a:lstStyle/>
          <a:p>
            <a:pPr algn="ctr" rtl="0"/>
            <a:r>
              <a:rPr lang="so" i="0" u="none" strike="noStrike">
                <a:highlight>
                  <a:srgbClr val="000000">
                    <a:alpha val="0"/>
                  </a:srgbClr>
                </a:highlight>
                <a:latin typeface="Arial"/>
              </a:rPr>
              <a:t>Maxaa caadi ah xilliga caadada?</a:t>
            </a:r>
            <a:endParaRPr lang="en-AU" sz="2800" dirty="0"/>
          </a:p>
        </p:txBody>
      </p:sp>
      <p:pic>
        <p:nvPicPr>
          <p:cNvPr id="3" name="Picture 2">
            <a:extLst>
              <a:ext uri="{FF2B5EF4-FFF2-40B4-BE49-F238E27FC236}">
                <a16:creationId xmlns:a16="http://schemas.microsoft.com/office/drawing/2014/main" id="{A6B284D0-C8D6-51E8-AF5B-ACFBE4D8816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96827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2266</Words>
  <Application>Microsoft Office PowerPoint</Application>
  <PresentationFormat>Widescreen</PresentationFormat>
  <Paragraphs>191</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Aptos Display</vt:lpstr>
      <vt:lpstr>Arial</vt:lpstr>
      <vt:lpstr>Calibri</vt:lpstr>
      <vt:lpstr>Lucida Handwriting</vt:lpstr>
      <vt:lpstr>Symbol</vt:lpstr>
      <vt:lpstr>Office Theme</vt:lpstr>
      <vt:lpstr>Caadada</vt:lpstr>
      <vt:lpstr>PowerPoint Presentation</vt:lpstr>
      <vt:lpstr>Jirkayga. Caafimaadkayga. Qalabka waxbarashada caafimaadka.</vt:lpstr>
      <vt:lpstr>Aan</vt:lpstr>
      <vt:lpstr>Waa maxay caadada? </vt:lpstr>
      <vt:lpstr>PowerPoint Presentation</vt:lpstr>
      <vt:lpstr>PowerPoint Presentation</vt:lpstr>
      <vt:lpstr>PowerPoint Presentation</vt:lpstr>
      <vt:lpstr>Maxaa caadi ah xilliga caadada?</vt:lpstr>
      <vt:lpstr>PowerPoint Presentation</vt:lpstr>
      <vt:lpstr>PowerPoint Presentation</vt:lpstr>
      <vt:lpstr>PowerPoint Presentation</vt:lpstr>
      <vt:lpstr>PowerPoint Presentation</vt:lpstr>
      <vt:lpstr>Xanuunka caadada   waa in uusan kaa hor istaagin samaynta  hawlahaaga caadiga ah.</vt:lpstr>
      <vt:lpstr>Maxaa aanan caadi ahayn xilliga caadada?</vt:lpstr>
      <vt:lpstr>PowerPoint Presentation</vt:lpstr>
      <vt:lpstr>PowerPoint Presentation</vt:lpstr>
      <vt:lpstr>PowerPoint Presentation</vt:lpstr>
      <vt:lpstr>PowerPoint Presentation</vt:lpstr>
      <vt:lpstr>PowerPoint Presentation</vt:lpstr>
      <vt:lpstr>PowerPoint Presentation</vt:lpstr>
      <vt:lpstr>Alaabaha caadada iyo nadaafadda xiliga caadada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Xusuusnow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2024-08-05T04:30:56Z</dcterms:created>
  <dcterms:modified xsi:type="dcterms:W3CDTF">2024-09-18T03:22:39Z</dcterms:modified>
</cp:coreProperties>
</file>