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17" autoAdjust="0"/>
  </p:normalViewPr>
  <p:slideViewPr>
    <p:cSldViewPr snapToGrid="0">
      <p:cViewPr varScale="1">
        <p:scale>
          <a:sx n="123" d="100"/>
          <a:sy n="123" d="100"/>
        </p:scale>
        <p:origin x="16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48DB4BA-F239-44F7-8621-53C43E93D42F}" type="datetimeFigureOut">
              <a:rPr lang="en-AU" smtClean="0"/>
              <a:t>19/09/2024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A9DB48C-5C39-405E-88E0-2E9BFBFED93A}" type="slidenum">
              <a:rPr lang="en-AU" smtClean="0"/>
              <a:t>‹#›</a:t>
            </a:fld>
            <a:endParaRPr lang="en-AU"/>
          </a:p>
        </p:txBody>
      </p:sp>
    </p:spTree>
    <p:extLst>
      <p:ext uri="{BB962C8B-B14F-4D97-AF65-F5344CB8AC3E}">
        <p14:creationId xmlns:p14="http://schemas.microsoft.com/office/powerpoint/2010/main" val="41087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noProof="0" dirty="0">
                <a:ln>
                  <a:noFill/>
                </a:ln>
                <a:solidFill>
                  <a:prstClr val="black"/>
                </a:solidFill>
                <a:effectLst/>
                <a:highlight>
                  <a:srgbClr val="000000">
                    <a:alpha val="0"/>
                  </a:srgbClr>
                </a:highlight>
                <a:uLnTx/>
                <a:uFillTx/>
                <a:latin typeface="Nirmala UI" panose="020B0502040204020203" pitchFamily="34" charset="0"/>
                <a:ea typeface="Nirmala UI" panose="020B0502040204020203" pitchFamily="34" charset="0"/>
                <a:cs typeface="Nirmala UI" panose="020B0502040204020203" pitchFamily="34" charset="0"/>
              </a:rPr>
              <a:t>आज हम मासिक धर्म के बारे में बात करेंगे :</a:t>
            </a:r>
          </a:p>
          <a:p>
            <a:pPr marL="179525" marR="0" lvl="0" indent="-179525" algn="l" defTabSz="914400" rtl="0" eaLnBrk="1" fontAlgn="auto" latinLnBrk="0" hangingPunct="1">
              <a:lnSpc>
                <a:spcPct val="100000"/>
              </a:lnSpc>
              <a:spcBef>
                <a:spcPct val="0"/>
              </a:spcBef>
              <a:spcAft>
                <a:spcPts val="0"/>
              </a:spcAft>
              <a:buClrTx/>
              <a:buSzTx/>
              <a:buFont typeface="Arial"/>
              <a:buChar char="•"/>
              <a:tabLst/>
              <a:defRPr/>
            </a:pPr>
            <a:r>
              <a:rPr kumimoji="0" lang="hi" sz="1200" b="0" i="0" u="none" strike="noStrike" kern="1200" cap="none" spc="0" normalizeH="0" baseline="0" noProof="0" dirty="0">
                <a:ln>
                  <a:noFill/>
                </a:ln>
                <a:solidFill>
                  <a:prstClr val="black"/>
                </a:solidFill>
                <a:effectLst/>
                <a:highlight>
                  <a:srgbClr val="000000">
                    <a:alpha val="0"/>
                  </a:srgbClr>
                </a:highlight>
                <a:uLnTx/>
                <a:uFillTx/>
                <a:latin typeface="Nirmala UI" panose="020B0502040204020203" pitchFamily="34" charset="0"/>
                <a:ea typeface="Nirmala UI" panose="020B0502040204020203" pitchFamily="34" charset="0"/>
                <a:cs typeface="Nirmala UI" panose="020B0502040204020203" pitchFamily="34" charset="0"/>
              </a:rPr>
              <a:t>मासिक धर्म क्या होता है</a:t>
            </a:r>
          </a:p>
          <a:p>
            <a:pPr marL="179525" marR="0" lvl="0" indent="-179525" algn="l" defTabSz="914400" rtl="0" eaLnBrk="1" fontAlgn="auto" latinLnBrk="0" hangingPunct="1">
              <a:lnSpc>
                <a:spcPct val="100000"/>
              </a:lnSpc>
              <a:spcBef>
                <a:spcPct val="0"/>
              </a:spcBef>
              <a:spcAft>
                <a:spcPts val="0"/>
              </a:spcAft>
              <a:buClrTx/>
              <a:buSzTx/>
              <a:buFont typeface="Arial"/>
              <a:buChar char="•"/>
              <a:tabLst/>
              <a:defRPr/>
            </a:pPr>
            <a:r>
              <a:rPr kumimoji="0" lang="hi" sz="1200" b="0" i="0" u="none" strike="noStrike" kern="1200" cap="none" spc="0" normalizeH="0" baseline="0" noProof="0" dirty="0">
                <a:ln>
                  <a:noFill/>
                </a:ln>
                <a:solidFill>
                  <a:prstClr val="black"/>
                </a:solidFill>
                <a:effectLst/>
                <a:highlight>
                  <a:srgbClr val="000000">
                    <a:alpha val="0"/>
                  </a:srgbClr>
                </a:highlight>
                <a:uLnTx/>
                <a:uFillTx/>
                <a:latin typeface="Nirmala UI" panose="020B0502040204020203" pitchFamily="34" charset="0"/>
                <a:ea typeface="Nirmala UI" panose="020B0502040204020203" pitchFamily="34" charset="0"/>
                <a:cs typeface="Nirmala UI" panose="020B0502040204020203" pitchFamily="34" charset="0"/>
              </a:rPr>
              <a:t>मासिक धर्म के दौरान क्या होता है</a:t>
            </a:r>
          </a:p>
          <a:p>
            <a:pPr marL="179525" marR="0" lvl="0" indent="-179525" algn="l" defTabSz="914400" rtl="0" eaLnBrk="1" fontAlgn="auto" latinLnBrk="0" hangingPunct="1">
              <a:lnSpc>
                <a:spcPct val="100000"/>
              </a:lnSpc>
              <a:spcBef>
                <a:spcPct val="0"/>
              </a:spcBef>
              <a:spcAft>
                <a:spcPts val="0"/>
              </a:spcAft>
              <a:buClrTx/>
              <a:buSzTx/>
              <a:buFont typeface="Arial"/>
              <a:buChar char="•"/>
              <a:tabLst/>
              <a:defRPr/>
            </a:pPr>
            <a:r>
              <a:rPr kumimoji="0" lang="hi" sz="1200" b="0" i="0" u="none" strike="noStrike" kern="1200" cap="none" spc="0" normalizeH="0" baseline="0" noProof="0" dirty="0">
                <a:ln>
                  <a:noFill/>
                </a:ln>
                <a:solidFill>
                  <a:prstClr val="black"/>
                </a:solidFill>
                <a:effectLst/>
                <a:highlight>
                  <a:srgbClr val="000000">
                    <a:alpha val="0"/>
                  </a:srgbClr>
                </a:highlight>
                <a:uLnTx/>
                <a:uFillTx/>
                <a:latin typeface="Nirmala UI" panose="020B0502040204020203" pitchFamily="34" charset="0"/>
                <a:ea typeface="Nirmala UI" panose="020B0502040204020203" pitchFamily="34" charset="0"/>
                <a:cs typeface="Nirmala UI" panose="020B0502040204020203" pitchFamily="34" charset="0"/>
              </a:rPr>
              <a:t>कौन-सी चीज़ें मासिक धर्म के दौरान सामान्य नहीं है</a:t>
            </a:r>
          </a:p>
          <a:p>
            <a:pPr marL="179525" marR="0" lvl="0" indent="-179525" algn="l" defTabSz="914400" rtl="0" eaLnBrk="1" fontAlgn="auto" latinLnBrk="0" hangingPunct="1">
              <a:lnSpc>
                <a:spcPct val="100000"/>
              </a:lnSpc>
              <a:spcBef>
                <a:spcPct val="0"/>
              </a:spcBef>
              <a:spcAft>
                <a:spcPct val="0"/>
              </a:spcAft>
              <a:buClrTx/>
              <a:buSzTx/>
              <a:buFont typeface="Arial"/>
              <a:buChar char="•"/>
              <a:tabLst/>
              <a:defRPr/>
            </a:pPr>
            <a:r>
              <a:rPr kumimoji="0" lang="hi" sz="1200" b="0" i="0" u="none" strike="noStrike" kern="1200" cap="none" spc="0" normalizeH="0" baseline="0" noProof="0" dirty="0">
                <a:ln>
                  <a:noFill/>
                </a:ln>
                <a:solidFill>
                  <a:prstClr val="black"/>
                </a:solidFill>
                <a:effectLst/>
                <a:highlight>
                  <a:srgbClr val="000000">
                    <a:alpha val="0"/>
                  </a:srgbClr>
                </a:highlight>
                <a:uLnTx/>
                <a:uFillTx/>
                <a:latin typeface="Nirmala UI" panose="020B0502040204020203" pitchFamily="34" charset="0"/>
                <a:ea typeface="Nirmala UI" panose="020B0502040204020203" pitchFamily="34" charset="0"/>
                <a:cs typeface="Nirmala UI" panose="020B0502040204020203" pitchFamily="34" charset="0"/>
              </a:rPr>
              <a:t>मासिक धर्म के बारे में डॉक्टर या नर्स से कब मिलना चाहिए</a:t>
            </a:r>
          </a:p>
          <a:p>
            <a:pPr marL="179525" marR="0" lvl="0" indent="-179525" algn="l" defTabSz="914400" rtl="0" eaLnBrk="1" fontAlgn="auto" latinLnBrk="0" hangingPunct="1">
              <a:lnSpc>
                <a:spcPct val="100000"/>
              </a:lnSpc>
              <a:spcBef>
                <a:spcPct val="0"/>
              </a:spcBef>
              <a:spcAft>
                <a:spcPts val="0"/>
              </a:spcAft>
              <a:buClrTx/>
              <a:buSzTx/>
              <a:buFont typeface="Arial"/>
              <a:buChar char="•"/>
              <a:tabLst/>
              <a:defRPr/>
            </a:pPr>
            <a:r>
              <a:rPr kumimoji="0" lang="hi" sz="1200" b="0" i="0" u="none" strike="noStrike" kern="1200" cap="none" spc="0" normalizeH="0" baseline="0" noProof="0" dirty="0">
                <a:ln>
                  <a:noFill/>
                </a:ln>
                <a:solidFill>
                  <a:prstClr val="black"/>
                </a:solidFill>
                <a:effectLst/>
                <a:highlight>
                  <a:srgbClr val="000000">
                    <a:alpha val="0"/>
                  </a:srgbClr>
                </a:highlight>
                <a:uLnTx/>
                <a:uFillTx/>
                <a:latin typeface="Nirmala UI" panose="020B0502040204020203" pitchFamily="34" charset="0"/>
                <a:ea typeface="Nirmala UI" panose="020B0502040204020203" pitchFamily="34" charset="0"/>
                <a:cs typeface="Nirmala UI" panose="020B0502040204020203" pitchFamily="34" charset="0"/>
              </a:rPr>
              <a:t>मासिक धर्म के विभिन्न उत्पाद कौन-से हैं।</a:t>
            </a:r>
            <a:endParaRPr kumimoji="0" lang="en-US"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cs typeface="Arial"/>
            </a:endParaRP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a:t>
            </a:fld>
            <a:endParaRPr lang="en-AU"/>
          </a:p>
        </p:txBody>
      </p:sp>
    </p:spTree>
    <p:extLst>
      <p:ext uri="{BB962C8B-B14F-4D97-AF65-F5344CB8AC3E}">
        <p14:creationId xmlns:p14="http://schemas.microsoft.com/office/powerpoint/2010/main" val="35184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rtl="0">
              <a:lnSpc>
                <a:spcPct val="107000"/>
              </a:lnSpc>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से एक सप्ताह पहले , आपको कुछ लक्षण दिखाई दे सकते हैं। आपके ऐसा हो सकता है:</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80000" indent="-180000" rtl="0">
              <a:lnSpc>
                <a:spcPct val="107000"/>
              </a:lnSpc>
              <a:buFont typeface="Arial"/>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में दर्द </a:t>
            </a:r>
          </a:p>
          <a:p>
            <a:pPr marL="180000" marR="0" lvl="0" indent="-180000" algn="l" defTabSz="914400" rtl="0" eaLnBrk="1" fontAlgn="auto" latinLnBrk="0" hangingPunct="1">
              <a:lnSpc>
                <a:spcPct val="107000"/>
              </a:lnSpc>
              <a:spcBef>
                <a:spcPct val="0"/>
              </a:spcBef>
              <a:spcAft>
                <a:spcPct val="0"/>
              </a:spcAft>
              <a:buClrTx/>
              <a:buSzTx/>
              <a:buFont typeface="Arial"/>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मुहांसे</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marL="180000" indent="-180000" rtl="0">
              <a:lnSpc>
                <a:spcPct val="107000"/>
              </a:lnSpc>
              <a:buFont typeface="Arial"/>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शौच करने में परेशानी (कब्ज़ )</a:t>
            </a:r>
          </a:p>
          <a:p>
            <a:pPr marL="180000" indent="-180000" rtl="0">
              <a:lnSpc>
                <a:spcPct val="107000"/>
              </a:lnSpc>
              <a:buFont typeface="Arial"/>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सिरदर्द </a:t>
            </a:r>
          </a:p>
          <a:p>
            <a:pPr marL="180000" marR="0" lvl="0" indent="-180000" algn="l" defTabSz="914400" rtl="0" eaLnBrk="1" fontAlgn="auto" latinLnBrk="0" hangingPunct="1">
              <a:lnSpc>
                <a:spcPct val="107000"/>
              </a:lnSpc>
              <a:spcBef>
                <a:spcPct val="0"/>
              </a:spcBef>
              <a:spcAft>
                <a:spcPct val="0"/>
              </a:spcAft>
              <a:buClrTx/>
              <a:buSzTx/>
              <a:buFont typeface="Arial"/>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मूड में बदलाव, उदाहरण के लिए अचानक उदास या गुस्सा या चिड़चिड़ापन महसूस करना।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7000"/>
              </a:lnSpc>
              <a:spcBef>
                <a:spcPct val="0"/>
              </a:spcBef>
              <a:spcAft>
                <a:spcPct val="0"/>
              </a:spcAft>
              <a:buClrTx/>
              <a:buSzTx/>
              <a:buFont typeface="Arial"/>
              <a:buNone/>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शुरू होने के बाद ये लक्षण आमतौर पर ख़त्म हो जाते हैं।</a:t>
            </a:r>
          </a:p>
          <a:p>
            <a:pPr marL="0" marR="0" lvl="0" indent="0" algn="l" defTabSz="914400" rtl="0" eaLnBrk="1" fontAlgn="auto" latinLnBrk="0" hangingPunct="1">
              <a:lnSpc>
                <a:spcPct val="107000"/>
              </a:lnSpc>
              <a:spcBef>
                <a:spcPct val="0"/>
              </a:spcBef>
              <a:spcAft>
                <a:spcPct val="0"/>
              </a:spcAft>
              <a:buClrTx/>
              <a:buSzTx/>
              <a:buFont typeface="Arial"/>
              <a:buNone/>
              <a:defRPr/>
            </a:pP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rtl="0">
              <a:lnSpc>
                <a:spcPct val="107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अधिकांश महिलाएं इन लक्षणों को स्वयं प्रबंधित कर सकती हैं और सामान्य रूप से अपनी दैनिक गतिविधियों को जारी रख सकती हैं।</a:t>
            </a:r>
          </a:p>
          <a:p>
            <a:pPr>
              <a:lnSpc>
                <a:spcPct val="107000"/>
              </a:lnSpc>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10</a:t>
            </a:fld>
            <a:endParaRPr lang="en-AU"/>
          </a:p>
        </p:txBody>
      </p:sp>
    </p:spTree>
    <p:extLst>
      <p:ext uri="{BB962C8B-B14F-4D97-AF65-F5344CB8AC3E}">
        <p14:creationId xmlns:p14="http://schemas.microsoft.com/office/powerpoint/2010/main" val="96040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मासिक धर्म चक्र का पहला दिन आपके पीरियड्स का पहला दिन होता है। </a:t>
            </a:r>
          </a:p>
          <a:p>
            <a:pPr marL="179525" indent="-179525" defTabSz="957468" rtl="0">
              <a:lnSpc>
                <a:spcPct val="107000"/>
              </a:lnSpc>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पीरियड्स महीने में लगभग एक बार होते हैं और 3 से 7 दिनों तक रहते है। </a:t>
            </a:r>
          </a:p>
          <a:p>
            <a:pPr marL="179525" indent="-179525" defTabSz="957468"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 समय के दौरान, आपके गर्भ की परत टूट जाती है क्योंकि आप गर्भवती नहीं हुई और यह योनि के माध्यम से शरीर से निकल जाती है। यह आपके पीरियड्स का खून है।</a:t>
            </a:r>
          </a:p>
          <a:p>
            <a:pPr marL="0" indent="0" defTabSz="957468">
              <a:lnSpc>
                <a:spcPct val="107000"/>
              </a:lnSpc>
              <a:buFont typeface="Arial" panose="020B0604020202020204" pitchFamily="34" charset="0"/>
              <a:buNone/>
              <a:defRP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defTabSz="957468" rtl="0">
              <a:lnSpc>
                <a:spcPct val="107000"/>
              </a:lnSpc>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मासिक धर्म शुरू होने के बाद पहले 1-2 वर्षों के लिए, हो सकता है कि आपके पीरियड्स हर महीने नियमित रूप से न आएं।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11</a:t>
            </a:fld>
            <a:endParaRPr lang="en-AU"/>
          </a:p>
        </p:txBody>
      </p:sp>
    </p:spTree>
    <p:extLst>
      <p:ext uri="{BB962C8B-B14F-4D97-AF65-F5344CB8AC3E}">
        <p14:creationId xmlns:p14="http://schemas.microsoft.com/office/powerpoint/2010/main" val="62695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rtl="0">
              <a:lnSpc>
                <a:spcPct val="100000"/>
              </a:lnSpc>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 पीरियड्स के दौरान रक्तस्त्राव की मात्रा बदलती रहती है। </a:t>
            </a:r>
          </a:p>
          <a:p>
            <a:pPr marL="179525" indent="-179525" defTabSz="957468" rtl="0">
              <a:lnSpc>
                <a:spcPct val="100000"/>
              </a:lnSpc>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रक्तस्राव शुरुआत में हल्का होता है, आपके पीरियड्स के बीच में भारी हो जाता है और अंत में फिर हल्का हो जाता है। </a:t>
            </a:r>
          </a:p>
          <a:p>
            <a:pPr marL="179525" indent="-179525" defTabSz="957468" rtl="0">
              <a:lnSpc>
                <a:spcPct val="100000"/>
              </a:lnSpc>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 सकता है कि कुछ दिन आपको बस स्पॉटिंग हो।</a:t>
            </a:r>
          </a:p>
          <a:p>
            <a:pPr marL="179525" marR="0" lvl="0" indent="-179525" algn="l" defTabSz="957468"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के रक्त का रंग चमकीले लाल से गहरे भूरे रंग तक हो सकता है और यह पीरियड्स के दौरान बदल सकता है।</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12</a:t>
            </a:fld>
            <a:endParaRPr lang="en-AU"/>
          </a:p>
        </p:txBody>
      </p:sp>
    </p:spTree>
    <p:extLst>
      <p:ext uri="{BB962C8B-B14F-4D97-AF65-F5344CB8AC3E}">
        <p14:creationId xmlns:p14="http://schemas.microsoft.com/office/powerpoint/2010/main" val="319361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के पहले दो दिनों के दौरान, आप अपने पेट या पीठ के निचले हिस्से में दर्द महसूस हो सकता है। </a:t>
            </a:r>
          </a:p>
          <a:p>
            <a:pPr rtl="0">
              <a:lnSpc>
                <a:spcPct val="100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में दर्द सामान्य है अगर:</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marL="179525" indent="-179525" rtl="0">
              <a:lnSpc>
                <a:spcPct val="100000"/>
              </a:lnSpc>
              <a:buFont typeface="Arial"/>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आपके पीरियड्स के केवल पहले एक या दो दिनों के लिए होता है</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marL="179525" indent="-179525" rtl="0">
              <a:lnSpc>
                <a:spcPct val="100000"/>
              </a:lnSpc>
              <a:buFont typeface="Arial"/>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आप इनका उपयोग करते हैं तो यह चला जाता है:</a:t>
            </a:r>
          </a:p>
          <a:p>
            <a:pPr marL="666000" lvl="1" indent="-179525" rtl="0">
              <a:lnSpc>
                <a:spcPct val="100000"/>
              </a:lnSpc>
              <a:buFont typeface="Calibri" panose="020F050202020403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हीट पैक या गर्म पानी की बोतलों का </a:t>
            </a:r>
          </a:p>
          <a:p>
            <a:pPr marL="666000" lvl="1" indent="-179525" rtl="0">
              <a:lnSpc>
                <a:spcPct val="100000"/>
              </a:lnSpc>
              <a:buFont typeface="Calibri" panose="020F050202020403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पीरियड्स के दर्द की दवा, जैसे इबुप्रोफेन (नूरोफेन</a:t>
            </a:r>
            <a:r>
              <a:rPr lang="hi" sz="1200" b="0" i="0" u="none" strike="noStrike" baseline="3000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टीएम</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p>
          <a:p>
            <a:pPr marL="666000" lvl="1" indent="-179525" rtl="0">
              <a:lnSpc>
                <a:spcPct val="100000"/>
              </a:lnSpc>
              <a:buFont typeface="Calibri" panose="020F050202020403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हल्की कसरत जैसे स्ट्रेचिंग या योगा।</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13</a:t>
            </a:fld>
            <a:endParaRPr lang="en-AU"/>
          </a:p>
        </p:txBody>
      </p:sp>
    </p:spTree>
    <p:extLst>
      <p:ext uri="{BB962C8B-B14F-4D97-AF65-F5344CB8AC3E}">
        <p14:creationId xmlns:p14="http://schemas.microsoft.com/office/powerpoint/2010/main" val="786682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के दर्द से आपकी सामान्य गतिविधियां रूकनी नहीं चाहिए, जैसे कि:</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परिवार की देखभाल करना</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दोस्तों से मिलना</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बागवानी करना</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खरीददारी करना </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काम पर जाना या स्कूल जाना। </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14</a:t>
            </a:fld>
            <a:endParaRPr lang="en-AU"/>
          </a:p>
        </p:txBody>
      </p:sp>
    </p:spTree>
    <p:extLst>
      <p:ext uri="{BB962C8B-B14F-4D97-AF65-F5344CB8AC3E}">
        <p14:creationId xmlns:p14="http://schemas.microsoft.com/office/powerpoint/2010/main" val="187382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अब हम इस बारे में बात करेंगे कि आपकी माहवारी के दौरान क्या सामान्य नहीं है और आपको डॉक्टर या नर्स से कब बात करनी चाहिए। </a:t>
            </a: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15</a:t>
            </a:fld>
            <a:endParaRPr lang="en-AU"/>
          </a:p>
        </p:txBody>
      </p:sp>
    </p:spTree>
    <p:extLst>
      <p:ext uri="{BB962C8B-B14F-4D97-AF65-F5344CB8AC3E}">
        <p14:creationId xmlns:p14="http://schemas.microsoft.com/office/powerpoint/2010/main" val="200223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कुछ महिलाओं को मासिक धर्म शुरू होने से तकरीबन एक सप्ताह पहले से लेकर पीरियड्स शुरू होने तक बहुत बुरा महसूस होता है।</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उनके लक्षण हो सकते हैं जैसे:</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अत्यधिक दुखी या चिंतित महसूस करना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अत्यधिक क्रोधित या चिड़चिड़ापन</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असामान्य रूप से थका हुआ या विह्वल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पैनिक अटैक होना</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खुद को नुकसान पहुंचाने के विचार आना।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ये लक्षण बहुत अधिक हैं और इन के कारण आप अपनी दैनिक गतिविधियां नहीं कर पाते, तो यह सामान्य नहीं है। </a:t>
            </a: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16</a:t>
            </a:fld>
            <a:endParaRPr lang="en-AU"/>
          </a:p>
        </p:txBody>
      </p:sp>
    </p:spTree>
    <p:extLst>
      <p:ext uri="{BB962C8B-B14F-4D97-AF65-F5344CB8AC3E}">
        <p14:creationId xmlns:p14="http://schemas.microsoft.com/office/powerpoint/2010/main" val="135805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पीरियड्स में ऐसा है तो यह सामान्य नहीं है :</a:t>
            </a:r>
          </a:p>
          <a:p>
            <a:pPr marL="180000" lvl="1"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8 दिनों से अधिक समय तक रहते है</a:t>
            </a:r>
          </a:p>
          <a:p>
            <a:pPr marL="180000" lvl="1"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 महीने नहीं आते</a:t>
            </a:r>
          </a:p>
          <a:p>
            <a:pPr marL="180000" lvl="1"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 महीने लगभग एक ही समय पर नहीं आते </a:t>
            </a:r>
          </a:p>
          <a:p>
            <a:pPr marL="180000" lvl="1"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बिल्कुल नहीं आते (और आप जानते हैं कि आप गर्भवती नहीं हैं)</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17</a:t>
            </a:fld>
            <a:endParaRPr lang="en-AU"/>
          </a:p>
        </p:txBody>
      </p:sp>
    </p:spTree>
    <p:extLst>
      <p:ext uri="{BB962C8B-B14F-4D97-AF65-F5344CB8AC3E}">
        <p14:creationId xmlns:p14="http://schemas.microsoft.com/office/powerpoint/2010/main" val="359363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rtl="0">
              <a:lnSpc>
                <a:spcPct val="100000"/>
              </a:lnSpc>
              <a:buFont typeface="Arial" panose="020B0604020202020204" pitchFamily="34" charset="0"/>
              <a:buNone/>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माहवारी के दौरान भारी रक्तस्राव होता है तो यह सामान्य नहीं है। आपका रक्तस्राव अधिक होता है यदि आप:</a:t>
            </a:r>
          </a:p>
          <a:p>
            <a:pPr marL="180000" lvl="1"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 दो घंटे या उससे अधिक बार अपना पैड या टैम्पोन बदलना पड़ता है</a:t>
            </a:r>
          </a:p>
          <a:p>
            <a:pPr marL="180000" lvl="1"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रात में पैड बदलना पड़ता है</a:t>
            </a:r>
          </a:p>
          <a:p>
            <a:pPr marL="180000" lvl="1"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खून आपके कपड़ों में से बह जाता है</a:t>
            </a:r>
          </a:p>
          <a:p>
            <a:pPr marL="180000" lvl="1"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रक्त के थक्कों को आकार में 50 सेंट के सिक्के से बड़ा देखें।</a:t>
            </a:r>
          </a:p>
          <a:p>
            <a:pPr marL="0" indent="0" rtl="0">
              <a:buFont typeface="Arial" panose="020B0604020202020204" pitchFamily="34" charset="0"/>
              <a:buNone/>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पीरियड्स के समयों के बीच या सेक्स के बाद ब्लीडिंग होती है तो यह भी सामान्य नहीं है।</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18</a:t>
            </a:fld>
            <a:endParaRPr lang="en-AU"/>
          </a:p>
        </p:txBody>
      </p:sp>
    </p:spTree>
    <p:extLst>
      <p:ext uri="{BB962C8B-B14F-4D97-AF65-F5344CB8AC3E}">
        <p14:creationId xmlns:p14="http://schemas.microsoft.com/office/powerpoint/2010/main" val="53212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मासिक धर्म की दर्द में यह है तो सामान्य नहीं है</a:t>
            </a:r>
          </a:p>
          <a:p>
            <a:pPr marL="180000" indent="-180000" rtl="0">
              <a:lnSpc>
                <a:spcPct val="100000"/>
              </a:lnSpc>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दैनिक गतिविधियां नहीं कर पाते और अपने जीवन का आनंद नहीं उठा पाते </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इसकी वजह से स्कूल या काम नहीं जा पाते </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इबुप्रोफेन (नूरोफेन </a:t>
            </a:r>
            <a:r>
              <a:rPr lang="hi" sz="1200" b="0" i="0" u="none" strike="noStrike" baseline="3000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टीएम</a:t>
            </a: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जैसी दर्द निवारक दवाओं से ठीक नहीं होता है।</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endParaRPr lang="en-US" baseline="0"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19</a:t>
            </a:fld>
            <a:endParaRPr lang="en-AU"/>
          </a:p>
        </p:txBody>
      </p:sp>
    </p:spTree>
    <p:extLst>
      <p:ext uri="{BB962C8B-B14F-4D97-AF65-F5344CB8AC3E}">
        <p14:creationId xmlns:p14="http://schemas.microsoft.com/office/powerpoint/2010/main" val="174192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a:t>
            </a:fld>
            <a:endParaRPr lang="en-AU"/>
          </a:p>
        </p:txBody>
      </p:sp>
    </p:spTree>
    <p:extLst>
      <p:ext uri="{BB962C8B-B14F-4D97-AF65-F5344CB8AC3E}">
        <p14:creationId xmlns:p14="http://schemas.microsoft.com/office/powerpoint/2010/main" val="68313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 अपने मासिक धर्म को लेकर चिंतित हैं या कोई लक्षण हैं जो सामान्य नहीं हैं, तो डॉक्टर या नर्स से बात करें।</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20</a:t>
            </a:fld>
            <a:endParaRPr lang="en-AU"/>
          </a:p>
        </p:txBody>
      </p:sp>
    </p:spTree>
    <p:extLst>
      <p:ext uri="{BB962C8B-B14F-4D97-AF65-F5344CB8AC3E}">
        <p14:creationId xmlns:p14="http://schemas.microsoft.com/office/powerpoint/2010/main" val="4235436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मासिक धर्म चक्र को ट्रैक करना और सभी लक्षणों को रिकॉर्ड करना, जैसे आपका दर्द, आपका मूड, आपको कितना खून बह रहा है या यदि आपको कब्ज़ है, तो यह आपकी मदद कर सकता है: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80000" indent="-180000" rtl="0">
              <a:lnSpc>
                <a:spcPct val="100000"/>
              </a:lnSpc>
              <a:buFont typeface="Arial"/>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अपने पीरियड्स को बेहतर समझें </a:t>
            </a:r>
          </a:p>
          <a:p>
            <a:pPr marL="180000" indent="-180000" defTabSz="957468" rtl="0">
              <a:lnSpc>
                <a:spcPct val="100000"/>
              </a:lnSpc>
              <a:buFont typeface="Arial"/>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जानिए आपके पीरियड्स कब आएंगे और इसके लिए तैयार रहें</a:t>
            </a:r>
          </a:p>
          <a:p>
            <a:pPr marL="180000" indent="-180000" defTabSz="957468" rtl="0">
              <a:lnSpc>
                <a:spcPct val="100000"/>
              </a:lnSpc>
              <a:buFont typeface="Arial"/>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ऐसे किसी भी बदलाव पर ध्यान दें जो आपके लिए सामान्य नहीं है, ताकि आप जान सकें कि आपको डॉक्टर या नर्स से मिलने की जरूरत है या नहीं।</a:t>
            </a:r>
          </a:p>
          <a:p>
            <a:pPr>
              <a:lnSpc>
                <a:spcPct val="100000"/>
              </a:lnSpc>
            </a:pPr>
            <a:endParaRPr lang="en-AU" sz="1200" b="1" dirty="0">
              <a:latin typeface="Nirmala UI" panose="020B0502040204020203" pitchFamily="34" charset="0"/>
              <a:ea typeface="Nirmala UI" panose="020B0502040204020203" pitchFamily="34" charset="0"/>
              <a:cs typeface="Nirmala UI" panose="020B0502040204020203" pitchFamily="34" charset="0"/>
            </a:endParaRPr>
          </a:p>
          <a:p>
            <a:pPr rtl="0">
              <a:lnSpc>
                <a:spcPct val="100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कैलेंडर, डायरी या स्मार्टफोन ऐप का उपयोग करके अपने मासिक धर्म चक्र को ट्रैक करें। </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rtl="0">
              <a:lnSpc>
                <a:spcPct val="100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रिकॉर्ड करें कि आपके पीरियड्स कब शुरू होते हैं, यह कितने समय तक चलते हैं , और आपको कोई लक्षण, जैसे दर्द या भारी रक्तस्राव। </a:t>
            </a:r>
          </a:p>
          <a:p>
            <a:pPr rtl="0">
              <a:lnSpc>
                <a:spcPct val="100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अपने मासिक धर्म के बारे में किसी डॉक्टर या नर्स से मिलने की आवश्यकता है तो यह जानकारी महत्वपूर्ण होगी। </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21</a:t>
            </a:fld>
            <a:endParaRPr lang="en-AU"/>
          </a:p>
        </p:txBody>
      </p:sp>
    </p:spTree>
    <p:extLst>
      <p:ext uri="{BB962C8B-B14F-4D97-AF65-F5344CB8AC3E}">
        <p14:creationId xmlns:p14="http://schemas.microsoft.com/office/powerpoint/2010/main" val="2475595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None/>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चलिए आपके पीरियड्स के दौरान विभिन्न पीरियड्स के उत्पादों और स्वच्छता के बारे में बात करते हैं।</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22</a:t>
            </a:fld>
            <a:endParaRPr lang="en-AU"/>
          </a:p>
        </p:txBody>
      </p:sp>
    </p:spTree>
    <p:extLst>
      <p:ext uri="{BB962C8B-B14F-4D97-AF65-F5344CB8AC3E}">
        <p14:creationId xmlns:p14="http://schemas.microsoft.com/office/powerpoint/2010/main" val="1303124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आपके पीरियड्स होते हैं तो रक्त प्रवाह को प्रबंधित करने के लिए आप विभिन्न उत्पादों का उपयोग कर सकते हैं। इनमें शामिल हैं:</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पैड</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टैम्पोन</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के लिए अंडरवियर</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के लिए कप।</a:t>
            </a:r>
          </a:p>
          <a:p>
            <a:pPr>
              <a:lnSpc>
                <a:spcPct val="100000"/>
              </a:lnSpc>
            </a:pPr>
            <a:endParaRPr lang="en-AU" sz="1200" b="1" dirty="0">
              <a:latin typeface="Nirmala UI" panose="020B0502040204020203" pitchFamily="34" charset="0"/>
              <a:ea typeface="Nirmala UI" panose="020B0502040204020203" pitchFamily="34" charset="0"/>
              <a:cs typeface="Nirmala UI" panose="020B0502040204020203" pitchFamily="34" charset="0"/>
            </a:endParaRPr>
          </a:p>
          <a:p>
            <a:pPr rtl="0">
              <a:lnSpc>
                <a:spcPct val="100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 इनमें से प्रत्येक उत्पाद के बारे में और अधिक बात करने जा रहे हैं। सबसे महत्वपूर्ण बात यह जानना है कि आपके लिए क्या काम करता है और आपके पीरियड्स के दौरान आपको अधिक आरामदायक महसूस करवाता है। </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23</a:t>
            </a:fld>
            <a:endParaRPr lang="en-AU"/>
          </a:p>
        </p:txBody>
      </p:sp>
    </p:spTree>
    <p:extLst>
      <p:ext uri="{BB962C8B-B14F-4D97-AF65-F5344CB8AC3E}">
        <p14:creationId xmlns:p14="http://schemas.microsoft.com/office/powerpoint/2010/main" val="2000775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पैड सॉफ्ट मटेरियल के स्ट्रिप्स होते हैं जो आपके अंडरवियर से चिपक जाते हैं और आपके पीरियड ब्लड को सोख लेते हैं।</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पैड के विभिन्न आकार होते हैं, जैसे 'हल्का', 'मध्यम', 'भारी' या 'सुपर'। आप वह आकार चुन सकते हैं जो आपके रक्त प्रवाह के अनुकूल हो। </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 3 से 4 घंटे में अपना पैड बदलना अच्छा होता है।</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दोबारा इस्तेमाल करने वाला पैड भी ले सकते हैं। ये पैड फ़ैब्रिक से बने होते हैं. इन्हें धोकर दोबारा इस्तेमाल किया जा सकता है। </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24</a:t>
            </a:fld>
            <a:endParaRPr lang="en-AU"/>
          </a:p>
        </p:txBody>
      </p:sp>
    </p:spTree>
    <p:extLst>
      <p:ext uri="{BB962C8B-B14F-4D97-AF65-F5344CB8AC3E}">
        <p14:creationId xmlns:p14="http://schemas.microsoft.com/office/powerpoint/2010/main" val="2081852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7145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टैम्पोन कॉटन प्लग की तरह होते हैं जिन्हें आप अपनी योनि में डाल सकती हैं। वे आपके पीरियड ब्लड को सोख लेते हैं। वे आपके रक्त प्रवाह के अनुरूप विभिन्न साइज में आते हैं। </a:t>
            </a:r>
          </a:p>
          <a:p>
            <a:pPr marL="18000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टैम्पोन पहनकर खेल भी सकते हैं और तैराकी भी कर सकते हैं। </a:t>
            </a:r>
          </a:p>
          <a:p>
            <a:pPr marL="180000" indent="-17145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आप एक टैम्पोन डालते हैं, तो सुनिश्चित करें कि इसे काफी अंदर तक डालें। जब आप टैम्पोन डालना सीख रही हों तो एप्लीकेटर उपयोगी हो सकता है।</a:t>
            </a:r>
          </a:p>
          <a:p>
            <a:pPr marL="18000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प्रत्येक टैम्पोन में एक डोरी होती है जिससे आप इसे आसानी से बाहर निकाल सकते हैं।</a:t>
            </a:r>
            <a:endParaRPr lang="en-US" dirty="0">
              <a:latin typeface="Nirmala UI" panose="020B0502040204020203" pitchFamily="34" charset="0"/>
              <a:ea typeface="Nirmala UI" panose="020B0502040204020203" pitchFamily="34" charset="0"/>
              <a:cs typeface="Nirmala UI" panose="020B0502040204020203" pitchFamily="34" charset="0"/>
            </a:endParaRPr>
          </a:p>
          <a:p>
            <a:pPr marL="180000" indent="-17145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रक्त प्रवाह कितना भारी है, इस पर निर्भर करते हुए, अपने टैम्पन को हर 4 से 6 घंटे में बदलें, या यदि आपको आवश्यकता हो तो अधिक बार बदलें। </a:t>
            </a:r>
            <a:endParaRPr lang="en-US" dirty="0">
              <a:latin typeface="Nirmala UI" panose="020B0502040204020203" pitchFamily="34" charset="0"/>
              <a:ea typeface="Nirmala UI" panose="020B0502040204020203" pitchFamily="34" charset="0"/>
              <a:cs typeface="Nirmala UI" panose="020B0502040204020203" pitchFamily="34" charset="0"/>
            </a:endParaRPr>
          </a:p>
          <a:p>
            <a:pPr marL="180000" indent="-17145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टैम्पोन को 8 घंटे से अधिक समय तक अंदर न रखें क्योंकि इससे टॉक्सिक शॉक सिंड्रोम हो सकता है। यह एक बहुत ही असामान्य लेकिन गंभीर संक्रमण है। </a:t>
            </a:r>
          </a:p>
          <a:p>
            <a:pPr marL="180000" indent="-17145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रात भर टैम्पोन के बजाय पैड का उपयोग करना याद रखें और टैम्पोन डालने से पहले हमेशा अपने हाथ धोएं।</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25</a:t>
            </a:fld>
            <a:endParaRPr lang="en-AU"/>
          </a:p>
        </p:txBody>
      </p:sp>
    </p:spTree>
    <p:extLst>
      <p:ext uri="{BB962C8B-B14F-4D97-AF65-F5344CB8AC3E}">
        <p14:creationId xmlns:p14="http://schemas.microsoft.com/office/powerpoint/2010/main" val="2425885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पैड या टैम्पोन को कभी भी टॉयलेट में फ्लश न करें। </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 पैड या टैम्पोन फ्लश करते हैं, तो शौचालय ब्लॉक हो सकता है और नालियों को नुकसान हो सकता है।</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उपयोग किए गए पैड और टैम्पोन को टॉयलेट पेपर में लपेटें और उन्हें कूड़ेदान या सैनिटरी बिन में डाल दें। </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26</a:t>
            </a:fld>
            <a:endParaRPr lang="en-AU"/>
          </a:p>
        </p:txBody>
      </p:sp>
    </p:spTree>
    <p:extLst>
      <p:ext uri="{BB962C8B-B14F-4D97-AF65-F5344CB8AC3E}">
        <p14:creationId xmlns:p14="http://schemas.microsoft.com/office/powerpoint/2010/main" val="2571962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मेंस्ट्रुअल कप सॉफ्ट कप होते हैं जिन्हें आप अपनी योनि में डाल सकती हैं। वे आपके मासिक धर्म के रक्त को इकट्ठा करते हैं। उनके अलग-अलग आकार और साइज़ होते हैं। </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मेंस्ट्रुअल कप डालने के लिए, आपको इसे मोड़ना होगा और टैम्पोन की तरह अपनी योनि में डालना होगा। कप आपकी योनि के अंदर खुल जाता है और आपके मासिक धर्म के रक्त को इकठ्ठा कर लेता है। </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आप इसे निकाल दें , तो इसे खाली कर दें, पानी से धो लें और इसे फिर से अंदर डालें।</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solidFill>
                  <a:srgbClr val="231F2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मेंस्ट्रुअल कप को एक बार में 12 घंटे तक डाले रख सकती हैं।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 रात भर डाले रखना सुरक्षित है।</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मेंस्ट्रुअल कप पैड या टैम्पोन की तुलना में 2-3 गुना अधिक रक्त को समेट सकते हैं। </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एक ही कप को 10 साल तक दोबारा इस्तेमाल करते रह सकते हैं।</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कप का उपयोग करने में आश्वस्त होने से पहले आपको कुछ अभ्यास करने की आवश्यकता हो सकती है। </a:t>
            </a:r>
            <a:endParaRPr lang="en-US" sz="1200" b="0" dirty="0">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buFont typeface="Arial" panose="020B0604020202020204" pitchFamily="34" charset="0"/>
              <a:buNone/>
            </a:pPr>
            <a:endParaRPr lang="en-AU" sz="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Slide Number Placeholder 3"/>
          <p:cNvSpPr>
            <a:spLocks noGrp="1"/>
          </p:cNvSpPr>
          <p:nvPr>
            <p:ph type="sldNum" sz="quarter" idx="5"/>
          </p:nvPr>
        </p:nvSpPr>
        <p:spPr/>
        <p:txBody>
          <a:bodyPr/>
          <a:lstStyle/>
          <a:p>
            <a:fld id="{2A9DB48C-5C39-405E-88E0-2E9BFBFED93A}" type="slidenum">
              <a:rPr lang="en-AU" smtClean="0"/>
              <a:t>27</a:t>
            </a:fld>
            <a:endParaRPr lang="en-AU"/>
          </a:p>
        </p:txBody>
      </p:sp>
    </p:spTree>
    <p:extLst>
      <p:ext uri="{BB962C8B-B14F-4D97-AF65-F5344CB8AC3E}">
        <p14:creationId xmlns:p14="http://schemas.microsoft.com/office/powerpoint/2010/main" val="276899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पीरियड अंडरवियर एक खास तरह का अंडरवियर होता है जो आपके पीरियड के खून को सोख लेता है। यह सामान्य अंडरवियर जैसा दिखता है लेकिन इसमें एक अस्तर होता है जो पैड की तरह काम करता है।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कितने भारी है, इसके आधार पर आप 12 घंटे तक पीरियड्स अंडरवियर पहन सकती हैं। आप इसे रात भर पहन सकते हैं।</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अपने पीरियड अंडरवियर को धोकर दोबारा इस्तेमाल कर सकती हैं।</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आपका मासिक धर्म भारी हो तो आप पीरियड अंडरवियर का उपयोग अकेले या टैम्पोन या मासिक धर्म कप के साथ कर सकती हैं।</a:t>
            </a: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28</a:t>
            </a:fld>
            <a:endParaRPr lang="en-AU"/>
          </a:p>
        </p:txBody>
      </p:sp>
    </p:spTree>
    <p:extLst>
      <p:ext uri="{BB962C8B-B14F-4D97-AF65-F5344CB8AC3E}">
        <p14:creationId xmlns:p14="http://schemas.microsoft.com/office/powerpoint/2010/main" val="2829845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के उत्पादों का उपयोग करने से पहले और बाद में हमेशा अपने हाथ धोएं।</a:t>
            </a:r>
            <a:endParaRPr lang="en-AU"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29</a:t>
            </a:fld>
            <a:endParaRPr lang="en-AU"/>
          </a:p>
        </p:txBody>
      </p:sp>
    </p:spTree>
    <p:extLst>
      <p:ext uri="{BB962C8B-B14F-4D97-AF65-F5344CB8AC3E}">
        <p14:creationId xmlns:p14="http://schemas.microsoft.com/office/powerpoint/2010/main" val="22403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मेरा शरीर। मेरा स्वास्थ्य. </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प्रवासी और शरणार्थी पृष्ठभूमि से महिलाओं को स्वास्थ्य जानकारी देने में संगठनों और शिक्षकों की मदद करने के लिए एक शैक्षिक टूलकिट है। यह महिलाओं से उनके स्वास्थ्य के बारे में बातचीत करने को भी प्रोत्साहित करता है। </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टूलकिट महत्वपूर्ण स्वास्थ्य विषयों पर प्रस्तुतियों की एक विस्तृत श्रृंखला है, जैसे स्वस्थ जीवन, भावनात्मक स्वास्थ्य, रजोनिवृत्ति या यौन स्वास्थ्य।</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 जानकारी और अंग्रेजी और अन्य भाषाओं में उपलब्ध प्रस्तुतियों की सूची के लिए jeanhailes.org.au पर जाएं।</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3</a:t>
            </a:fld>
            <a:endParaRPr lang="en-AU"/>
          </a:p>
        </p:txBody>
      </p:sp>
    </p:spTree>
    <p:extLst>
      <p:ext uri="{BB962C8B-B14F-4D97-AF65-F5344CB8AC3E}">
        <p14:creationId xmlns:p14="http://schemas.microsoft.com/office/powerpoint/2010/main" val="563236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अपने निजी अंगों को धोने के लिए साबुन, शॉवर जैल या विशेष उत्पादों का उपयोग करने की आवश्यकता नहीं है।</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marL="180000" indent="-18000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के दौरान साफ रहने के लिए अपने गुप्तांगों को आराम से पानी से धोना काफी है। </a:t>
            </a:r>
          </a:p>
          <a:p>
            <a:pPr marL="180000" indent="-18000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निजी अंगों पर साबुन और अन्य उत्पादों का उपयोग करने से आपकी त्वचा रूखी हो सकती है या आपको खुजली हो सकती है।</a:t>
            </a:r>
            <a:endParaRPr lang="en-AU"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30</a:t>
            </a:fld>
            <a:endParaRPr lang="en-AU"/>
          </a:p>
        </p:txBody>
      </p:sp>
    </p:spTree>
    <p:extLst>
      <p:ext uri="{BB962C8B-B14F-4D97-AF65-F5344CB8AC3E}">
        <p14:creationId xmlns:p14="http://schemas.microsoft.com/office/powerpoint/2010/main" val="2774465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None/>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डॉक्टर या नर्स से बात करनी चाहिए अगर:</a:t>
            </a:r>
          </a:p>
          <a:p>
            <a:pPr marL="180000" indent="-180000" rtl="0">
              <a:lnSpc>
                <a:spcPct val="100000"/>
              </a:lnSpc>
              <a:spcBef>
                <a:spcPct val="0"/>
              </a:spcBef>
              <a:buClrTx/>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अपने पीरियड्स या मासिक धर्म चक्र को लेकर कोई चिंताएं हैं </a:t>
            </a:r>
          </a:p>
          <a:p>
            <a:pPr marL="180000" indent="-180000" rtl="0">
              <a:lnSpc>
                <a:spcPct val="100000"/>
              </a:lnSpc>
              <a:spcBef>
                <a:spcPct val="0"/>
              </a:spcBef>
              <a:buClrTx/>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पीरियड्स की वजह से आप कई चीजें नहीं कर पाते हैं</a:t>
            </a:r>
          </a:p>
          <a:p>
            <a:pPr marL="180000" indent="-180000" rtl="0">
              <a:lnSpc>
                <a:spcPct val="100000"/>
              </a:lnSpc>
              <a:spcBef>
                <a:spcPct val="0"/>
              </a:spcBef>
              <a:buClrTx/>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काफी अधिक रक्तस्राव होता है</a:t>
            </a:r>
          </a:p>
          <a:p>
            <a:pPr marL="180000" indent="-180000" rtl="0">
              <a:lnSpc>
                <a:spcPct val="100000"/>
              </a:lnSpc>
              <a:spcBef>
                <a:spcPct val="0"/>
              </a:spcBef>
              <a:buClrTx/>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हर महीने लगभग एक ही समय पर नहीं आते हैं </a:t>
            </a:r>
          </a:p>
          <a:p>
            <a:pPr marL="180000" indent="-180000" rtl="0">
              <a:lnSpc>
                <a:spcPct val="100000"/>
              </a:lnSpc>
              <a:spcBef>
                <a:spcPct val="0"/>
              </a:spcBef>
              <a:buClrTx/>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बिल्कुल नहीं आते हैं </a:t>
            </a:r>
          </a:p>
          <a:p>
            <a:pPr marL="180000" indent="-180000" rtl="0">
              <a:lnSpc>
                <a:spcPct val="100000"/>
              </a:lnSpc>
              <a:spcBef>
                <a:spcPct val="0"/>
              </a:spcBef>
              <a:buClrTx/>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के समयों के बीच या सेक्स के बाद ब्लीडिंग होती है।</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31</a:t>
            </a:fld>
            <a:endParaRPr lang="en-AU"/>
          </a:p>
        </p:txBody>
      </p:sp>
    </p:spTree>
    <p:extLst>
      <p:ext uri="{BB962C8B-B14F-4D97-AF65-F5344CB8AC3E}">
        <p14:creationId xmlns:p14="http://schemas.microsoft.com/office/powerpoint/2010/main" val="3231828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रखें:</a:t>
            </a:r>
          </a:p>
          <a:p>
            <a:pPr marL="180000" indent="-180000" rtl="0">
              <a:lnSpc>
                <a:spcPct val="100000"/>
              </a:lnSpc>
              <a:spcBef>
                <a:spcPct val="0"/>
              </a:spcBef>
              <a:spcAft>
                <a:spcPct val="0"/>
              </a:spcAft>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पीरियड्स होना स्वाभाविक है। आपको अपने पीरियड्स को लेकर शर्म करने या शर्मिंदगी महसूस करने की जरूरत नहीं है।</a:t>
            </a:r>
          </a:p>
          <a:p>
            <a:pPr marL="180000" indent="-180000" rtl="0">
              <a:lnSpc>
                <a:spcPct val="100000"/>
              </a:lnSpc>
              <a:spcBef>
                <a:spcPct val="0"/>
              </a:spcBef>
              <a:spcAft>
                <a:spcPct val="0"/>
              </a:spcAft>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मासिक धर्म चक्र को ट्रैक करना मददगार है।</a:t>
            </a:r>
          </a:p>
          <a:p>
            <a:pPr marL="180000" indent="-180000" rtl="0">
              <a:lnSpc>
                <a:spcPct val="100000"/>
              </a:lnSpc>
              <a:spcBef>
                <a:spcPct val="0"/>
              </a:spcBef>
              <a:spcAft>
                <a:spcPct val="0"/>
              </a:spcAft>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अपने पीरियड्स के बारे में आपकी कोई चिंताएं हैं तो अपने डॉक्टर या नर्स से बात करें।</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32</a:t>
            </a:fld>
            <a:endParaRPr lang="en-AU"/>
          </a:p>
        </p:txBody>
      </p:sp>
    </p:spTree>
    <p:extLst>
      <p:ext uri="{BB962C8B-B14F-4D97-AF65-F5344CB8AC3E}">
        <p14:creationId xmlns:p14="http://schemas.microsoft.com/office/powerpoint/2010/main" val="1843058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33</a:t>
            </a:fld>
            <a:endParaRPr lang="en-AU"/>
          </a:p>
        </p:txBody>
      </p:sp>
    </p:spTree>
    <p:extLst>
      <p:ext uri="{BB962C8B-B14F-4D97-AF65-F5344CB8AC3E}">
        <p14:creationId xmlns:p14="http://schemas.microsoft.com/office/powerpoint/2010/main" val="3180652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996"/>
              </a:spcBef>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सत्र की शुरुआत समूह चर्चा के साथ करें कि समूह के प्रतिभागी मासिक धर्म की भूमिका के बारे में क्या समझते हैं।</a:t>
            </a:r>
          </a:p>
          <a:p>
            <a:pPr>
              <a:spcBef>
                <a:spcPts val="996"/>
              </a:spcBef>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spcBef>
                <a:spcPct val="0"/>
              </a:spcBef>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विचार करने के लिए प्रश्न*: </a:t>
            </a:r>
          </a:p>
          <a:p>
            <a:pPr marL="180000" indent="-180000" rtl="0">
              <a:spcBef>
                <a:spcPct val="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को आप अपनी भाषा में क्या कहते हैं?</a:t>
            </a:r>
          </a:p>
          <a:p>
            <a:pPr marL="180000" indent="-180000" rtl="0">
              <a:spcBef>
                <a:spcPct val="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क्या है?</a:t>
            </a:r>
          </a:p>
          <a:p>
            <a:pPr marL="180000" indent="-180000" rtl="0">
              <a:spcBef>
                <a:spcPct val="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महिलाओं को मासिक धर्म क्यों होता है?</a:t>
            </a:r>
          </a:p>
          <a:p>
            <a:pPr marL="180000" indent="-180000" rtl="0">
              <a:spcBef>
                <a:spcPct val="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पीरियड्स के दौरान और पीरियड्स के बीच महिला के शरीर में क्या होता है?</a:t>
            </a:r>
          </a:p>
          <a:p>
            <a:pPr marL="180000" indent="-180000" rtl="0">
              <a:spcBef>
                <a:spcPct val="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आपकी संस्कृति में पीरियड्स के बारे में बात करना ठीक है?</a:t>
            </a:r>
          </a:p>
          <a:p>
            <a:pPr marL="180000" indent="-180000" rtl="0">
              <a:spcBef>
                <a:spcPct val="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आपको अपने पहले पीरियड्स के आने से पहले पीरियड्स के बारे में पता था?</a:t>
            </a:r>
          </a:p>
          <a:p>
            <a:pPr marL="180000" indent="-180000" rtl="0">
              <a:spcBef>
                <a:spcPct val="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के बारे में कैसे पता चला? स्कूल से, आपके परिवार या समुदाय की अन्य महिलाओं से?</a:t>
            </a:r>
          </a:p>
          <a:p>
            <a:pPr marL="180000" indent="-180000" rtl="0">
              <a:spcBef>
                <a:spcPct val="0"/>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संस्कृति में महिलाएं कौन से पीरियड्स उत्पादों का उपयोग करती हैं?</a:t>
            </a:r>
            <a:b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br>
            <a:endParaRPr lang="en-AU" sz="1200" dirty="0">
              <a:solidFill>
                <a:srgbClr val="000000"/>
              </a:solidFill>
              <a:latin typeface="Nirmala UI" panose="020B0502040204020203" pitchFamily="34" charset="0"/>
              <a:ea typeface="Nirmala UI" panose="020B0502040204020203" pitchFamily="34" charset="0"/>
              <a:cs typeface="Nirmala UI" panose="020B0502040204020203" pitchFamily="34" charset="0"/>
            </a:endParaRPr>
          </a:p>
          <a:p>
            <a:pPr rtl="0"/>
            <a:r>
              <a:rPr lang="hi" sz="1200" b="0" i="1"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प्रस्तुतकर्ता ध्यान दें: संक्षिप्त चर्चा शुरू करने के लिए कुछ प्रश्न चुनें। </a:t>
            </a:r>
            <a:endParaRPr lang="en-AU" sz="1200" u="none"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4</a:t>
            </a:fld>
            <a:endParaRPr lang="en-AU"/>
          </a:p>
        </p:txBody>
      </p:sp>
    </p:spTree>
    <p:extLst>
      <p:ext uri="{BB962C8B-B14F-4D97-AF65-F5344CB8AC3E}">
        <p14:creationId xmlns:p14="http://schemas.microsoft.com/office/powerpoint/2010/main" val="272918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सभी पीरियड्स अलग-अलग तरह के होते हैं, लेकिन यह जानना महत्वपूर्ण है कि आमतौर पर माहवारी कैसी होती है और इसके क्या सामान्य लक्षण होते हैं।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सबसे पहले, हम इस बारे में बात करेंगे कि पीरियड्स के दौरान क्या अपेक्षा की जाए। फिर हम उन चीजों के बारे में बात करेंगे जो सामान्य नहीं हैं और आपको डॉक्टर या नर्स से कब बात करनी चाहिए।</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5</a:t>
            </a:fld>
            <a:endParaRPr lang="en-AU"/>
          </a:p>
        </p:txBody>
      </p:sp>
    </p:spTree>
    <p:extLst>
      <p:ext uri="{BB962C8B-B14F-4D97-AF65-F5344CB8AC3E}">
        <p14:creationId xmlns:p14="http://schemas.microsoft.com/office/powerpoint/2010/main" val="282675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7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पीरियड्स, जिसे मासिक धर्म या रक्तस्राव भी कहा जाता है:</a:t>
            </a:r>
          </a:p>
          <a:p>
            <a:pPr marL="179525" indent="-179525" rtl="0">
              <a:lnSpc>
                <a:spcPct val="107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तब होता है जब आपकी योनि से महीने में लगभग एक बार रक्तस्राव होता है</a:t>
            </a:r>
          </a:p>
          <a:p>
            <a:pPr marL="179525" indent="-179525" rtl="0">
              <a:lnSpc>
                <a:spcPct val="107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इसका मतलब है कि आप गर्भवती नहीं हैं</a:t>
            </a:r>
          </a:p>
          <a:p>
            <a:pPr marL="179525" indent="-179525" rtl="0">
              <a:lnSpc>
                <a:spcPct val="107000"/>
              </a:lnSpc>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चक्र का हिस्सा है।</a:t>
            </a:r>
          </a:p>
          <a:p>
            <a:pPr marL="179525" indent="-179525">
              <a:lnSpc>
                <a:spcPct val="107000"/>
              </a:lnSpc>
              <a:buFont typeface="Arial" panose="020B0604020202020204" pitchFamily="34" charset="0"/>
              <a:buChar cha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lnSpc>
                <a:spcPct val="107000"/>
              </a:lnSpc>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अधिकांश लड़कियों को पहली बार</a:t>
            </a:r>
            <a:r>
              <a:rPr lang="hi" sz="1200" b="0" i="0" u="none" strike="noStrike" dirty="0">
                <a:solidFill>
                  <a:srgbClr val="383C3D"/>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12 या 13 साल की उम्र में माहवारी होती है, लेकिन कुछ को यह जल्दी नौ साल की उम्र में या 16 साल की उम्र में देर से होती है।</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0" indent="0" rtl="0">
              <a:lnSpc>
                <a:spcPct val="107000"/>
              </a:lnSpc>
              <a:spcAft>
                <a:spcPts val="806"/>
              </a:spcAft>
              <a:buFont typeface="Symbol" panose="05050102010706020507" pitchFamily="18" charset="2"/>
              <a:buNone/>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अधिकांश महिलाओं का आखिरी मासिक धर्म उनके 45 से 55 वर्ष की उम्र में होता है। </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6</a:t>
            </a:fld>
            <a:endParaRPr lang="en-AU"/>
          </a:p>
        </p:txBody>
      </p:sp>
    </p:spTree>
    <p:extLst>
      <p:ext uri="{BB962C8B-B14F-4D97-AF65-F5344CB8AC3E}">
        <p14:creationId xmlns:p14="http://schemas.microsoft.com/office/powerpoint/2010/main" val="158801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57468" rtl="0">
              <a:lnSpc>
                <a:spcPct val="107000"/>
              </a:lnSpc>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 महीने, आपके शरीर में कई तरह के बदलाव होते है जिन्हें मासिक धर्म चक्र कहा जाता है। मासिक धर्म चक्र का काम आपके शरीर को संभावित गर्भावस्था के लिए तैयार करना है। </a:t>
            </a:r>
          </a:p>
          <a:p>
            <a:pPr marL="180000" indent="-180000" defTabSz="957468" rtl="0">
              <a:lnSpc>
                <a:spcPct val="107000"/>
              </a:lnSpc>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एक औसत मासिक धर्म चक्र में लगभग 28 दिन लगते हैं लेकिन यह कुछ दिन कम या ज़्यादा हो सकता है। </a:t>
            </a:r>
          </a:p>
          <a:p>
            <a:pPr marL="180000" indent="-18000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चक्र आपके पीरियड्स के पहले दिन से शुरू होता है और आपके अगले पीरियड्स से पहले आखिरी दिन तक रहता है।</a:t>
            </a:r>
          </a:p>
          <a:p>
            <a:pPr marL="180000" indent="-18000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चक्र के मध्य में, आपके गर्भवती होने की संभावना सबसे अधिक होती है (यदि आप किसी पुरुष के साथ लिंग-योनि में सेक्स करती हैं और गर्भनिरोधक का उपयोग नहीं करती हैं)। </a:t>
            </a:r>
          </a:p>
          <a:p>
            <a:pPr marL="180000" indent="-180000" defTabSz="91428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 गर्भवती नहीं होती हैं, तो </a:t>
            </a:r>
            <a:r>
              <a:rPr lang="hi" sz="1200" b="0" i="0" u="none" strike="noStrike" dirty="0">
                <a:solidFill>
                  <a:srgbClr val="383C3D"/>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पीरियड्स हमेशा की तरह आते रहते है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और मासिक धर्म फिर से शुरू हो जाता है। </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7</a:t>
            </a:fld>
            <a:endParaRPr lang="en-AU"/>
          </a:p>
        </p:txBody>
      </p:sp>
    </p:spTree>
    <p:extLst>
      <p:ext uri="{BB962C8B-B14F-4D97-AF65-F5344CB8AC3E}">
        <p14:creationId xmlns:p14="http://schemas.microsoft.com/office/powerpoint/2010/main" val="279251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मासिक धर्म प्राकृतिक, स्वस्थ हैं और इसमें शर्म या शर्मिंदगी महसूस करने की कोई बात नहीं है।</a:t>
            </a:r>
          </a:p>
          <a:p>
            <a:endParaRPr lang="en-AU" dirty="0"/>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8</a:t>
            </a:fld>
            <a:endParaRPr lang="en-AU"/>
          </a:p>
        </p:txBody>
      </p:sp>
    </p:spTree>
    <p:extLst>
      <p:ext uri="{BB962C8B-B14F-4D97-AF65-F5344CB8AC3E}">
        <p14:creationId xmlns:p14="http://schemas.microsoft.com/office/powerpoint/2010/main" val="276933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चलिए इस बारे में बात करते हैं कि पीरियड्स के दौरान क्या अपेक्षा की जाए।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2A9DB48C-5C39-405E-88E0-2E9BFBFED93A}" type="slidenum">
              <a:rPr lang="en-AU" smtClean="0"/>
              <a:t>9</a:t>
            </a:fld>
            <a:endParaRPr lang="en-AU"/>
          </a:p>
        </p:txBody>
      </p:sp>
    </p:spTree>
    <p:extLst>
      <p:ext uri="{BB962C8B-B14F-4D97-AF65-F5344CB8AC3E}">
        <p14:creationId xmlns:p14="http://schemas.microsoft.com/office/powerpoint/2010/main" val="422455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DBC9-9688-FF1B-340B-B73384A5561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15CB6C8-5E21-792C-B91F-48703019F05A}"/>
              </a:ext>
            </a:extLst>
          </p:cNvPr>
          <p:cNvSpPr>
            <a:spLocks noGrp="1"/>
          </p:cNvSpPr>
          <p:nvPr>
            <p:ph type="dt" sz="half" idx="10"/>
          </p:nvPr>
        </p:nvSpPr>
        <p:spPr/>
        <p:txBody>
          <a:bodyPr/>
          <a:lstStyle/>
          <a:p>
            <a:fld id="{D5605415-EA91-4E01-86BE-3AB01DE03F11}" type="datetimeFigureOut">
              <a:rPr lang="en-AU" smtClean="0"/>
              <a:t>19/09/2024</a:t>
            </a:fld>
            <a:endParaRPr lang="en-AU"/>
          </a:p>
        </p:txBody>
      </p:sp>
      <p:sp>
        <p:nvSpPr>
          <p:cNvPr id="4" name="Footer Placeholder 3">
            <a:extLst>
              <a:ext uri="{FF2B5EF4-FFF2-40B4-BE49-F238E27FC236}">
                <a16:creationId xmlns:a16="http://schemas.microsoft.com/office/drawing/2014/main" id="{2EBA5971-B5C2-0B9A-B7D8-8DF3C9F3BE5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1790AB6-285C-2A8C-9B58-50F887DDA8A2}"/>
              </a:ext>
            </a:extLst>
          </p:cNvPr>
          <p:cNvSpPr>
            <a:spLocks noGrp="1"/>
          </p:cNvSpPr>
          <p:nvPr>
            <p:ph type="sldNum" sz="quarter" idx="12"/>
          </p:nvPr>
        </p:nvSpPr>
        <p:spPr/>
        <p:txBody>
          <a:bodyPr/>
          <a:lstStyle/>
          <a:p>
            <a:fld id="{345AF870-3EAC-4334-9EAB-B0937E67CC2A}" type="slidenum">
              <a:rPr lang="en-AU" smtClean="0"/>
              <a:t>‹#›</a:t>
            </a:fld>
            <a:endParaRPr lang="en-AU"/>
          </a:p>
        </p:txBody>
      </p:sp>
    </p:spTree>
    <p:extLst>
      <p:ext uri="{BB962C8B-B14F-4D97-AF65-F5344CB8AC3E}">
        <p14:creationId xmlns:p14="http://schemas.microsoft.com/office/powerpoint/2010/main" val="146511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0DA027-0C9F-39B5-BF7E-65747239E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4C5654E-A8D4-00F6-2141-06294EF2F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2BDC8F-82A8-1016-29B0-AF4D77A53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605415-EA91-4E01-86BE-3AB01DE03F11}" type="datetimeFigureOut">
              <a:rPr lang="en-AU" smtClean="0"/>
              <a:t>19/09/2024</a:t>
            </a:fld>
            <a:endParaRPr lang="en-AU"/>
          </a:p>
        </p:txBody>
      </p:sp>
      <p:sp>
        <p:nvSpPr>
          <p:cNvPr id="5" name="Footer Placeholder 4">
            <a:extLst>
              <a:ext uri="{FF2B5EF4-FFF2-40B4-BE49-F238E27FC236}">
                <a16:creationId xmlns:a16="http://schemas.microsoft.com/office/drawing/2014/main" id="{2F97503C-901D-7F34-CB38-ED09B7174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6A44F01-38A1-7EC0-2EEA-4F6EEA65B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5AF870-3EAC-4334-9EAB-B0937E67CC2A}" type="slidenum">
              <a:rPr lang="en-AU" smtClean="0"/>
              <a:t>‹#›</a:t>
            </a:fld>
            <a:endParaRPr lang="en-AU"/>
          </a:p>
        </p:txBody>
      </p:sp>
    </p:spTree>
    <p:extLst>
      <p:ext uri="{BB962C8B-B14F-4D97-AF65-F5344CB8AC3E}">
        <p14:creationId xmlns:p14="http://schemas.microsoft.com/office/powerpoint/2010/main" val="160158680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7500F4-7916-9760-3B47-64DD002B5781}"/>
              </a:ext>
            </a:extLst>
          </p:cNvPr>
          <p:cNvSpPr>
            <a:spLocks noGrp="1"/>
          </p:cNvSpPr>
          <p:nvPr>
            <p:ph type="title"/>
          </p:nvPr>
        </p:nvSpPr>
        <p:spPr/>
        <p:txBody>
          <a:bodyPr/>
          <a:lstStyle/>
          <a:p>
            <a:r>
              <a:rPr lang="hi"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मासिक धर्म</a:t>
            </a:r>
            <a:endParaRPr lang="en-AU" dirty="0">
              <a:latin typeface="Noto Sans Devanagari" panose="020B0502040504020204"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1A4AEC70-68F4-B7DF-8FF2-E236EE5A8C3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687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4A3444-E126-8D72-DC92-70A6A5502B8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CD3452A-8EE8-573A-C33B-2F79684984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392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C53F7F-2819-1929-E1BE-C903BF225C8B}"/>
              </a:ext>
            </a:extLst>
          </p:cNvPr>
          <p:cNvSpPr>
            <a:spLocks noGrp="1"/>
          </p:cNvSpPr>
          <p:nvPr>
            <p:ph type="title"/>
          </p:nvPr>
        </p:nvSpPr>
        <p:spPr/>
        <p:txBody>
          <a:bodyPr/>
          <a:lstStyle/>
          <a:p>
            <a:pPr algn="l" rtl="0">
              <a:lnSpc>
                <a:spcPct val="100000"/>
              </a:lnSpc>
            </a:pPr>
            <a: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पीरियड्स महीने में लगभग एक बार होते हैं और 3 से 7 दिनों तक रहते है। </a:t>
            </a:r>
            <a:endParaRPr lang="en-AU" sz="36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E4CB66E-80A4-D69E-5426-75FC6EFC7A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44373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939AF3-6DC1-3006-491F-A2FFED807BEF}"/>
              </a:ext>
            </a:extLst>
          </p:cNvPr>
          <p:cNvSpPr>
            <a:spLocks noGrp="1"/>
          </p:cNvSpPr>
          <p:nvPr>
            <p:ph type="title"/>
          </p:nvPr>
        </p:nvSpPr>
        <p:spPr/>
        <p:txBody>
          <a:bodyPr>
            <a:normAutofit fontScale="90000"/>
          </a:bodyPr>
          <a:lstStyle/>
          <a:p>
            <a:pPr algn="l" rtl="0">
              <a:lnSpc>
                <a:spcPct val="100000"/>
              </a:lnSpc>
              <a:spcBef>
                <a:spcPct val="0"/>
              </a:spcBef>
            </a:pPr>
            <a: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आपके रक्तस्त्राव की मात्रा बदल सकती है।</a:t>
            </a:r>
            <a:b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रक्त का रंग चमकीले लाल से गहरे भूरे रंग तक हो सकता है।</a:t>
            </a:r>
            <a:endParaRPr lang="en-AU" sz="36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EF1190E1-0005-7EE0-8C01-E96A51BB2D4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59745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F64A9D-6D09-D0CD-C62C-88F6FCDBA20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E72F6F4-9420-3AE8-93E6-418408B2CD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467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0A6F49-FFAB-0DE6-A753-DAF2B1E14C0A}"/>
              </a:ext>
            </a:extLst>
          </p:cNvPr>
          <p:cNvSpPr>
            <a:spLocks noGrp="1"/>
          </p:cNvSpPr>
          <p:nvPr>
            <p:ph type="title"/>
          </p:nvPr>
        </p:nvSpPr>
        <p:spPr/>
        <p:txBody>
          <a:bodyPr/>
          <a:lstStyle/>
          <a:p>
            <a:pPr algn="l" rtl="0">
              <a:lnSpc>
                <a:spcPct val="100000"/>
              </a:lnSpc>
            </a:pPr>
            <a:r>
              <a:rPr lang="hi" sz="36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मासिक धर्म के दर्द से आपकी सामान्य</a:t>
            </a:r>
            <a:r>
              <a:rPr lang="en-PH" sz="36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sz="36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गतिविधियां रूकनी नहीं चाहिए।</a:t>
            </a:r>
            <a:endParaRPr lang="en-AU" sz="3600" dirty="0">
              <a:solidFill>
                <a:schemeClr val="tx1"/>
              </a:solidFill>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28A55A33-A2AC-B3DD-DC11-0BAE4DFF08E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8577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E425FC-7176-3A00-6545-74CBBF2CDDAB}"/>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पीरियड्स के दौरान क्या सामान्य नहीं है?</a:t>
            </a:r>
            <a:endParaRPr lang="en-AU"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8E8096EB-393C-8984-636A-E2C6F381E1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8398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59AC39-0615-F86A-89A0-06ECF6536FB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27D7BBB-723C-902A-EF89-D24243BCE6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8535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5B1190-4301-BB5F-8476-F4FC7EAC4AF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3DF9840-C037-B7AC-F4CF-C40AA984BC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687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3208F6-477F-4756-DD56-331A2B4B689F}"/>
              </a:ext>
            </a:extLst>
          </p:cNvPr>
          <p:cNvSpPr>
            <a:spLocks noGrp="1"/>
          </p:cNvSpPr>
          <p:nvPr>
            <p:ph type="title"/>
          </p:nvPr>
        </p:nvSpPr>
        <p:spPr/>
        <p:txBody>
          <a:bodyPr/>
          <a:lstStyle/>
          <a:p>
            <a:pPr algn="l" rtl="0">
              <a:lnSpc>
                <a:spcPct val="100000"/>
              </a:lnSpc>
              <a:spcAft>
                <a:spcPts val="400"/>
              </a:spcAft>
            </a:pPr>
            <a:r>
              <a:rPr lang="hi" sz="36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यदि आपको भारी रक्तस्राव हो तो यह सामान्य नहीं है।</a:t>
            </a:r>
            <a:endParaRPr lang="hi" sz="360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CB9ACB1B-579B-5F2F-BC59-776E095868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804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AB0E86-96E3-7C38-1CCA-6DB8D60FE98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5E07B1C-264F-2289-0B87-78526102E3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91915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6EDCBA-43B4-E417-6D8C-962A5504F03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BEE91EA-303F-B1A7-B2A3-A69AAC1F2A7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861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202DFC-45C3-9B6F-BDC8-77641B40413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A709774-1B34-D95B-F0DD-918BBC8E70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1917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0028FE-5EAC-AD20-81F4-CFA9487DCC6C}"/>
              </a:ext>
            </a:extLst>
          </p:cNvPr>
          <p:cNvSpPr>
            <a:spLocks noGrp="1"/>
          </p:cNvSpPr>
          <p:nvPr>
            <p:ph type="title"/>
          </p:nvPr>
        </p:nvSpPr>
        <p:spPr/>
        <p:txBody>
          <a:bodyPr/>
          <a:lstStyle/>
          <a:p>
            <a:pPr algn="l" rtl="0">
              <a:lnSpc>
                <a:spcPct val="100000"/>
              </a:lnSpc>
            </a:pPr>
            <a: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अपने मासिक धर्म चक्र को ट्रैक करना और अपने लक्षणों का रिकॉर्ड रखना सहायक होता है। </a:t>
            </a:r>
            <a:endParaRPr lang="en-AU" sz="36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BB8929B8-8123-D7A7-C07D-C09A7C01CC7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56895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B4F997-8CAD-F3FD-446D-3EE38A47533D}"/>
              </a:ext>
            </a:extLst>
          </p:cNvPr>
          <p:cNvSpPr>
            <a:spLocks noGrp="1"/>
          </p:cNvSpPr>
          <p:nvPr>
            <p:ph type="title"/>
          </p:nvPr>
        </p:nvSpPr>
        <p:spPr/>
        <p:txBody>
          <a:bodyPr/>
          <a:lstStyle/>
          <a:p>
            <a:pPr algn="ctr" rtl="0"/>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पीरियड्स के उत्पाद और पीरियड्स के दौरान स्वच्छता</a:t>
            </a:r>
            <a:endParaRPr lang="en-AU"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F401B483-1766-D13C-07AE-4D3FD3FAB09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61714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06C774-0490-E50B-F485-BCCB41D5D70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350B8BD-8323-3AEC-63BA-964974B2782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82641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6B397F-669B-0D8E-B312-490AFE1BCA6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407E78C-9569-42FC-F2AF-8A87E0DD22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369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09C546-B56A-ED4D-19FD-BAA5F4B2E34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365D4F-D13C-B7DC-EF2A-FC75027806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76888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F6368E-9387-2E54-AC48-1A4C1799549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159AAA6-4898-A5E5-C096-DE9CE71FC4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310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B1B3B9-6C19-2B19-0875-299D95EB92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8EA9C90-CFEA-5173-CC4E-34EBA8BFAA3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96585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9CB7A8-9756-984A-13AB-AF1215FEF59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60572A6-540F-3F7B-20CD-EC683548990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1522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D9B4D2-7801-052F-0D32-700AD4A2FA4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098A3F8-93A5-8701-B5EC-852BB7890B4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880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1B0E3D-4FF5-8937-E086-005ACB8A795C}"/>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मेरा शरीर। मेरा स्वास्थ्य।</a:t>
            </a:r>
            <a:br>
              <a:rPr lang="hi" sz="40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स्वास्थ्य शिक्षण टूलकिट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81E272CC-895F-92B0-F242-28CF57B5CE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5804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C9426B-C3CA-E512-B7F9-19FDC8D587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42CB62A-1078-25CA-14BC-CD71E5D648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40143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50434D-910E-5E7E-C137-2F5F01B45AD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7305A5C-0922-6A04-0135-A846EFF617A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81443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03B3B1-1194-5CA9-39E4-FC230667E27D}"/>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याद रखें</a:t>
            </a:r>
            <a:endParaRPr lang="en-AU" sz="4000" b="1"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9D7772C1-35BA-5209-501B-D5D15546C9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54213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2BA70F-D030-753F-A661-4D3988780EDE}"/>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AE501974-A214-3352-5AF0-F8F18AF58B97}"/>
              </a:ext>
            </a:extLst>
          </p:cNvPr>
          <p:cNvPicPr>
            <a:picLocks noChangeAspect="1"/>
          </p:cNvPicPr>
          <p:nvPr/>
        </p:nvPicPr>
        <p:blipFill>
          <a:blip r:embed="rId3"/>
          <a:stretch>
            <a:fillRect/>
          </a:stretch>
        </p:blipFill>
        <p:spPr>
          <a:xfrm>
            <a:off x="0" y="-297"/>
            <a:ext cx="12192528" cy="6858297"/>
          </a:xfrm>
          <a:prstGeom prst="rect">
            <a:avLst/>
          </a:prstGeom>
        </p:spPr>
      </p:pic>
    </p:spTree>
    <p:extLst>
      <p:ext uri="{BB962C8B-B14F-4D97-AF65-F5344CB8AC3E}">
        <p14:creationId xmlns:p14="http://schemas.microsoft.com/office/powerpoint/2010/main" val="95241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8E58DE-B44B-CF60-F946-3F781AB2E873}"/>
              </a:ext>
            </a:extLst>
          </p:cNvPr>
          <p:cNvSpPr>
            <a:spLocks noGrp="1"/>
          </p:cNvSpPr>
          <p:nvPr>
            <p:ph type="title"/>
          </p:nvPr>
        </p:nvSpPr>
        <p:spPr/>
        <p:txBody>
          <a:bodyPr/>
          <a:lstStyle/>
          <a:p>
            <a:pPr algn="ctr" rtl="0"/>
            <a:r>
              <a:rPr lang="hi" sz="4000" b="1"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चलिए</a:t>
            </a:r>
            <a:endParaRPr lang="en-AU" sz="4000" b="1" dirty="0">
              <a:solidFill>
                <a:schemeClr val="tx1"/>
              </a:solidFill>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DE7A1CCB-E1F5-7707-1F74-256236634B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386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5CDECD-C4A8-A09C-F628-100E75DA5005}"/>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मासिक धर्म क्या है?</a:t>
            </a:r>
            <a:endParaRPr lang="en-AU"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F423FDA2-1A45-A776-0822-6E4E0CF571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744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051F81-E4BC-8DF2-1BED-385C66E79F38}"/>
              </a:ext>
            </a:extLst>
          </p:cNvPr>
          <p:cNvSpPr>
            <a:spLocks noGrp="1"/>
          </p:cNvSpPr>
          <p:nvPr>
            <p:ph type="title"/>
          </p:nvPr>
        </p:nvSpPr>
        <p:spPr/>
        <p:txBody>
          <a:bodyPr>
            <a:normAutofit fontScale="90000"/>
          </a:bodyPr>
          <a:lstStyle/>
          <a:p>
            <a:pPr algn="l" rtl="0">
              <a:lnSpc>
                <a:spcPct val="100000"/>
              </a:lnSpc>
              <a:spcAft>
                <a:spcPts val="1800"/>
              </a:spcAft>
            </a:pPr>
            <a: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मासिक धर्म आपकी योनि से मासिक रक्तस्राव है।</a:t>
            </a:r>
            <a:b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यह मासिक धर्म चक्र का हिस्सा है।</a:t>
            </a:r>
            <a:endParaRPr lang="en-AU" sz="36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1B3EE069-9B47-F4E6-7BE3-41F62DB63E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62457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9A555E-F9FD-1AC8-B314-BB3072D3D686}"/>
              </a:ext>
            </a:extLst>
          </p:cNvPr>
          <p:cNvSpPr>
            <a:spLocks noGrp="1"/>
          </p:cNvSpPr>
          <p:nvPr>
            <p:ph type="title"/>
          </p:nvPr>
        </p:nvSpPr>
        <p:spPr/>
        <p:txBody>
          <a:bodyPr>
            <a:normAutofit fontScale="90000"/>
          </a:bodyPr>
          <a:lstStyle/>
          <a:p>
            <a:pPr algn="l" rtl="0">
              <a:lnSpc>
                <a:spcPct val="100000"/>
              </a:lnSpc>
              <a:spcBef>
                <a:spcPct val="0"/>
              </a:spcBef>
            </a:pPr>
            <a: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मासिक धर्म चक्र संभावित गर्भावस्था के लिए तैयार करने के लिए आपके शरीर में होने वाले परिवर्तनों की एक श्रृंखला है।</a:t>
            </a:r>
            <a:b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sz="36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इस चक्र में लगभग 28 दिन लगते हैं</a:t>
            </a:r>
            <a:endParaRPr lang="en-AU" sz="36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37834AAC-2470-5EA7-731E-1ADB8488DCF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33556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2D3A26-D80C-53D2-FC6B-21F92AA95FF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AF31E0A-6C89-C1EA-7D8D-CF44B249742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448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C6F106-5090-0360-470E-346EAC1BE7DA}"/>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 </a:t>
            </a:r>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मासिक धर्म के दौरान सामान्य क्या है? </a:t>
            </a:r>
            <a:endParaRPr lang="en-AU"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C86EBC3B-E38E-56CF-15F4-64A013638F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8592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2619</Words>
  <Application>Microsoft Office PowerPoint</Application>
  <PresentationFormat>Widescreen</PresentationFormat>
  <Paragraphs>198</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Aptos Display</vt:lpstr>
      <vt:lpstr>Arial</vt:lpstr>
      <vt:lpstr>Calibri</vt:lpstr>
      <vt:lpstr>Nirmala UI</vt:lpstr>
      <vt:lpstr>Noto Sans Devanagari</vt:lpstr>
      <vt:lpstr>Symbol</vt:lpstr>
      <vt:lpstr>Office Theme</vt:lpstr>
      <vt:lpstr>मासिक धर्म</vt:lpstr>
      <vt:lpstr>PowerPoint Presentation</vt:lpstr>
      <vt:lpstr>मेरा शरीर। मेरा स्वास्थ्य। स्वास्थ्य शिक्षण टूलकिट </vt:lpstr>
      <vt:lpstr>चलिए</vt:lpstr>
      <vt:lpstr>मासिक धर्म क्या है?</vt:lpstr>
      <vt:lpstr>मासिक धर्म आपकी योनि से मासिक रक्तस्राव है।  यह मासिक धर्म चक्र का हिस्सा है।</vt:lpstr>
      <vt:lpstr>मासिक धर्म चक्र संभावित गर्भावस्था के लिए तैयार करने के लिए आपके शरीर में होने वाले परिवर्तनों की एक श्रृंखला है।  इस चक्र में लगभग 28 दिन लगते हैं</vt:lpstr>
      <vt:lpstr>PowerPoint Presentation</vt:lpstr>
      <vt:lpstr> मासिक धर्म के दौरान सामान्य क्या है? </vt:lpstr>
      <vt:lpstr>PowerPoint Presentation</vt:lpstr>
      <vt:lpstr>पीरियड्स महीने में लगभग एक बार होते हैं और 3 से 7 दिनों तक रहते है। </vt:lpstr>
      <vt:lpstr>आपके रक्तस्त्राव की मात्रा बदल सकती है।  रक्त का रंग चमकीले लाल से गहरे भूरे रंग तक हो सकता है।</vt:lpstr>
      <vt:lpstr>PowerPoint Presentation</vt:lpstr>
      <vt:lpstr>मासिक धर्म के दर्द से आपकी सामान्य गतिविधियां रूकनी नहीं चाहिए।</vt:lpstr>
      <vt:lpstr>पीरियड्स के दौरान क्या सामान्य नहीं है?</vt:lpstr>
      <vt:lpstr>PowerPoint Presentation</vt:lpstr>
      <vt:lpstr>PowerPoint Presentation</vt:lpstr>
      <vt:lpstr>यदि आपको भारी रक्तस्राव हो तो यह सामान्य नहीं है।</vt:lpstr>
      <vt:lpstr>PowerPoint Presentation</vt:lpstr>
      <vt:lpstr>PowerPoint Presentation</vt:lpstr>
      <vt:lpstr>अपने मासिक धर्म चक्र को ट्रैक करना और अपने लक्षणों का रिकॉर्ड रखना सहायक होता है। </vt:lpstr>
      <vt:lpstr>पीरियड्स के उत्पाद और पीरियड्स के दौरान स्वच्छता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याद रखें</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2024-08-20T02:07:56Z</dcterms:created>
  <dcterms:modified xsi:type="dcterms:W3CDTF">2024-09-19T00:42:31Z</dcterms:modified>
</cp:coreProperties>
</file>