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08" autoAdjust="0"/>
  </p:normalViewPr>
  <p:slideViewPr>
    <p:cSldViewPr snapToGrid="0">
      <p:cViewPr varScale="1">
        <p:scale>
          <a:sx n="125" d="100"/>
          <a:sy n="125" d="100"/>
        </p:scale>
        <p:origin x="1614" y="108"/>
      </p:cViewPr>
      <p:guideLst/>
    </p:cSldViewPr>
  </p:slideViewPr>
  <p:notesTextViewPr>
    <p:cViewPr>
      <p:scale>
        <a:sx n="120" d="100"/>
        <a:sy n="12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2A62C3DA-19C0-4B61-B920-082743EBA061}" type="datetimeFigureOut">
              <a:rPr lang="en-AU" smtClean="0"/>
              <a:t>17/09/2024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8D679131-A846-479E-8454-F1488FD669CF}" type="slidenum">
              <a:rPr lang="en-AU" smtClean="0"/>
              <a:t>‹#›</a:t>
            </a:fld>
            <a:endParaRPr lang="en-AU"/>
          </a:p>
        </p:txBody>
      </p:sp>
    </p:spTree>
    <p:extLst>
      <p:ext uri="{BB962C8B-B14F-4D97-AF65-F5344CB8AC3E}">
        <p14:creationId xmlns:p14="http://schemas.microsoft.com/office/powerpoint/2010/main" val="3742139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امروز درباره پریود صحبت می‌کنیم:</a:t>
            </a:r>
          </a:p>
          <a:p>
            <a:pPr marL="179525" indent="-179525" algn="r" rtl="1">
              <a:spcBef>
                <a:spcPct val="0"/>
              </a:spcBef>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چرخه (سیکل) قاعدگی چیست؟</a:t>
            </a:r>
          </a:p>
          <a:p>
            <a:pPr marL="179525" indent="-179525" algn="r" rtl="1">
              <a:spcBef>
                <a:spcPct val="0"/>
              </a:spcBef>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هنگام پریود انتظار چه چیزی را باید داشت؟</a:t>
            </a:r>
          </a:p>
          <a:p>
            <a:pPr marL="179525" indent="-179525" algn="r" rtl="1">
              <a:spcBef>
                <a:spcPct val="0"/>
              </a:spcBef>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چه چیزهایی هنگام پریود، عادی نیستند؟</a:t>
            </a:r>
          </a:p>
          <a:p>
            <a:pPr marL="179525" marR="0" lvl="0" indent="-179525" algn="r" defTabSz="914400" rtl="1" eaLnBrk="1" fontAlgn="auto" latinLnBrk="0" hangingPunct="1">
              <a:lnSpc>
                <a:spcPct val="100000"/>
              </a:lnSpc>
              <a:spcBef>
                <a:spcPct val="0"/>
              </a:spcBef>
              <a:spcAft>
                <a:spcPct val="0"/>
              </a:spcAft>
              <a:buClrTx/>
              <a:buSzTx/>
              <a:buFont typeface="Arial"/>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چه زمانی درباره پریودتان باید به پزشک یا پرستار مراجعه کنید؟</a:t>
            </a:r>
          </a:p>
          <a:p>
            <a:pPr marL="179525" indent="-179525" algn="r" rtl="1">
              <a:spcBef>
                <a:spcPct val="0"/>
              </a:spcBef>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انواع محصولات قاعدگی چه محصولاتی هستند؟</a:t>
            </a:r>
            <a:endParaRPr lang="en-US"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1</a:t>
            </a:fld>
            <a:endParaRPr lang="en-AU"/>
          </a:p>
        </p:txBody>
      </p:sp>
    </p:spTree>
    <p:extLst>
      <p:ext uri="{BB962C8B-B14F-4D97-AF65-F5344CB8AC3E}">
        <p14:creationId xmlns:p14="http://schemas.microsoft.com/office/powerpoint/2010/main" val="1623792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lgn="r" defTabSz="957468" rtl="1">
              <a:lnSpc>
                <a:spcPct val="100000"/>
              </a:lnSpc>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مقدار خونی که شما در طول قاعدگی خود از دست می‌دهید، متغیر است. </a:t>
            </a:r>
          </a:p>
          <a:p>
            <a:pPr marL="179525" indent="-179525" algn="r" defTabSz="957468" rtl="1">
              <a:lnSpc>
                <a:spcPct val="100000"/>
              </a:lnSpc>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خون‌ریزی ابتدا سبک‌تراست، در اواسط پریود سنگین‌تر و در پایان آن دوباره سبک‌تر می‌شود. </a:t>
            </a:r>
          </a:p>
          <a:p>
            <a:pPr marL="179525" indent="-179525" algn="r" defTabSz="957468" rtl="1">
              <a:lnSpc>
                <a:spcPct val="100000"/>
              </a:lnSpc>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برخی روزها ممکن است فقط لکه‌بینی داشته باشید.</a:t>
            </a:r>
          </a:p>
          <a:p>
            <a:pPr marL="179525" marR="0" lvl="0" indent="-179525" algn="r" defTabSz="957468"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رنگ خون پریود شما می‌تواند از قرمز روشن تا قهوه‌ای تیره متغیر باشد و در طول پریود شما تغییر کند.</a:t>
            </a:r>
            <a:endParaRPr lang="en-AU" dirty="0">
              <a:latin typeface="Dubai" panose="020B0503030403030204" pitchFamily="34" charset="-78"/>
              <a:cs typeface="Dubai" panose="020B0503030403030204" pitchFamily="34" charset="-78"/>
            </a:endParaRPr>
          </a:p>
          <a:p>
            <a:pPr marL="179525" indent="-179525" algn="r" defTabSz="957468">
              <a:lnSpc>
                <a:spcPct val="107000"/>
              </a:lnSpc>
              <a:buFont typeface="Arial" pitchFamily="34" charset="0"/>
              <a:buChar char="•"/>
              <a:defRPr/>
            </a:pPr>
            <a:endParaRPr lang="en-AU" sz="1200"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8D679131-A846-479E-8454-F1488FD669CF}" type="slidenum">
              <a:rPr lang="en-AU" smtClean="0"/>
              <a:t>12</a:t>
            </a:fld>
            <a:endParaRPr lang="en-AU"/>
          </a:p>
        </p:txBody>
      </p:sp>
    </p:spTree>
    <p:extLst>
      <p:ext uri="{BB962C8B-B14F-4D97-AF65-F5344CB8AC3E}">
        <p14:creationId xmlns:p14="http://schemas.microsoft.com/office/powerpoint/2010/main" val="1895832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pPr>
            <a:r>
              <a:rPr lang="fa-IR" sz="1200" b="0" i="0" u="none" strike="noStrike" dirty="0">
                <a:highlight>
                  <a:srgbClr val="000000">
                    <a:alpha val="0"/>
                  </a:srgbClr>
                </a:highlight>
                <a:latin typeface="Dubai" panose="020B0503030403030204" pitchFamily="34" charset="-78"/>
                <a:cs typeface="Dubai" panose="020B0503030403030204" pitchFamily="34" charset="-78"/>
              </a:rPr>
              <a:t>شما در دو روز اول پریودتان ممکن است در ناحیه شکم یا پایین کمرتان احساس درد کنید.</a:t>
            </a:r>
          </a:p>
          <a:p>
            <a:pPr algn="r" rtl="1">
              <a:lnSpc>
                <a:spcPct val="100000"/>
              </a:lnSpc>
            </a:pPr>
            <a:r>
              <a:rPr lang="fa-IR" sz="1200" b="0" i="0" u="none" strike="noStrike" dirty="0">
                <a:highlight>
                  <a:srgbClr val="000000">
                    <a:alpha val="0"/>
                  </a:srgbClr>
                </a:highlight>
                <a:latin typeface="Dubai" panose="020B0503030403030204" pitchFamily="34" charset="-78"/>
                <a:cs typeface="Dubai" panose="020B0503030403030204" pitchFamily="34" charset="-78"/>
              </a:rPr>
              <a:t>درد پریود عادی است اگر:</a:t>
            </a:r>
            <a:endParaRPr lang="en-US" dirty="0">
              <a:latin typeface="Dubai" panose="020B0503030403030204" pitchFamily="34" charset="-78"/>
              <a:cs typeface="Dubai" panose="020B0503030403030204" pitchFamily="34" charset="-78"/>
            </a:endParaRPr>
          </a:p>
          <a:p>
            <a:pPr marL="179525" indent="-179525" algn="r" rtl="1">
              <a:lnSpc>
                <a:spcPct val="100000"/>
              </a:lnSpc>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درد، فقط در یکی دو روز اول پریود شما وجود داشته باشد.</a:t>
            </a:r>
            <a:endParaRPr lang="en-US" dirty="0">
              <a:latin typeface="Dubai" panose="020B0503030403030204" pitchFamily="34" charset="-78"/>
              <a:cs typeface="Dubai" panose="020B0503030403030204" pitchFamily="34" charset="-78"/>
            </a:endParaRPr>
          </a:p>
          <a:p>
            <a:pPr marL="179525" indent="-179525" algn="r" rtl="1">
              <a:lnSpc>
                <a:spcPct val="100000"/>
              </a:lnSpc>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وقتی اقلام زیر را استفاده می‌کنید از بین برود:</a:t>
            </a:r>
          </a:p>
          <a:p>
            <a:pPr marL="666000" lvl="1" indent="-179525" algn="r" rtl="1">
              <a:lnSpc>
                <a:spcPct val="100000"/>
              </a:lnSpc>
              <a:buFont typeface="Calibri" panose="020F050202020403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بسته‌های گرماده (Heat packs) یا کیسه آب گرم</a:t>
            </a:r>
          </a:p>
          <a:p>
            <a:pPr marL="666000" lvl="1" indent="-179525" algn="r" rtl="1">
              <a:lnSpc>
                <a:spcPct val="100000"/>
              </a:lnSpc>
              <a:buFont typeface="Calibri" panose="020F050202020403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داروهای درد پریود مانند ایبوپروفن (Nurofen</a:t>
            </a:r>
            <a:r>
              <a:rPr lang="fa-IR" sz="1200" b="0" i="0" u="none" strike="noStrike" baseline="30000" dirty="0">
                <a:highlight>
                  <a:srgbClr val="000000">
                    <a:alpha val="0"/>
                  </a:srgbClr>
                </a:highlight>
                <a:latin typeface="Dubai" panose="020B0503030403030204" pitchFamily="34" charset="-78"/>
                <a:cs typeface="Dubai" panose="020B0503030403030204" pitchFamily="34" charset="-78"/>
              </a:rPr>
              <a:t>TM</a:t>
            </a:r>
            <a:r>
              <a:rPr lang="fa-IR" sz="1200" b="0" i="0" u="none" strike="noStrike" dirty="0">
                <a:highlight>
                  <a:srgbClr val="000000">
                    <a:alpha val="0"/>
                  </a:srgbClr>
                </a:highlight>
                <a:latin typeface="Dubai" panose="020B0503030403030204" pitchFamily="34" charset="-78"/>
                <a:cs typeface="Dubai" panose="020B0503030403030204" pitchFamily="34" charset="-78"/>
              </a:rPr>
              <a:t>)</a:t>
            </a:r>
          </a:p>
          <a:p>
            <a:pPr marL="666000" lvl="1" indent="-179525" algn="r" rtl="1">
              <a:lnSpc>
                <a:spcPct val="100000"/>
              </a:lnSpc>
              <a:buFont typeface="Calibri" panose="020F0502020204030204"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نرمش ملایم مانند حرکات کششی یا یوگا.</a:t>
            </a:r>
            <a:endParaRPr lang="en-US"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13</a:t>
            </a:fld>
            <a:endParaRPr lang="en-AU"/>
          </a:p>
        </p:txBody>
      </p:sp>
    </p:spTree>
    <p:extLst>
      <p:ext uri="{BB962C8B-B14F-4D97-AF65-F5344CB8AC3E}">
        <p14:creationId xmlns:p14="http://schemas.microsoft.com/office/powerpoint/2010/main" val="22670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درد پریود نباید شما را از انجام فعالیت‌های معمولتان، مانند موارد زیر باز دارد:</a:t>
            </a: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مراقبت از خانواده خود</a:t>
            </a: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ملاقات با دوستان</a:t>
            </a: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باغبانی</a:t>
            </a: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رفتن به خرید </a:t>
            </a: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کار کردن یا رفتن به مدرسه. </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14</a:t>
            </a:fld>
            <a:endParaRPr lang="en-AU"/>
          </a:p>
        </p:txBody>
      </p:sp>
    </p:spTree>
    <p:extLst>
      <p:ext uri="{BB962C8B-B14F-4D97-AF65-F5344CB8AC3E}">
        <p14:creationId xmlns:p14="http://schemas.microsoft.com/office/powerpoint/2010/main" val="4072327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latin typeface="Dubai" panose="020B0503030403030204" pitchFamily="34" charset="-78"/>
                <a:ea typeface="Calibri"/>
                <a:cs typeface="Dubai" panose="020B0503030403030204" pitchFamily="34" charset="-78"/>
              </a:rPr>
              <a:t>اکنون درباره مواردی که هنگام پریودتان عادی نیستند، گفتگو می‌کنیم و اینکه چه زمانی باید با یک پزشک یا پرستار صحبت کنید.</a:t>
            </a:r>
          </a:p>
          <a:p>
            <a:pPr algn="r"/>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15</a:t>
            </a:fld>
            <a:endParaRPr lang="en-AU"/>
          </a:p>
        </p:txBody>
      </p:sp>
    </p:spTree>
    <p:extLst>
      <p:ext uri="{BB962C8B-B14F-4D97-AF65-F5344CB8AC3E}">
        <p14:creationId xmlns:p14="http://schemas.microsoft.com/office/powerpoint/2010/main" val="715737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برخی خانم‌ها حدود یک هفته پیش از هر قاعدگی تا شروع قاعدگی خود احساس واقعا بدی دارند.</a:t>
            </a:r>
          </a:p>
          <a:p>
            <a:pPr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آن‌ها ممکن است چنین علائمی داشته باشند:</a:t>
            </a:r>
          </a:p>
          <a:p>
            <a:pPr marL="171450" indent="-171450" algn="r" rtl="1">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احساس غم یا نگرانی شدید </a:t>
            </a:r>
          </a:p>
          <a:p>
            <a:pPr marL="171450" indent="-171450" algn="r" rtl="1">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احساس خشم یا تحریک‌پذیری شدید</a:t>
            </a:r>
          </a:p>
          <a:p>
            <a:pPr marL="171450" indent="-171450" algn="r" rtl="1">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به طور غیرعادی خسته یا درمانده </a:t>
            </a:r>
          </a:p>
          <a:p>
            <a:pPr marL="171450" indent="-171450" algn="r" rtl="1">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داشتن حملات پانیک</a:t>
            </a:r>
          </a:p>
          <a:p>
            <a:pPr marL="171450" indent="-171450" algn="r" rtl="1">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داشتن افکار آسیب رساندن به خود </a:t>
            </a:r>
          </a:p>
          <a:p>
            <a:pPr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اگر این علائم شدید را دارید و این علائم، شما را از انجام فعالیت‌های روزانه خود باز می‌دارند، این عادی نیست. </a:t>
            </a:r>
          </a:p>
          <a:p>
            <a:pPr marL="0" indent="0" algn="r">
              <a:buFont typeface="Arial" pitchFamily="34" charset="0"/>
              <a:buNone/>
            </a:pP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8D679131-A846-479E-8454-F1488FD669CF}" type="slidenum">
              <a:rPr lang="en-AU" smtClean="0"/>
              <a:t>16</a:t>
            </a:fld>
            <a:endParaRPr lang="en-AU"/>
          </a:p>
        </p:txBody>
      </p:sp>
    </p:spTree>
    <p:extLst>
      <p:ext uri="{BB962C8B-B14F-4D97-AF65-F5344CB8AC3E}">
        <p14:creationId xmlns:p14="http://schemas.microsoft.com/office/powerpoint/2010/main" val="345517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Font typeface="Arial" pitchFamily="34" charset="0"/>
              <a:buNone/>
            </a:pPr>
            <a:r>
              <a:rPr lang="fa-IR" sz="1200" b="0" i="0" u="none" strike="noStrike" dirty="0">
                <a:highlight>
                  <a:srgbClr val="000000">
                    <a:alpha val="0"/>
                  </a:srgbClr>
                </a:highlight>
                <a:latin typeface="Dubai" panose="020B0503030403030204" pitchFamily="34" charset="-78"/>
                <a:cs typeface="Dubai" panose="020B0503030403030204" pitchFamily="34" charset="-78"/>
              </a:rPr>
              <a:t>این عادی نیست اگر پریود شما:</a:t>
            </a:r>
          </a:p>
          <a:p>
            <a:pPr marL="180000" lvl="1"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بیش از هشت روز طول می‌کشد.</a:t>
            </a:r>
          </a:p>
          <a:p>
            <a:pPr marL="180000" lvl="1"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هر ماه پریود نمی‌شوید.</a:t>
            </a:r>
          </a:p>
          <a:p>
            <a:pPr marL="180000" lvl="1"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هر ماه تقریباً در همان زمان پریود نمی‌شوید.</a:t>
            </a:r>
          </a:p>
          <a:p>
            <a:pPr marL="180000" lvl="1"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اصلا پریود نمی‌شوید (و می‌دانید که باردار نیستید).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17</a:t>
            </a:fld>
            <a:endParaRPr lang="en-AU"/>
          </a:p>
        </p:txBody>
      </p:sp>
    </p:spTree>
    <p:extLst>
      <p:ext uri="{BB962C8B-B14F-4D97-AF65-F5344CB8AC3E}">
        <p14:creationId xmlns:p14="http://schemas.microsoft.com/office/powerpoint/2010/main" val="3688445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r" rtl="1">
              <a:lnSpc>
                <a:spcPct val="100000"/>
              </a:lnSpc>
              <a:buFont typeface="Arial" pitchFamily="34" charset="0"/>
              <a:buNone/>
            </a:pPr>
            <a:r>
              <a:rPr lang="fa-IR" sz="1200" b="0" i="0" u="none" strike="noStrike" dirty="0">
                <a:highlight>
                  <a:srgbClr val="000000">
                    <a:alpha val="0"/>
                  </a:srgbClr>
                </a:highlight>
                <a:latin typeface="Dubai" panose="020B0503030403030204" pitchFamily="34" charset="-78"/>
                <a:cs typeface="Dubai" panose="020B0503030403030204" pitchFamily="34" charset="-78"/>
              </a:rPr>
              <a:t>اگر در طول قاعدگی خود، خون‌ریزی شدید دارید عادی نیست. خون‌ریزی شما شدید است اگر:</a:t>
            </a:r>
          </a:p>
          <a:p>
            <a:pPr marL="180000" lvl="1"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مجبور شوید نوار بهداشتی (پد) یا تامپون خود را هر دو ساعت یا به دفعات بیشتر عوض کنید.</a:t>
            </a:r>
          </a:p>
          <a:p>
            <a:pPr marL="180000" lvl="1"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در طول شب مجبور شوید پد خود را عوض کنید.</a:t>
            </a:r>
          </a:p>
          <a:p>
            <a:pPr marL="180000" lvl="1"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خون به بیرون لباستان نشت کند.</a:t>
            </a:r>
          </a:p>
          <a:p>
            <a:pPr marL="180000" lvl="1"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لخته‌های خون بزرگتر از سکه ۵۰ سنتی را ببینید.</a:t>
            </a:r>
          </a:p>
          <a:p>
            <a:pPr marL="0" indent="0" algn="r" rtl="1">
              <a:buFont typeface="Arial" pitchFamily="34" charset="0"/>
              <a:buNone/>
            </a:pPr>
            <a:r>
              <a:rPr lang="fa-IR" sz="1200" b="0" i="0" u="none" strike="noStrike" dirty="0">
                <a:highlight>
                  <a:srgbClr val="000000">
                    <a:alpha val="0"/>
                  </a:srgbClr>
                </a:highlight>
                <a:latin typeface="Dubai" panose="020B0503030403030204" pitchFamily="34" charset="-78"/>
                <a:cs typeface="Dubai" panose="020B0503030403030204" pitchFamily="34" charset="-78"/>
              </a:rPr>
              <a:t>همچنین اگر بین دو سیکل قاعدگی‌ یا پس از رابطه جنسی خون‌ریزی دارید، عادی نیست.</a:t>
            </a:r>
            <a:endParaRPr lang="en-US"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18</a:t>
            </a:fld>
            <a:endParaRPr lang="en-AU"/>
          </a:p>
        </p:txBody>
      </p:sp>
    </p:spTree>
    <p:extLst>
      <p:ext uri="{BB962C8B-B14F-4D97-AF65-F5344CB8AC3E}">
        <p14:creationId xmlns:p14="http://schemas.microsoft.com/office/powerpoint/2010/main" val="78693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pPr>
            <a:r>
              <a:rPr lang="fa-IR" sz="1200" b="0" i="0" u="none" strike="noStrike" baseline="0" dirty="0">
                <a:highlight>
                  <a:srgbClr val="000000">
                    <a:alpha val="0"/>
                  </a:srgbClr>
                </a:highlight>
                <a:latin typeface="Calibri"/>
              </a:rPr>
              <a:t>درد پریود شما عادی نیست اگر:</a:t>
            </a:r>
          </a:p>
          <a:p>
            <a:pPr marL="180000" indent="-180000" algn="r" rtl="1">
              <a:lnSpc>
                <a:spcPct val="100000"/>
              </a:lnSpc>
              <a:buFont typeface="Arial" pitchFamily="34" charset="0"/>
              <a:buChar char="•"/>
            </a:pPr>
            <a:r>
              <a:rPr lang="fa-IR" sz="1200" b="0" i="0" u="none" strike="noStrike" baseline="0" dirty="0">
                <a:highlight>
                  <a:srgbClr val="000000">
                    <a:alpha val="0"/>
                  </a:srgbClr>
                </a:highlight>
                <a:latin typeface="Calibri"/>
              </a:rPr>
              <a:t>شما را از انجام فعالیت‌های روزانه و لذت بردن از زندگی خود باز دارد.</a:t>
            </a: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baseline="0" dirty="0">
                <a:highlight>
                  <a:srgbClr val="000000">
                    <a:alpha val="0"/>
                  </a:srgbClr>
                </a:highlight>
                <a:latin typeface="Calibri"/>
              </a:rPr>
              <a:t>نتوانید به آن دلیل به مدرسه یا محل کار بروید.</a:t>
            </a: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baseline="0" dirty="0">
                <a:highlight>
                  <a:srgbClr val="000000">
                    <a:alpha val="0"/>
                  </a:srgbClr>
                </a:highlight>
                <a:latin typeface="Calibri"/>
              </a:rPr>
              <a:t>با داروهای درد مانند ایبوپروفن (Nurofen</a:t>
            </a:r>
            <a:r>
              <a:rPr lang="fa-IR" sz="1200" b="0" i="0" u="none" strike="noStrike" baseline="30000" dirty="0">
                <a:highlight>
                  <a:srgbClr val="000000">
                    <a:alpha val="0"/>
                  </a:srgbClr>
                </a:highlight>
                <a:latin typeface="Calibri"/>
              </a:rPr>
              <a:t>TM</a:t>
            </a:r>
            <a:r>
              <a:rPr lang="fa-IR" sz="1200" b="0" i="0" u="none" strike="noStrike" baseline="0" dirty="0">
                <a:highlight>
                  <a:srgbClr val="000000">
                    <a:alpha val="0"/>
                  </a:srgbClr>
                </a:highlight>
                <a:latin typeface="Calibri"/>
              </a:rPr>
              <a:t>) از بین نرود.</a:t>
            </a:r>
            <a:endParaRPr lang="en-AU" sz="1200" dirty="0"/>
          </a:p>
          <a:p>
            <a:pPr algn="r"/>
            <a:endParaRPr lang="en-US" baseline="0" dirty="0"/>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19</a:t>
            </a:fld>
            <a:endParaRPr lang="en-AU"/>
          </a:p>
        </p:txBody>
      </p:sp>
    </p:spTree>
    <p:extLst>
      <p:ext uri="{BB962C8B-B14F-4D97-AF65-F5344CB8AC3E}">
        <p14:creationId xmlns:p14="http://schemas.microsoft.com/office/powerpoint/2010/main" val="2850847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اگر درباره پریودتان نگرانید یا هر گونه علائمی دارید که عادی نیستند، با یک پزشک یا پرستار صحبت کنید.</a:t>
            </a:r>
            <a:endParaRPr lang="en-AU" dirty="0">
              <a:latin typeface="Dubai" panose="020B0503030403030204" pitchFamily="34" charset="-78"/>
              <a:cs typeface="Dubai" panose="020B0503030403030204" pitchFamily="34" charset="-78"/>
            </a:endParaRPr>
          </a:p>
          <a:p>
            <a:pPr algn="r"/>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20</a:t>
            </a:fld>
            <a:endParaRPr lang="en-AU"/>
          </a:p>
        </p:txBody>
      </p:sp>
    </p:spTree>
    <p:extLst>
      <p:ext uri="{BB962C8B-B14F-4D97-AF65-F5344CB8AC3E}">
        <p14:creationId xmlns:p14="http://schemas.microsoft.com/office/powerpoint/2010/main" val="582319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0000"/>
              </a:lnSpc>
            </a:pPr>
            <a:r>
              <a:rPr lang="fa-IR" sz="1200" b="0" i="0" u="none" strike="noStrike" dirty="0">
                <a:highlight>
                  <a:srgbClr val="000000">
                    <a:alpha val="0"/>
                  </a:srgbClr>
                </a:highlight>
                <a:latin typeface="Dubai" panose="020B0503030403030204" pitchFamily="34" charset="-78"/>
                <a:cs typeface="Dubai" panose="020B0503030403030204" pitchFamily="34" charset="-78"/>
              </a:rPr>
              <a:t>ردیابی سیکل قاعدگی و ثبت همه علائمتان مانند درد و خلق و خوی شما، میزان خون‌ریزی یا یبوست احتمالی، می‌تواند به شما کمک کند که: </a:t>
            </a:r>
            <a:endParaRPr lang="en-AU" dirty="0">
              <a:latin typeface="Dubai" panose="020B0503030403030204" pitchFamily="34" charset="-78"/>
              <a:cs typeface="Dubai" panose="020B0503030403030204" pitchFamily="34" charset="-78"/>
            </a:endParaRPr>
          </a:p>
          <a:p>
            <a:pPr marL="180000" indent="-180000" algn="r" rtl="1">
              <a:lnSpc>
                <a:spcPct val="100000"/>
              </a:lnSpc>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پریودتان را بهتر درک کنید. </a:t>
            </a:r>
          </a:p>
          <a:p>
            <a:pPr marL="180000" indent="-180000" algn="r" defTabSz="957468" rtl="1">
              <a:lnSpc>
                <a:spcPct val="100000"/>
              </a:lnSpc>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بدانید پریودتان چه زمانی فرا می‌رسد و برای آن آماده باشید.</a:t>
            </a:r>
          </a:p>
          <a:p>
            <a:pPr marL="180000" indent="-180000" algn="r" defTabSz="957468" rtl="1">
              <a:lnSpc>
                <a:spcPct val="100000"/>
              </a:lnSpc>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هر گونه تغییری که برای شما عادی نیست را متوجه شوید تا بدانید که آیا نیاز به مراجعه به پزشک یا پرستار دارید یا خیر.</a:t>
            </a:r>
          </a:p>
          <a:p>
            <a:pPr algn="r">
              <a:lnSpc>
                <a:spcPct val="100000"/>
              </a:lnSpc>
            </a:pPr>
            <a:endParaRPr lang="en-AU" b="1" dirty="0">
              <a:latin typeface="Dubai" panose="020B0503030403030204" pitchFamily="34" charset="-78"/>
              <a:cs typeface="Dubai" panose="020B0503030403030204" pitchFamily="34" charset="-78"/>
            </a:endParaRPr>
          </a:p>
          <a:p>
            <a:pPr algn="r" rtl="1">
              <a:lnSpc>
                <a:spcPct val="100000"/>
              </a:lnSpc>
            </a:pPr>
            <a:r>
              <a:rPr lang="fa-IR" sz="1200" b="0" i="0" u="none" strike="noStrike" dirty="0">
                <a:highlight>
                  <a:srgbClr val="000000">
                    <a:alpha val="0"/>
                  </a:srgbClr>
                </a:highlight>
                <a:latin typeface="Dubai" panose="020B0503030403030204" pitchFamily="34" charset="-78"/>
                <a:cs typeface="Dubai" panose="020B0503030403030204" pitchFamily="34" charset="-78"/>
              </a:rPr>
              <a:t>سیکل قاعدگی خود را با استفاده از یک تقویم، دفتر روزانه یا برنامه تلفن هوشمند دنبال کنید. </a:t>
            </a:r>
            <a:endParaRPr lang="en-US" dirty="0">
              <a:latin typeface="Dubai" panose="020B0503030403030204" pitchFamily="34" charset="-78"/>
              <a:cs typeface="Dubai" panose="020B0503030403030204" pitchFamily="34" charset="-78"/>
            </a:endParaRPr>
          </a:p>
          <a:p>
            <a:pPr algn="r" rtl="1">
              <a:lnSpc>
                <a:spcPct val="100000"/>
              </a:lnSpc>
            </a:pPr>
            <a:r>
              <a:rPr lang="fa-IR" sz="1200" b="0" i="0" u="none" strike="noStrike" dirty="0">
                <a:highlight>
                  <a:srgbClr val="000000">
                    <a:alpha val="0"/>
                  </a:srgbClr>
                </a:highlight>
                <a:latin typeface="Dubai" panose="020B0503030403030204" pitchFamily="34" charset="-78"/>
                <a:cs typeface="Dubai" panose="020B0503030403030204" pitchFamily="34" charset="-78"/>
              </a:rPr>
              <a:t>زمان شروع قاعدگی خود، طول دوره پریود و علائمی که دارید مانند درد یا خون‌ریزی شدید را ثبت کنید. </a:t>
            </a:r>
          </a:p>
          <a:p>
            <a:pPr algn="r" rtl="1">
              <a:lnSpc>
                <a:spcPct val="100000"/>
              </a:lnSpc>
            </a:pPr>
            <a:r>
              <a:rPr lang="fa-IR" sz="1200" b="0" i="0" u="none" strike="noStrike" dirty="0">
                <a:highlight>
                  <a:srgbClr val="000000">
                    <a:alpha val="0"/>
                  </a:srgbClr>
                </a:highlight>
                <a:latin typeface="Dubai" panose="020B0503030403030204" pitchFamily="34" charset="-78"/>
                <a:cs typeface="Dubai" panose="020B0503030403030204" pitchFamily="34" charset="-78"/>
              </a:rPr>
              <a:t>اگر درباره پریودتان نیاز به مراجعه به پزشک یا پرستار داشته باشید، این اطلاعات مهم است. </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21</a:t>
            </a:fld>
            <a:endParaRPr lang="en-AU"/>
          </a:p>
        </p:txBody>
      </p:sp>
    </p:spTree>
    <p:extLst>
      <p:ext uri="{BB962C8B-B14F-4D97-AF65-F5344CB8AC3E}">
        <p14:creationId xmlns:p14="http://schemas.microsoft.com/office/powerpoint/2010/main" val="957070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spcBef>
                <a:spcPts val="996"/>
              </a:spcBef>
            </a:pPr>
            <a:r>
              <a:rPr lang="fa-IR" sz="1200" b="1" i="0" u="none" strike="noStrike" dirty="0">
                <a:highlight>
                  <a:srgbClr val="000000">
                    <a:alpha val="0"/>
                  </a:srgbClr>
                </a:highlight>
                <a:latin typeface="Dubai" panose="020B0503030403030204" pitchFamily="34" charset="-78"/>
                <a:cs typeface="Dubai" panose="020B0503030403030204" pitchFamily="34" charset="-78"/>
              </a:rPr>
              <a:t>جلسه را با گفتگوی گروهی درباره درک شرکت‌کنندگان از نقش پریود آغاز کنید.</a:t>
            </a:r>
          </a:p>
          <a:p>
            <a:pPr algn="r">
              <a:spcBef>
                <a:spcPts val="996"/>
              </a:spcBef>
            </a:pPr>
            <a:endParaRPr lang="en-AU" sz="1200" dirty="0">
              <a:latin typeface="Dubai" panose="020B0503030403030204" pitchFamily="34" charset="-78"/>
              <a:cs typeface="Dubai" panose="020B0503030403030204" pitchFamily="34" charset="-78"/>
            </a:endParaRPr>
          </a:p>
          <a:p>
            <a:pPr algn="r" rtl="1">
              <a:spcBef>
                <a:spcPct val="0"/>
              </a:spcBef>
            </a:pPr>
            <a:r>
              <a:rPr lang="fa-IR" sz="1200" b="0" i="0" u="none" strike="noStrike" dirty="0">
                <a:highlight>
                  <a:srgbClr val="000000">
                    <a:alpha val="0"/>
                  </a:srgbClr>
                </a:highlight>
                <a:latin typeface="Dubai" panose="020B0503030403030204" pitchFamily="34" charset="-78"/>
                <a:cs typeface="Dubai" panose="020B0503030403030204" pitchFamily="34" charset="-78"/>
              </a:rPr>
              <a:t>پرسش‌هایی که باید در نظر گرفته شوند*:</a:t>
            </a:r>
          </a:p>
          <a:p>
            <a:pPr marL="180000" indent="-180000" algn="r" rtl="1">
              <a:spcBef>
                <a:spcPct val="0"/>
              </a:spcBef>
              <a:buFont typeface="Arial" pitchFamily="34" charset="0"/>
              <a:buChar cha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شما در زبان خود، پریود را چه می‌نامید؟</a:t>
            </a:r>
          </a:p>
          <a:p>
            <a:pPr marL="180000" indent="-180000" algn="r" rtl="1">
              <a:spcBef>
                <a:spcPct val="0"/>
              </a:spcBef>
              <a:buFont typeface="Arial" pitchFamily="34" charset="0"/>
              <a:buChar cha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پریود چیست؟</a:t>
            </a:r>
          </a:p>
          <a:p>
            <a:pPr marL="180000" indent="-180000" algn="r" rtl="1">
              <a:spcBef>
                <a:spcPct val="0"/>
              </a:spcBef>
              <a:buFont typeface="Arial" pitchFamily="34" charset="0"/>
              <a:buChar cha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چرا خانم‌ها پریود می‌شوند؟</a:t>
            </a:r>
          </a:p>
          <a:p>
            <a:pPr marL="180000" indent="-180000" algn="r" rtl="1">
              <a:spcBef>
                <a:spcPct val="0"/>
              </a:spcBef>
              <a:buFont typeface="Arial" pitchFamily="34" charset="0"/>
              <a:buChar cha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در بدن یک زن هنگام پریود و بین سیکل‌های پریود چه اتفاقی می‌افتد؟</a:t>
            </a:r>
          </a:p>
          <a:p>
            <a:pPr marL="180000" indent="-180000" algn="r" rtl="1">
              <a:spcBef>
                <a:spcPct val="0"/>
              </a:spcBef>
              <a:buFont typeface="Arial" pitchFamily="34" charset="0"/>
              <a:buChar cha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آیا در فرهنگ شما صحبت کردن درباره پریود مشکلی ندارد؟</a:t>
            </a:r>
          </a:p>
          <a:p>
            <a:pPr marL="180000" indent="-180000" algn="r" rtl="1">
              <a:spcBef>
                <a:spcPct val="0"/>
              </a:spcBef>
              <a:buFont typeface="Arial" pitchFamily="34" charset="0"/>
              <a:buChar cha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آیا پیش از اولین پریودتان، درباره قاعدگی اطلاع داشتید؟</a:t>
            </a:r>
          </a:p>
          <a:p>
            <a:pPr marL="180000" indent="-180000" algn="r" rtl="1">
              <a:spcBef>
                <a:spcPct val="0"/>
              </a:spcBef>
              <a:buFont typeface="Arial" pitchFamily="34" charset="0"/>
              <a:buChar cha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چگونه با پریود آشنا شدید؟ از مدرسه، سایر زنان در خانواده شما یا از جامعه؟</a:t>
            </a:r>
          </a:p>
          <a:p>
            <a:pPr marL="180000" indent="-180000" algn="r" rtl="1">
              <a:spcBef>
                <a:spcPct val="0"/>
              </a:spcBef>
              <a:buFont typeface="Arial" pitchFamily="34" charset="0"/>
              <a:buChar char="•"/>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زنان فرهنگ شما از چه محصولات قاعدگی استفاده می‌کنند؟</a:t>
            </a:r>
            <a:b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br>
            <a:endParaRPr lang="en-US"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endParaRPr>
          </a:p>
          <a:p>
            <a:pPr marL="0" indent="0" algn="r" rtl="1">
              <a:spcBef>
                <a:spcPct val="0"/>
              </a:spcBef>
              <a:buFont typeface="Arial" pitchFamily="34" charset="0"/>
              <a:buNone/>
            </a:pPr>
            <a:r>
              <a:rPr lang="fa-IR" sz="1200" b="0" i="0" u="none" strike="noStrike" dirty="0">
                <a:solidFill>
                  <a:srgbClr val="000000"/>
                </a:solidFill>
                <a:highlight>
                  <a:srgbClr val="000000">
                    <a:alpha val="0"/>
                  </a:srgbClr>
                </a:highlight>
                <a:latin typeface="Dubai" panose="020B0503030403030204" pitchFamily="34" charset="-78"/>
                <a:cs typeface="Dubai" panose="020B0503030403030204" pitchFamily="34" charset="-78"/>
              </a:rPr>
              <a:t>*قابل توجه برگزارکننده: چند پرسش را برای هدایت یک گفتگوی کوتاه انتخاب کنید.</a:t>
            </a:r>
            <a:endParaRPr lang="en-AU" sz="1200" dirty="0">
              <a:solidFill>
                <a:srgbClr val="000000"/>
              </a:solidFill>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4</a:t>
            </a:fld>
            <a:endParaRPr lang="en-AU"/>
          </a:p>
        </p:txBody>
      </p:sp>
    </p:spTree>
    <p:extLst>
      <p:ext uri="{BB962C8B-B14F-4D97-AF65-F5344CB8AC3E}">
        <p14:creationId xmlns:p14="http://schemas.microsoft.com/office/powerpoint/2010/main" val="1985571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r>
              <a:rPr lang="fa-IR" sz="1200" b="0" i="0" u="none" strike="noStrike" dirty="0">
                <a:highlight>
                  <a:srgbClr val="000000">
                    <a:alpha val="0"/>
                  </a:srgbClr>
                </a:highlight>
                <a:latin typeface="Dubai" panose="020B0503030403030204" pitchFamily="34" charset="-78"/>
                <a:cs typeface="Dubai" panose="020B0503030403030204" pitchFamily="34" charset="-78"/>
              </a:rPr>
              <a:t>بیایید در مورد محصولات مختلف قاعدگی و بهداشت هنگام پریود شما صحبت کنیم.</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22</a:t>
            </a:fld>
            <a:endParaRPr lang="en-AU"/>
          </a:p>
        </p:txBody>
      </p:sp>
    </p:spTree>
    <p:extLst>
      <p:ext uri="{BB962C8B-B14F-4D97-AF65-F5344CB8AC3E}">
        <p14:creationId xmlns:p14="http://schemas.microsoft.com/office/powerpoint/2010/main" val="2860895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محصولات مختلفی وجود دارند که می‌توانید از آن‌ها برای مدیریت جریان خون هنگام پریودتان استفاده کنید. این شامل اقلام زیر می‌شود:</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نوار بهداشتی (پد)</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تامپون</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لباس زیر قاعدگی</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کاپ قاعدگی.</a:t>
            </a:r>
          </a:p>
          <a:p>
            <a:pPr algn="r">
              <a:lnSpc>
                <a:spcPct val="100000"/>
              </a:lnSpc>
            </a:pPr>
            <a:endParaRPr lang="en-AU" b="1" dirty="0">
              <a:latin typeface="Dubai" panose="020B0503030403030204" pitchFamily="34" charset="-78"/>
              <a:cs typeface="Dubai" panose="020B0503030403030204" pitchFamily="34" charset="-78"/>
            </a:endParaRPr>
          </a:p>
          <a:p>
            <a:pPr algn="r" rtl="1">
              <a:lnSpc>
                <a:spcPct val="100000"/>
              </a:lnSpc>
            </a:pPr>
            <a:r>
              <a:rPr lang="fa-IR" sz="1200" b="0" i="0" u="none" strike="noStrike" dirty="0">
                <a:highlight>
                  <a:srgbClr val="000000">
                    <a:alpha val="0"/>
                  </a:srgbClr>
                </a:highlight>
                <a:latin typeface="Dubai" panose="020B0503030403030204" pitchFamily="34" charset="-78"/>
                <a:cs typeface="Dubai" panose="020B0503030403030204" pitchFamily="34" charset="-78"/>
              </a:rPr>
              <a:t>ما در مورد هر یک از این محصولات بیشتر صحبت خواهیم کرد. مهم‌ترین چیز این است که پیدا کنید چه چیزی برای شما مفید است و به شما کمک می‌کند هنگام پریودتان احساس راحتی بیشتری داشته باشید.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23</a:t>
            </a:fld>
            <a:endParaRPr lang="en-AU"/>
          </a:p>
        </p:txBody>
      </p:sp>
    </p:spTree>
    <p:extLst>
      <p:ext uri="{BB962C8B-B14F-4D97-AF65-F5344CB8AC3E}">
        <p14:creationId xmlns:p14="http://schemas.microsoft.com/office/powerpoint/2010/main" val="571905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نوارهای بهداشتی (پد) نوارهایی از مواد نرم هستند که به لباس زیر شما می‌چسبند و خون پریود شما را جذب می‌کنند.</a:t>
            </a:r>
            <a:endParaRPr lang="en-US" dirty="0">
              <a:latin typeface="Dubai" panose="020B0503030403030204" pitchFamily="34" charset="-78"/>
              <a:cs typeface="Dubai" panose="020B0503030403030204" pitchFamily="34" charset="-78"/>
            </a:endParaRP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نوارهای بهداشتی سایزهای مختلفی دارند، مانند «سبک»، «متوسط»، «سنگین» یا «سوپر». شما می‌توانید سایزی را انتخاب کنید که مناسب جریان خون شما باشد. </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خوب است که هر ۳ تا ۴ ساعت یک بار، نوار بهداشتی خود را عوض کنید.</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همچنین می‌توانید نوارهای بهداشتی قابل استفاده مجدد تهیه کنید. این نوارهای بهداشتی از پارچه تهیه شده‌اند. می‌توان آن‌ها را شست و دوباره استفاده کرد. </a:t>
            </a:r>
            <a:endParaRPr lang="en-US"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24</a:t>
            </a:fld>
            <a:endParaRPr lang="en-AU"/>
          </a:p>
        </p:txBody>
      </p:sp>
    </p:spTree>
    <p:extLst>
      <p:ext uri="{BB962C8B-B14F-4D97-AF65-F5344CB8AC3E}">
        <p14:creationId xmlns:p14="http://schemas.microsoft.com/office/powerpoint/2010/main" val="1616054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7145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تامپون‌ها مانند لوله‌های پنبه‌ای هستند که می‌توانید داخل واژن خود قرار دهید. آن‌ها خون پریود شما را جذب می‌کنند. تامپون‌ها سایزهای مختلف متناسب با جریان خون شما دارند. </a:t>
            </a:r>
          </a:p>
          <a:p>
            <a:pPr marL="180000" marR="0" lvl="0" indent="-17145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شما همچنان می‌توانید ورزش کنید و در حالی که تامپون پوشیده‌اید به شنا بروید. </a:t>
            </a:r>
          </a:p>
          <a:p>
            <a:pPr marL="180000" indent="-17145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هنگامی که تامپون را وارد می‌کنید، مطمئن شوید که آن را به اندازه کافی داخل قرار داده‌اید. هنگامی که شما در حال یادگیری نحوه قرار دادن تامپون هستید، یک اپلیکاتور می‌تواند مفید باشد.</a:t>
            </a:r>
          </a:p>
          <a:p>
            <a:pPr marL="180000" marR="0" lvl="0" indent="-17145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هر تامپون یک نخ دارد تا بتوانید آن را به راحتی بیرون بکشید.</a:t>
            </a:r>
            <a:endParaRPr lang="en-US" dirty="0">
              <a:latin typeface="Dubai" panose="020B0503030403030204" pitchFamily="34" charset="-78"/>
              <a:cs typeface="Dubai" panose="020B0503030403030204" pitchFamily="34" charset="-78"/>
            </a:endParaRPr>
          </a:p>
          <a:p>
            <a:pPr marL="180000" indent="-17145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بسته به شدت جریان خون، تامپون خود را هر ۴ تا ۶ ساعت یا در صورت نیاز، به دفعات بیشتر عوض کنید. </a:t>
            </a:r>
            <a:endParaRPr lang="en-US" dirty="0">
              <a:latin typeface="Dubai" panose="020B0503030403030204" pitchFamily="34" charset="-78"/>
              <a:cs typeface="Dubai" panose="020B0503030403030204" pitchFamily="34" charset="-78"/>
            </a:endParaRPr>
          </a:p>
          <a:p>
            <a:pPr marL="180000" indent="-17145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هرگز تامپون را بیش از ۸ ساعت داخل واژن نگذارید زیرا ممکن است سندرم شوک سمی ایجاد کند. این یک عفونت بسیار نادر اما جدی است. </a:t>
            </a:r>
          </a:p>
          <a:p>
            <a:pPr marL="180000" indent="-17145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به خاطر داشته باشید که در طول شب به جای تامپون از نوار بهداشتی استفاده کنید و همواره پیش از قرار دادن تامپون دست‌های خود را بشویید.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25</a:t>
            </a:fld>
            <a:endParaRPr lang="en-AU"/>
          </a:p>
        </p:txBody>
      </p:sp>
    </p:spTree>
    <p:extLst>
      <p:ext uri="{BB962C8B-B14F-4D97-AF65-F5344CB8AC3E}">
        <p14:creationId xmlns:p14="http://schemas.microsoft.com/office/powerpoint/2010/main" val="3397045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هرگز نوار بهداشتی یا تامپون را داخل توالت نیندازید. </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اگر نوار بهداشتی یا تامپون را داخل توالت بیندازید، می‌توانید باعث انسداد توالت و آسیب به لوله‌کشی شوید.</a:t>
            </a:r>
            <a:endParaRPr lang="en-AU" dirty="0">
              <a:latin typeface="Dubai" panose="020B0503030403030204" pitchFamily="34" charset="-78"/>
              <a:cs typeface="Dubai" panose="020B0503030403030204" pitchFamily="34" charset="-78"/>
            </a:endParaRP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نوارهای بهداشتی و تامپون‌های استفاده شده را داخل دستمال توالت بپیچید و در سطل زباله یا سطل بهداشتی بیندازید. </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26</a:t>
            </a:fld>
            <a:endParaRPr lang="en-AU"/>
          </a:p>
        </p:txBody>
      </p:sp>
    </p:spTree>
    <p:extLst>
      <p:ext uri="{BB962C8B-B14F-4D97-AF65-F5344CB8AC3E}">
        <p14:creationId xmlns:p14="http://schemas.microsoft.com/office/powerpoint/2010/main" val="2654464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کاپ‌های قاعدگی کاپ‌های نرمی هستند که می‌توانید داخل واژن خود قرار دهید. آن‌ها خون پریود شما را می‌گیرند. کاپ‌های قاعدگی اشکال و اندازه‌های مختلفی دارند. </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برای قرار دادن کاپ‌ قاعدگی باید آن را تا کنید و مانند تامپون وارد واژن کنید. کاپ قاعدگی داخل واژن شما باز می‌شود و خون پریود شما را می‌گیرد. </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پس از بیرون آوردن کاپ قاعدگی آن را خالی کنید، با آب بشویید و دوباره وارد کنید.</a:t>
            </a: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solidFill>
                  <a:srgbClr val="231F20"/>
                </a:solidFill>
                <a:highlight>
                  <a:srgbClr val="000000">
                    <a:alpha val="0"/>
                  </a:srgbClr>
                </a:highlight>
                <a:latin typeface="Dubai" panose="020B0503030403030204" pitchFamily="34" charset="-78"/>
                <a:cs typeface="Dubai" panose="020B0503030403030204" pitchFamily="34" charset="-78"/>
              </a:rPr>
              <a:t>هر کاپ قاعدگی را می‌توانید تا ۱۲ ساعت بپوشید. </a:t>
            </a:r>
            <a:r>
              <a:rPr lang="fa-IR" sz="1200" b="0" i="0" u="none" strike="noStrike" dirty="0">
                <a:highlight>
                  <a:srgbClr val="000000">
                    <a:alpha val="0"/>
                  </a:srgbClr>
                </a:highlight>
                <a:latin typeface="Dubai" panose="020B0503030403030204" pitchFamily="34" charset="-78"/>
                <a:cs typeface="Dubai" panose="020B0503030403030204" pitchFamily="34" charset="-78"/>
              </a:rPr>
              <a:t>پوشیدن آن در طول شب بی‌خطر است.</a:t>
            </a:r>
            <a:endParaRPr lang="en-US" dirty="0">
              <a:latin typeface="Dubai" panose="020B0503030403030204" pitchFamily="34" charset="-78"/>
              <a:cs typeface="Dubai" panose="020B0503030403030204" pitchFamily="34" charset="-78"/>
            </a:endParaRP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کاپ‌های قاعدگی می‌توانند ۲ تا ۳ برابر بیشتر از نوار بهداشتی یا تامپون، خون را در خود نگه دارند. </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شما می‌توانید از یک کاپ تا ۱۰ سال دوباره استفاده کنید.</a:t>
            </a:r>
            <a:endParaRPr lang="en-US" dirty="0">
              <a:latin typeface="Dubai" panose="020B0503030403030204" pitchFamily="34" charset="-78"/>
              <a:cs typeface="Dubai" panose="020B0503030403030204" pitchFamily="34" charset="-78"/>
            </a:endParaRP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ممکن است برای اطمینان، پیش از استفاده از کاپ قاعدگی قدری تمرین لازم باشد. </a:t>
            </a:r>
            <a:endParaRPr lang="en-US" b="0" dirty="0">
              <a:latin typeface="Dubai" panose="020B0503030403030204" pitchFamily="34" charset="-78"/>
              <a:cs typeface="Dubai" panose="020B0503030403030204" pitchFamily="34" charset="-78"/>
            </a:endParaRPr>
          </a:p>
          <a:p>
            <a:pPr marL="0" indent="0" algn="r">
              <a:lnSpc>
                <a:spcPct val="100000"/>
              </a:lnSpc>
              <a:buFont typeface="Arial" pitchFamily="34" charset="0"/>
              <a:buNone/>
            </a:pP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27</a:t>
            </a:fld>
            <a:endParaRPr lang="en-AU"/>
          </a:p>
        </p:txBody>
      </p:sp>
    </p:spTree>
    <p:extLst>
      <p:ext uri="{BB962C8B-B14F-4D97-AF65-F5344CB8AC3E}">
        <p14:creationId xmlns:p14="http://schemas.microsoft.com/office/powerpoint/2010/main" val="853716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لباس زیر قاعدگی، لباس زیر خاصی است که خون پریود شما را جذب می‌کند. لباس زیر قاعدگی شبیه لباس زیر معمولی است اما دارای آستری است که مانند نوار بهداشتی عمل می‌کند. </a:t>
            </a:r>
            <a:endParaRPr lang="en-AU" dirty="0">
              <a:latin typeface="Dubai" panose="020B0503030403030204" pitchFamily="34" charset="-78"/>
              <a:cs typeface="Dubai" panose="020B0503030403030204" pitchFamily="34" charset="-78"/>
            </a:endParaRP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بسته به اینکه قاعدگی شما چقدر سنگین است، لباس زیر قاعدگی را می‌توانید تا ۱۲ ساعت بپوشید. می‌توانید آن را در طول شب بپوشید.</a:t>
            </a:r>
          </a:p>
          <a:p>
            <a:pPr marL="180000" marR="0" lvl="0" indent="-180000" algn="r" defTabSz="914400" rtl="1" eaLnBrk="1" fontAlgn="auto" latinLnBrk="0" hangingPunct="1">
              <a:lnSpc>
                <a:spcPct val="100000"/>
              </a:lnSpc>
              <a:spcBef>
                <a:spcPct val="0"/>
              </a:spcBef>
              <a:spcAft>
                <a:spcPct val="0"/>
              </a:spcAft>
              <a:buClrTx/>
              <a:buSzTx/>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 لباس زیر قاعدگی خود را می‌توانید بشویید و دوباره استفاده کنید.</a:t>
            </a:r>
          </a:p>
          <a:p>
            <a:pPr marL="180000" indent="-180000" algn="r" rtl="1">
              <a:lnSpc>
                <a:spcPct val="100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می‌توانید زمانی که پریودتان سنگین است، از لباس‌ زیر قاعدگی به تنهایی یا به‌عنوان پشتیبان تامپون یا کاپ قاعدگی استفاده کنید.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28</a:t>
            </a:fld>
            <a:endParaRPr lang="en-AU"/>
          </a:p>
        </p:txBody>
      </p:sp>
    </p:spTree>
    <p:extLst>
      <p:ext uri="{BB962C8B-B14F-4D97-AF65-F5344CB8AC3E}">
        <p14:creationId xmlns:p14="http://schemas.microsoft.com/office/powerpoint/2010/main" val="2703039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همواره قبل و بعد از استفاده از محصولات قاعدگی، دست‌های خود را بشویید.</a:t>
            </a:r>
            <a:endParaRPr lang="en-AU" dirty="0">
              <a:latin typeface="Dubai" panose="020B0503030403030204" pitchFamily="34" charset="-78"/>
              <a:cs typeface="Dubai" panose="020B0503030403030204" pitchFamily="34" charset="-78"/>
            </a:endParaRPr>
          </a:p>
          <a:p>
            <a:pPr algn="r"/>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29</a:t>
            </a:fld>
            <a:endParaRPr lang="en-AU"/>
          </a:p>
        </p:txBody>
      </p:sp>
    </p:spTree>
    <p:extLst>
      <p:ext uri="{BB962C8B-B14F-4D97-AF65-F5344CB8AC3E}">
        <p14:creationId xmlns:p14="http://schemas.microsoft.com/office/powerpoint/2010/main" val="2294130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rtl="1">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شما برای شستن اندام‌های خصوصی خود نیازی به استفاده از صابون، ژل دوش یا محصولات خاصی ندارید.</a:t>
            </a:r>
            <a:endParaRPr lang="en-US" sz="1200" dirty="0">
              <a:latin typeface="Dubai" panose="020B0503030403030204" pitchFamily="34" charset="-78"/>
              <a:cs typeface="Dubai" panose="020B0503030403030204" pitchFamily="34" charset="-78"/>
            </a:endParaRPr>
          </a:p>
          <a:p>
            <a:pPr marL="180000" indent="-180000" algn="r" rtl="1">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کافی است اندام‌های خصوصی خود را به آرامی با آب بشویید تا هنگام پریودتان تمیز بمانید. </a:t>
            </a:r>
          </a:p>
          <a:p>
            <a:pPr marL="180000" indent="-180000" algn="r" rtl="1">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استفاده از صابون و سایر محصولات بر روی اندام‌های خصوصی شما، می‌تواند باعث خشکی یا خارش پوست شما شود.</a:t>
            </a: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30</a:t>
            </a:fld>
            <a:endParaRPr lang="en-AU"/>
          </a:p>
        </p:txBody>
      </p:sp>
    </p:spTree>
    <p:extLst>
      <p:ext uri="{BB962C8B-B14F-4D97-AF65-F5344CB8AC3E}">
        <p14:creationId xmlns:p14="http://schemas.microsoft.com/office/powerpoint/2010/main" val="3475395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r" rtl="1">
              <a:buNone/>
            </a:pPr>
            <a:r>
              <a:rPr lang="fa-IR" sz="1200" b="0" i="0" u="none" strike="noStrike" dirty="0">
                <a:highlight>
                  <a:srgbClr val="000000">
                    <a:alpha val="0"/>
                  </a:srgbClr>
                </a:highlight>
                <a:latin typeface="Dubai" panose="020B0503030403030204" pitchFamily="34" charset="-78"/>
                <a:cs typeface="Dubai" panose="020B0503030403030204" pitchFamily="34" charset="-78"/>
              </a:rPr>
              <a:t>در موارد زیر باید با پزشک یا پرستار صحبت کنید:</a:t>
            </a:r>
          </a:p>
          <a:p>
            <a:pPr marL="180000" indent="-180000" algn="r" rtl="1">
              <a:lnSpc>
                <a:spcPct val="100000"/>
              </a:lnSpc>
              <a:spcBef>
                <a:spcPct val="0"/>
              </a:spcBef>
              <a:buClrTx/>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پریود یا سیکل قاعدگی شما، نگرانتان می‌کند.</a:t>
            </a:r>
          </a:p>
          <a:p>
            <a:pPr marL="180000" indent="-180000" algn="r" rtl="1">
              <a:lnSpc>
                <a:spcPct val="100000"/>
              </a:lnSpc>
              <a:spcBef>
                <a:spcPct val="0"/>
              </a:spcBef>
              <a:buClrTx/>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پریودتان شما را از انجام کارها باز می‌دارد.</a:t>
            </a:r>
          </a:p>
          <a:p>
            <a:pPr marL="180000" indent="-180000" algn="r" rtl="1">
              <a:lnSpc>
                <a:spcPct val="100000"/>
              </a:lnSpc>
              <a:spcBef>
                <a:spcPct val="0"/>
              </a:spcBef>
              <a:buClrTx/>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خون‌ریزی شما واقعا سنگین است.</a:t>
            </a:r>
          </a:p>
          <a:p>
            <a:pPr marL="180000" indent="-180000" algn="r" rtl="1">
              <a:lnSpc>
                <a:spcPct val="100000"/>
              </a:lnSpc>
              <a:spcBef>
                <a:spcPct val="0"/>
              </a:spcBef>
              <a:buClrTx/>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هر ماه تقریباً در همان زمان پریود نمی‌شوید.</a:t>
            </a:r>
          </a:p>
          <a:p>
            <a:pPr marL="180000" indent="-180000" algn="r" rtl="1">
              <a:lnSpc>
                <a:spcPct val="100000"/>
              </a:lnSpc>
              <a:spcBef>
                <a:spcPct val="0"/>
              </a:spcBef>
              <a:buClrTx/>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اصلا پریود نمی‌شوید.</a:t>
            </a:r>
          </a:p>
          <a:p>
            <a:pPr marL="180000" indent="-180000" algn="r" rtl="1">
              <a:lnSpc>
                <a:spcPct val="100000"/>
              </a:lnSpc>
              <a:spcBef>
                <a:spcPct val="0"/>
              </a:spcBef>
              <a:buClrTx/>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بین دوره‌های قاعدگی یا پس از رابطه جنسی خون‌ریزی دارید.</a:t>
            </a:r>
            <a:endParaRPr lang="en-AU" sz="120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31</a:t>
            </a:fld>
            <a:endParaRPr lang="en-AU"/>
          </a:p>
        </p:txBody>
      </p:sp>
    </p:spTree>
    <p:extLst>
      <p:ext uri="{BB962C8B-B14F-4D97-AF65-F5344CB8AC3E}">
        <p14:creationId xmlns:p14="http://schemas.microsoft.com/office/powerpoint/2010/main" val="364769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dirty="0">
                <a:highlight>
                  <a:srgbClr val="000000">
                    <a:alpha val="0"/>
                  </a:srgbClr>
                </a:highlight>
                <a:latin typeface="Dubai" panose="020B0503030403030204" pitchFamily="34" charset="-78"/>
                <a:ea typeface="Calibri"/>
                <a:cs typeface="Dubai" panose="020B0503030403030204" pitchFamily="34" charset="-78"/>
              </a:rPr>
              <a:t>پریود‌ها با یکدیگر متفاوتند، اما مهم است که بدانید پریود معمولا چگونه است و چه علائمی عادی هستند. </a:t>
            </a:r>
          </a:p>
          <a:p>
            <a:pPr marL="0" marR="0" lvl="0" indent="0" algn="r" defTabSz="914400" rtl="1" eaLnBrk="1" fontAlgn="auto" latinLnBrk="0" hangingPunct="1">
              <a:lnSpc>
                <a:spcPct val="100000"/>
              </a:lnSpc>
              <a:spcBef>
                <a:spcPct val="0"/>
              </a:spcBef>
              <a:spcAft>
                <a:spcPct val="0"/>
              </a:spcAft>
              <a:buClrTx/>
              <a:buSzTx/>
              <a:buFontTx/>
              <a:buNone/>
              <a:defRPr/>
            </a:pPr>
            <a:r>
              <a:rPr lang="fa-IR" sz="1200" b="0" i="0" u="none" strike="noStrike" dirty="0">
                <a:highlight>
                  <a:srgbClr val="000000">
                    <a:alpha val="0"/>
                  </a:srgbClr>
                </a:highlight>
                <a:latin typeface="Dubai" panose="020B0503030403030204" pitchFamily="34" charset="-78"/>
                <a:ea typeface="Calibri"/>
                <a:cs typeface="Dubai" panose="020B0503030403030204" pitchFamily="34" charset="-78"/>
              </a:rPr>
              <a:t>ابتدا درباره آنچه در طول پریود مورد انتظار است، صحبت می‌کنیم. سپس درباره چیزهایی که عادی نیستند و اینکه چه زمانی باید با یک پزشک یا پرستار صحبت کنید، گفتگو می‌کنیم.</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5</a:t>
            </a:fld>
            <a:endParaRPr lang="en-AU"/>
          </a:p>
        </p:txBody>
      </p:sp>
    </p:spTree>
    <p:extLst>
      <p:ext uri="{BB962C8B-B14F-4D97-AF65-F5344CB8AC3E}">
        <p14:creationId xmlns:p14="http://schemas.microsoft.com/office/powerpoint/2010/main" val="221897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به خاطر داشته باشید...</a:t>
            </a:r>
          </a:p>
          <a:p>
            <a:pPr marL="180000" indent="-180000" algn="r" rtl="1">
              <a:lnSpc>
                <a:spcPct val="100000"/>
              </a:lnSpc>
              <a:spcBef>
                <a:spcPct val="0"/>
              </a:spcBef>
              <a:spcAft>
                <a:spcPct val="0"/>
              </a:spcAft>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پریود، طبیعی است. شما نباید درباره پریودهای خود احساس شرمندگی یا خجالت داشته باشید.</a:t>
            </a:r>
          </a:p>
          <a:p>
            <a:pPr marL="180000" indent="-180000" algn="r" rtl="1">
              <a:lnSpc>
                <a:spcPct val="100000"/>
              </a:lnSpc>
              <a:spcBef>
                <a:spcPct val="0"/>
              </a:spcBef>
              <a:spcAft>
                <a:spcPct val="0"/>
              </a:spcAft>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مفید است که سیکل قاعدگی خود را ردیابی کنید.</a:t>
            </a:r>
          </a:p>
          <a:p>
            <a:pPr marL="180000" indent="-180000" algn="r" rtl="1">
              <a:lnSpc>
                <a:spcPct val="100000"/>
              </a:lnSpc>
              <a:spcBef>
                <a:spcPct val="0"/>
              </a:spcBef>
              <a:spcAft>
                <a:spcPct val="0"/>
              </a:spcAft>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اگر پریودتان شما را نگران می‌کند، با یک پزشک یا پرستار صحبت کنید.</a:t>
            </a:r>
            <a:endParaRPr lang="en-AU" sz="120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32</a:t>
            </a:fld>
            <a:endParaRPr lang="en-AU"/>
          </a:p>
        </p:txBody>
      </p:sp>
    </p:spTree>
    <p:extLst>
      <p:ext uri="{BB962C8B-B14F-4D97-AF65-F5344CB8AC3E}">
        <p14:creationId xmlns:p14="http://schemas.microsoft.com/office/powerpoint/2010/main" val="2128073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b="0" i="0" u="none" strike="noStrike" dirty="0">
                <a:highlight>
                  <a:srgbClr val="000000">
                    <a:alpha val="0"/>
                  </a:srgbClr>
                </a:highlight>
                <a:latin typeface="Dubai" panose="020B0503030403030204" pitchFamily="34" charset="-78"/>
                <a:cs typeface="Dubai" panose="020B0503030403030204" pitchFamily="34" charset="-78"/>
              </a:rPr>
              <a:t>به خاطر داشته باشید...</a:t>
            </a:r>
          </a:p>
          <a:p>
            <a:pPr marL="180000" indent="-180000" algn="r" rtl="1">
              <a:lnSpc>
                <a:spcPct val="100000"/>
              </a:lnSpc>
              <a:spcBef>
                <a:spcPct val="0"/>
              </a:spcBef>
              <a:spcAft>
                <a:spcPct val="0"/>
              </a:spcAft>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پریود، طبیعی است. شما نباید درباره پریودهای خود احساس شرمندگی یا خجالت داشته باشید.</a:t>
            </a:r>
          </a:p>
          <a:p>
            <a:pPr marL="180000" indent="-180000" algn="r" rtl="1">
              <a:lnSpc>
                <a:spcPct val="100000"/>
              </a:lnSpc>
              <a:spcBef>
                <a:spcPct val="0"/>
              </a:spcBef>
              <a:spcAft>
                <a:spcPct val="0"/>
              </a:spcAft>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مفید است که سیکل قاعدگی خود را ردیابی کنید.</a:t>
            </a:r>
          </a:p>
          <a:p>
            <a:pPr marL="180000" indent="-180000" algn="r" rtl="1">
              <a:lnSpc>
                <a:spcPct val="100000"/>
              </a:lnSpc>
              <a:spcBef>
                <a:spcPct val="0"/>
              </a:spcBef>
              <a:spcAft>
                <a:spcPct val="0"/>
              </a:spcAft>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اگر پریودتان شما را نگران می‌کند، با یک پزشک یا پرستار صحبت کنید.</a:t>
            </a:r>
            <a:endParaRPr lang="en-AU" sz="120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33</a:t>
            </a:fld>
            <a:endParaRPr lang="en-AU"/>
          </a:p>
        </p:txBody>
      </p:sp>
    </p:spTree>
    <p:extLst>
      <p:ext uri="{BB962C8B-B14F-4D97-AF65-F5344CB8AC3E}">
        <p14:creationId xmlns:p14="http://schemas.microsoft.com/office/powerpoint/2010/main" val="360250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34</a:t>
            </a:fld>
            <a:endParaRPr lang="en-AU"/>
          </a:p>
        </p:txBody>
      </p:sp>
    </p:spTree>
    <p:extLst>
      <p:ext uri="{BB962C8B-B14F-4D97-AF65-F5344CB8AC3E}">
        <p14:creationId xmlns:p14="http://schemas.microsoft.com/office/powerpoint/2010/main" val="396412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lnSpc>
                <a:spcPct val="107000"/>
              </a:lnSpc>
            </a:pPr>
            <a:r>
              <a:rPr lang="fa-IR" sz="1200" b="0" i="0" u="none" strike="noStrike" dirty="0">
                <a:highlight>
                  <a:srgbClr val="000000">
                    <a:alpha val="0"/>
                  </a:srgbClr>
                </a:highlight>
                <a:latin typeface="Dubai" panose="020B0503030403030204" pitchFamily="34" charset="-78"/>
                <a:cs typeface="Dubai" panose="020B0503030403030204" pitchFamily="34" charset="-78"/>
              </a:rPr>
              <a:t>پریود، که قاعدگی یا خون‌ریزی نیز نامیده می‌شود:</a:t>
            </a:r>
          </a:p>
          <a:p>
            <a:pPr marL="179525" indent="-179525" algn="r" rtl="1">
              <a:lnSpc>
                <a:spcPct val="107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زمانی است که تقریباً ماهی یک بار از واژنتان خون‌ریزی دارید.</a:t>
            </a:r>
          </a:p>
          <a:p>
            <a:pPr marL="179525" indent="-179525" algn="r" rtl="1">
              <a:lnSpc>
                <a:spcPct val="107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این یعنی شما باردار نیستید.</a:t>
            </a:r>
          </a:p>
          <a:p>
            <a:pPr marL="179525" indent="-179525" algn="r" rtl="1">
              <a:lnSpc>
                <a:spcPct val="107000"/>
              </a:lnSpc>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این بخشی از سیکل قاعدگی است.</a:t>
            </a:r>
          </a:p>
          <a:p>
            <a:pPr marL="179525" indent="-179525" algn="r">
              <a:lnSpc>
                <a:spcPct val="107000"/>
              </a:lnSpc>
              <a:buFont typeface="Arial" pitchFamily="34" charset="0"/>
              <a:buChar char="•"/>
            </a:pPr>
            <a:endParaRPr lang="en-AU" sz="1200" dirty="0">
              <a:latin typeface="Dubai" panose="020B0503030403030204" pitchFamily="34" charset="-78"/>
              <a:cs typeface="Dubai" panose="020B0503030403030204" pitchFamily="34" charset="-78"/>
            </a:endParaRPr>
          </a:p>
          <a:p>
            <a:pPr algn="r" rtl="1">
              <a:lnSpc>
                <a:spcPct val="107000"/>
              </a:lnSpc>
            </a:pPr>
            <a:r>
              <a:rPr lang="fa-IR" sz="1200" b="0" i="0" u="none" strike="noStrike" dirty="0">
                <a:highlight>
                  <a:srgbClr val="000000">
                    <a:alpha val="0"/>
                  </a:srgbClr>
                </a:highlight>
                <a:latin typeface="Dubai" panose="020B0503030403030204" pitchFamily="34" charset="-78"/>
                <a:cs typeface="Dubai" panose="020B0503030403030204" pitchFamily="34" charset="-78"/>
              </a:rPr>
              <a:t>بیشتر دخترهای استرالیایی اولین قاعدگی خود را</a:t>
            </a:r>
            <a:r>
              <a:rPr lang="fa-IR" sz="1200" b="0" i="0" u="none" strike="noStrike" dirty="0">
                <a:solidFill>
                  <a:srgbClr val="383C3D"/>
                </a:solidFill>
                <a:highlight>
                  <a:srgbClr val="000000">
                    <a:alpha val="0"/>
                  </a:srgbClr>
                </a:highlight>
                <a:latin typeface="Dubai" panose="020B0503030403030204" pitchFamily="34" charset="-78"/>
                <a:ea typeface="Times New Roman"/>
                <a:cs typeface="Dubai" panose="020B0503030403030204" pitchFamily="34" charset="-78"/>
              </a:rPr>
              <a:t> </a:t>
            </a:r>
            <a:r>
              <a:rPr lang="fa-IR" sz="1200" b="0" i="0" u="none" strike="noStrike" dirty="0">
                <a:solidFill>
                  <a:srgbClr val="383C3D"/>
                </a:solidFill>
                <a:highlight>
                  <a:srgbClr val="000000">
                    <a:alpha val="0"/>
                  </a:srgbClr>
                </a:highlight>
                <a:latin typeface="Dubai" panose="020B0503030403030204" pitchFamily="34" charset="-78"/>
                <a:cs typeface="Dubai" panose="020B0503030403030204" pitchFamily="34" charset="-78"/>
              </a:rPr>
              <a:t>در سن</a:t>
            </a:r>
            <a:r>
              <a:rPr lang="fa-IR" sz="1200" b="0" i="0" u="none" strike="noStrike" dirty="0">
                <a:solidFill>
                  <a:srgbClr val="383C3D"/>
                </a:solidFill>
                <a:highlight>
                  <a:srgbClr val="000000">
                    <a:alpha val="0"/>
                  </a:srgbClr>
                </a:highlight>
                <a:latin typeface="Dubai" panose="020B0503030403030204" pitchFamily="34" charset="-78"/>
                <a:ea typeface="Times New Roman"/>
                <a:cs typeface="Dubai" panose="020B0503030403030204" pitchFamily="34" charset="-78"/>
              </a:rPr>
              <a:t> ۱۲ یا ۱۳ سالگی تجربه می‌کنند، اما برخی حتی در ۹ سالگی یا ۱۶ سالگی آن را تجربه می‌کنند.</a:t>
            </a:r>
            <a:r>
              <a:rPr lang="fa-IR" sz="1200" b="0" i="0" u="none" strike="noStrike" dirty="0">
                <a:highlight>
                  <a:srgbClr val="000000">
                    <a:alpha val="0"/>
                  </a:srgbClr>
                </a:highlight>
                <a:latin typeface="Dubai" panose="020B0503030403030204" pitchFamily="34" charset="-78"/>
                <a:cs typeface="Dubai" panose="020B0503030403030204" pitchFamily="34" charset="-78"/>
              </a:rPr>
              <a:t> </a:t>
            </a:r>
            <a:endParaRPr lang="en-AU" sz="1200" dirty="0">
              <a:latin typeface="Dubai" panose="020B0503030403030204" pitchFamily="34" charset="-78"/>
              <a:ea typeface="Calibri" panose="020F0502020204030204" pitchFamily="34" charset="0"/>
              <a:cs typeface="Dubai" panose="020B0503030403030204" pitchFamily="34" charset="-78"/>
            </a:endParaRPr>
          </a:p>
          <a:p>
            <a:pPr marL="0" indent="0" algn="r" rtl="1">
              <a:lnSpc>
                <a:spcPct val="107000"/>
              </a:lnSpc>
              <a:spcAft>
                <a:spcPts val="806"/>
              </a:spcAft>
              <a:buFont typeface="Symbol" panose="05050102010706020507" pitchFamily="18" charset="2"/>
              <a:buNone/>
            </a:pPr>
            <a:r>
              <a:rPr lang="fa-IR" sz="1200" b="0" i="0" u="none" strike="noStrike" dirty="0">
                <a:highlight>
                  <a:srgbClr val="000000">
                    <a:alpha val="0"/>
                  </a:srgbClr>
                </a:highlight>
                <a:latin typeface="Dubai" panose="020B0503030403030204" pitchFamily="34" charset="-78"/>
                <a:ea typeface="Calibri"/>
                <a:cs typeface="Dubai" panose="020B0503030403030204" pitchFamily="34" charset="-78"/>
              </a:rPr>
              <a:t>بیشتر خانم‌ها در سن ۴۵ تا ۵۵ سالگی آخرین قاعدگی خود را دارند.</a:t>
            </a: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6</a:t>
            </a:fld>
            <a:endParaRPr lang="en-AU"/>
          </a:p>
        </p:txBody>
      </p:sp>
    </p:spTree>
    <p:extLst>
      <p:ext uri="{BB962C8B-B14F-4D97-AF65-F5344CB8AC3E}">
        <p14:creationId xmlns:p14="http://schemas.microsoft.com/office/powerpoint/2010/main" val="2184141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0000" indent="-180000" algn="r" defTabSz="957468" rtl="1">
              <a:lnSpc>
                <a:spcPct val="107000"/>
              </a:lnSpc>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هر ماه بدن شما یک سری تغییرات به نام سیکل قاعدگی را تجربه می‌کند. نقش سیکل قاعدگی این است که بدن شما را برای بارداری احتمالی آماده کند. </a:t>
            </a:r>
          </a:p>
          <a:p>
            <a:pPr marL="180000" indent="-180000" algn="r" defTabSz="957468" rtl="1">
              <a:lnSpc>
                <a:spcPct val="107000"/>
              </a:lnSpc>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یک سیکل قاعدگی به طور متوسط حدود ۲۸ روز طول می‌کشد، اما می‌تواند چند روز کوتاه‌تر یا طولانی‌تر باشد. </a:t>
            </a:r>
          </a:p>
          <a:p>
            <a:pPr marL="180000" indent="-180000" algn="r" rtl="1">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این سیکل از اولین روز پریود شما شروع می‌شود و تا آخرین روز پیش از قاعدگی بعدی شما ادامه می‌یابد.</a:t>
            </a:r>
          </a:p>
          <a:p>
            <a:pPr marL="180000" indent="-180000" algn="r" rtl="1">
              <a:buFont typeface="Arial" pitchFamily="34" charset="0"/>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در اواسط سیکل قاعدگی، احتمال بارداری شما بیشتر است (اگر با مردی رابطه جنسی آلت تناسلی درون واژن داشته باشید و از روش‌های پیشگیری از بارداری استفاده نکنید). </a:t>
            </a:r>
          </a:p>
          <a:p>
            <a:pPr marL="180000" indent="-180000" algn="r" defTabSz="914286" rtl="1">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اگر باردار نشوید، </a:t>
            </a:r>
            <a:r>
              <a:rPr lang="fa-IR" sz="1200" b="0" i="0" u="none" strike="noStrike" dirty="0">
                <a:solidFill>
                  <a:srgbClr val="383C3D"/>
                </a:solidFill>
                <a:highlight>
                  <a:srgbClr val="000000">
                    <a:alpha val="0"/>
                  </a:srgbClr>
                </a:highlight>
                <a:latin typeface="Dubai" panose="020B0503030403030204" pitchFamily="34" charset="-78"/>
                <a:cs typeface="Dubai" panose="020B0503030403030204" pitchFamily="34" charset="-78"/>
              </a:rPr>
              <a:t>طبق معمول پریود می‌شوید</a:t>
            </a:r>
            <a:r>
              <a:rPr lang="fa-IR" sz="1200" b="0" i="0" u="none" strike="noStrike" dirty="0">
                <a:highlight>
                  <a:srgbClr val="000000">
                    <a:alpha val="0"/>
                  </a:srgbClr>
                </a:highlight>
                <a:latin typeface="Dubai" panose="020B0503030403030204" pitchFamily="34" charset="-78"/>
                <a:cs typeface="Dubai" panose="020B0503030403030204" pitchFamily="34" charset="-78"/>
              </a:rPr>
              <a:t> و سیکل قاعدگی دوباره آغاز می‌شود. </a:t>
            </a:r>
          </a:p>
          <a:p>
            <a:pPr marL="171450" indent="-171450" algn="r">
              <a:buFont typeface="Arial" pitchFamily="34" charset="0"/>
              <a:buChar char="•"/>
            </a:pP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7</a:t>
            </a:fld>
            <a:endParaRPr lang="en-AU"/>
          </a:p>
        </p:txBody>
      </p:sp>
    </p:spTree>
    <p:extLst>
      <p:ext uri="{BB962C8B-B14F-4D97-AF65-F5344CB8AC3E}">
        <p14:creationId xmlns:p14="http://schemas.microsoft.com/office/powerpoint/2010/main" val="94501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ct val="0"/>
              </a:spcBef>
              <a:spcAft>
                <a:spcPct val="0"/>
              </a:spcAft>
              <a:buClrTx/>
              <a:buSzTx/>
              <a:buFontTx/>
              <a:buNone/>
              <a:tabLst/>
              <a:defRPr/>
            </a:pPr>
            <a:r>
              <a:rPr kumimoji="0" lang="fa-I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پریود، روندی</a:t>
            </a:r>
            <a:r>
              <a:rPr kumimoji="0" lang="en-AU"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 </a:t>
            </a:r>
            <a:r>
              <a:rPr kumimoji="0" lang="fa-IR" sz="1200" b="0" i="0" u="none" strike="noStrike" kern="1200" cap="none" spc="0" normalizeH="0" baseline="0" noProof="0" dirty="0">
                <a:ln>
                  <a:noFill/>
                </a:ln>
                <a:solidFill>
                  <a:prstClr val="black"/>
                </a:solidFill>
                <a:effectLst/>
                <a:highlight>
                  <a:srgbClr val="000000">
                    <a:alpha val="0"/>
                  </a:srgbClr>
                </a:highlight>
                <a:uLnTx/>
                <a:uFillTx/>
                <a:latin typeface="Dubai" panose="020B0503030403030204" pitchFamily="34" charset="-78"/>
                <a:cs typeface="Dubai" panose="020B0503030403030204" pitchFamily="34" charset="-78"/>
              </a:rPr>
              <a:t>طبیعی و سالم است و هیچگونه احساس شرم یا خجالت درباره آن نباید وجود داشته باشد.</a:t>
            </a:r>
            <a:endParaRPr kumimoji="0" lang="en-AU" sz="1200" b="0" i="0" u="none" strike="noStrike" kern="1200" cap="none" spc="0" normalizeH="0" baseline="0" noProof="0" dirty="0">
              <a:ln>
                <a:noFill/>
              </a:ln>
              <a:solidFill>
                <a:prstClr val="black"/>
              </a:solidFill>
              <a:effectLst/>
              <a:uLnTx/>
              <a:uFillTx/>
              <a:latin typeface="Dubai" panose="020B0503030403030204" pitchFamily="34" charset="-78"/>
              <a:cs typeface="Dubai" panose="020B0503030403030204" pitchFamily="34" charset="-7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8</a:t>
            </a:fld>
            <a:endParaRPr lang="en-AU"/>
          </a:p>
        </p:txBody>
      </p:sp>
    </p:spTree>
    <p:extLst>
      <p:ext uri="{BB962C8B-B14F-4D97-AF65-F5344CB8AC3E}">
        <p14:creationId xmlns:p14="http://schemas.microsoft.com/office/powerpoint/2010/main" val="146028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a-IR" sz="1200" b="0" i="0" u="none" strike="noStrike" dirty="0">
                <a:highlight>
                  <a:srgbClr val="000000">
                    <a:alpha val="0"/>
                  </a:srgbClr>
                </a:highlight>
                <a:latin typeface="Dubai" panose="020B0503030403030204" pitchFamily="34" charset="-78"/>
                <a:ea typeface="Calibri"/>
                <a:cs typeface="Dubai" panose="020B0503030403030204" pitchFamily="34" charset="-78"/>
              </a:rPr>
              <a:t>بیایید در مورد آنچه در طول پریود مورد انتظار است، صحبت کنیم. </a:t>
            </a:r>
            <a:endParaRPr lang="en-AU" dirty="0">
              <a:latin typeface="Dubai" panose="020B0503030403030204" pitchFamily="34" charset="-78"/>
              <a:cs typeface="Dubai" panose="020B0503030403030204" pitchFamily="34" charset="-78"/>
            </a:endParaRPr>
          </a:p>
          <a:p>
            <a:pPr algn="r"/>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9</a:t>
            </a:fld>
            <a:endParaRPr lang="en-AU"/>
          </a:p>
        </p:txBody>
      </p:sp>
    </p:spTree>
    <p:extLst>
      <p:ext uri="{BB962C8B-B14F-4D97-AF65-F5344CB8AC3E}">
        <p14:creationId xmlns:p14="http://schemas.microsoft.com/office/powerpoint/2010/main" val="2719582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57468" rtl="1">
              <a:lnSpc>
                <a:spcPct val="107000"/>
              </a:lnSpc>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در هفته پیش از قاعدگی، ممکن است متوجه برخی علائم شوید. ممکن است علائم زیر را داشته باشید:</a:t>
            </a:r>
            <a:endParaRPr lang="en-AU" sz="1200" dirty="0">
              <a:latin typeface="Dubai" panose="020B0503030403030204" pitchFamily="34" charset="-78"/>
              <a:cs typeface="Dubai" panose="020B0503030403030204" pitchFamily="34" charset="-78"/>
            </a:endParaRPr>
          </a:p>
          <a:p>
            <a:pPr marL="180000" indent="-180000" algn="r" rtl="1">
              <a:lnSpc>
                <a:spcPct val="107000"/>
              </a:lnSpc>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درد در پستان‌ها</a:t>
            </a:r>
          </a:p>
          <a:p>
            <a:pPr marL="180000" marR="0" lvl="0" indent="-180000" algn="r" defTabSz="914400" rtl="1" eaLnBrk="1" fontAlgn="auto" latinLnBrk="0" hangingPunct="1">
              <a:lnSpc>
                <a:spcPct val="107000"/>
              </a:lnSpc>
              <a:spcBef>
                <a:spcPct val="0"/>
              </a:spcBef>
              <a:spcAft>
                <a:spcPct val="0"/>
              </a:spcAft>
              <a:buClrTx/>
              <a:buSzTx/>
              <a:buFont typeface="Arial"/>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جوش</a:t>
            </a:r>
            <a:endParaRPr lang="en-US" dirty="0">
              <a:latin typeface="Dubai" panose="020B0503030403030204" pitchFamily="34" charset="-78"/>
              <a:cs typeface="Dubai" panose="020B0503030403030204" pitchFamily="34" charset="-78"/>
            </a:endParaRPr>
          </a:p>
          <a:p>
            <a:pPr marL="180000" indent="-180000" algn="r" rtl="1">
              <a:lnSpc>
                <a:spcPct val="107000"/>
              </a:lnSpc>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مشکل توالت رفتن (یبوست)</a:t>
            </a:r>
          </a:p>
          <a:p>
            <a:pPr marL="180000" indent="-180000" algn="r" rtl="1">
              <a:lnSpc>
                <a:spcPct val="107000"/>
              </a:lnSpc>
              <a:buFont typeface="Arial"/>
              <a:buChar char="•"/>
            </a:pPr>
            <a:r>
              <a:rPr lang="fa-IR" sz="1200" b="0" i="0" u="none" strike="noStrike" dirty="0">
                <a:highlight>
                  <a:srgbClr val="000000">
                    <a:alpha val="0"/>
                  </a:srgbClr>
                </a:highlight>
                <a:latin typeface="Dubai" panose="020B0503030403030204" pitchFamily="34" charset="-78"/>
                <a:cs typeface="Dubai" panose="020B0503030403030204" pitchFamily="34" charset="-78"/>
              </a:rPr>
              <a:t>سردرد</a:t>
            </a:r>
          </a:p>
          <a:p>
            <a:pPr marL="180000" marR="0" lvl="0" indent="-180000" algn="r" defTabSz="914400" rtl="1" eaLnBrk="1" fontAlgn="auto" latinLnBrk="0" hangingPunct="1">
              <a:lnSpc>
                <a:spcPct val="107000"/>
              </a:lnSpc>
              <a:spcBef>
                <a:spcPct val="0"/>
              </a:spcBef>
              <a:spcAft>
                <a:spcPct val="0"/>
              </a:spcAft>
              <a:buClrTx/>
              <a:buSzTx/>
              <a:buFont typeface="Arial"/>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تغییرات خلق و خو مانند احساس غم، خشم یا تحریک‌پذیری ناگهانی.</a:t>
            </a:r>
            <a:endParaRPr lang="en-AU" dirty="0">
              <a:latin typeface="Dubai" panose="020B0503030403030204" pitchFamily="34" charset="-78"/>
              <a:cs typeface="Dubai" panose="020B0503030403030204" pitchFamily="34" charset="-78"/>
            </a:endParaRPr>
          </a:p>
          <a:p>
            <a:pPr marL="0" marR="0" lvl="0" indent="0" algn="r" defTabSz="914400" rtl="1" eaLnBrk="1" fontAlgn="auto" latinLnBrk="0" hangingPunct="1">
              <a:lnSpc>
                <a:spcPct val="107000"/>
              </a:lnSpc>
              <a:spcBef>
                <a:spcPct val="0"/>
              </a:spcBef>
              <a:spcAft>
                <a:spcPct val="0"/>
              </a:spcAft>
              <a:buClrTx/>
              <a:buSzTx/>
              <a:buFont typeface="Arial"/>
              <a:buNone/>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این علائم معمولاً با شروع قاعدگی شما متوقف می‌شوند.</a:t>
            </a:r>
          </a:p>
          <a:p>
            <a:pPr marL="0" marR="0" lvl="0" indent="0" algn="r" defTabSz="914400" rtl="0" eaLnBrk="1" fontAlgn="auto" latinLnBrk="0" hangingPunct="1">
              <a:lnSpc>
                <a:spcPct val="107000"/>
              </a:lnSpc>
              <a:spcBef>
                <a:spcPct val="0"/>
              </a:spcBef>
              <a:spcAft>
                <a:spcPct val="0"/>
              </a:spcAft>
              <a:buClrTx/>
              <a:buSzTx/>
              <a:buFont typeface="Arial"/>
              <a:buNone/>
              <a:defRPr/>
            </a:pPr>
            <a:endParaRPr lang="en-US" dirty="0">
              <a:latin typeface="Dubai" panose="020B0503030403030204" pitchFamily="34" charset="-78"/>
              <a:cs typeface="Dubai" panose="020B0503030403030204" pitchFamily="34" charset="-78"/>
            </a:endParaRPr>
          </a:p>
          <a:p>
            <a:pPr algn="r" rtl="1">
              <a:lnSpc>
                <a:spcPct val="107000"/>
              </a:lnSpc>
            </a:pPr>
            <a:r>
              <a:rPr lang="fa-IR" sz="1200" b="0" i="0" u="none" strike="noStrike" dirty="0">
                <a:highlight>
                  <a:srgbClr val="000000">
                    <a:alpha val="0"/>
                  </a:srgbClr>
                </a:highlight>
                <a:latin typeface="Dubai" panose="020B0503030403030204" pitchFamily="34" charset="-78"/>
                <a:cs typeface="Dubai" panose="020B0503030403030204" pitchFamily="34" charset="-78"/>
              </a:rPr>
              <a:t>اکثر خانم ها می‌توانند این علائم را خودشان مدیریت کنند و طبق معمول به فعالیت‌های روزانه خود ادامه دهند.</a:t>
            </a:r>
          </a:p>
          <a:p>
            <a:pPr algn="r">
              <a:lnSpc>
                <a:spcPct val="107000"/>
              </a:lnSpc>
            </a:pPr>
            <a:endParaRPr lang="en-AU"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a:p>
            <a:endParaRPr lang="en-AU" dirty="0"/>
          </a:p>
        </p:txBody>
      </p:sp>
      <p:sp>
        <p:nvSpPr>
          <p:cNvPr id="4" name="Slide Number Placeholder 3"/>
          <p:cNvSpPr>
            <a:spLocks noGrp="1"/>
          </p:cNvSpPr>
          <p:nvPr>
            <p:ph type="sldNum" sz="quarter" idx="5"/>
          </p:nvPr>
        </p:nvSpPr>
        <p:spPr/>
        <p:txBody>
          <a:bodyPr/>
          <a:lstStyle/>
          <a:p>
            <a:fld id="{8D679131-A846-479E-8454-F1488FD669CF}" type="slidenum">
              <a:rPr lang="en-AU" smtClean="0"/>
              <a:t>10</a:t>
            </a:fld>
            <a:endParaRPr lang="en-AU"/>
          </a:p>
        </p:txBody>
      </p:sp>
    </p:spTree>
    <p:extLst>
      <p:ext uri="{BB962C8B-B14F-4D97-AF65-F5344CB8AC3E}">
        <p14:creationId xmlns:p14="http://schemas.microsoft.com/office/powerpoint/2010/main" val="3837113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9525" indent="-179525" algn="r" defTabSz="957468" rtl="1">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اولین روز سیکل قاعدگی شما، اولین روز پریود شماست. </a:t>
            </a:r>
          </a:p>
          <a:p>
            <a:pPr marL="179525" indent="-179525" algn="r" defTabSz="957468" rtl="1">
              <a:lnSpc>
                <a:spcPct val="107000"/>
              </a:lnSpc>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قاعدگی تقریباً یک بار در ماه رخ می‌دهدو ۳ تا ۷ روز طول می‌کشد. </a:t>
            </a:r>
          </a:p>
          <a:p>
            <a:pPr marL="179525" indent="-179525" algn="r" defTabSz="957468" rtl="1">
              <a:buFont typeface="Arial" pitchFamily="34" charset="0"/>
              <a:buChar char="•"/>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در طول این مدت، دیواره رحم شما به دلیل باردار نشدن شما خراب می‌شود و از طریق واژن شما از بدن خارج می‌شود. این، خون پریود شماست.</a:t>
            </a:r>
          </a:p>
          <a:p>
            <a:pPr marL="0" indent="0" algn="r" defTabSz="957468">
              <a:lnSpc>
                <a:spcPct val="107000"/>
              </a:lnSpc>
              <a:buFont typeface="Arial" pitchFamily="34" charset="0"/>
              <a:buNone/>
              <a:defRPr/>
            </a:pPr>
            <a:endParaRPr lang="en-AU" dirty="0">
              <a:latin typeface="Dubai" panose="020B0503030403030204" pitchFamily="34" charset="-78"/>
              <a:cs typeface="Dubai" panose="020B0503030403030204" pitchFamily="34" charset="-78"/>
            </a:endParaRPr>
          </a:p>
          <a:p>
            <a:pPr algn="r" defTabSz="957468" rtl="1">
              <a:lnSpc>
                <a:spcPct val="107000"/>
              </a:lnSpc>
              <a:defRPr/>
            </a:pPr>
            <a:r>
              <a:rPr lang="fa-IR" sz="1200" b="0" i="0" u="none" strike="noStrike" dirty="0">
                <a:highlight>
                  <a:srgbClr val="000000">
                    <a:alpha val="0"/>
                  </a:srgbClr>
                </a:highlight>
                <a:latin typeface="Dubai" panose="020B0503030403030204" pitchFamily="34" charset="-78"/>
                <a:cs typeface="Dubai" panose="020B0503030403030204" pitchFamily="34" charset="-78"/>
              </a:rPr>
              <a:t>برای ۱ تا ۲ سال اول پس از شروع قاعدگی، ممکن است  پریود شما به طور منظم هر ماه رخ ندهد.</a:t>
            </a:r>
            <a:endParaRPr lang="en-AU" sz="1200" dirty="0">
              <a:latin typeface="Dubai" panose="020B0503030403030204" pitchFamily="34" charset="-78"/>
              <a:cs typeface="Dubai" panose="020B0503030403030204" pitchFamily="34" charset="-78"/>
            </a:endParaRPr>
          </a:p>
          <a:p>
            <a:pPr algn="r"/>
            <a:endParaRPr lang="en-AU" dirty="0">
              <a:latin typeface="Dubai" panose="020B0503030403030204" pitchFamily="34" charset="-78"/>
              <a:cs typeface="Dubai" panose="020B0503030403030204" pitchFamily="34" charset="-78"/>
            </a:endParaRPr>
          </a:p>
        </p:txBody>
      </p:sp>
      <p:sp>
        <p:nvSpPr>
          <p:cNvPr id="4" name="Slide Number Placeholder 3"/>
          <p:cNvSpPr>
            <a:spLocks noGrp="1"/>
          </p:cNvSpPr>
          <p:nvPr>
            <p:ph type="sldNum" sz="quarter" idx="5"/>
          </p:nvPr>
        </p:nvSpPr>
        <p:spPr/>
        <p:txBody>
          <a:bodyPr/>
          <a:lstStyle/>
          <a:p>
            <a:fld id="{8D679131-A846-479E-8454-F1488FD669CF}" type="slidenum">
              <a:rPr lang="en-AU" smtClean="0"/>
              <a:t>11</a:t>
            </a:fld>
            <a:endParaRPr lang="en-AU"/>
          </a:p>
        </p:txBody>
      </p:sp>
    </p:spTree>
    <p:extLst>
      <p:ext uri="{BB962C8B-B14F-4D97-AF65-F5344CB8AC3E}">
        <p14:creationId xmlns:p14="http://schemas.microsoft.com/office/powerpoint/2010/main" val="999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890D-4C0A-78BF-9CAC-516740CF18A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3D655AE-38F2-8687-11A0-B96351AE89FC}"/>
              </a:ext>
            </a:extLst>
          </p:cNvPr>
          <p:cNvSpPr>
            <a:spLocks noGrp="1"/>
          </p:cNvSpPr>
          <p:nvPr>
            <p:ph type="dt" sz="half" idx="10"/>
          </p:nvPr>
        </p:nvSpPr>
        <p:spPr/>
        <p:txBody>
          <a:bodyPr/>
          <a:lstStyle/>
          <a:p>
            <a:fld id="{C44F7316-A2D1-4476-9EAE-340B6CAFE81D}" type="datetimeFigureOut">
              <a:rPr lang="en-AU" smtClean="0"/>
              <a:t>17/09/2024</a:t>
            </a:fld>
            <a:endParaRPr lang="en-AU"/>
          </a:p>
        </p:txBody>
      </p:sp>
      <p:sp>
        <p:nvSpPr>
          <p:cNvPr id="4" name="Footer Placeholder 3">
            <a:extLst>
              <a:ext uri="{FF2B5EF4-FFF2-40B4-BE49-F238E27FC236}">
                <a16:creationId xmlns:a16="http://schemas.microsoft.com/office/drawing/2014/main" id="{5F3F2B63-E2A8-B3B5-F689-337D79F1DB5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C27FF4F5-5600-D2E3-7098-D37C97C281D3}"/>
              </a:ext>
            </a:extLst>
          </p:cNvPr>
          <p:cNvSpPr>
            <a:spLocks noGrp="1"/>
          </p:cNvSpPr>
          <p:nvPr>
            <p:ph type="sldNum" sz="quarter" idx="12"/>
          </p:nvPr>
        </p:nvSpPr>
        <p:spPr/>
        <p:txBody>
          <a:bodyPr/>
          <a:lstStyle/>
          <a:p>
            <a:fld id="{3FB25E1D-229A-40EA-9C0F-2A52F260BC55}" type="slidenum">
              <a:rPr lang="en-AU" smtClean="0"/>
              <a:t>‹#›</a:t>
            </a:fld>
            <a:endParaRPr lang="en-AU"/>
          </a:p>
        </p:txBody>
      </p:sp>
    </p:spTree>
    <p:extLst>
      <p:ext uri="{BB962C8B-B14F-4D97-AF65-F5344CB8AC3E}">
        <p14:creationId xmlns:p14="http://schemas.microsoft.com/office/powerpoint/2010/main" val="4184905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7A433-98C6-7DCD-AA5B-68CCE9341C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3BAABD2-F047-8F8D-178F-81604B1E55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1E51A51-323C-81C4-CDD3-23578DE35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4F7316-A2D1-4476-9EAE-340B6CAFE81D}" type="datetimeFigureOut">
              <a:rPr lang="en-AU" smtClean="0"/>
              <a:t>17/09/2024</a:t>
            </a:fld>
            <a:endParaRPr lang="en-AU"/>
          </a:p>
        </p:txBody>
      </p:sp>
      <p:sp>
        <p:nvSpPr>
          <p:cNvPr id="5" name="Footer Placeholder 4">
            <a:extLst>
              <a:ext uri="{FF2B5EF4-FFF2-40B4-BE49-F238E27FC236}">
                <a16:creationId xmlns:a16="http://schemas.microsoft.com/office/drawing/2014/main" id="{845DE8B0-D6DA-9A36-D93F-EBB8B60301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EEE2635-D750-11D0-F9E8-169D4500B2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B25E1D-229A-40EA-9C0F-2A52F260BC55}" type="slidenum">
              <a:rPr lang="en-AU" smtClean="0"/>
              <a:t>‹#›</a:t>
            </a:fld>
            <a:endParaRPr lang="en-AU"/>
          </a:p>
        </p:txBody>
      </p:sp>
    </p:spTree>
    <p:extLst>
      <p:ext uri="{BB962C8B-B14F-4D97-AF65-F5344CB8AC3E}">
        <p14:creationId xmlns:p14="http://schemas.microsoft.com/office/powerpoint/2010/main" val="358196999"/>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3535249-8CED-C339-418E-8104B7DAC084}"/>
              </a:ext>
            </a:extLst>
          </p:cNvPr>
          <p:cNvSpPr>
            <a:spLocks noGrp="1"/>
          </p:cNvSpPr>
          <p:nvPr>
            <p:ph type="title"/>
          </p:nvPr>
        </p:nvSpPr>
        <p:spPr/>
        <p:txBody>
          <a:bodyPr/>
          <a:lstStyle/>
          <a:p>
            <a:r>
              <a:rPr lang="fa-IR" sz="6600" b="1" i="0" u="none" strike="noStrike">
                <a:highlight>
                  <a:srgbClr val="000000">
                    <a:alpha val="0"/>
                  </a:srgbClr>
                </a:highlight>
                <a:latin typeface="Dubai" panose="020B0503030403030204" pitchFamily="34" charset="-78"/>
                <a:cs typeface="Dubai" panose="020B0503030403030204" pitchFamily="34" charset="-78"/>
              </a:rPr>
              <a:t>پریود (قاعدگی)</a:t>
            </a:r>
            <a:r>
              <a:rPr lang="en-US" sz="6600" b="1" i="0" u="none" strike="noStrike">
                <a:highlight>
                  <a:srgbClr val="000000">
                    <a:alpha val="0"/>
                  </a:srgbClr>
                </a:highlight>
                <a:latin typeface="Dubai" panose="020B0503030403030204" pitchFamily="34" charset="-78"/>
                <a:cs typeface="Dubai" panose="020B0503030403030204" pitchFamily="34" charset="-78"/>
              </a:rPr>
              <a:t>1</a:t>
            </a:r>
            <a:endParaRPr lang="en-AU" sz="6600" dirty="0">
              <a:latin typeface="Dubai" panose="020B0503030403030204" pitchFamily="34" charset="-78"/>
              <a:cs typeface="Dubai" panose="020B0503030403030204" pitchFamily="34" charset="-78"/>
            </a:endParaRPr>
          </a:p>
        </p:txBody>
      </p:sp>
      <p:pic>
        <p:nvPicPr>
          <p:cNvPr id="4" name="Picture 3">
            <a:extLst>
              <a:ext uri="{FF2B5EF4-FFF2-40B4-BE49-F238E27FC236}">
                <a16:creationId xmlns:a16="http://schemas.microsoft.com/office/drawing/2014/main" id="{2E3C9128-1A82-B6D0-81AD-058A22D230E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696509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BB710C9-781C-1122-8C55-497BBAE1DFB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31BE404-C603-21E8-8273-7324ECAFECE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171333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559F100-AA57-581A-F8B6-C28FAC39E955}"/>
              </a:ext>
            </a:extLst>
          </p:cNvPr>
          <p:cNvSpPr>
            <a:spLocks noGrp="1"/>
          </p:cNvSpPr>
          <p:nvPr>
            <p:ph type="title"/>
          </p:nvPr>
        </p:nvSpPr>
        <p:spPr/>
        <p:txBody>
          <a:bodyPr/>
          <a:lstStyle/>
          <a:p>
            <a:pPr algn="r" rtl="1">
              <a:lnSpc>
                <a:spcPct val="100000"/>
              </a:lnSpc>
            </a:pPr>
            <a:r>
              <a:rPr lang="fa-IR" sz="3600" b="0" i="0" u="none" strike="noStrike">
                <a:highlight>
                  <a:srgbClr val="000000">
                    <a:alpha val="0"/>
                  </a:srgbClr>
                </a:highlight>
                <a:latin typeface="Dubai" panose="020B0503030403030204" pitchFamily="34" charset="-78"/>
                <a:cs typeface="Dubai" panose="020B0503030403030204" pitchFamily="34" charset="-78"/>
              </a:rPr>
              <a:t> قاعدگی تقریباً یک بار در ماه رخ می‌دهد و ۳ تا ۷ روز طول می‌کشد. </a:t>
            </a:r>
            <a:endParaRPr lang="en-AU" sz="36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112FF5A-1B58-EF30-340D-0D56D2AC390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1427450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094992-BB26-84D2-C022-7E1D24486200}"/>
              </a:ext>
            </a:extLst>
          </p:cNvPr>
          <p:cNvSpPr>
            <a:spLocks noGrp="1"/>
          </p:cNvSpPr>
          <p:nvPr>
            <p:ph type="title"/>
          </p:nvPr>
        </p:nvSpPr>
        <p:spPr/>
        <p:txBody>
          <a:bodyPr>
            <a:normAutofit fontScale="90000"/>
          </a:bodyPr>
          <a:lstStyle/>
          <a:p>
            <a:pPr algn="r" rtl="1">
              <a:lnSpc>
                <a:spcPct val="100000"/>
              </a:lnSpc>
            </a:pPr>
            <a:r>
              <a:rPr lang="fa-IR" sz="3600" b="0" i="0" u="none" strike="noStrike">
                <a:highlight>
                  <a:srgbClr val="000000">
                    <a:alpha val="0"/>
                  </a:srgbClr>
                </a:highlight>
                <a:latin typeface="Dubai" panose="020B0503030403030204" pitchFamily="34" charset="-78"/>
                <a:cs typeface="Dubai" panose="020B0503030403030204" pitchFamily="34" charset="-78"/>
              </a:rPr>
              <a:t>مقدار خونی که از دست می‌دهید می‌تواند تغییر کند.</a:t>
            </a:r>
            <a:br>
              <a:rPr lang="en-AU" sz="1000">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رنگ خون می‌تواند از قرمز روشن تا قهوه‌ای تیره متغیر باشد.</a:t>
            </a:r>
            <a:endParaRPr lang="en-AU" sz="36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B16E54F1-71B6-62E5-145C-7D3273996B4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16804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72CAE91-0254-C794-3345-4EF2E35E73A0}"/>
              </a:ext>
            </a:extLst>
          </p:cNvPr>
          <p:cNvSpPr>
            <a:spLocks noGrp="1"/>
          </p:cNvSpPr>
          <p:nvPr>
            <p:ph type="title"/>
          </p:nvPr>
        </p:nvSpPr>
        <p:spPr/>
        <p:txBody>
          <a:bodyPr>
            <a:normAutofit fontScale="90000"/>
          </a:bodyPr>
          <a:lstStyle/>
          <a:p>
            <a:pPr marL="0" indent="0" rtl="1">
              <a:lnSpc>
                <a:spcPct val="100000"/>
              </a:lnSpc>
              <a:spcBef>
                <a:spcPct val="0"/>
              </a:spcBef>
              <a:spcAft>
                <a:spcPts val="1800"/>
              </a:spcAft>
            </a:pPr>
            <a:r>
              <a:rPr lang="fa-IR" sz="3600" b="0" i="0" u="none" strike="noStrike">
                <a:highlight>
                  <a:srgbClr val="000000">
                    <a:alpha val="0"/>
                  </a:srgbClr>
                </a:highlight>
                <a:latin typeface="Dubai" panose="020B0503030403030204" pitchFamily="34" charset="-78"/>
                <a:cs typeface="Dubai" panose="020B0503030403030204" pitchFamily="34" charset="-78"/>
              </a:rPr>
              <a:t>شما ممکن است در ناحیه شکم یا پایین کمر احساس درد کنید.</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fa-IR" sz="24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درد باید با بسته‌های گرماده (Heat packs)، دارو یا نرمش ملایم از بین برود.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E6AA25BC-3C69-F04E-8CA3-D8E144C431C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121004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BDB672A-C216-48AE-5DED-83C1093C238E}"/>
              </a:ext>
            </a:extLst>
          </p:cNvPr>
          <p:cNvSpPr>
            <a:spLocks noGrp="1"/>
          </p:cNvSpPr>
          <p:nvPr>
            <p:ph type="title"/>
          </p:nvPr>
        </p:nvSpPr>
        <p:spPr/>
        <p:txBody>
          <a:bodyPr>
            <a:normAutofit fontScale="90000"/>
          </a:bodyPr>
          <a:lstStyle/>
          <a:p>
            <a:pPr algn="r" rtl="1">
              <a:lnSpc>
                <a:spcPct val="100000"/>
              </a:lnSpc>
            </a:pPr>
            <a:r>
              <a:rPr lang="fa-IR"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درد پریود نباید </a:t>
            </a:r>
            <a:br>
              <a:rPr lang="fa-IR"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شما را از انجام </a:t>
            </a:r>
            <a:br>
              <a:rPr lang="fa-IR"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br>
            <a:r>
              <a:rPr lang="fa-IR"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فعالیت‌های معمولتان باز دارد.</a:t>
            </a:r>
            <a:endParaRPr lang="en-AU" sz="40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28932ED7-5098-2025-0AB0-11C3AF9BA02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533973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810639-F6FF-1A8A-D10E-AC1C98455E94}"/>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چه چیزی هنگام پریود، عادی نیست؟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800BC20-8BA9-D83E-F94C-F0C66219AC8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972351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AB6A42-2E7E-DD08-81ED-C51479B5930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6588D7B-EBC8-6E11-2145-42F5F971759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161946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813B6D-BD00-339F-11D3-8CB7DCFF94E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9883F59-1068-BB05-5AEC-D77D6709D00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985637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27539B-4240-0C3B-4DB2-633E9A1F97B0}"/>
              </a:ext>
            </a:extLst>
          </p:cNvPr>
          <p:cNvSpPr>
            <a:spLocks noGrp="1"/>
          </p:cNvSpPr>
          <p:nvPr>
            <p:ph type="title"/>
          </p:nvPr>
        </p:nvSpPr>
        <p:spPr/>
        <p:txBody>
          <a:bodyPr/>
          <a:lstStyle/>
          <a:p>
            <a:pPr algn="r" rtl="1"/>
            <a:r>
              <a:rPr lang="fa-IR" sz="3600" b="0" i="0" u="none" strike="noStrike">
                <a:highlight>
                  <a:srgbClr val="000000">
                    <a:alpha val="0"/>
                  </a:srgbClr>
                </a:highlight>
                <a:latin typeface="Dubai" panose="020B0503030403030204" pitchFamily="34" charset="-78"/>
                <a:cs typeface="Dubai" panose="020B0503030403030204" pitchFamily="34" charset="-78"/>
              </a:rPr>
              <a:t>اگر خون‌ریزی شدید دارید، عادی </a:t>
            </a:r>
            <a:r>
              <a:rPr lang="fa-IR" sz="3600" i="0" u="none" strike="noStrike">
                <a:highlight>
                  <a:srgbClr val="000000">
                    <a:alpha val="0"/>
                  </a:srgbClr>
                </a:highlight>
                <a:latin typeface="Dubai" panose="020B0503030403030204" pitchFamily="34" charset="-78"/>
                <a:cs typeface="Dubai" panose="020B0503030403030204" pitchFamily="34" charset="-78"/>
              </a:rPr>
              <a:t>نیست. </a:t>
            </a:r>
            <a:endParaRPr lang="fa-IR" sz="3600" i="0" u="none" strike="noStrike" dirty="0">
              <a:highlight>
                <a:srgbClr val="000000">
                  <a:alpha val="0"/>
                </a:srgbClr>
              </a:highlight>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ABC96FC-544C-5F89-06BF-470D444817A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084539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E91E5C-BD2A-DE35-CA6B-8261AE6FAF8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6207503-8AC4-BC20-CAFD-F15C1351F8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3192295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9C8B3D-BF04-196E-B9A3-72D65A9251F6}"/>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2540C4C4-B305-64FD-78FD-63873E4E7C70}"/>
              </a:ext>
            </a:extLst>
          </p:cNvPr>
          <p:cNvPicPr>
            <a:picLocks noChangeAspect="1"/>
          </p:cNvPicPr>
          <p:nvPr/>
        </p:nvPicPr>
        <p:blipFill>
          <a:blip r:embed="rId2"/>
          <a:stretch>
            <a:fillRect/>
          </a:stretch>
        </p:blipFill>
        <p:spPr>
          <a:xfrm>
            <a:off x="-528" y="-297"/>
            <a:ext cx="12192528" cy="6858297"/>
          </a:xfrm>
          <a:prstGeom prst="rect">
            <a:avLst/>
          </a:prstGeom>
        </p:spPr>
      </p:pic>
    </p:spTree>
    <p:extLst>
      <p:ext uri="{BB962C8B-B14F-4D97-AF65-F5344CB8AC3E}">
        <p14:creationId xmlns:p14="http://schemas.microsoft.com/office/powerpoint/2010/main" val="1617300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EE641C-438E-13DD-295D-97E3699F6C72}"/>
              </a:ext>
            </a:extLst>
          </p:cNvPr>
          <p:cNvSpPr>
            <a:spLocks noGrp="1"/>
          </p:cNvSpPr>
          <p:nvPr>
            <p:ph type="title"/>
          </p:nvPr>
        </p:nvSpPr>
        <p:spPr/>
        <p:txBody>
          <a:bodyPr/>
          <a:lstStyle/>
          <a:p>
            <a:pPr algn="r" rtl="1">
              <a:lnSpc>
                <a:spcPct val="100000"/>
              </a:lnSpc>
            </a:pPr>
            <a:r>
              <a:rPr lang="fa-IR" sz="3600" b="0" i="0" u="none" strike="noStrike">
                <a:highlight>
                  <a:srgbClr val="000000">
                    <a:alpha val="0"/>
                  </a:srgbClr>
                </a:highlight>
                <a:latin typeface="Dubai" panose="020B0503030403030204" pitchFamily="34" charset="-78"/>
                <a:cs typeface="Dubai" panose="020B0503030403030204" pitchFamily="34" charset="-78"/>
              </a:rPr>
              <a:t>اگر درباره پریودتان نگرانید،</a:t>
            </a:r>
            <a:r>
              <a:rPr lang="en-PH" sz="3600">
                <a:highlight>
                  <a:srgbClr val="000000">
                    <a:alpha val="0"/>
                  </a:srgbClr>
                </a:highlight>
                <a:latin typeface="Dubai" panose="020B0503030403030204" pitchFamily="34" charset="-78"/>
                <a:cs typeface="Dubai" panose="020B0503030403030204" pitchFamily="34" charset="-78"/>
              </a:rPr>
              <a:t> </a:t>
            </a:r>
            <a:r>
              <a:rPr lang="fa-IR" sz="3600" b="0" i="0" u="none" strike="noStrike">
                <a:highlight>
                  <a:srgbClr val="000000">
                    <a:alpha val="0"/>
                  </a:srgbClr>
                </a:highlight>
                <a:latin typeface="Dubai" panose="020B0503030403030204" pitchFamily="34" charset="-78"/>
                <a:cs typeface="Dubai" panose="020B0503030403030204" pitchFamily="34" charset="-78"/>
              </a:rPr>
              <a:t>با یک پزشک یا پرستار صحبت کنید. </a:t>
            </a:r>
            <a:endParaRPr lang="en-AU" sz="36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342EE9D-0241-FC4A-C045-75A9FE14838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7401744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96E4C8-AC77-9460-2BA3-918E496F007E}"/>
              </a:ext>
            </a:extLst>
          </p:cNvPr>
          <p:cNvSpPr>
            <a:spLocks noGrp="1"/>
          </p:cNvSpPr>
          <p:nvPr>
            <p:ph type="title"/>
          </p:nvPr>
        </p:nvSpPr>
        <p:spPr/>
        <p:txBody>
          <a:bodyPr/>
          <a:lstStyle/>
          <a:p>
            <a:pPr algn="r" rtl="1">
              <a:lnSpc>
                <a:spcPct val="100000"/>
              </a:lnSpc>
            </a:pPr>
            <a:r>
              <a:rPr lang="fa-IR" sz="3600" b="0" i="0" u="none" strike="noStrike">
                <a:highlight>
                  <a:srgbClr val="000000">
                    <a:alpha val="0"/>
                  </a:srgbClr>
                </a:highlight>
                <a:latin typeface="Dubai" panose="020B0503030403030204" pitchFamily="34" charset="-78"/>
                <a:cs typeface="Dubai" panose="020B0503030403030204" pitchFamily="34" charset="-78"/>
              </a:rPr>
              <a:t>ردیابی سیکل قاعدگی و ثبت علائمتان مفید است.</a:t>
            </a:r>
            <a:endParaRPr lang="en-AU" sz="36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607127F-2D4A-98B8-EEA4-B48E90B2F83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603750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7A96B9-D1E7-D3EA-50CD-CDF9DF33E4A3}"/>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محصولات قاعدگی و بهداشت هنگام پریود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63C3C067-3F68-4DBF-51CF-F7F41A0F28E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977350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FDEC9E-8D74-9056-18F2-FFBB680238D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05FE07-9354-2F2E-4689-0C75F10D908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919791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5BEE54-AAA8-C32C-FAC8-68604E6E7A2B}"/>
              </a:ext>
            </a:extLst>
          </p:cNvPr>
          <p:cNvSpPr>
            <a:spLocks noGrp="1"/>
          </p:cNvSpPr>
          <p:nvPr>
            <p:ph type="title"/>
          </p:nvPr>
        </p:nvSpPr>
        <p:spPr/>
        <p:txBody>
          <a:bodyPr/>
          <a:lstStyle/>
          <a:p>
            <a:r>
              <a:rPr lang="fa-IR" sz="3600" b="0" i="0" u="none" strike="noStrike">
                <a:highlight>
                  <a:srgbClr val="000000">
                    <a:alpha val="0"/>
                  </a:srgbClr>
                </a:highlight>
                <a:latin typeface="Dubai" panose="020B0503030403030204" pitchFamily="34" charset="-78"/>
                <a:cs typeface="Dubai" panose="020B0503030403030204" pitchFamily="34" charset="-78"/>
              </a:rPr>
              <a:t>نوارهای بهداشتی (پدها) نوارهایی از مواد نرم هستند که به لباس زیر  شما می‌چسبند و خون پریود شما را جذب می‌کنند.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17F412AF-4A00-5E34-D339-3D3B91A84B5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141636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EF26631-F83C-71A3-B5BD-2AC3CBC966B4}"/>
              </a:ext>
            </a:extLst>
          </p:cNvPr>
          <p:cNvSpPr>
            <a:spLocks noGrp="1"/>
          </p:cNvSpPr>
          <p:nvPr>
            <p:ph type="title"/>
          </p:nvPr>
        </p:nvSpPr>
        <p:spPr/>
        <p:txBody>
          <a:bodyPr>
            <a:normAutofit fontScale="90000"/>
          </a:bodyPr>
          <a:lstStyle/>
          <a:p>
            <a:pPr marL="0" indent="0" rtl="1">
              <a:lnSpc>
                <a:spcPct val="100000"/>
              </a:lnSpc>
              <a:spcBef>
                <a:spcPct val="0"/>
              </a:spcBef>
              <a:spcAft>
                <a:spcPts val="1800"/>
              </a:spcAft>
            </a:pPr>
            <a:r>
              <a:rPr lang="fa-IR" sz="3600" b="0" i="0" u="none" strike="noStrike">
                <a:highlight>
                  <a:srgbClr val="000000">
                    <a:alpha val="0"/>
                  </a:srgbClr>
                </a:highlight>
                <a:latin typeface="Dubai" panose="020B0503030403030204" pitchFamily="34" charset="-78"/>
                <a:cs typeface="Dubai" panose="020B0503030403030204" pitchFamily="34" charset="-78"/>
              </a:rPr>
              <a:t>تامپون‌ها مانند لوله‌های پنبه‌ای هستند که می‌توانید داخل واژن خود قرار دهید. تامپون‌ها خون پریود شما را جذب می‌کنند. </a:t>
            </a:r>
            <a:br>
              <a:rPr lang="en-US" sz="3600" b="0" i="0" u="none" strike="noStrike">
                <a:highlight>
                  <a:srgbClr val="000000">
                    <a:alpha val="0"/>
                  </a:srgbClr>
                </a:highlight>
                <a:latin typeface="Dubai" panose="020B0503030403030204" pitchFamily="34" charset="-78"/>
                <a:cs typeface="Dubai" panose="020B0503030403030204" pitchFamily="34" charset="-78"/>
              </a:rPr>
            </a:br>
            <a:br>
              <a:rPr lang="en-AU" sz="2400" b="1">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هرگز تامپون را بیش از ۸ ساعت داخل واژن نگذارید.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FE8CCE5-280C-5B56-C489-3ED0A934C03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410390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AF76E8-6188-E2B1-AD94-E41D162B5A5F}"/>
              </a:ext>
            </a:extLst>
          </p:cNvPr>
          <p:cNvSpPr>
            <a:spLocks noGrp="1"/>
          </p:cNvSpPr>
          <p:nvPr>
            <p:ph type="title"/>
          </p:nvPr>
        </p:nvSpPr>
        <p:spPr/>
        <p:txBody>
          <a:bodyPr>
            <a:normAutofit fontScale="90000"/>
          </a:bodyPr>
          <a:lstStyle/>
          <a:p>
            <a:pPr rtl="1">
              <a:spcAft>
                <a:spcPts val="1800"/>
              </a:spcAft>
            </a:pPr>
            <a:r>
              <a:rPr lang="fa-IR" b="0" i="0" u="none" strike="noStrike">
                <a:highlight>
                  <a:srgbClr val="000000">
                    <a:alpha val="0"/>
                  </a:srgbClr>
                </a:highlight>
                <a:latin typeface="Dubai" panose="020B0503030403030204" pitchFamily="34" charset="-78"/>
                <a:cs typeface="Dubai" panose="020B0503030403030204" pitchFamily="34" charset="-78"/>
              </a:rPr>
              <a:t>هرگز نوار بهداشتی یا تامپون را داخل توالت نیندازید.</a:t>
            </a:r>
            <a:br>
              <a:rPr lang="en-US" b="0" i="0" u="none" strike="noStrike">
                <a:highlight>
                  <a:srgbClr val="000000">
                    <a:alpha val="0"/>
                  </a:srgbClr>
                </a:highlight>
                <a:latin typeface="Dubai" panose="020B0503030403030204" pitchFamily="34" charset="-78"/>
                <a:cs typeface="Dubai" panose="020B0503030403030204" pitchFamily="34" charset="-78"/>
              </a:rPr>
            </a:br>
            <a:br>
              <a:rPr lang="en-US" b="0" i="0" u="none" strike="noStrike">
                <a:highlight>
                  <a:srgbClr val="000000">
                    <a:alpha val="0"/>
                  </a:srgbClr>
                </a:highlight>
                <a:latin typeface="Dubai" panose="020B0503030403030204" pitchFamily="34" charset="-78"/>
                <a:cs typeface="Dubai" panose="020B0503030403030204" pitchFamily="34" charset="-78"/>
              </a:rPr>
            </a:br>
            <a:br>
              <a:rPr lang="en-US" b="0" i="0" u="none" strike="noStrike">
                <a:highlight>
                  <a:srgbClr val="000000">
                    <a:alpha val="0"/>
                  </a:srgbClr>
                </a:highlight>
                <a:latin typeface="Dubai" panose="020B0503030403030204" pitchFamily="34" charset="-78"/>
                <a:cs typeface="Dubai" panose="020B0503030403030204" pitchFamily="34" charset="-78"/>
              </a:rPr>
            </a:br>
            <a:r>
              <a:rPr lang="fa-IR" b="0" i="0" u="none" strike="noStrike">
                <a:highlight>
                  <a:srgbClr val="000000">
                    <a:alpha val="0"/>
                  </a:srgbClr>
                </a:highlight>
                <a:latin typeface="Dubai" panose="020B0503030403030204" pitchFamily="34" charset="-78"/>
                <a:cs typeface="Dubai" panose="020B0503030403030204" pitchFamily="34" charset="-78"/>
              </a:rPr>
              <a:t>همواره نوار بهداشتی و تامپون را داخل سطل زباله بیندازید.</a:t>
            </a:r>
            <a:endParaRPr lang="en-AU" b="1"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7311A510-73DA-CB2E-58C9-240BCAD7BA0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929215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BFD963-825E-63B8-E9C5-7BD1995BCAD4}"/>
              </a:ext>
            </a:extLst>
          </p:cNvPr>
          <p:cNvSpPr>
            <a:spLocks noGrp="1"/>
          </p:cNvSpPr>
          <p:nvPr>
            <p:ph type="title"/>
          </p:nvPr>
        </p:nvSpPr>
        <p:spPr/>
        <p:txBody>
          <a:bodyPr/>
          <a:lstStyle/>
          <a:p>
            <a:r>
              <a:rPr lang="fa-IR" sz="3600" b="0" i="0" u="none" strike="noStrike">
                <a:highlight>
                  <a:srgbClr val="000000">
                    <a:alpha val="0"/>
                  </a:srgbClr>
                </a:highlight>
                <a:latin typeface="Dubai" panose="020B0503030403030204" pitchFamily="34" charset="-78"/>
                <a:cs typeface="Dubai" panose="020B0503030403030204" pitchFamily="34" charset="-78"/>
              </a:rPr>
              <a:t>کاپ‌های قاعدگی کاپ‌های کوچکی هستند که از لاستیک نرم ساخته شده‌اند و خون پریود را داخل واژن شما می‌گیرند. </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0BE8675-4CD9-22CD-E22D-B25886D206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5874734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C4EC46E-E09D-F50B-8556-C7E8A8EE7DCF}"/>
              </a:ext>
            </a:extLst>
          </p:cNvPr>
          <p:cNvSpPr>
            <a:spLocks noGrp="1"/>
          </p:cNvSpPr>
          <p:nvPr>
            <p:ph type="title"/>
          </p:nvPr>
        </p:nvSpPr>
        <p:spPr/>
        <p:txBody>
          <a:bodyPr/>
          <a:lstStyle/>
          <a:p>
            <a:r>
              <a:rPr lang="fa-IR" sz="3600" b="0" i="0" u="none" strike="noStrike">
                <a:highlight>
                  <a:srgbClr val="000000">
                    <a:alpha val="0"/>
                  </a:srgbClr>
                </a:highlight>
                <a:latin typeface="Dubai" panose="020B0503030403030204" pitchFamily="34" charset="-78"/>
                <a:cs typeface="Dubai" panose="020B0503030403030204" pitchFamily="34" charset="-78"/>
              </a:rPr>
              <a:t>لباس زیر قاعدگی، لباس زیر خاصی است که خون پریود شما را جذب می‌کند.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E98CA6A-21A5-4386-231B-DE7FFD30ED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258857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57FB45B-4E61-E814-65D8-702090503CDC}"/>
              </a:ext>
            </a:extLst>
          </p:cNvPr>
          <p:cNvSpPr>
            <a:spLocks noGrp="1"/>
          </p:cNvSpPr>
          <p:nvPr>
            <p:ph type="title"/>
          </p:nvPr>
        </p:nvSpPr>
        <p:spPr/>
        <p:txBody>
          <a:bodyPr/>
          <a:lstStyle/>
          <a:p>
            <a:pPr algn="r" rtl="1">
              <a:lnSpc>
                <a:spcPct val="100000"/>
              </a:lnSpc>
            </a:pPr>
            <a:r>
              <a:rPr lang="fa-IR" sz="3600" b="0" i="0" u="none" strike="noStrike">
                <a:highlight>
                  <a:srgbClr val="000000">
                    <a:alpha val="0"/>
                  </a:srgbClr>
                </a:highlight>
                <a:latin typeface="Dubai" panose="020B0503030403030204" pitchFamily="34" charset="-78"/>
                <a:cs typeface="Dubai" panose="020B0503030403030204" pitchFamily="34" charset="-78"/>
              </a:rPr>
              <a:t>همواره قبل و بعد از استفاده از محصولات قاعدگی، دست‌های خود را بشویید.</a:t>
            </a:r>
            <a:endParaRPr lang="en-AU" sz="36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D9717EC2-FEBF-6B31-4FEA-36D6F1865E6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73377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938D67-D0AF-F549-D864-C49F57EDAF62}"/>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بدن من. سلامت من.</a:t>
            </a:r>
            <a:br>
              <a:rPr lang="fa-IR" sz="4400" b="0" i="0" u="none" strike="noStrike">
                <a:highlight>
                  <a:srgbClr val="000000">
                    <a:alpha val="0"/>
                  </a:srgbClr>
                </a:highlight>
                <a:latin typeface="Dubai" panose="020B0503030403030204" pitchFamily="34" charset="-78"/>
                <a:cs typeface="Dubai" panose="020B0503030403030204" pitchFamily="34" charset="-78"/>
              </a:rPr>
            </a:br>
            <a:r>
              <a:rPr lang="fa-IR" sz="4000" b="0" i="0" u="none" strike="noStrike">
                <a:highlight>
                  <a:srgbClr val="000000">
                    <a:alpha val="0"/>
                  </a:srgbClr>
                </a:highlight>
                <a:latin typeface="Dubai" panose="020B0503030403030204" pitchFamily="34" charset="-78"/>
                <a:cs typeface="Dubai" panose="020B0503030403030204" pitchFamily="34" charset="-78"/>
              </a:rPr>
              <a:t>مجموعه ابزار آموزش سلامت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322EE942-6456-E361-D918-468635474D2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2658474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30D6737-375D-6BA5-571F-A8A76F91818A}"/>
              </a:ext>
            </a:extLst>
          </p:cNvPr>
          <p:cNvSpPr>
            <a:spLocks noGrp="1"/>
          </p:cNvSpPr>
          <p:nvPr>
            <p:ph type="title"/>
          </p:nvPr>
        </p:nvSpPr>
        <p:spPr/>
        <p:txBody>
          <a:bodyPr/>
          <a:lstStyle/>
          <a:p>
            <a:pPr algn="r" rtl="1">
              <a:lnSpc>
                <a:spcPct val="100000"/>
              </a:lnSpc>
            </a:pPr>
            <a:r>
              <a:rPr lang="fa-IR" sz="3600" b="0" i="0" u="none" strike="noStrike">
                <a:highlight>
                  <a:srgbClr val="000000">
                    <a:alpha val="0"/>
                  </a:srgbClr>
                </a:highlight>
                <a:latin typeface="Dubai" panose="020B0503030403030204" pitchFamily="34" charset="-78"/>
                <a:cs typeface="Dubai" panose="020B0503030403030204" pitchFamily="34" charset="-78"/>
              </a:rPr>
              <a:t>شما در زمان پریودتان نیازی به</a:t>
            </a:r>
            <a:r>
              <a:rPr lang="en-PH" sz="3600" b="0" i="0" u="none" strike="noStrike">
                <a:highlight>
                  <a:srgbClr val="000000">
                    <a:alpha val="0"/>
                  </a:srgbClr>
                </a:highlight>
                <a:latin typeface="Dubai" panose="020B0503030403030204" pitchFamily="34" charset="-78"/>
                <a:cs typeface="Dubai" panose="020B0503030403030204" pitchFamily="34" charset="-78"/>
              </a:rPr>
              <a:t> </a:t>
            </a:r>
            <a:r>
              <a:rPr lang="fa-IR" sz="3600" b="0" i="0" u="none" strike="noStrike">
                <a:highlight>
                  <a:srgbClr val="000000">
                    <a:alpha val="0"/>
                  </a:srgbClr>
                </a:highlight>
                <a:latin typeface="Dubai" panose="020B0503030403030204" pitchFamily="34" charset="-78"/>
                <a:cs typeface="Dubai" panose="020B0503030403030204" pitchFamily="34" charset="-78"/>
              </a:rPr>
              <a:t>استفاده از صابون یا سایر محصولات برای شستن اندام‌های خصوصی خود ندارید.</a:t>
            </a:r>
            <a:endParaRPr lang="en-AU" sz="36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0522704A-1B89-E7B7-3F76-93038E9D69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11806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16B50B-B4C5-956C-628A-C337D721277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7D4B7ED-6AA1-C244-CD14-E94FBA945F7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0992407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B53EE05-183E-7668-0DCB-768DB383B0B0}"/>
              </a:ext>
            </a:extLst>
          </p:cNvPr>
          <p:cNvSpPr>
            <a:spLocks noGrp="1"/>
          </p:cNvSpPr>
          <p:nvPr>
            <p:ph type="title"/>
          </p:nvPr>
        </p:nvSpPr>
        <p:spPr/>
        <p:txBody>
          <a:bodyPr/>
          <a:lstStyle/>
          <a:p>
            <a:pPr algn="r" rtl="1"/>
            <a:r>
              <a:rPr lang="fa-IR" sz="4400" b="1" i="0" u="none" strike="noStrike">
                <a:highlight>
                  <a:srgbClr val="000000">
                    <a:alpha val="0"/>
                  </a:srgbClr>
                </a:highlight>
                <a:latin typeface="Dubai" panose="020B0503030403030204" pitchFamily="34" charset="-78"/>
                <a:cs typeface="Dubai" panose="020B0503030403030204" pitchFamily="34" charset="-78"/>
              </a:rPr>
              <a:t>به خاطر داشته باشید</a:t>
            </a:r>
            <a:r>
              <a:rPr lang="fa-IR" sz="4400" b="1">
                <a:highlight>
                  <a:srgbClr val="000000">
                    <a:alpha val="0"/>
                  </a:srgbClr>
                </a:highlight>
                <a:latin typeface="Dubai" panose="020B0503030403030204" pitchFamily="34" charset="-78"/>
                <a:cs typeface="Dubai" panose="020B0503030403030204" pitchFamily="34" charset="-78"/>
              </a:rPr>
              <a:t>:</a:t>
            </a:r>
            <a:endParaRPr lang="en-AU" sz="4400" b="1"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C4729E1D-7ADC-75F4-DA94-8275B4CA075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3452815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37A404A-FD5D-2D0C-28E0-2BEF7BD34EE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9D4E41B-AE4A-6F53-C37A-B3ACDF1304B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216189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5937D2D-186D-C23A-B14E-5C949453803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54AC0C4-CE16-ADC5-D5BC-D42D8347261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47885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C6F809A-3507-752C-18EE-61E6F2D649FB}"/>
              </a:ext>
            </a:extLst>
          </p:cNvPr>
          <p:cNvSpPr>
            <a:spLocks noGrp="1"/>
          </p:cNvSpPr>
          <p:nvPr>
            <p:ph type="title"/>
          </p:nvPr>
        </p:nvSpPr>
        <p:spPr/>
        <p:txBody>
          <a:bodyPr/>
          <a:lstStyle/>
          <a:p>
            <a:pPr algn="ctr" rtl="1"/>
            <a:r>
              <a:rPr lang="fa-IR" sz="4400" b="1" i="0" u="none" strike="noStrike">
                <a:solidFill>
                  <a:srgbClr val="000000"/>
                </a:solidFill>
                <a:highlight>
                  <a:srgbClr val="000000">
                    <a:alpha val="0"/>
                  </a:srgbClr>
                </a:highlight>
                <a:latin typeface="Dubai" panose="020B0503030403030204" pitchFamily="34" charset="-78"/>
                <a:cs typeface="Dubai" panose="020B0503030403030204" pitchFamily="34" charset="-78"/>
              </a:rPr>
              <a:t>بیایید</a:t>
            </a:r>
            <a:endParaRPr lang="en-AU" sz="4400" b="1"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1273C20-66BD-9F28-5981-39FEB2862B3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4991263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F2468C7-828C-F2D6-2A72-595BD23041B7}"/>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پریود چیست؟</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841EF99A-6861-17DB-3C76-503A9E1C3CE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203622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C62E0A-03A2-7AE1-5583-0EE959739CFC}"/>
              </a:ext>
            </a:extLst>
          </p:cNvPr>
          <p:cNvSpPr>
            <a:spLocks noGrp="1"/>
          </p:cNvSpPr>
          <p:nvPr>
            <p:ph type="title"/>
          </p:nvPr>
        </p:nvSpPr>
        <p:spPr/>
        <p:txBody>
          <a:bodyPr>
            <a:normAutofit fontScale="90000"/>
          </a:bodyPr>
          <a:lstStyle/>
          <a:p>
            <a:pPr algn="r" rtl="1">
              <a:lnSpc>
                <a:spcPct val="100000"/>
              </a:lnSpc>
              <a:spcAft>
                <a:spcPts val="1800"/>
              </a:spcAft>
            </a:pPr>
            <a:r>
              <a:rPr lang="fa-IR" sz="3600" b="0" i="0" u="none" strike="noStrike">
                <a:highlight>
                  <a:srgbClr val="000000">
                    <a:alpha val="0"/>
                  </a:srgbClr>
                </a:highlight>
                <a:latin typeface="Dubai" panose="020B0503030403030204" pitchFamily="34" charset="-78"/>
                <a:ea typeface="Calibri"/>
                <a:cs typeface="Dubai" panose="020B0503030403030204" pitchFamily="34" charset="-78"/>
              </a:rPr>
              <a:t>پریود، خون‌ریزی ماهانه از واژن شماست.</a:t>
            </a:r>
            <a:br>
              <a:rPr lang="fa-IR" sz="3600" b="0" i="0" u="none" strike="noStrike">
                <a:highlight>
                  <a:srgbClr val="000000">
                    <a:alpha val="0"/>
                  </a:srgbClr>
                </a:highlight>
                <a:latin typeface="Dubai" panose="020B0503030403030204" pitchFamily="34" charset="-78"/>
                <a:ea typeface="Calibri"/>
                <a:cs typeface="Dubai" panose="020B0503030403030204" pitchFamily="34" charset="-78"/>
              </a:rPr>
            </a:br>
            <a:br>
              <a:rPr lang="fa-IR" sz="2400" b="0" i="0" u="none" strike="noStrike">
                <a:highlight>
                  <a:srgbClr val="000000">
                    <a:alpha val="0"/>
                  </a:srgbClr>
                </a:highlight>
                <a:latin typeface="Dubai" panose="020B0503030403030204" pitchFamily="34" charset="-78"/>
                <a:ea typeface="Calibri"/>
                <a:cs typeface="Dubai" panose="020B0503030403030204" pitchFamily="34" charset="-78"/>
              </a:rPr>
            </a:br>
            <a:r>
              <a:rPr lang="fa-IR" sz="3600" b="0" i="0" u="none" strike="noStrike">
                <a:highlight>
                  <a:srgbClr val="000000">
                    <a:alpha val="0"/>
                  </a:srgbClr>
                </a:highlight>
                <a:latin typeface="Dubai" panose="020B0503030403030204" pitchFamily="34" charset="-78"/>
                <a:ea typeface="Calibri"/>
                <a:cs typeface="Dubai" panose="020B0503030403030204" pitchFamily="34" charset="-78"/>
              </a:rPr>
              <a:t>پریود، بخشی از سیکل قاعدگی است.</a:t>
            </a:r>
            <a:endParaRPr lang="en-AU" sz="3600" dirty="0">
              <a:latin typeface="Dubai" panose="020B0503030403030204" pitchFamily="34" charset="-78"/>
              <a:ea typeface="Calibri" panose="020F0502020204030204" pitchFamily="34" charset="0"/>
              <a:cs typeface="Dubai" panose="020B0503030403030204" pitchFamily="34" charset="-78"/>
            </a:endParaRPr>
          </a:p>
        </p:txBody>
      </p:sp>
      <p:pic>
        <p:nvPicPr>
          <p:cNvPr id="3" name="Picture 2">
            <a:extLst>
              <a:ext uri="{FF2B5EF4-FFF2-40B4-BE49-F238E27FC236}">
                <a16:creationId xmlns:a16="http://schemas.microsoft.com/office/drawing/2014/main" id="{A2D350AC-C423-5FA4-5DAB-735EACA0085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3466843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610B019-4DC7-6818-0718-85F1126BD66F}"/>
              </a:ext>
            </a:extLst>
          </p:cNvPr>
          <p:cNvSpPr>
            <a:spLocks noGrp="1"/>
          </p:cNvSpPr>
          <p:nvPr>
            <p:ph type="title"/>
          </p:nvPr>
        </p:nvSpPr>
        <p:spPr/>
        <p:txBody>
          <a:bodyPr>
            <a:normAutofit fontScale="90000"/>
          </a:bodyPr>
          <a:lstStyle/>
          <a:p>
            <a:pPr algn="r" rtl="1">
              <a:lnSpc>
                <a:spcPct val="100000"/>
              </a:lnSpc>
              <a:spcBef>
                <a:spcPct val="0"/>
              </a:spcBef>
            </a:pPr>
            <a:r>
              <a:rPr lang="fa-IR" sz="3600" b="0" i="0" u="none" strike="noStrike">
                <a:highlight>
                  <a:srgbClr val="000000">
                    <a:alpha val="0"/>
                  </a:srgbClr>
                </a:highlight>
                <a:latin typeface="Dubai" panose="020B0503030403030204" pitchFamily="34" charset="-78"/>
                <a:cs typeface="Dubai" panose="020B0503030403030204" pitchFamily="34" charset="-78"/>
              </a:rPr>
              <a:t>سیکل قاعدگی</a:t>
            </a:r>
            <a:r>
              <a:rPr lang="fa-IR" sz="3600" b="0" i="0" u="none" strike="noStrike">
                <a:highlight>
                  <a:srgbClr val="000000">
                    <a:alpha val="0"/>
                  </a:srgbClr>
                </a:highlight>
                <a:latin typeface="Dubai" panose="020B0503030403030204" pitchFamily="34" charset="-78"/>
                <a:ea typeface="Calibri"/>
                <a:cs typeface="Dubai" panose="020B0503030403030204" pitchFamily="34" charset="-78"/>
              </a:rPr>
              <a:t> مجموعه‌ای از تغییرات در بدن شما</a:t>
            </a:r>
            <a:r>
              <a:rPr lang="en-PH" sz="3600">
                <a:highlight>
                  <a:srgbClr val="000000">
                    <a:alpha val="0"/>
                  </a:srgbClr>
                </a:highlight>
                <a:latin typeface="Dubai" panose="020B0503030403030204" pitchFamily="34" charset="-78"/>
                <a:ea typeface="Calibri"/>
                <a:cs typeface="Dubai" panose="020B0503030403030204" pitchFamily="34" charset="-78"/>
              </a:rPr>
              <a:t> </a:t>
            </a:r>
            <a:r>
              <a:rPr lang="fa-IR" sz="3600" b="0" i="0" u="none" strike="noStrike">
                <a:highlight>
                  <a:srgbClr val="000000">
                    <a:alpha val="0"/>
                  </a:srgbClr>
                </a:highlight>
                <a:latin typeface="Dubai" panose="020B0503030403030204" pitchFamily="34" charset="-78"/>
                <a:ea typeface="Calibri"/>
                <a:cs typeface="Dubai" panose="020B0503030403030204" pitchFamily="34" charset="-78"/>
              </a:rPr>
              <a:t>به منظور آمادگی برای بارداری احتمالی </a:t>
            </a:r>
            <a:r>
              <a:rPr lang="fa-IR" sz="3600" b="0" i="0" u="none" strike="noStrike">
                <a:highlight>
                  <a:srgbClr val="000000">
                    <a:alpha val="0"/>
                  </a:srgbClr>
                </a:highlight>
                <a:latin typeface="Dubai" panose="020B0503030403030204" pitchFamily="34" charset="-78"/>
                <a:cs typeface="Dubai" panose="020B0503030403030204" pitchFamily="34" charset="-78"/>
              </a:rPr>
              <a:t>است.</a:t>
            </a:r>
            <a:br>
              <a:rPr lang="fa-IR" sz="3600" b="0" i="0" u="none" strike="noStrike">
                <a:highlight>
                  <a:srgbClr val="000000">
                    <a:alpha val="0"/>
                  </a:srgbClr>
                </a:highlight>
                <a:latin typeface="Dubai" panose="020B0503030403030204" pitchFamily="34" charset="-78"/>
                <a:ea typeface="Calibri"/>
                <a:cs typeface="Dubai" panose="020B0503030403030204" pitchFamily="34" charset="-78"/>
              </a:rPr>
            </a:br>
            <a:br>
              <a:rPr lang="fa-IR" sz="2400" b="0" i="0" u="none" strike="noStrike">
                <a:highlight>
                  <a:srgbClr val="000000">
                    <a:alpha val="0"/>
                  </a:srgbClr>
                </a:highlight>
                <a:latin typeface="Dubai" panose="020B0503030403030204" pitchFamily="34" charset="-78"/>
                <a:ea typeface="Calibri"/>
                <a:cs typeface="Dubai" panose="020B0503030403030204" pitchFamily="34" charset="-78"/>
              </a:rPr>
            </a:br>
            <a:r>
              <a:rPr lang="fa-IR" sz="3600" b="0" i="0" u="none" strike="noStrike">
                <a:highlight>
                  <a:srgbClr val="000000">
                    <a:alpha val="0"/>
                  </a:srgbClr>
                </a:highlight>
                <a:latin typeface="Dubai" panose="020B0503030403030204" pitchFamily="34" charset="-78"/>
                <a:ea typeface="Calibri"/>
                <a:cs typeface="Dubai" panose="020B0503030403030204" pitchFamily="34" charset="-78"/>
              </a:rPr>
              <a:t>سیکل قاعدگی </a:t>
            </a:r>
            <a:r>
              <a:rPr lang="fa-IR" sz="3600" b="0" i="0" u="none" strike="noStrike">
                <a:highlight>
                  <a:srgbClr val="000000">
                    <a:alpha val="0"/>
                  </a:srgbClr>
                </a:highlight>
                <a:latin typeface="Dubai" panose="020B0503030403030204" pitchFamily="34" charset="-78"/>
                <a:cs typeface="Dubai" panose="020B0503030403030204" pitchFamily="34" charset="-78"/>
              </a:rPr>
              <a:t>حدود ۲۸ </a:t>
            </a:r>
            <a:br>
              <a:rPr lang="en-US" sz="3600" b="0" i="0" u="none" strike="noStrike">
                <a:highlight>
                  <a:srgbClr val="000000">
                    <a:alpha val="0"/>
                  </a:srgbClr>
                </a:highlight>
                <a:latin typeface="Dubai" panose="020B0503030403030204" pitchFamily="34" charset="-78"/>
                <a:cs typeface="Dubai" panose="020B0503030403030204" pitchFamily="34" charset="-78"/>
              </a:rPr>
            </a:br>
            <a:r>
              <a:rPr lang="fa-IR" sz="3600" b="0" i="0" u="none" strike="noStrike">
                <a:highlight>
                  <a:srgbClr val="000000">
                    <a:alpha val="0"/>
                  </a:srgbClr>
                </a:highlight>
                <a:latin typeface="Dubai" panose="020B0503030403030204" pitchFamily="34" charset="-78"/>
                <a:cs typeface="Dubai" panose="020B0503030403030204" pitchFamily="34" charset="-78"/>
              </a:rPr>
              <a:t>روز طول می‌کشد.</a:t>
            </a:r>
            <a:endParaRPr lang="en-AU" sz="3600"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C94F49E-B542-F7B3-2CC7-186D1426EB9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255524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EC78ED-1E8D-4F68-903B-506072BAAF42}"/>
              </a:ext>
            </a:extLst>
          </p:cNvPr>
          <p:cNvSpPr>
            <a:spLocks noGrp="1"/>
          </p:cNvSpPr>
          <p:nvPr>
            <p:ph type="title"/>
          </p:nvPr>
        </p:nvSpPr>
        <p:spPr/>
        <p:txBody>
          <a:bodyPr/>
          <a:lstStyle/>
          <a:p>
            <a:pPr algn="r" rtl="1">
              <a:lnSpc>
                <a:spcPct val="100000"/>
              </a:lnSpc>
            </a:pPr>
            <a:r>
              <a:rPr lang="fa-IR"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پریود، روندی</a:t>
            </a:r>
            <a:r>
              <a:rPr lang="en-AU"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 </a:t>
            </a:r>
            <a:r>
              <a:rPr lang="fa-IR" sz="3600" b="0" i="0" u="none" strike="noStrike">
                <a:solidFill>
                  <a:srgbClr val="000000"/>
                </a:solidFill>
                <a:highlight>
                  <a:srgbClr val="000000">
                    <a:alpha val="0"/>
                  </a:srgbClr>
                </a:highlight>
                <a:latin typeface="Dubai" panose="020B0503030403030204" pitchFamily="34" charset="-78"/>
                <a:cs typeface="Dubai" panose="020B0503030403030204" pitchFamily="34" charset="-78"/>
              </a:rPr>
              <a:t>طبیعی و سالم است!</a:t>
            </a:r>
            <a:endParaRPr lang="en-AU" sz="3600" dirty="0">
              <a:solidFill>
                <a:schemeClr val="tx1"/>
              </a:solidFill>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94E57C44-CF16-7ED5-A9A0-066C21D6D6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113252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4541F3D-BEC6-83A3-8C30-8C5229FC23F3}"/>
              </a:ext>
            </a:extLst>
          </p:cNvPr>
          <p:cNvSpPr>
            <a:spLocks noGrp="1"/>
          </p:cNvSpPr>
          <p:nvPr>
            <p:ph type="title"/>
          </p:nvPr>
        </p:nvSpPr>
        <p:spPr/>
        <p:txBody>
          <a:bodyPr/>
          <a:lstStyle/>
          <a:p>
            <a:pPr algn="ctr" rtl="1"/>
            <a:r>
              <a:rPr lang="fa-IR" sz="4400" i="0" u="none" strike="noStrike">
                <a:highlight>
                  <a:srgbClr val="000000">
                    <a:alpha val="0"/>
                  </a:srgbClr>
                </a:highlight>
                <a:latin typeface="Dubai" panose="020B0503030403030204" pitchFamily="34" charset="-78"/>
                <a:cs typeface="Dubai" panose="020B0503030403030204" pitchFamily="34" charset="-78"/>
              </a:rPr>
              <a:t>در طول پریود، چه چیزهایی عادی هستند؟</a:t>
            </a:r>
            <a:endParaRPr lang="en-AU" dirty="0">
              <a:latin typeface="Dubai" panose="020B0503030403030204" pitchFamily="34" charset="-78"/>
              <a:cs typeface="Dubai" panose="020B0503030403030204" pitchFamily="34" charset="-78"/>
            </a:endParaRPr>
          </a:p>
        </p:txBody>
      </p:sp>
      <p:pic>
        <p:nvPicPr>
          <p:cNvPr id="3" name="Picture 2">
            <a:extLst>
              <a:ext uri="{FF2B5EF4-FFF2-40B4-BE49-F238E27FC236}">
                <a16:creationId xmlns:a16="http://schemas.microsoft.com/office/drawing/2014/main" id="{FD9A3BF2-186E-C1D4-5BF2-17EF15FE486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21968409"/>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TotalTime>
  <Words>2485</Words>
  <Application>Microsoft Office PowerPoint</Application>
  <PresentationFormat>Widescreen</PresentationFormat>
  <Paragraphs>209</Paragraphs>
  <Slides>34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Aptos Display</vt:lpstr>
      <vt:lpstr>Arial</vt:lpstr>
      <vt:lpstr>Calibri</vt:lpstr>
      <vt:lpstr>Dubai</vt:lpstr>
      <vt:lpstr>Symbol</vt:lpstr>
      <vt:lpstr>Office Theme</vt:lpstr>
      <vt:lpstr>پریود (قاعدگی)1</vt:lpstr>
      <vt:lpstr>PowerPoint Presentation</vt:lpstr>
      <vt:lpstr>بدن من. سلامت من. مجموعه ابزار آموزش سلامت</vt:lpstr>
      <vt:lpstr>بیایید</vt:lpstr>
      <vt:lpstr>پریود چیست؟</vt:lpstr>
      <vt:lpstr>پریود، خون‌ریزی ماهانه از واژن شماست.  پریود، بخشی از سیکل قاعدگی است.</vt:lpstr>
      <vt:lpstr>سیکل قاعدگی مجموعه‌ای از تغییرات در بدن شما به منظور آمادگی برای بارداری احتمالی است.  سیکل قاعدگی حدود ۲۸  روز طول می‌کشد.</vt:lpstr>
      <vt:lpstr>پریود، روندی طبیعی و سالم است!</vt:lpstr>
      <vt:lpstr>در طول پریود، چه چیزهایی عادی هستند؟</vt:lpstr>
      <vt:lpstr>PowerPoint Presentation</vt:lpstr>
      <vt:lpstr> قاعدگی تقریباً یک بار در ماه رخ می‌دهد و ۳ تا ۷ روز طول می‌کشد. </vt:lpstr>
      <vt:lpstr>مقدار خونی که از دست می‌دهید می‌تواند تغییر کند.  رنگ خون می‌تواند از قرمز روشن تا قهوه‌ای تیره متغیر باشد.</vt:lpstr>
      <vt:lpstr>شما ممکن است در ناحیه شکم یا پایین کمر احساس درد کنید.  درد باید با بسته‌های گرماده (Heat packs)، دارو یا نرمش ملایم از بین برود.</vt:lpstr>
      <vt:lpstr>درد پریود نباید  شما را از انجام  فعالیت‌های معمولتان باز دارد.</vt:lpstr>
      <vt:lpstr>چه چیزی هنگام پریود، عادی نیست؟</vt:lpstr>
      <vt:lpstr>PowerPoint Presentation</vt:lpstr>
      <vt:lpstr>PowerPoint Presentation</vt:lpstr>
      <vt:lpstr>اگر خون‌ریزی شدید دارید، عادی نیست. </vt:lpstr>
      <vt:lpstr>PowerPoint Presentation</vt:lpstr>
      <vt:lpstr>اگر درباره پریودتان نگرانید، با یک پزشک یا پرستار صحبت کنید. </vt:lpstr>
      <vt:lpstr>ردیابی سیکل قاعدگی و ثبت علائمتان مفید است.</vt:lpstr>
      <vt:lpstr>محصولات قاعدگی و بهداشت هنگام پریود</vt:lpstr>
      <vt:lpstr>PowerPoint Presentation</vt:lpstr>
      <vt:lpstr>نوارهای بهداشتی (پدها) نوارهایی از مواد نرم هستند که به لباس زیر  شما می‌چسبند و خون پریود شما را جذب می‌کنند.</vt:lpstr>
      <vt:lpstr>تامپون‌ها مانند لوله‌های پنبه‌ای هستند که می‌توانید داخل واژن خود قرار دهید. تامپون‌ها خون پریود شما را جذب می‌کنند.   هرگز تامپون را بیش از ۸ ساعت داخل واژن نگذارید.</vt:lpstr>
      <vt:lpstr>هرگز نوار بهداشتی یا تامپون را داخل توالت نیندازید.   همواره نوار بهداشتی و تامپون را داخل سطل زباله بیندازید.</vt:lpstr>
      <vt:lpstr>کاپ‌های قاعدگی کاپ‌های کوچکی هستند که از لاستیک نرم ساخته شده‌اند و خون پریود را داخل واژن شما می‌گیرند. </vt:lpstr>
      <vt:lpstr>لباس زیر قاعدگی، لباس زیر خاصی است که خون پریود شما را جذب می‌کند.</vt:lpstr>
      <vt:lpstr>همواره قبل و بعد از استفاده از محصولات قاعدگی، دست‌های خود را بشویید.</vt:lpstr>
      <vt:lpstr>شما در زمان پریودتان نیازی به استفاده از صابون یا سایر محصولات برای شستن اندام‌های خصوصی خود ندارید.</vt:lpstr>
      <vt:lpstr>PowerPoint Presentation</vt:lpstr>
      <vt:lpstr>به خاطر داشته باشید:</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4</cp:revision>
  <dcterms:created xsi:type="dcterms:W3CDTF">2024-08-12T05:33:49Z</dcterms:created>
  <dcterms:modified xsi:type="dcterms:W3CDTF">2024-09-17T03:44:47Z</dcterms:modified>
</cp:coreProperties>
</file>