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81" autoAdjust="0"/>
  </p:normalViewPr>
  <p:slideViewPr>
    <p:cSldViewPr snapToGrid="0">
      <p:cViewPr varScale="1">
        <p:scale>
          <a:sx n="80" d="100"/>
          <a:sy n="80" d="100"/>
        </p:scale>
        <p:origin x="132" y="894"/>
      </p:cViewPr>
      <p:guideLst/>
    </p:cSldViewPr>
  </p:slideViewPr>
  <p:notesTextViewPr>
    <p:cViewPr>
      <p:scale>
        <a:sx n="121" d="100"/>
        <a:sy n="121"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0B66F6E-92A3-416B-A17C-1EA7D3362A85}" type="datetimeFigureOut">
              <a:rPr lang="en-AU" smtClean="0"/>
              <a:t>16/09/2024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D4DD23E-8C42-412E-9C61-CFA6185888C3}" type="slidenum">
              <a:rPr lang="en-AU" smtClean="0"/>
              <a:t>‹#›</a:t>
            </a:fld>
            <a:endParaRPr lang="en-AU"/>
          </a:p>
        </p:txBody>
      </p:sp>
    </p:spTree>
    <p:extLst>
      <p:ext uri="{BB962C8B-B14F-4D97-AF65-F5344CB8AC3E}">
        <p14:creationId xmlns:p14="http://schemas.microsoft.com/office/powerpoint/2010/main" val="338274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امروز در باره عادت ماهوار گپ خواهیم زد:</a:t>
            </a:r>
          </a:p>
          <a:p>
            <a:pPr marL="179525" indent="-179525" algn="r" rtl="1">
              <a:spcBef>
                <a:spcPct val="0"/>
              </a:spcBef>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دوره عادت ماهوار چیست</a:t>
            </a:r>
          </a:p>
          <a:p>
            <a:pPr marL="179525" indent="-179525" algn="r" rtl="1">
              <a:spcBef>
                <a:spcPct val="0"/>
              </a:spcBef>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 طول یک عادت ماهوار منتظر چه چیزی باشیم</a:t>
            </a:r>
          </a:p>
          <a:p>
            <a:pPr marL="179525" indent="-179525" algn="r" rtl="1">
              <a:spcBef>
                <a:spcPct val="0"/>
              </a:spcBef>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چیزی که در طول عادت ماهوار عادی نیست</a:t>
            </a:r>
          </a:p>
          <a:p>
            <a:pPr marL="179525" marR="0" lvl="0" indent="-179525" algn="r" defTabSz="914400" rtl="1" eaLnBrk="1" fontAlgn="auto" latinLnBrk="0" hangingPunct="1">
              <a:lnSpc>
                <a:spcPct val="100000"/>
              </a:lnSpc>
              <a:spcBef>
                <a:spcPct val="0"/>
              </a:spcBef>
              <a:spcAft>
                <a:spcPct val="0"/>
              </a:spcAft>
              <a:buClrTx/>
              <a:buSzTx/>
              <a:buFont typeface="Arial"/>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چه زمانی در مورد عادت ماهوار خود به داکتر یا نرس مراجعه کنیم</a:t>
            </a:r>
          </a:p>
          <a:p>
            <a:pPr marL="179525" indent="-179525" algn="r" rtl="1">
              <a:spcBef>
                <a:spcPct val="0"/>
              </a:spcBef>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محصولات متفاوت عادت ماهوار چه هستند.</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a:t>
            </a:fld>
            <a:endParaRPr lang="en-AU"/>
          </a:p>
        </p:txBody>
      </p:sp>
    </p:spTree>
    <p:extLst>
      <p:ext uri="{BB962C8B-B14F-4D97-AF65-F5344CB8AC3E}">
        <p14:creationId xmlns:p14="http://schemas.microsoft.com/office/powerpoint/2010/main" val="163503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7468" rtl="1">
              <a:lnSpc>
                <a:spcPct val="107000"/>
              </a:lnSpc>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هفته قبل از عادت ماهوار، ممکن است متوجه برخی علائم شوید. ممکن است حالات ذیل را تجربه کنید:</a:t>
            </a:r>
            <a:endParaRPr lang="en-AU" sz="1200" dirty="0">
              <a:latin typeface="Dubai" panose="020B0503030403030204" pitchFamily="34" charset="-78"/>
              <a:cs typeface="Dubai" panose="020B0503030403030204" pitchFamily="34" charset="-78"/>
            </a:endParaRPr>
          </a:p>
          <a:p>
            <a:pPr marL="180000" indent="-180000" algn="r" rtl="1">
              <a:lnSpc>
                <a:spcPct val="107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سینه های دردناک</a:t>
            </a:r>
          </a:p>
          <a:p>
            <a:pPr marL="180000" marR="0" lvl="0" indent="-180000" algn="r" defTabSz="914400" rtl="1" eaLnBrk="1" fontAlgn="auto" latinLnBrk="0" hangingPunct="1">
              <a:lnSpc>
                <a:spcPct val="107000"/>
              </a:lnSpc>
              <a:spcBef>
                <a:spcPct val="0"/>
              </a:spcBef>
              <a:spcAft>
                <a:spcPct val="0"/>
              </a:spcAft>
              <a:buClrTx/>
              <a:buSzTx/>
              <a:buFont typeface="Arial"/>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جوش</a:t>
            </a:r>
            <a:endParaRPr lang="en-US" dirty="0">
              <a:latin typeface="Dubai" panose="020B0503030403030204" pitchFamily="34" charset="-78"/>
              <a:cs typeface="Dubai" panose="020B0503030403030204" pitchFamily="34" charset="-78"/>
            </a:endParaRPr>
          </a:p>
          <a:p>
            <a:pPr marL="180000" indent="-180000" algn="r" rtl="1">
              <a:lnSpc>
                <a:spcPct val="107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مشکل رفتن به تشناب (یبوست)</a:t>
            </a:r>
          </a:p>
          <a:p>
            <a:pPr marL="180000" indent="-180000" algn="r" rtl="1">
              <a:lnSpc>
                <a:spcPct val="107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سردردی</a:t>
            </a:r>
          </a:p>
          <a:p>
            <a:pPr marL="180000" marR="0" lvl="0" indent="-180000" algn="r" defTabSz="914400" rtl="1" eaLnBrk="1" fontAlgn="auto" latinLnBrk="0" hangingPunct="1">
              <a:lnSpc>
                <a:spcPct val="107000"/>
              </a:lnSpc>
              <a:spcBef>
                <a:spcPct val="0"/>
              </a:spcBef>
              <a:spcAft>
                <a:spcPct val="0"/>
              </a:spcAft>
              <a:buClrTx/>
              <a:buSzTx/>
              <a:buFont typeface="Arial"/>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تغییرات خلقی، برای مثال احساس غم، عصبانیت یا تحریک پذیری ناگهانی.</a:t>
            </a:r>
            <a:endParaRPr lang="en-AU" dirty="0">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7000"/>
              </a:lnSpc>
              <a:spcBef>
                <a:spcPct val="0"/>
              </a:spcBef>
              <a:spcAft>
                <a:spcPct val="0"/>
              </a:spcAft>
              <a:buClrTx/>
              <a:buSzTx/>
              <a:buFont typeface="Arial"/>
              <a:buNone/>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این علائم معمولاً با شروع عادت ماهوار متوقف می شوند.</a:t>
            </a:r>
          </a:p>
          <a:p>
            <a:pPr marL="0" marR="0" lvl="0" indent="0" algn="r" defTabSz="914400" rtl="0" eaLnBrk="1" fontAlgn="auto" latinLnBrk="0" hangingPunct="1">
              <a:lnSpc>
                <a:spcPct val="107000"/>
              </a:lnSpc>
              <a:spcBef>
                <a:spcPct val="0"/>
              </a:spcBef>
              <a:spcAft>
                <a:spcPct val="0"/>
              </a:spcAft>
              <a:buClrTx/>
              <a:buSzTx/>
              <a:buFont typeface="Arial"/>
              <a:buNone/>
              <a:defRPr/>
            </a:pPr>
            <a:endParaRPr lang="en-US" dirty="0">
              <a:latin typeface="Dubai" panose="020B0503030403030204" pitchFamily="34" charset="-78"/>
              <a:cs typeface="Dubai" panose="020B0503030403030204" pitchFamily="34" charset="-78"/>
            </a:endParaRPr>
          </a:p>
          <a:p>
            <a:pPr algn="r" rtl="1">
              <a:lnSpc>
                <a:spcPct val="107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اکثر خانم ها می توانند خودشان این علائم را مدیریت کنند و طبق معمول به فعالیت های روزانه خود ادامه دهند.</a:t>
            </a:r>
          </a:p>
          <a:p>
            <a:pPr algn="r">
              <a:lnSpc>
                <a:spcPct val="107000"/>
              </a:lnSpc>
            </a:pP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10</a:t>
            </a:fld>
            <a:endParaRPr lang="en-AU"/>
          </a:p>
        </p:txBody>
      </p:sp>
    </p:spTree>
    <p:extLst>
      <p:ext uri="{BB962C8B-B14F-4D97-AF65-F5344CB8AC3E}">
        <p14:creationId xmlns:p14="http://schemas.microsoft.com/office/powerpoint/2010/main" val="274847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lgn="r" defTabSz="957468"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اولین روز دوره عادت ماهوار، اولین روز عادت ماهوار شماست. </a:t>
            </a:r>
          </a:p>
          <a:p>
            <a:pPr marL="179525" indent="-179525" algn="r" defTabSz="957468" rtl="1">
              <a:lnSpc>
                <a:spcPct val="107000"/>
              </a:lnSpc>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 تقریباً عادت ماهوار یک بار در ماه اتفاق می افتد و 3 الی 7 روز طول می کشد. </a:t>
            </a:r>
          </a:p>
          <a:p>
            <a:pPr marL="179525" indent="-179525" algn="r" defTabSz="957468"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این مدت، پوشش داخلی رحم شما به دلیل حامله نشدن از بین می رود و ذریعه واژن، از بدن خارج می شود. چیزی که از بدن خارج می شود، همان خون عادت ماهوار شماست.</a:t>
            </a:r>
          </a:p>
          <a:p>
            <a:pPr marL="0" indent="0" algn="r" defTabSz="957468">
              <a:lnSpc>
                <a:spcPct val="107000"/>
              </a:lnSpc>
              <a:buFont typeface="Arial" panose="020B0604020202020204" pitchFamily="34" charset="0"/>
              <a:buNone/>
              <a:defRPr/>
            </a:pPr>
            <a:endParaRPr lang="en-AU" dirty="0">
              <a:latin typeface="Dubai" panose="020B0503030403030204" pitchFamily="34" charset="-78"/>
              <a:cs typeface="Dubai" panose="020B0503030403030204" pitchFamily="34" charset="-78"/>
            </a:endParaRPr>
          </a:p>
          <a:p>
            <a:pPr algn="r" defTabSz="957468" rtl="1">
              <a:lnSpc>
                <a:spcPct val="107000"/>
              </a:lnSpc>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1- 2 سال اول پس از شروع عادت ماهوار، ممکن است عادت ماهوار شما به طور منظم رخ ندهد.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11</a:t>
            </a:fld>
            <a:endParaRPr lang="en-AU"/>
          </a:p>
        </p:txBody>
      </p:sp>
    </p:spTree>
    <p:extLst>
      <p:ext uri="{BB962C8B-B14F-4D97-AF65-F5344CB8AC3E}">
        <p14:creationId xmlns:p14="http://schemas.microsoft.com/office/powerpoint/2010/main" val="84096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lgn="r" defTabSz="957468" rtl="1">
              <a:lnSpc>
                <a:spcPct val="100000"/>
              </a:lnSpc>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مقدار خونی که از دست می دهید، در طول عادت ماهوار تغییر می کند. </a:t>
            </a:r>
          </a:p>
          <a:p>
            <a:pPr marL="179525" indent="-179525" algn="r" defTabSz="957468" rtl="1">
              <a:lnSpc>
                <a:spcPct val="100000"/>
              </a:lnSpc>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خونریزی در ابتدا کم‌ است، در اواسط عادت ماهوار شدیدتر می‌شود و سپس در پایان دوباره کم می‌شود. </a:t>
            </a:r>
          </a:p>
          <a:p>
            <a:pPr marL="179525" indent="-179525" algn="r" defTabSz="957468" rtl="1">
              <a:lnSpc>
                <a:spcPct val="100000"/>
              </a:lnSpc>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برخی روزها، ممکن است فقط لکه بینی داشته باشید.</a:t>
            </a:r>
          </a:p>
          <a:p>
            <a:pPr marL="179525" marR="0" lvl="0" indent="-179525" algn="r" defTabSz="957468"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رنگ خون عادت ماهوار شما می تواند از سرخ روشن تا قهوه ای تیره متغیر باشد و در طول عادت ماهوار تغییر کند.</a:t>
            </a:r>
            <a:endParaRPr lang="en-AU" dirty="0">
              <a:latin typeface="Dubai" panose="020B0503030403030204" pitchFamily="34" charset="-78"/>
              <a:cs typeface="Dubai" panose="020B0503030403030204" pitchFamily="34" charset="-78"/>
            </a:endParaRPr>
          </a:p>
          <a:p>
            <a:pPr marL="179525" indent="-179525" algn="r" defTabSz="957468">
              <a:lnSpc>
                <a:spcPct val="107000"/>
              </a:lnSpc>
              <a:buFont typeface="Arial" panose="020B0604020202020204" pitchFamily="34" charset="0"/>
              <a:buChar char="•"/>
              <a:defRPr/>
            </a:pPr>
            <a:endParaRPr lang="en-AU" sz="1200"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12</a:t>
            </a:fld>
            <a:endParaRPr lang="en-AU"/>
          </a:p>
        </p:txBody>
      </p:sp>
    </p:spTree>
    <p:extLst>
      <p:ext uri="{BB962C8B-B14F-4D97-AF65-F5344CB8AC3E}">
        <p14:creationId xmlns:p14="http://schemas.microsoft.com/office/powerpoint/2010/main" val="363984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در دو روز اول عادت ماهوار، ممکن است در ناحیه شکم یا کمر احساس درد کنید.</a:t>
            </a:r>
          </a:p>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درد عادت ماهوار عادی است اگر:</a:t>
            </a:r>
            <a:endParaRPr lang="en-US" dirty="0">
              <a:latin typeface="Dubai" panose="020B0503030403030204" pitchFamily="34" charset="-78"/>
              <a:cs typeface="Dubai" panose="020B0503030403030204" pitchFamily="34" charset="-78"/>
            </a:endParaRPr>
          </a:p>
          <a:p>
            <a:pPr marL="179525" indent="-179525" algn="r" rtl="1">
              <a:lnSpc>
                <a:spcPct val="100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فقط در یکی دو روز اول عادت ماهوار شما وجود دارد</a:t>
            </a:r>
            <a:endParaRPr lang="en-US" dirty="0">
              <a:latin typeface="Dubai" panose="020B0503030403030204" pitchFamily="34" charset="-78"/>
              <a:cs typeface="Dubai" panose="020B0503030403030204" pitchFamily="34" charset="-78"/>
            </a:endParaRPr>
          </a:p>
          <a:p>
            <a:pPr marL="179525" indent="-179525" algn="r" rtl="1">
              <a:lnSpc>
                <a:spcPct val="100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وقتی از موارد ذیل استفاده می کنید از بین می رود:</a:t>
            </a:r>
          </a:p>
          <a:p>
            <a:pPr marL="666000" lvl="1" indent="-179525" algn="r" rtl="1">
              <a:lnSpc>
                <a:spcPct val="100000"/>
              </a:lnSpc>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خریطه آب گرم یا بوتل آب گرم</a:t>
            </a:r>
          </a:p>
          <a:p>
            <a:pPr marL="666000" lvl="1" indent="-179525" algn="r" rtl="1">
              <a:lnSpc>
                <a:spcPct val="100000"/>
              </a:lnSpc>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داروهای ضد درد عادت ماهوار، مانند ایبوپروفن (</a:t>
            </a:r>
            <a:r>
              <a:rPr lang="en-AU" dirty="0">
                <a:highlight>
                  <a:srgbClr val="000000">
                    <a:alpha val="0"/>
                  </a:srgbClr>
                </a:highlight>
                <a:latin typeface="Dubai" panose="020B0503030403030204" pitchFamily="34" charset="-78"/>
                <a:cs typeface="Dubai" panose="020B0503030403030204" pitchFamily="34" charset="-78"/>
              </a:rPr>
              <a:t>Nurofen</a:t>
            </a:r>
            <a:r>
              <a:rPr lang="en-AU" baseline="30000" dirty="0">
                <a:highlight>
                  <a:srgbClr val="000000">
                    <a:alpha val="0"/>
                  </a:srgbClr>
                </a:highlight>
                <a:latin typeface="Dubai" panose="020B0503030403030204" pitchFamily="34" charset="-78"/>
                <a:cs typeface="Dubai" panose="020B0503030403030204" pitchFamily="34" charset="-78"/>
              </a:rPr>
              <a:t>TM</a:t>
            </a:r>
            <a:r>
              <a:rPr lang="fa" sz="1200" b="0" i="0" u="none" strike="noStrike" dirty="0">
                <a:highlight>
                  <a:srgbClr val="000000">
                    <a:alpha val="0"/>
                  </a:srgbClr>
                </a:highlight>
                <a:latin typeface="Dubai" panose="020B0503030403030204" pitchFamily="34" charset="-78"/>
                <a:cs typeface="Dubai" panose="020B0503030403030204" pitchFamily="34" charset="-78"/>
              </a:rPr>
              <a:t>)</a:t>
            </a:r>
          </a:p>
          <a:p>
            <a:pPr marL="666000" lvl="1" indent="-179525" algn="r" rtl="1">
              <a:lnSpc>
                <a:spcPct val="100000"/>
              </a:lnSpc>
              <a:buFont typeface="Calibri" panose="020F050202020403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ورزش های سبک مانند حرکات کششی یا یوگا.</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13</a:t>
            </a:fld>
            <a:endParaRPr lang="en-AU"/>
          </a:p>
        </p:txBody>
      </p:sp>
    </p:spTree>
    <p:extLst>
      <p:ext uri="{BB962C8B-B14F-4D97-AF65-F5344CB8AC3E}">
        <p14:creationId xmlns:p14="http://schemas.microsoft.com/office/powerpoint/2010/main" val="341595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عادت ماهوار نباید شما را از انجام فعالیت های معمول روزانه باز دارد، مانند: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مراقبت از فامیل خود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ملاقات با دوستان</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باغبانی</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رفتن به خرید </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کار کردن یا رفتن به مکتب </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14</a:t>
            </a:fld>
            <a:endParaRPr lang="en-AU"/>
          </a:p>
        </p:txBody>
      </p:sp>
    </p:spTree>
    <p:extLst>
      <p:ext uri="{BB962C8B-B14F-4D97-AF65-F5344CB8AC3E}">
        <p14:creationId xmlns:p14="http://schemas.microsoft.com/office/powerpoint/2010/main" val="4008097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ea typeface="Calibri"/>
                <a:cs typeface="Dubai" panose="020B0503030403030204" pitchFamily="34" charset="-78"/>
              </a:rPr>
              <a:t>اکنون ما در مورد آنچه در طول دوره عادت ماهوار شما عادی نیست و اینکه چه زمانی باید به داکتر یا نرس مراجعه کنید صحبت خواهیم کرد. </a:t>
            </a:r>
          </a:p>
          <a:p>
            <a:pPr algn="r"/>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15</a:t>
            </a:fld>
            <a:endParaRPr lang="en-AU"/>
          </a:p>
        </p:txBody>
      </p:sp>
    </p:spTree>
    <p:extLst>
      <p:ext uri="{BB962C8B-B14F-4D97-AF65-F5344CB8AC3E}">
        <p14:creationId xmlns:p14="http://schemas.microsoft.com/office/powerpoint/2010/main" val="136384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برخی از زنان یک هفته یا بیشتر قبل از هر عادت ماهوار الی شروع عادت ماهوار احساس بسیار بدی دارند.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آنها ممکن است علائم داشته باشند مانند ذیل:</a:t>
            </a:r>
          </a:p>
          <a:p>
            <a:pPr marL="171450" indent="-17145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احساس غم یا تشویش شدید </a:t>
            </a:r>
          </a:p>
          <a:p>
            <a:pPr marL="171450" indent="-17145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عصبانیت یا تحریک پذیری شدید</a:t>
            </a:r>
          </a:p>
          <a:p>
            <a:pPr marL="171450" indent="-17145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خستگی یا درماندگی غیرمعمول </a:t>
            </a:r>
          </a:p>
          <a:p>
            <a:pPr marL="171450" indent="-17145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داشتن حملات پانیک</a:t>
            </a:r>
          </a:p>
          <a:p>
            <a:pPr marL="171450" indent="-17145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داشتن مفکوره هایی برای آسیب به خود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این علائم شدید را دارید، بطوریکه از انجام فعالیت های روزانه باز میمانید، آنها عادی نیستند. </a:t>
            </a:r>
          </a:p>
          <a:p>
            <a:pPr marL="0" indent="0" algn="r">
              <a:buFont typeface="Arial" panose="020B0604020202020204" pitchFamily="34" charset="0"/>
              <a:buNone/>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16</a:t>
            </a:fld>
            <a:endParaRPr lang="en-AU"/>
          </a:p>
        </p:txBody>
      </p:sp>
    </p:spTree>
    <p:extLst>
      <p:ext uri="{BB962C8B-B14F-4D97-AF65-F5344CB8AC3E}">
        <p14:creationId xmlns:p14="http://schemas.microsoft.com/office/powerpoint/2010/main" val="277033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fa" sz="1200" b="0" i="0" u="none" strike="noStrike" dirty="0">
                <a:highlight>
                  <a:srgbClr val="000000">
                    <a:alpha val="0"/>
                  </a:srgbClr>
                </a:highlight>
                <a:latin typeface="Dubai" panose="020B0503030403030204" pitchFamily="34" charset="-78"/>
                <a:cs typeface="Dubai" panose="020B0503030403030204" pitchFamily="34" charset="-78"/>
              </a:rPr>
              <a:t>عادی نیست اگر عادت ماهوار شما:</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بیشتر از 8 روز طول می کشد</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ماه نمی آید</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ماه تقریباً در همان زمان ماه قبل نمی آید</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اصلاً نمی آید (و می دانید که حامله نیستید).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17</a:t>
            </a:fld>
            <a:endParaRPr lang="en-AU"/>
          </a:p>
        </p:txBody>
      </p:sp>
    </p:spTree>
    <p:extLst>
      <p:ext uri="{BB962C8B-B14F-4D97-AF65-F5344CB8AC3E}">
        <p14:creationId xmlns:p14="http://schemas.microsoft.com/office/powerpoint/2010/main" val="157666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r" rtl="1">
              <a:lnSpc>
                <a:spcPct val="100000"/>
              </a:lnSpc>
              <a:buFont typeface="Arial" panose="020B0604020202020204" pitchFamily="34" charset="0"/>
              <a:buNone/>
            </a:pPr>
            <a:r>
              <a:rPr lang="fa" sz="1200" b="0" i="0" u="none" strike="noStrike" dirty="0">
                <a:highlight>
                  <a:srgbClr val="000000">
                    <a:alpha val="0"/>
                  </a:srgbClr>
                </a:highlight>
                <a:latin typeface="Dubai" panose="020B0503030403030204" pitchFamily="34" charset="-78"/>
                <a:cs typeface="Dubai" panose="020B0503030403030204" pitchFamily="34" charset="-78"/>
              </a:rPr>
              <a:t>داشتن خونریزی شدید در طول عادت ماهوار، عادی نیست. خونریزی شما شدید است اگر:</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باید کوتکس یا تامپون خود را هر دو ساعت یا زودتر تبدیل کنید</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باید در طول شب، کوتکس خود را تبدیل کنید</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خون به لباس شما نشت می کند</a:t>
            </a:r>
          </a:p>
          <a:p>
            <a:pPr marL="180000" lvl="1"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لخته های خون کلان تر از سکه 50 سنتی می بینید.</a:t>
            </a:r>
          </a:p>
          <a:p>
            <a:pPr marL="0" indent="0" algn="r" rtl="1">
              <a:buFont typeface="Arial" panose="020B0604020202020204" pitchFamily="34" charset="0"/>
              <a:buNone/>
            </a:pPr>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اگر بین عادت ماهوار یا بعد از رابطه جنسی خونریزی داشته باشید، عادی نیست.</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18</a:t>
            </a:fld>
            <a:endParaRPr lang="en-AU"/>
          </a:p>
        </p:txBody>
      </p:sp>
    </p:spTree>
    <p:extLst>
      <p:ext uri="{BB962C8B-B14F-4D97-AF65-F5344CB8AC3E}">
        <p14:creationId xmlns:p14="http://schemas.microsoft.com/office/powerpoint/2010/main" val="308623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درد عادت ماهوار شما عادی نیست اگر:</a:t>
            </a:r>
          </a:p>
          <a:p>
            <a:pPr marL="180000" indent="-180000" algn="r" rtl="1">
              <a:lnSpc>
                <a:spcPct val="100000"/>
              </a:lnSpc>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شما را از انجام فعالیت های روزانه و لذت بردن از زندگی باز می دارد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شما بخاطر این درد نمی توانید به مکتب یا سرِ کار بروید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با دواهای ضد درد، مانند ایبوپروفن (</a:t>
            </a:r>
            <a:r>
              <a:rPr lang="en-AU" dirty="0">
                <a:highlight>
                  <a:srgbClr val="000000">
                    <a:alpha val="0"/>
                  </a:srgbClr>
                </a:highlight>
                <a:latin typeface="Dubai" panose="020B0503030403030204" pitchFamily="34" charset="-78"/>
                <a:cs typeface="Dubai" panose="020B0503030403030204" pitchFamily="34" charset="-78"/>
              </a:rPr>
              <a:t>Nurofen</a:t>
            </a:r>
            <a:r>
              <a:rPr lang="en-AU" baseline="30000" dirty="0">
                <a:highlight>
                  <a:srgbClr val="000000">
                    <a:alpha val="0"/>
                  </a:srgbClr>
                </a:highlight>
                <a:latin typeface="Dubai" panose="020B0503030403030204" pitchFamily="34" charset="-78"/>
                <a:cs typeface="Dubai" panose="020B0503030403030204" pitchFamily="34" charset="-78"/>
              </a:rPr>
              <a:t>TM</a:t>
            </a:r>
            <a:r>
              <a:rPr lang="fa" sz="1200" b="0" i="0" u="none" strike="noStrike" baseline="0" dirty="0">
                <a:highlight>
                  <a:srgbClr val="000000">
                    <a:alpha val="0"/>
                  </a:srgbClr>
                </a:highlight>
                <a:latin typeface="Dubai" panose="020B0503030403030204" pitchFamily="34" charset="-78"/>
                <a:cs typeface="Dubai" panose="020B0503030403030204" pitchFamily="34" charset="-78"/>
              </a:rPr>
              <a:t>) از بین نمی رود.</a:t>
            </a:r>
            <a:endParaRPr lang="en-AU" sz="1200" dirty="0">
              <a:latin typeface="Dubai" panose="020B0503030403030204" pitchFamily="34" charset="-78"/>
              <a:cs typeface="Dubai" panose="020B0503030403030204" pitchFamily="34" charset="-78"/>
            </a:endParaRPr>
          </a:p>
          <a:p>
            <a:pPr algn="r"/>
            <a:endParaRPr lang="en-US" baseline="0"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19</a:t>
            </a:fld>
            <a:endParaRPr lang="en-AU"/>
          </a:p>
        </p:txBody>
      </p:sp>
    </p:spTree>
    <p:extLst>
      <p:ext uri="{BB962C8B-B14F-4D97-AF65-F5344CB8AC3E}">
        <p14:creationId xmlns:p14="http://schemas.microsoft.com/office/powerpoint/2010/main" val="333361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D4DD23E-8C42-412E-9C61-CFA6185888C3}" type="slidenum">
              <a:rPr lang="en-AU" smtClean="0"/>
              <a:t>2</a:t>
            </a:fld>
            <a:endParaRPr lang="en-AU"/>
          </a:p>
        </p:txBody>
      </p:sp>
    </p:spTree>
    <p:extLst>
      <p:ext uri="{BB962C8B-B14F-4D97-AF65-F5344CB8AC3E}">
        <p14:creationId xmlns:p14="http://schemas.microsoft.com/office/powerpoint/2010/main" val="20690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نگران عادت ماهوار خود هستید یا علائمی دارید که عادی نیستند، با داکتر یا نرس صحبت کنید.</a:t>
            </a: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D4DD23E-8C42-412E-9C61-CFA6185888C3}" type="slidenum">
              <a:rPr lang="en-AU" smtClean="0"/>
              <a:t>20</a:t>
            </a:fld>
            <a:endParaRPr lang="en-AU"/>
          </a:p>
        </p:txBody>
      </p:sp>
    </p:spTree>
    <p:extLst>
      <p:ext uri="{BB962C8B-B14F-4D97-AF65-F5344CB8AC3E}">
        <p14:creationId xmlns:p14="http://schemas.microsoft.com/office/powerpoint/2010/main" val="255401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ردیابی دوره عادت ماهوار و ثبت همه علائم مانند درد، خلق و خو، میزان خونریزی یا یبوست می تواند به شما کمک کند تا: </a:t>
            </a:r>
            <a:endParaRPr lang="en-AU" dirty="0">
              <a:latin typeface="Dubai" panose="020B0503030403030204" pitchFamily="34" charset="-78"/>
              <a:cs typeface="Dubai" panose="020B0503030403030204" pitchFamily="34" charset="-78"/>
            </a:endParaRPr>
          </a:p>
          <a:p>
            <a:pPr marL="180000" indent="-180000" algn="r" rtl="1">
              <a:lnSpc>
                <a:spcPct val="100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خود را بهتر بشناسید </a:t>
            </a:r>
          </a:p>
          <a:p>
            <a:pPr marL="180000" indent="-180000" algn="r" defTabSz="957468" rtl="1">
              <a:lnSpc>
                <a:spcPct val="100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بدانید عادت ماهوار تان چه زمانی شروع می شود و برای آن آماده باشید</a:t>
            </a:r>
          </a:p>
          <a:p>
            <a:pPr marL="180000" indent="-180000" algn="r" defTabSz="957468" rtl="1">
              <a:lnSpc>
                <a:spcPct val="100000"/>
              </a:lnSpc>
              <a:buFont typeface="Arial"/>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متوجه تغییرات غیرعادی باشید، بنابراین می دانید که آیا نیاز به مراجعه به داکتر یا نرس دارید یا خیر.</a:t>
            </a:r>
          </a:p>
          <a:p>
            <a:pPr algn="r">
              <a:lnSpc>
                <a:spcPct val="100000"/>
              </a:lnSpc>
            </a:pPr>
            <a:endParaRPr lang="en-AU" b="1" dirty="0">
              <a:latin typeface="Dubai" panose="020B0503030403030204" pitchFamily="34" charset="-78"/>
              <a:cs typeface="Dubai" panose="020B0503030403030204" pitchFamily="34" charset="-78"/>
            </a:endParaRPr>
          </a:p>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دوره عادت ماهوار خود را با استفاده از جنتری، دفتر ثبت وقایع روزانه یا اپلیکیشن تلیفون هوشمند دنبال کنید. </a:t>
            </a:r>
            <a:endParaRPr lang="en-US" dirty="0">
              <a:latin typeface="Dubai" panose="020B0503030403030204" pitchFamily="34" charset="-78"/>
              <a:cs typeface="Dubai" panose="020B0503030403030204" pitchFamily="34" charset="-78"/>
            </a:endParaRPr>
          </a:p>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زمان شروع عادت ماهوار، مدت زمان و علائمی که دارید، مانند درد یا خونریزی شدید، یادداشت کنید. </a:t>
            </a:r>
          </a:p>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در مورد عادت ماهوار خود نیاز به مراجعه به داکتر یا نرس داشته باشید، این معلومات مهم خواهد بود. </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21</a:t>
            </a:fld>
            <a:endParaRPr lang="en-AU"/>
          </a:p>
        </p:txBody>
      </p:sp>
    </p:spTree>
    <p:extLst>
      <p:ext uri="{BB962C8B-B14F-4D97-AF65-F5344CB8AC3E}">
        <p14:creationId xmlns:p14="http://schemas.microsoft.com/office/powerpoint/2010/main" val="3794019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 sz="1200" b="0" i="0" u="none" strike="noStrike" dirty="0">
                <a:highlight>
                  <a:srgbClr val="000000">
                    <a:alpha val="0"/>
                  </a:srgbClr>
                </a:highlight>
                <a:latin typeface="Dubai" panose="020B0503030403030204" pitchFamily="34" charset="-78"/>
                <a:cs typeface="Dubai" panose="020B0503030403030204" pitchFamily="34" charset="-78"/>
              </a:rPr>
              <a:t>بیایید در مورد محصولات مختلف عادت ماهوار و مراعات کردن نظافت در طول عادت ماهوار صحبت کنیم.</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22</a:t>
            </a:fld>
            <a:endParaRPr lang="en-AU"/>
          </a:p>
        </p:txBody>
      </p:sp>
    </p:spTree>
    <p:extLst>
      <p:ext uri="{BB962C8B-B14F-4D97-AF65-F5344CB8AC3E}">
        <p14:creationId xmlns:p14="http://schemas.microsoft.com/office/powerpoint/2010/main" val="129723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محصولات مختلفی وجود دارد که می توانید برای مدیریت خونریزی در زمان عادت ماهوار استفاده کنید. این محصولات شامل موارد ذیل هستند:</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کوتکس</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تامپون</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نیکر عادت ماهوار</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کاپ عادت ماهوار.</a:t>
            </a:r>
          </a:p>
          <a:p>
            <a:pPr algn="r">
              <a:lnSpc>
                <a:spcPct val="100000"/>
              </a:lnSpc>
            </a:pPr>
            <a:endParaRPr lang="en-AU" b="1" dirty="0">
              <a:latin typeface="Dubai" panose="020B0503030403030204" pitchFamily="34" charset="-78"/>
              <a:cs typeface="Dubai" panose="020B0503030403030204" pitchFamily="34" charset="-78"/>
            </a:endParaRPr>
          </a:p>
          <a:p>
            <a:pPr algn="r" rtl="1">
              <a:lnSpc>
                <a:spcPct val="100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ما در مورد هر یک از این محصولات بیشتر صحبت خواهیم کرد. مهم ترین چیز این است که بفهمید چه چیزی برای شما مفید است و به شما کمک می کند در هنگام عادت ماهوار احساس راحتی بیشتری داشته باشید.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23</a:t>
            </a:fld>
            <a:endParaRPr lang="en-AU"/>
          </a:p>
        </p:txBody>
      </p:sp>
    </p:spTree>
    <p:extLst>
      <p:ext uri="{BB962C8B-B14F-4D97-AF65-F5344CB8AC3E}">
        <p14:creationId xmlns:p14="http://schemas.microsoft.com/office/powerpoint/2010/main" val="248036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کوتکس ها، پدهایی از مواد نرم هستند که به نیکر می چسبند و خون عادت ماهوار شما را جذب می کنند.</a:t>
            </a:r>
            <a:endParaRPr lang="en-US" dirty="0">
              <a:latin typeface="Dubai" panose="020B0503030403030204" pitchFamily="34" charset="-78"/>
              <a:cs typeface="Dubai" panose="020B0503030403030204" pitchFamily="34" charset="-78"/>
            </a:endParaRP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کوتکس ها اندازه های مختلفی دارند، مانند «خرد»، «متوسط»، «کلان» یا «بسیار کلان». شما می توانید اندازه ای را انتخاب کنید که مناسب میزان خونریزی شما باشد. </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بهتر است هر 3 الی 4 ساعت، یک بار کوتکس خود را تبدیل کنید.</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همچنین می توانید ازکوتکس های که قابل استفاده مجدد هستند، استفاده کنید. این کوتکس ها از تکه تهیه شده اند. می توانید آنها را بشویید و دوباره استفاده کنید. </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24</a:t>
            </a:fld>
            <a:endParaRPr lang="en-AU"/>
          </a:p>
        </p:txBody>
      </p:sp>
    </p:spTree>
    <p:extLst>
      <p:ext uri="{BB962C8B-B14F-4D97-AF65-F5344CB8AC3E}">
        <p14:creationId xmlns:p14="http://schemas.microsoft.com/office/powerpoint/2010/main" val="89395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7145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تامپون ها، لوله های پنبه ای هستند که می توانید داخل واژن خود قرار دهید. تامپون ها خون عادت ماهوار شما را جذب می کنند. آنها در اندازه های مختلف و متناسب با میزان خونریزی شما می باشند. </a:t>
            </a:r>
          </a:p>
          <a:p>
            <a:pPr marL="18000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هنوز هم می توانید ورزش کنید و در حالی که تامپون دارید به آب بازی بروید. </a:t>
            </a:r>
          </a:p>
          <a:p>
            <a:pPr marL="180000" indent="-17145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هنگامی که تامپون را جاگذاری می کنید، مطمئن شوید که آن را به اندازه کافی بالا قرار داده اید. هنگامی که در حال یادگیری جاگذاری تامپون هستید، استفاده از اپلیکاتور می تواند مفید باشد.</a:t>
            </a:r>
          </a:p>
          <a:p>
            <a:pPr marL="18000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تامپون ها یک بند دارند تا بتوانید به راحتی آنها را بیرون بکشید.</a:t>
            </a:r>
            <a:endParaRPr lang="en-US" dirty="0">
              <a:latin typeface="Dubai" panose="020B0503030403030204" pitchFamily="34" charset="-78"/>
              <a:cs typeface="Dubai" panose="020B0503030403030204" pitchFamily="34" charset="-78"/>
            </a:endParaRPr>
          </a:p>
          <a:p>
            <a:pPr marL="180000" indent="-17145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بسته به شدت خونریزی، تامپون خود را هر 4 الی 6 ساعت یا در صورت ضرورت، زودتر تبدیل کنید. </a:t>
            </a:r>
            <a:endParaRPr lang="en-US" dirty="0">
              <a:latin typeface="Dubai" panose="020B0503030403030204" pitchFamily="34" charset="-78"/>
              <a:cs typeface="Dubai" panose="020B0503030403030204" pitchFamily="34" charset="-78"/>
            </a:endParaRPr>
          </a:p>
          <a:p>
            <a:pPr marL="180000" indent="-17145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هرگز یک تامپون را بیشتر از 8 ساعت در واژن قرار ندهید. زیرا ممکن است باعث سندروم شوک سمی شود. این یک عفونت بسیار نادر اما جدی است. </a:t>
            </a:r>
          </a:p>
          <a:p>
            <a:pPr marL="180000" indent="-17145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 یاد داشته باشید که در طول شب به جای تامپون ازکوتکس استفاده کنید و همیشه قبل از جاگذاری تامپون، دستان خود را بشویید.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25</a:t>
            </a:fld>
            <a:endParaRPr lang="en-AU"/>
          </a:p>
        </p:txBody>
      </p:sp>
    </p:spTree>
    <p:extLst>
      <p:ext uri="{BB962C8B-B14F-4D97-AF65-F5344CB8AC3E}">
        <p14:creationId xmlns:p14="http://schemas.microsoft.com/office/powerpoint/2010/main" val="1003802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هرگزکوتکس یا تامپون را داخل تشناب نیاندازید. </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کوتکس یا تامپون را در تشناب بیاندازید، ممکن است راه تشناب مسدود شود و سیستم نل کشی با مشکل مواجه شود.</a:t>
            </a:r>
            <a:endParaRPr lang="en-AU" dirty="0">
              <a:latin typeface="Dubai" panose="020B0503030403030204" pitchFamily="34" charset="-78"/>
              <a:cs typeface="Dubai" panose="020B0503030403030204" pitchFamily="34" charset="-78"/>
            </a:endParaRP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کوتکس و تامپون های استفاده شده را در کاغذ تشناب بپیچید و در سطل کثافات یا سطل بهداشتی بیاندازید. </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26</a:t>
            </a:fld>
            <a:endParaRPr lang="en-AU"/>
          </a:p>
        </p:txBody>
      </p:sp>
    </p:spTree>
    <p:extLst>
      <p:ext uri="{BB962C8B-B14F-4D97-AF65-F5344CB8AC3E}">
        <p14:creationId xmlns:p14="http://schemas.microsoft.com/office/powerpoint/2010/main" val="537149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کاپ های عادت ماهوار، پیاله های نرمی هستند که می توانید آنها را داخل واژن خود قرار دهید. این وسیله، خون عادت ماهوار شما را جمع می کند. کاپ های عادت ماهوار در اشکال و اندازه های مختلفی وجود دارند. </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جاگذاری کاپ عادت ماهوار، باید آن را قات کنید و مانند تامپون وارد واژن کنید. کاپ در داخل واژن شما باز می شود و خون عادت ماهوار شما را جمع می کند. </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پس از بیرون کشیدن کاپ، آن را خالی کنید، با آب بشویید و دوباره جاگذاری کنید.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solidFill>
                  <a:srgbClr val="231F20"/>
                </a:solidFill>
                <a:highlight>
                  <a:srgbClr val="000000">
                    <a:alpha val="0"/>
                  </a:srgbClr>
                </a:highlight>
                <a:latin typeface="Dubai" panose="020B0503030403030204" pitchFamily="34" charset="-78"/>
                <a:cs typeface="Dubai" panose="020B0503030403030204" pitchFamily="34" charset="-78"/>
              </a:rPr>
              <a:t>شما می توانید هر بار، الی 12 ساعت از کاپ عادت ماهوار استفاده کنید. </a:t>
            </a:r>
            <a:r>
              <a:rPr lang="fa" sz="1200" b="0" i="0" u="none" strike="noStrike" dirty="0">
                <a:highlight>
                  <a:srgbClr val="000000">
                    <a:alpha val="0"/>
                  </a:srgbClr>
                </a:highlight>
                <a:latin typeface="Dubai" panose="020B0503030403030204" pitchFamily="34" charset="-78"/>
                <a:cs typeface="Dubai" panose="020B0503030403030204" pitchFamily="34" charset="-78"/>
              </a:rPr>
              <a:t>استفاده از آن در طول شب بی خطر است.</a:t>
            </a:r>
            <a:endParaRPr lang="en-US" dirty="0">
              <a:latin typeface="Dubai" panose="020B0503030403030204" pitchFamily="34" charset="-78"/>
              <a:cs typeface="Dubai" panose="020B0503030403030204" pitchFamily="34" charset="-78"/>
            </a:endParaRP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کاپ های عادت ماهوار می توانند 2 تا 3 برابر بیشتر از یک کوتکس یا تامپون، خون را در خود نگه دارند. </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می توانید از یک کاپ، الی 10 سال استفاده کنید.</a:t>
            </a:r>
            <a:endParaRPr lang="en-US" dirty="0">
              <a:latin typeface="Dubai" panose="020B0503030403030204" pitchFamily="34" charset="-78"/>
              <a:cs typeface="Dubai" panose="020B0503030403030204" pitchFamily="34" charset="-78"/>
            </a:endParaRP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ممکن است قبل از آنکه بتوانید از کاپ های عادت ماهوار با خیال راحت استفاده کنید، به کمی تمرین ضرورت داشته باشید. </a:t>
            </a:r>
            <a:endParaRPr lang="en-US" b="0" dirty="0">
              <a:latin typeface="Dubai" panose="020B0503030403030204" pitchFamily="34" charset="-78"/>
              <a:cs typeface="Dubai" panose="020B0503030403030204" pitchFamily="34" charset="-78"/>
            </a:endParaRPr>
          </a:p>
          <a:p>
            <a:pPr marL="0" indent="0" algn="r">
              <a:lnSpc>
                <a:spcPct val="100000"/>
              </a:lnSpc>
              <a:buFont typeface="Arial" panose="020B0604020202020204" pitchFamily="34" charset="0"/>
              <a:buNone/>
            </a:pP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27</a:t>
            </a:fld>
            <a:endParaRPr lang="en-AU"/>
          </a:p>
        </p:txBody>
      </p:sp>
    </p:spTree>
    <p:extLst>
      <p:ext uri="{BB962C8B-B14F-4D97-AF65-F5344CB8AC3E}">
        <p14:creationId xmlns:p14="http://schemas.microsoft.com/office/powerpoint/2010/main" val="3293715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نیکر عادت ماهوار، لباس زیر مخصوصی است که خون عادت ماهوار شما را جذب می کند. این کالا، شبیه نیکر معمولی است اما دارای استری می باشد که مانند یک کوتکس عمل می کند. </a:t>
            </a:r>
            <a:endParaRPr lang="en-AU" dirty="0">
              <a:latin typeface="Dubai" panose="020B0503030403030204" pitchFamily="34" charset="-78"/>
              <a:cs typeface="Dubai" panose="020B0503030403030204" pitchFamily="34" charset="-78"/>
            </a:endParaRP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بسته به اینکه عادت ماهوار شما چقدر شدید است، می توانید الی 12 ساعت از نیکر عادت ماهوار استفاده کنید. همچنین شما می توانید در طول شب آن را بپوشید.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می توانید نیکر عادت ماهوار خود را بشورید و دوباره استفاده کنید.</a:t>
            </a:r>
          </a:p>
          <a:p>
            <a:pPr marL="180000" indent="-180000" algn="r" rtl="1">
              <a:lnSpc>
                <a:spcPct val="100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می‌ توانید از نیکر عادت ماهوار، به تنهایی یا منحیث پشتیبانِ تامپون یا کاپ عادت ماهوار، هنگامیکه خونریزی شدید دارید استفاده کنید.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28</a:t>
            </a:fld>
            <a:endParaRPr lang="en-AU"/>
          </a:p>
        </p:txBody>
      </p:sp>
    </p:spTree>
    <p:extLst>
      <p:ext uri="{BB962C8B-B14F-4D97-AF65-F5344CB8AC3E}">
        <p14:creationId xmlns:p14="http://schemas.microsoft.com/office/powerpoint/2010/main" val="3961461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همیشه قبل و بعد از استفاده از محصولات عادت ماهوار، دست های خود را بشورید.</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29</a:t>
            </a:fld>
            <a:endParaRPr lang="en-AU"/>
          </a:p>
        </p:txBody>
      </p:sp>
    </p:spTree>
    <p:extLst>
      <p:ext uri="{BB962C8B-B14F-4D97-AF65-F5344CB8AC3E}">
        <p14:creationId xmlns:p14="http://schemas.microsoft.com/office/powerpoint/2010/main" val="62246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صحت من.</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ابزار آموزشی برای کمک به ادارات و مربیان در ارائه معلومات صحی به زنان مهاجر و پناهنده است. همچنین گفتگو با زنان در مورد صحت آنها را تشویق می کند. </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بسته آموزشی مجموعه ای گسترده از پریزنتیشن ها در مورد موضوعات مهم صحی، مانند زندگی صحتمند، صحت عاطفی، یائسگی یا صحت جنسی است.</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معلومات بیشتر و لست پریزنتیشن های موجود به زبان انگلیسی و سایر زبان‌ها به </a:t>
            </a:r>
            <a:r>
              <a:rPr lang="fa"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مراجعه کنید.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3</a:t>
            </a:fld>
            <a:endParaRPr lang="en-AU"/>
          </a:p>
        </p:txBody>
      </p:sp>
    </p:spTree>
    <p:extLst>
      <p:ext uri="{BB962C8B-B14F-4D97-AF65-F5344CB8AC3E}">
        <p14:creationId xmlns:p14="http://schemas.microsoft.com/office/powerpoint/2010/main" val="404981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شستن اندام های خصوصی خود، نیازی به استفاده از صابون، شامپوی بدن یا محصولات خاصی ندارید.</a:t>
            </a:r>
            <a:endParaRPr lang="en-US" sz="1200" dirty="0">
              <a:latin typeface="Dubai" panose="020B0503030403030204" pitchFamily="34" charset="-78"/>
              <a:cs typeface="Dubai" panose="020B0503030403030204" pitchFamily="34" charset="-78"/>
            </a:endParaRPr>
          </a:p>
          <a:p>
            <a:pPr marL="180000" indent="-18000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کافی است اندام های خصوصی خود را به آرامی با آب بشویید تا در زمان عادت ماهوار تمیز بمانید. </a:t>
            </a:r>
          </a:p>
          <a:p>
            <a:pPr marL="180000" indent="-18000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استفاده از صابون ها و سایر محصولات برای شستن اندام های خصوصی، می تواند باعث خشکی یا خارش پوست شما شود.</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30</a:t>
            </a:fld>
            <a:endParaRPr lang="en-AU"/>
          </a:p>
        </p:txBody>
      </p:sp>
    </p:spTree>
    <p:extLst>
      <p:ext uri="{BB962C8B-B14F-4D97-AF65-F5344CB8AC3E}">
        <p14:creationId xmlns:p14="http://schemas.microsoft.com/office/powerpoint/2010/main" val="350794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 sz="1200" b="0" i="0" u="none" strike="noStrike" dirty="0">
                <a:highlight>
                  <a:srgbClr val="000000">
                    <a:alpha val="0"/>
                  </a:srgbClr>
                </a:highlight>
                <a:latin typeface="Dubai" panose="020B0503030403030204" pitchFamily="34" charset="-78"/>
                <a:cs typeface="Dubai" panose="020B0503030403030204" pitchFamily="34" charset="-78"/>
              </a:rPr>
              <a:t>در خصوص موارد ذیل، باید با داکتر یا نرس صحبت کنید:</a:t>
            </a:r>
          </a:p>
          <a:p>
            <a:pPr marL="180000" indent="-180000" algn="r" rtl="1">
              <a:lnSpc>
                <a:spcPct val="100000"/>
              </a:lnSpc>
              <a:spcBef>
                <a:spcPct val="0"/>
              </a:spcBef>
              <a:buClrTx/>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یا دوره عادت ماهوار شما را نگران می کند</a:t>
            </a:r>
          </a:p>
          <a:p>
            <a:pPr marL="180000" indent="-180000" algn="r" rtl="1">
              <a:lnSpc>
                <a:spcPct val="100000"/>
              </a:lnSpc>
              <a:spcBef>
                <a:spcPct val="0"/>
              </a:spcBef>
              <a:buClrTx/>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شما را از انجام کارها باز می دارد</a:t>
            </a:r>
          </a:p>
          <a:p>
            <a:pPr marL="180000" indent="-180000" algn="r" rtl="1">
              <a:lnSpc>
                <a:spcPct val="100000"/>
              </a:lnSpc>
              <a:spcBef>
                <a:spcPct val="0"/>
              </a:spcBef>
              <a:buClrTx/>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خونریزی شما واقعاً شدید است</a:t>
            </a:r>
          </a:p>
          <a:p>
            <a:pPr marL="180000" indent="-180000" algn="r" rtl="1">
              <a:lnSpc>
                <a:spcPct val="100000"/>
              </a:lnSpc>
              <a:spcBef>
                <a:spcPct val="0"/>
              </a:spcBef>
              <a:buClrTx/>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شما هر ماه تقریباً در یک زمانِ مشخص، شروع نمی شود</a:t>
            </a:r>
          </a:p>
          <a:p>
            <a:pPr marL="180000" indent="-180000" algn="r" rtl="1">
              <a:lnSpc>
                <a:spcPct val="100000"/>
              </a:lnSpc>
              <a:spcBef>
                <a:spcPct val="0"/>
              </a:spcBef>
              <a:buClrTx/>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شما اصلاً نمی آید</a:t>
            </a:r>
          </a:p>
          <a:p>
            <a:pPr marL="180000" indent="-180000" algn="r" rtl="1">
              <a:lnSpc>
                <a:spcPct val="100000"/>
              </a:lnSpc>
              <a:spcBef>
                <a:spcPct val="0"/>
              </a:spcBef>
              <a:buClrTx/>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بین عادت ماهوار یا بعد از رابطه جنسی خونریزی دارید.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31</a:t>
            </a:fld>
            <a:endParaRPr lang="en-AU"/>
          </a:p>
        </p:txBody>
      </p:sp>
    </p:spTree>
    <p:extLst>
      <p:ext uri="{BB962C8B-B14F-4D97-AF65-F5344CB8AC3E}">
        <p14:creationId xmlns:p14="http://schemas.microsoft.com/office/powerpoint/2010/main" val="3513082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به یاد داشته باشید:</a:t>
            </a:r>
          </a:p>
          <a:p>
            <a:pPr marL="180000" indent="-180000" algn="r" rtl="1">
              <a:lnSpc>
                <a:spcPct val="100000"/>
              </a:lnSpc>
              <a:spcBef>
                <a:spcPct val="0"/>
              </a:spcBef>
              <a:spcAft>
                <a:spcPct val="0"/>
              </a:spcAf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امری طبیعی است. شما نباید در خصوص عادت ماهوار خود، شرمنده یا خجالت زده باشید.</a:t>
            </a:r>
          </a:p>
          <a:p>
            <a:pPr marL="180000" indent="-180000" algn="r" rtl="1">
              <a:lnSpc>
                <a:spcPct val="100000"/>
              </a:lnSpc>
              <a:spcBef>
                <a:spcPct val="0"/>
              </a:spcBef>
              <a:spcAft>
                <a:spcPct val="0"/>
              </a:spcAf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ردیابی دوره عادت ماهوار مفید است.</a:t>
            </a:r>
          </a:p>
          <a:p>
            <a:pPr marL="180000" indent="-180000" algn="r" rtl="1">
              <a:lnSpc>
                <a:spcPct val="100000"/>
              </a:lnSpc>
              <a:spcBef>
                <a:spcPct val="0"/>
              </a:spcBef>
              <a:spcAft>
                <a:spcPct val="0"/>
              </a:spcAf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در مورد عادت ماهوار خود تشویش دارید، با داکتر یا نرس صحبت کنید.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32</a:t>
            </a:fld>
            <a:endParaRPr lang="en-AU"/>
          </a:p>
        </p:txBody>
      </p:sp>
    </p:spTree>
    <p:extLst>
      <p:ext uri="{BB962C8B-B14F-4D97-AF65-F5344CB8AC3E}">
        <p14:creationId xmlns:p14="http://schemas.microsoft.com/office/powerpoint/2010/main" val="706335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33</a:t>
            </a:fld>
            <a:endParaRPr lang="en-AU"/>
          </a:p>
        </p:txBody>
      </p:sp>
    </p:spTree>
    <p:extLst>
      <p:ext uri="{BB962C8B-B14F-4D97-AF65-F5344CB8AC3E}">
        <p14:creationId xmlns:p14="http://schemas.microsoft.com/office/powerpoint/2010/main" val="224631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996"/>
              </a:spcBef>
            </a:pPr>
            <a:r>
              <a:rPr lang="fa" sz="1200" b="1" i="0" u="none" strike="noStrike" dirty="0">
                <a:highlight>
                  <a:srgbClr val="000000">
                    <a:alpha val="0"/>
                  </a:srgbClr>
                </a:highlight>
                <a:latin typeface="Dubai" panose="020B0503030403030204" pitchFamily="34" charset="-78"/>
                <a:cs typeface="Dubai" panose="020B0503030403030204" pitchFamily="34" charset="-78"/>
              </a:rPr>
              <a:t>جلسه را با بحث گروپی در مورد چگونگی فهم اشتراک کنندگانِ گروپ از نقش عادت ماهوار شروع کنید.</a:t>
            </a:r>
          </a:p>
          <a:p>
            <a:pPr algn="r">
              <a:spcBef>
                <a:spcPts val="996"/>
              </a:spcBef>
            </a:pPr>
            <a:endParaRPr lang="en-AU" sz="1200" dirty="0">
              <a:latin typeface="Dubai" panose="020B0503030403030204" pitchFamily="34" charset="-78"/>
              <a:cs typeface="Dubai" panose="020B0503030403030204" pitchFamily="34" charset="-78"/>
            </a:endParaRPr>
          </a:p>
          <a:p>
            <a:pPr algn="r" rtl="1">
              <a:spcBef>
                <a:spcPct val="0"/>
              </a:spcBef>
            </a:pPr>
            <a:r>
              <a:rPr lang="fa" sz="1200" b="0" i="0" u="none" strike="noStrike" dirty="0">
                <a:highlight>
                  <a:srgbClr val="000000">
                    <a:alpha val="0"/>
                  </a:srgbClr>
                </a:highlight>
                <a:latin typeface="Dubai" panose="020B0503030403030204" pitchFamily="34" charset="-78"/>
                <a:cs typeface="Dubai" panose="020B0503030403030204" pitchFamily="34" charset="-78"/>
              </a:rPr>
              <a:t>سؤالات مورد نظر*:</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عادت ماهوار را در زبان خود چی میگوید؟</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عادت ماهوار چیست؟</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چرا خانم ها عادت ماهوار می شوند؟</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در زمان یک عادت ماهوار و بین عادت های ماهوار، چه اتفاقی در بدن یک زن می افتد؟</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صحبت در مورد عادت ماهوار، در فرهنگ شما پذیرفته شده است؟</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قبل از اولین عادت ماهوار خود، چیزی در باره عادت ماهوار می دانستید؟</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چگونه در مورد عادت ماهوار دانستید؟ از طریق مکتب، زنان دیگردر فامیل یا جامعه خود؟</a:t>
            </a:r>
          </a:p>
          <a:p>
            <a:pPr marL="180000" indent="-180000" algn="r" rtl="1">
              <a:spcBef>
                <a:spcPct val="0"/>
              </a:spcBef>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در فرهنگ شما، زنان از کدام محصولات عادت ماهوار استفاده می کنند؟</a:t>
            </a:r>
            <a:b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br>
            <a:endParaRPr lang="en-AU" sz="1200" dirty="0">
              <a:solidFill>
                <a:srgbClr val="000000"/>
              </a:solidFill>
              <a:latin typeface="Dubai" panose="020B0503030403030204" pitchFamily="34" charset="-78"/>
              <a:cs typeface="Dubai" panose="020B0503030403030204" pitchFamily="34" charset="-78"/>
            </a:endParaRPr>
          </a:p>
          <a:p>
            <a:pPr algn="r" rtl="1"/>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*یادداشت برای گرداننده جلسه: برای شروع یک بحث کوچک چند سؤال را انتخاب کنید .</a:t>
            </a:r>
            <a:endParaRPr lang="en-AU" sz="1200" i="0" u="none"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4</a:t>
            </a:fld>
            <a:endParaRPr lang="en-AU"/>
          </a:p>
        </p:txBody>
      </p:sp>
    </p:spTree>
    <p:extLst>
      <p:ext uri="{BB962C8B-B14F-4D97-AF65-F5344CB8AC3E}">
        <p14:creationId xmlns:p14="http://schemas.microsoft.com/office/powerpoint/2010/main" val="69928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 sz="1200" b="0" i="0" u="none" strike="noStrike" dirty="0">
                <a:highlight>
                  <a:srgbClr val="000000">
                    <a:alpha val="0"/>
                  </a:srgbClr>
                </a:highlight>
                <a:latin typeface="Dubai" panose="020B0503030403030204" pitchFamily="34" charset="-78"/>
                <a:ea typeface="Calibri"/>
                <a:cs typeface="Dubai" panose="020B0503030403030204" pitchFamily="34" charset="-78"/>
              </a:rPr>
              <a:t>علائم عادت ماهوار در هر شخص متفاوت هستند، اما مهم است که بدانید عادت ماهوار معمولاً چگونه است و کدام علائم عادی هستند. </a:t>
            </a:r>
          </a:p>
          <a:p>
            <a:pPr marL="0" marR="0" lvl="0" indent="0" algn="r" defTabSz="914400" rtl="1" eaLnBrk="1" fontAlgn="auto" latinLnBrk="0" hangingPunct="1">
              <a:lnSpc>
                <a:spcPct val="100000"/>
              </a:lnSpc>
              <a:spcBef>
                <a:spcPct val="0"/>
              </a:spcBef>
              <a:spcAft>
                <a:spcPct val="0"/>
              </a:spcAft>
              <a:buClrTx/>
              <a:buSzTx/>
              <a:buFontTx/>
              <a:buNone/>
              <a:defRPr/>
            </a:pPr>
            <a:r>
              <a:rPr lang="fa" sz="1200" b="0" i="0" u="none" strike="noStrike" dirty="0">
                <a:highlight>
                  <a:srgbClr val="000000">
                    <a:alpha val="0"/>
                  </a:srgbClr>
                </a:highlight>
                <a:latin typeface="Dubai" panose="020B0503030403030204" pitchFamily="34" charset="-78"/>
                <a:ea typeface="Calibri"/>
                <a:cs typeface="Dubai" panose="020B0503030403030204" pitchFamily="34" charset="-78"/>
              </a:rPr>
              <a:t>ابتدا، ما در مورد آنچه در طول یک عادت ماهوار انتظار داریم صحبت خواهیم کرد. سپس در مورد چیزهایی که عادی نیستند و اینکه چه زمانی باید با داکتر یا نرس صحبت کنید گپ خواهیم زد.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5</a:t>
            </a:fld>
            <a:endParaRPr lang="en-AU"/>
          </a:p>
        </p:txBody>
      </p:sp>
    </p:spTree>
    <p:extLst>
      <p:ext uri="{BB962C8B-B14F-4D97-AF65-F5344CB8AC3E}">
        <p14:creationId xmlns:p14="http://schemas.microsoft.com/office/powerpoint/2010/main" val="85855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که حیض یا عادت نیز نامیده می شود:</a:t>
            </a:r>
          </a:p>
          <a:p>
            <a:pPr marL="179525" indent="-179525" algn="r" rtl="1">
              <a:lnSpc>
                <a:spcPct val="107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زمانی است که تقریباً یک بار در ماه از واژن خود خونریزی دارید</a:t>
            </a:r>
          </a:p>
          <a:p>
            <a:pPr marL="179525" indent="-179525" algn="r" rtl="1">
              <a:lnSpc>
                <a:spcPct val="107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یعنی شما حامله نیستید</a:t>
            </a:r>
          </a:p>
          <a:p>
            <a:pPr marL="179525" indent="-179525" algn="r" rtl="1">
              <a:lnSpc>
                <a:spcPct val="107000"/>
              </a:lnSpc>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بخشی از چرخه عادت ماهوار است.</a:t>
            </a:r>
          </a:p>
          <a:p>
            <a:pPr marL="179525" indent="-179525" algn="r">
              <a:lnSpc>
                <a:spcPct val="107000"/>
              </a:lnSpc>
              <a:buFont typeface="Arial" panose="020B0604020202020204" pitchFamily="34" charset="0"/>
              <a:buChar char="•"/>
            </a:pPr>
            <a:endParaRPr lang="en-AU" sz="1200" dirty="0">
              <a:latin typeface="Dubai" panose="020B0503030403030204" pitchFamily="34" charset="-78"/>
              <a:cs typeface="Dubai" panose="020B0503030403030204" pitchFamily="34" charset="-78"/>
            </a:endParaRPr>
          </a:p>
          <a:p>
            <a:pPr algn="r" rtl="1">
              <a:lnSpc>
                <a:spcPct val="107000"/>
              </a:lnSpc>
            </a:pPr>
            <a:r>
              <a:rPr lang="fa" sz="1200" b="0" i="0" u="none" strike="noStrike" dirty="0">
                <a:highlight>
                  <a:srgbClr val="000000">
                    <a:alpha val="0"/>
                  </a:srgbClr>
                </a:highlight>
                <a:latin typeface="Dubai" panose="020B0503030403030204" pitchFamily="34" charset="-78"/>
                <a:cs typeface="Dubai" panose="020B0503030403030204" pitchFamily="34" charset="-78"/>
              </a:rPr>
              <a:t>اکثر دختران استرالیایی اولین عادت ماهوار خود را </a:t>
            </a:r>
            <a:r>
              <a:rPr lang="fa" sz="1200" b="0" i="0" u="none" strike="noStrike" dirty="0">
                <a:solidFill>
                  <a:srgbClr val="383C3D"/>
                </a:solidFill>
                <a:highlight>
                  <a:srgbClr val="000000">
                    <a:alpha val="0"/>
                  </a:srgbClr>
                </a:highlight>
                <a:latin typeface="Dubai" panose="020B0503030403030204" pitchFamily="34" charset="-78"/>
                <a:cs typeface="Dubai" panose="020B0503030403030204" pitchFamily="34" charset="-78"/>
              </a:rPr>
              <a:t>در سن</a:t>
            </a:r>
            <a:r>
              <a:rPr lang="fa" sz="1200" b="0" i="0" u="none" strike="noStrike" dirty="0">
                <a:solidFill>
                  <a:srgbClr val="383C3D"/>
                </a:solidFill>
                <a:highlight>
                  <a:srgbClr val="000000">
                    <a:alpha val="0"/>
                  </a:srgbClr>
                </a:highlight>
                <a:latin typeface="Dubai" panose="020B0503030403030204" pitchFamily="34" charset="-78"/>
                <a:ea typeface="Times New Roman"/>
                <a:cs typeface="Dubai" panose="020B0503030403030204" pitchFamily="34" charset="-78"/>
              </a:rPr>
              <a:t> 12 یا 13 سالگی تجربه می کنند، اما برخی از آنها زودتر در9 سالگی یا به تاخیر در 16 سالگی آن را تجربه می کنند.</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endParaRPr lang="en-AU" sz="1200" dirty="0">
              <a:latin typeface="Dubai" panose="020B0503030403030204" pitchFamily="34" charset="-78"/>
              <a:ea typeface="Calibri" panose="020F0502020204030204" pitchFamily="34" charset="0"/>
              <a:cs typeface="Dubai" panose="020B0503030403030204" pitchFamily="34" charset="-78"/>
            </a:endParaRPr>
          </a:p>
          <a:p>
            <a:pPr marL="0" indent="0" algn="r" rtl="1">
              <a:lnSpc>
                <a:spcPct val="107000"/>
              </a:lnSpc>
              <a:spcAft>
                <a:spcPts val="806"/>
              </a:spcAft>
              <a:buFont typeface="Symbol" panose="05050102010706020507" pitchFamily="18" charset="2"/>
              <a:buNone/>
            </a:pPr>
            <a:r>
              <a:rPr lang="fa" sz="1200" b="0" i="0" u="none" strike="noStrike" dirty="0">
                <a:highlight>
                  <a:srgbClr val="000000">
                    <a:alpha val="0"/>
                  </a:srgbClr>
                </a:highlight>
                <a:latin typeface="Dubai" panose="020B0503030403030204" pitchFamily="34" charset="-78"/>
                <a:ea typeface="Calibri"/>
                <a:cs typeface="Dubai" panose="020B0503030403030204" pitchFamily="34" charset="-78"/>
              </a:rPr>
              <a:t>اکثر زنان در سن 45 الی 55 سالگی آخرین عادت ماهوار خود را خواهند داشت.</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6</a:t>
            </a:fld>
            <a:endParaRPr lang="en-AU"/>
          </a:p>
        </p:txBody>
      </p:sp>
    </p:spTree>
    <p:extLst>
      <p:ext uri="{BB962C8B-B14F-4D97-AF65-F5344CB8AC3E}">
        <p14:creationId xmlns:p14="http://schemas.microsoft.com/office/powerpoint/2010/main" val="398493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defTabSz="957468" rtl="1">
              <a:lnSpc>
                <a:spcPct val="107000"/>
              </a:lnSpc>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هر ماه بدن شما یک مقدار تغییرات به نام دوره عادت ماهوار را تجربه می کند. نقش دوره عادت ماهوار این است که بدن شما را برای حاملگی احتمالی آماده کند. </a:t>
            </a:r>
          </a:p>
          <a:p>
            <a:pPr marL="180000" indent="-180000" algn="r" defTabSz="957468" rtl="1">
              <a:lnSpc>
                <a:spcPct val="107000"/>
              </a:lnSpc>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یک دوره عادت ماهوار به طور متوسط ​​حدود 28 روز طول می کشد، اما می تواند چند روز کمتر یا زیادتر باشد. </a:t>
            </a:r>
          </a:p>
          <a:p>
            <a:pPr marL="180000" indent="-18000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این دوره از اولین روز عادت ماهوار شما شروع می شود و تا آخرین روز قبل از عادت ماهوار بعدی شما ادامه می یابد.</a:t>
            </a:r>
          </a:p>
          <a:p>
            <a:pPr marL="180000" indent="-180000"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 اواسط دوره، احتمال حاملگی شما بیشتر است (اگر رابطه جنسی شما، شامل ورود آلت تناسلی یک مرد به داخل واژنتان باشد و از روش های پیشگیری از حاملگی استفاده نکنید). </a:t>
            </a:r>
          </a:p>
          <a:p>
            <a:pPr marL="180000" indent="-180000" algn="r" defTabSz="91428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حامله نشوید، </a:t>
            </a:r>
            <a:r>
              <a:rPr lang="fa" sz="1200" b="0" i="0" u="none" strike="noStrike" dirty="0">
                <a:solidFill>
                  <a:srgbClr val="383C3D"/>
                </a:solidFill>
                <a:highlight>
                  <a:srgbClr val="000000">
                    <a:alpha val="0"/>
                  </a:srgbClr>
                </a:highlight>
                <a:latin typeface="Dubai" panose="020B0503030403030204" pitchFamily="34" charset="-78"/>
                <a:cs typeface="Dubai" panose="020B0503030403030204" pitchFamily="34" charset="-78"/>
              </a:rPr>
              <a:t>عادت ماهوار شما طبق معمول می آید</a:t>
            </a:r>
            <a:r>
              <a:rPr lang="fa" sz="1200" b="0" i="0" u="none" strike="noStrike" dirty="0">
                <a:highlight>
                  <a:srgbClr val="000000">
                    <a:alpha val="0"/>
                  </a:srgbClr>
                </a:highlight>
                <a:latin typeface="Dubai" panose="020B0503030403030204" pitchFamily="34" charset="-78"/>
                <a:cs typeface="Dubai" panose="020B0503030403030204" pitchFamily="34" charset="-78"/>
              </a:rPr>
              <a:t> و دوره عادت ماهوار دوباره شروع می شود. </a:t>
            </a:r>
          </a:p>
          <a:p>
            <a:pPr marL="171450" indent="-171450" algn="r">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7</a:t>
            </a:fld>
            <a:endParaRPr lang="en-AU"/>
          </a:p>
        </p:txBody>
      </p:sp>
    </p:spTree>
    <p:extLst>
      <p:ext uri="{BB962C8B-B14F-4D97-AF65-F5344CB8AC3E}">
        <p14:creationId xmlns:p14="http://schemas.microsoft.com/office/powerpoint/2010/main" val="74981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عادت ماهوار اتفاق طبیعی و سالم است و هیچ احساس شرم یا خجالت در مورد آن وجود ندارد.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8</a:t>
            </a:fld>
            <a:endParaRPr lang="en-AU"/>
          </a:p>
        </p:txBody>
      </p:sp>
    </p:spTree>
    <p:extLst>
      <p:ext uri="{BB962C8B-B14F-4D97-AF65-F5344CB8AC3E}">
        <p14:creationId xmlns:p14="http://schemas.microsoft.com/office/powerpoint/2010/main" val="151903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 sz="1200" b="0" i="0" u="none" strike="noStrike" dirty="0">
                <a:highlight>
                  <a:srgbClr val="000000">
                    <a:alpha val="0"/>
                  </a:srgbClr>
                </a:highlight>
                <a:latin typeface="Dubai" panose="020B0503030403030204" pitchFamily="34" charset="-78"/>
                <a:ea typeface="Calibri"/>
                <a:cs typeface="Dubai" panose="020B0503030403030204" pitchFamily="34" charset="-78"/>
              </a:rPr>
              <a:t>بیایید در مورد آنچه درزمان عادت ماهوار باید انتظار داشته باشیم، صحبت کنیم. </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2D4DD23E-8C42-412E-9C61-CFA6185888C3}" type="slidenum">
              <a:rPr lang="en-AU" smtClean="0"/>
              <a:t>9</a:t>
            </a:fld>
            <a:endParaRPr lang="en-AU"/>
          </a:p>
        </p:txBody>
      </p:sp>
    </p:spTree>
    <p:extLst>
      <p:ext uri="{BB962C8B-B14F-4D97-AF65-F5344CB8AC3E}">
        <p14:creationId xmlns:p14="http://schemas.microsoft.com/office/powerpoint/2010/main" val="68154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B559-FB87-486F-0DF1-471CA79DD6D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2F3452A-6379-7B22-1B10-C5266173B54D}"/>
              </a:ext>
            </a:extLst>
          </p:cNvPr>
          <p:cNvSpPr>
            <a:spLocks noGrp="1"/>
          </p:cNvSpPr>
          <p:nvPr>
            <p:ph type="dt" sz="half" idx="10"/>
          </p:nvPr>
        </p:nvSpPr>
        <p:spPr/>
        <p:txBody>
          <a:bodyPr/>
          <a:lstStyle/>
          <a:p>
            <a:fld id="{4C85F496-80D8-414F-8BC3-13ED9201078F}" type="datetimeFigureOut">
              <a:rPr lang="en-AU" smtClean="0"/>
              <a:t>16/09/2024</a:t>
            </a:fld>
            <a:endParaRPr lang="en-AU"/>
          </a:p>
        </p:txBody>
      </p:sp>
      <p:sp>
        <p:nvSpPr>
          <p:cNvPr id="4" name="Footer Placeholder 3">
            <a:extLst>
              <a:ext uri="{FF2B5EF4-FFF2-40B4-BE49-F238E27FC236}">
                <a16:creationId xmlns:a16="http://schemas.microsoft.com/office/drawing/2014/main" id="{2AE058B1-10CA-71D3-D836-6431195AFD4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72A70F3-60ED-EE13-DF25-02C528B97B0E}"/>
              </a:ext>
            </a:extLst>
          </p:cNvPr>
          <p:cNvSpPr>
            <a:spLocks noGrp="1"/>
          </p:cNvSpPr>
          <p:nvPr>
            <p:ph type="sldNum" sz="quarter" idx="12"/>
          </p:nvPr>
        </p:nvSpPr>
        <p:spPr/>
        <p:txBody>
          <a:bodyPr/>
          <a:lstStyle/>
          <a:p>
            <a:fld id="{43C46F6C-1C9E-48FF-AF2D-4C348CCE2C87}" type="slidenum">
              <a:rPr lang="en-AU" smtClean="0"/>
              <a:t>‹#›</a:t>
            </a:fld>
            <a:endParaRPr lang="en-AU"/>
          </a:p>
        </p:txBody>
      </p:sp>
    </p:spTree>
    <p:extLst>
      <p:ext uri="{BB962C8B-B14F-4D97-AF65-F5344CB8AC3E}">
        <p14:creationId xmlns:p14="http://schemas.microsoft.com/office/powerpoint/2010/main" val="55093204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56C43-1B16-EDE9-A1E4-88B55D7E2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924CDD-BDE0-0733-EEDA-E10CF782A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28681D-C436-1E8E-0208-4B131FCD2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85F496-80D8-414F-8BC3-13ED9201078F}" type="datetimeFigureOut">
              <a:rPr lang="en-AU" smtClean="0"/>
              <a:t>16/09/2024</a:t>
            </a:fld>
            <a:endParaRPr lang="en-AU"/>
          </a:p>
        </p:txBody>
      </p:sp>
      <p:sp>
        <p:nvSpPr>
          <p:cNvPr id="5" name="Footer Placeholder 4">
            <a:extLst>
              <a:ext uri="{FF2B5EF4-FFF2-40B4-BE49-F238E27FC236}">
                <a16:creationId xmlns:a16="http://schemas.microsoft.com/office/drawing/2014/main" id="{217C4706-F42D-831D-8E8C-45A5D947C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EB2CDDC-2EE0-292F-5CF6-A2ED3A1FF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C46F6C-1C9E-48FF-AF2D-4C348CCE2C87}" type="slidenum">
              <a:rPr lang="en-AU" smtClean="0"/>
              <a:t>‹#›</a:t>
            </a:fld>
            <a:endParaRPr lang="en-AU"/>
          </a:p>
        </p:txBody>
      </p:sp>
    </p:spTree>
    <p:extLst>
      <p:ext uri="{BB962C8B-B14F-4D97-AF65-F5344CB8AC3E}">
        <p14:creationId xmlns:p14="http://schemas.microsoft.com/office/powerpoint/2010/main" val="37783135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40F2A8-9700-C296-DAE1-CE43F6F01481}"/>
              </a:ext>
            </a:extLst>
          </p:cNvPr>
          <p:cNvSpPr>
            <a:spLocks noGrp="1"/>
          </p:cNvSpPr>
          <p:nvPr>
            <p:ph type="title"/>
          </p:nvPr>
        </p:nvSpPr>
        <p:spPr/>
        <p:txBody>
          <a:bodyPr/>
          <a:lstStyle/>
          <a:p>
            <a:r>
              <a:rPr lang="fa" sz="6600" b="1" i="0" u="none" strike="noStrike">
                <a:highlight>
                  <a:srgbClr val="000000">
                    <a:alpha val="0"/>
                  </a:srgbClr>
                </a:highlight>
                <a:latin typeface="Dubai" panose="020B0503030403030204" pitchFamily="34" charset="-78"/>
                <a:cs typeface="Dubai" panose="020B0503030403030204" pitchFamily="34" charset="-78"/>
              </a:rPr>
              <a:t>عادت ماهوار</a:t>
            </a:r>
            <a:endParaRPr lang="en-AU" sz="6600" dirty="0"/>
          </a:p>
        </p:txBody>
      </p:sp>
      <p:pic>
        <p:nvPicPr>
          <p:cNvPr id="3" name="Picture 2">
            <a:extLst>
              <a:ext uri="{FF2B5EF4-FFF2-40B4-BE49-F238E27FC236}">
                <a16:creationId xmlns:a16="http://schemas.microsoft.com/office/drawing/2014/main" id="{D98E952F-A690-0A13-4984-0BEE9F47D0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026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242721-9643-E2B9-41EB-48AEA5AC387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CCAED6-4ADE-79BD-547E-F39C73D043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373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130993-C3B2-502F-5D65-30DD0E7A38D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F58A43-8C8B-B17C-CAB0-0674F72571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786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BBC183-2395-7968-E946-2C897177F76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972A8C5-D790-7860-AF06-3F45EC6637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279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BA3185-0B79-ED10-DB3F-8CEABBA29E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08F4D21-080A-EF08-BB43-1CFC48D80A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636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CC0A3D-7F95-458B-8F61-32DC46023787}"/>
              </a:ext>
            </a:extLst>
          </p:cNvPr>
          <p:cNvSpPr>
            <a:spLocks noGrp="1"/>
          </p:cNvSpPr>
          <p:nvPr>
            <p:ph type="title"/>
          </p:nvPr>
        </p:nvSpPr>
        <p:spPr/>
        <p:txBody>
          <a:bodyPr>
            <a:normAutofit fontScale="90000"/>
          </a:bodyPr>
          <a:lstStyle/>
          <a:p>
            <a:pPr algn="r" rtl="1">
              <a:lnSpc>
                <a:spcPct val="100000"/>
              </a:lnSpc>
            </a:pPr>
            <a:r>
              <a:rPr lang="fa"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درد عادت ماهوار</a:t>
            </a:r>
            <a:br>
              <a:rPr lang="fa"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نباید شما را</a:t>
            </a:r>
            <a:br>
              <a:rPr lang="fa"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از انجام فعالیت های معمول باز دارد.</a:t>
            </a:r>
            <a:endParaRPr lang="en-AU" sz="40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F002CB2-86CF-90BD-CFD0-81C2820DCB0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590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046EE6-CCD2-4B49-B68B-34FD928DC785}"/>
              </a:ext>
            </a:extLst>
          </p:cNvPr>
          <p:cNvSpPr>
            <a:spLocks noGrp="1"/>
          </p:cNvSpPr>
          <p:nvPr>
            <p:ph type="title"/>
          </p:nvPr>
        </p:nvSpPr>
        <p:spPr/>
        <p:txBody>
          <a:bodyPr/>
          <a:lstStyle/>
          <a:p>
            <a:pPr algn="ctr" rtl="1"/>
            <a:r>
              <a:rPr lang="fa" sz="4400" i="0" u="none" strike="noStrike">
                <a:highlight>
                  <a:srgbClr val="000000">
                    <a:alpha val="0"/>
                  </a:srgbClr>
                </a:highlight>
                <a:latin typeface="Dubai" panose="020B0503030403030204" pitchFamily="34" charset="-78"/>
                <a:cs typeface="Dubai" panose="020B0503030403030204" pitchFamily="34" charset="-78"/>
              </a:rPr>
              <a:t>چه چیزی در طول عادت ماهوار عادی </a:t>
            </a:r>
            <a:r>
              <a:rPr lang="fa" sz="4400" b="1" i="0" u="none" strike="noStrike">
                <a:highlight>
                  <a:srgbClr val="000000">
                    <a:alpha val="0"/>
                  </a:srgbClr>
                </a:highlight>
                <a:latin typeface="Dubai" panose="020B0503030403030204" pitchFamily="34" charset="-78"/>
                <a:cs typeface="Dubai" panose="020B0503030403030204" pitchFamily="34" charset="-78"/>
              </a:rPr>
              <a:t>نیست</a:t>
            </a:r>
            <a:r>
              <a:rPr lang="fa" sz="4400" i="0" u="none" strike="noStrike">
                <a:highlight>
                  <a:srgbClr val="000000">
                    <a:alpha val="0"/>
                  </a:srgbClr>
                </a:highlight>
                <a:latin typeface="Dubai" panose="020B0503030403030204" pitchFamily="34" charset="-78"/>
                <a:cs typeface="Dubai" panose="020B0503030403030204" pitchFamily="34" charset="-78"/>
              </a:rPr>
              <a:t>؟</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CE1C625-4085-5739-7EF3-076C680597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421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D5881D-6346-BCF9-6DC4-98458BFFFE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FF388A-FDBE-4ED0-0B1E-D22E92BE95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244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F9C80F-54C3-3A8C-B0C4-1B1A83D9D1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4DB70EA-9C69-22BF-DD17-EB6CBA0989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570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294DA7-77F8-E4E1-898B-ECDED9ED9FF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C46CA4B-F576-815F-AEA0-6799DE90FD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111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3140D7-0C15-B1FE-B941-D993B6E3F2A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7E66B80-B1D6-772C-04A0-1BCDEDB925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949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BA5DF5-E0B4-3E02-C2F1-80CCE9C323B0}"/>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180BC4A2-F0B5-6E9B-1633-02DEC08120DF}"/>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850046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BBA67A-4AE0-BFBB-6A9F-E4B95FA72B9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867424-EF85-72A8-4873-FC2E78C715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849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F9B3B6-F8A7-394E-C644-16FB279CB4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3089969-14ED-104B-E808-6800382A78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060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F31679-5610-7760-7673-257B4BE96480}"/>
              </a:ext>
            </a:extLst>
          </p:cNvPr>
          <p:cNvSpPr>
            <a:spLocks noGrp="1"/>
          </p:cNvSpPr>
          <p:nvPr>
            <p:ph type="title"/>
          </p:nvPr>
        </p:nvSpPr>
        <p:spPr/>
        <p:txBody>
          <a:bodyPr/>
          <a:lstStyle/>
          <a:p>
            <a:pPr algn="ctr" rtl="1"/>
            <a:r>
              <a:rPr lang="fa" sz="4400" i="0" u="none" strike="noStrike">
                <a:highlight>
                  <a:srgbClr val="000000">
                    <a:alpha val="0"/>
                  </a:srgbClr>
                </a:highlight>
                <a:latin typeface="Dubai" panose="020B0503030403030204" pitchFamily="34" charset="-78"/>
                <a:cs typeface="Dubai" panose="020B0503030403030204" pitchFamily="34" charset="-78"/>
              </a:rPr>
              <a:t>محصولات عادت ماهوار و مراعات کردن نظافت در طول عادت ماهوار</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C1A007D-E8C2-CE00-5EBD-4D7B0F07BD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832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D8604A-3570-930C-6699-2795FE06F4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C32C337-63BA-9099-6257-3647591B6E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736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DA6E0C-020B-C6AE-D348-FB78157FE1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54736FF-BC84-1B55-7B2B-A912A7B57D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320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2EE361-4C77-3F9A-E426-A1F3F5C8077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62F73CC-59AA-423D-408F-EC79BA6476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7292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968F20-E75B-A311-0A2B-4DB1007E28B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040BBF9-C5C0-512C-85CA-545C2C81DF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0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6B3A7C-23F1-8570-2B1C-208A98DDDF1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22D6406-88FF-AC9F-5B70-DD7198D67E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611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21818D-6271-495F-6316-79ECF87C2F5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865C32-41F4-4DD6-4F94-B903D1023C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009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F10CFE-8FEF-B1B3-CB7D-7C009AECC3E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C75BAB7-1AE1-D575-1939-899F5AB423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005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2A8FED-CACF-594D-703C-E986144DB0BE}"/>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بدن من. صحت من.</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000" b="0" i="0" u="none" strike="noStrike">
                <a:highlight>
                  <a:srgbClr val="000000">
                    <a:alpha val="0"/>
                  </a:srgbClr>
                </a:highlight>
                <a:latin typeface="Dubai" panose="020B0503030403030204" pitchFamily="34" charset="-78"/>
                <a:cs typeface="Dubai" panose="020B0503030403030204" pitchFamily="34" charset="-78"/>
              </a:rPr>
              <a:t>یک ابزار آموزش صحت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867060C-B5ED-384D-0CB0-9B1F8EE8C0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541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068A62-53BA-D23A-E15B-D997C68D2A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0E604C4-D024-1625-C89C-39C0A0888A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0667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0FAE43-32B9-186D-2CBA-75DF45F8B3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67B466E-1488-EE35-91BC-FD1D269C2D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01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D6E3A6-45AB-9D17-0C7A-63272672ABE0}"/>
              </a:ext>
            </a:extLst>
          </p:cNvPr>
          <p:cNvSpPr>
            <a:spLocks noGrp="1"/>
          </p:cNvSpPr>
          <p:nvPr>
            <p:ph type="title"/>
          </p:nvPr>
        </p:nvSpPr>
        <p:spPr/>
        <p:txBody>
          <a:bodyPr/>
          <a:lstStyle/>
          <a:p>
            <a:pPr algn="r" rtl="1"/>
            <a:r>
              <a:rPr lang="fa" sz="4000" b="1" i="0" u="none" strike="noStrike">
                <a:highlight>
                  <a:srgbClr val="000000">
                    <a:alpha val="0"/>
                  </a:srgbClr>
                </a:highlight>
                <a:latin typeface="Dubai" panose="020B0503030403030204" pitchFamily="34" charset="-78"/>
                <a:cs typeface="Dubai" panose="020B0503030403030204" pitchFamily="34" charset="-78"/>
              </a:rPr>
              <a:t>به یاد داشته باشید</a:t>
            </a:r>
            <a:endParaRPr lang="en-AU" sz="4000"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3BA19B7-8A24-0722-463C-EECA1710FE6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4069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D2B5BF-DD8B-8883-F4D0-92B239A082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3E211FF-A891-446B-50F7-B2726CD76E40}"/>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81590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319D59-6FFD-8484-18B5-7A14862590D9}"/>
              </a:ext>
            </a:extLst>
          </p:cNvPr>
          <p:cNvSpPr>
            <a:spLocks noGrp="1"/>
          </p:cNvSpPr>
          <p:nvPr>
            <p:ph type="title"/>
          </p:nvPr>
        </p:nvSpPr>
        <p:spPr/>
        <p:txBody>
          <a:bodyPr/>
          <a:lstStyle/>
          <a:p>
            <a:pPr algn="ctr" rtl="1"/>
            <a:r>
              <a:rPr lang="fa" sz="42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t>بیایید</a:t>
            </a:r>
            <a:endParaRPr lang="en-AU" sz="4200" b="1"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A559FDA-4D18-81F1-8011-B829AD06A9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95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37B4DA-8620-1740-E2CB-73708156CB1F}"/>
              </a:ext>
            </a:extLst>
          </p:cNvPr>
          <p:cNvSpPr>
            <a:spLocks noGrp="1"/>
          </p:cNvSpPr>
          <p:nvPr>
            <p:ph type="title"/>
          </p:nvPr>
        </p:nvSpPr>
        <p:spPr/>
        <p:txBody>
          <a:bodyPr/>
          <a:lstStyle/>
          <a:p>
            <a:pPr algn="ctr" rtl="1"/>
            <a:r>
              <a:rPr lang="fa" sz="4400" i="0" u="none" strike="noStrike">
                <a:highlight>
                  <a:srgbClr val="000000">
                    <a:alpha val="0"/>
                  </a:srgbClr>
                </a:highlight>
                <a:latin typeface="Dubai" panose="020B0503030403030204" pitchFamily="34" charset="-78"/>
                <a:cs typeface="Dubai" panose="020B0503030403030204" pitchFamily="34" charset="-78"/>
              </a:rPr>
              <a:t>عادت ماهوار چیست؟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EA45271-8473-7597-B33D-D7F741B123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2618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22F099-2EB3-C176-2354-7F8A119383B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6124BFA-864D-EDE7-3FD6-F15CDD2923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713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0719E0-8B91-7FD5-C950-A31700BE9B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941C0F-63E8-5F1F-69CC-7CA751324F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253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6BA013-91B1-88E3-A89B-632C2006333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F6644F-EB03-8F6B-E58D-E68B2A3F73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610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57C525-C8CE-A6EF-521A-5066AACD5DD1}"/>
              </a:ext>
            </a:extLst>
          </p:cNvPr>
          <p:cNvSpPr>
            <a:spLocks noGrp="1"/>
          </p:cNvSpPr>
          <p:nvPr>
            <p:ph type="title"/>
          </p:nvPr>
        </p:nvSpPr>
        <p:spPr/>
        <p:txBody>
          <a:bodyPr/>
          <a:lstStyle/>
          <a:p>
            <a:pPr algn="ctr" rtl="1"/>
            <a:r>
              <a:rPr lang="fa" sz="4400" i="0" u="none" strike="noStrike">
                <a:highlight>
                  <a:srgbClr val="000000">
                    <a:alpha val="0"/>
                  </a:srgbClr>
                </a:highlight>
                <a:latin typeface="Dubai" panose="020B0503030403030204" pitchFamily="34" charset="-78"/>
                <a:cs typeface="Dubai" panose="020B0503030403030204" pitchFamily="34" charset="-78"/>
              </a:rPr>
              <a:t>در عادت ماهوار چه چیزی عادی است؟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3DE4983-2AB5-870E-2739-7941711B46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656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2425</Words>
  <Application>Microsoft Office PowerPoint</Application>
  <PresentationFormat>Widescreen</PresentationFormat>
  <Paragraphs>193</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Calibri</vt:lpstr>
      <vt:lpstr>Dubai</vt:lpstr>
      <vt:lpstr>Symbol</vt:lpstr>
      <vt:lpstr>Office Theme</vt:lpstr>
      <vt:lpstr>عادت ماهوار</vt:lpstr>
      <vt:lpstr>PowerPoint Presentation</vt:lpstr>
      <vt:lpstr>بدن من. صحت من. یک ابزار آموزش صحت</vt:lpstr>
      <vt:lpstr>بیایید</vt:lpstr>
      <vt:lpstr>عادت ماهوار چیست؟</vt:lpstr>
      <vt:lpstr>PowerPoint Presentation</vt:lpstr>
      <vt:lpstr>PowerPoint Presentation</vt:lpstr>
      <vt:lpstr>PowerPoint Presentation</vt:lpstr>
      <vt:lpstr>در عادت ماهوار چه چیزی عادی است؟</vt:lpstr>
      <vt:lpstr>PowerPoint Presentation</vt:lpstr>
      <vt:lpstr>PowerPoint Presentation</vt:lpstr>
      <vt:lpstr>PowerPoint Presentation</vt:lpstr>
      <vt:lpstr>PowerPoint Presentation</vt:lpstr>
      <vt:lpstr>درد عادت ماهوار نباید شما را  از انجام فعالیت های معمول باز دارد.</vt:lpstr>
      <vt:lpstr>چه چیزی در طول عادت ماهوار عادی نیست؟</vt:lpstr>
      <vt:lpstr>PowerPoint Presentation</vt:lpstr>
      <vt:lpstr>PowerPoint Presentation</vt:lpstr>
      <vt:lpstr>PowerPoint Presentation</vt:lpstr>
      <vt:lpstr>PowerPoint Presentation</vt:lpstr>
      <vt:lpstr>PowerPoint Presentation</vt:lpstr>
      <vt:lpstr>PowerPoint Presentation</vt:lpstr>
      <vt:lpstr>محصولات عادت ماهوار و مراعات کردن نظافت در طول عادت ماهوار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 یاد داشته باشید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2024-08-19T06:01:15Z</dcterms:created>
  <dcterms:modified xsi:type="dcterms:W3CDTF">2024-09-16T06:06:49Z</dcterms:modified>
</cp:coreProperties>
</file>