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49" autoAdjust="0"/>
  </p:normalViewPr>
  <p:slideViewPr>
    <p:cSldViewPr snapToGrid="0">
      <p:cViewPr varScale="1">
        <p:scale>
          <a:sx n="112" d="100"/>
          <a:sy n="112" d="100"/>
        </p:scale>
        <p:origin x="21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B40DF82-364E-4557-88FA-E3B5C45B2A3E}"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0BCFD20-8993-4C40-8C7A-38DB84643CFC}" type="slidenum">
              <a:rPr lang="en-AU" smtClean="0"/>
              <a:t>‹#›</a:t>
            </a:fld>
            <a:endParaRPr lang="en-AU"/>
          </a:p>
        </p:txBody>
      </p:sp>
    </p:spTree>
    <p:extLst>
      <p:ext uri="{BB962C8B-B14F-4D97-AF65-F5344CB8AC3E}">
        <p14:creationId xmlns:p14="http://schemas.microsoft.com/office/powerpoint/2010/main" val="190584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今天我们来聊聊月经：</a:t>
            </a:r>
          </a:p>
          <a:p>
            <a:pPr marL="179525" indent="-179525" rtl="0">
              <a:spcBef>
                <a:spcPct val="0"/>
              </a:spcBef>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什么是月经</a:t>
            </a:r>
          </a:p>
          <a:p>
            <a:pPr marL="179525" indent="-179525" rtl="0">
              <a:spcBef>
                <a:spcPct val="0"/>
              </a:spcBef>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月经期间会发生什么</a:t>
            </a:r>
          </a:p>
          <a:p>
            <a:pPr marL="179525" indent="-179525" rtl="0">
              <a:spcBef>
                <a:spcPct val="0"/>
              </a:spcBef>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月经期间有哪些不正常现象</a:t>
            </a:r>
          </a:p>
          <a:p>
            <a:pPr marL="179525" marR="0" lvl="0" indent="-179525" algn="l" defTabSz="914400" rtl="0" eaLnBrk="1" fontAlgn="auto" latinLnBrk="0" hangingPunct="1">
              <a:lnSpc>
                <a:spcPct val="100000"/>
              </a:lnSpc>
              <a:spcBef>
                <a:spcPct val="0"/>
              </a:spcBef>
              <a:spcAft>
                <a:spcPct val="0"/>
              </a:spcAft>
              <a:buClrTx/>
              <a:buSzTx/>
              <a:buFont typeface="Arial"/>
              <a:buChar char="•"/>
              <a:defRPr/>
            </a:pPr>
            <a:r>
              <a:rPr lang="zh-TW" altLang="en-US" sz="1200" b="0" i="0" u="none" strike="noStrike" dirty="0">
                <a:highlight>
                  <a:srgbClr val="000000">
                    <a:alpha val="0"/>
                  </a:srgbClr>
                </a:highlight>
                <a:latin typeface="SimSun" panose="02010600030101010101" pitchFamily="2" charset="-122"/>
                <a:ea typeface="SimSun" panose="02010600030101010101" pitchFamily="2" charset="-122"/>
              </a:rPr>
              <a:t>什么时候应该</a:t>
            </a:r>
            <a:r>
              <a:rPr lang="zh-Hans" sz="1200" b="0" i="0" u="none" strike="noStrike" dirty="0">
                <a:highlight>
                  <a:srgbClr val="000000">
                    <a:alpha val="0"/>
                  </a:srgbClr>
                </a:highlight>
                <a:latin typeface="SimSun" panose="02010600030101010101" pitchFamily="2" charset="-122"/>
                <a:ea typeface="SimSun" panose="02010600030101010101" pitchFamily="2" charset="-122"/>
              </a:rPr>
              <a:t>向医生或护士咨询月经问题</a:t>
            </a:r>
          </a:p>
          <a:p>
            <a:pPr marL="179525" indent="-179525" rtl="0">
              <a:spcBef>
                <a:spcPct val="0"/>
              </a:spcBef>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有哪些不同的经期用品。</a:t>
            </a:r>
            <a:endParaRPr lang="en-US"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a:t>
            </a:fld>
            <a:endParaRPr lang="en-AU"/>
          </a:p>
        </p:txBody>
      </p:sp>
    </p:spTree>
    <p:extLst>
      <p:ext uri="{BB962C8B-B14F-4D97-AF65-F5344CB8AC3E}">
        <p14:creationId xmlns:p14="http://schemas.microsoft.com/office/powerpoint/2010/main" val="415329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rtl="0">
              <a:lnSpc>
                <a:spcPct val="107000"/>
              </a:lnSpc>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在月经前一周，你可能会注意到一些症状。可能会出现：</a:t>
            </a:r>
            <a:endParaRPr lang="en-AU" sz="1200" dirty="0">
              <a:latin typeface="SimSun" panose="02010600030101010101" pitchFamily="2" charset="-122"/>
              <a:ea typeface="SimSun" panose="02010600030101010101" pitchFamily="2" charset="-122"/>
              <a:cs typeface="Calibri"/>
            </a:endParaRPr>
          </a:p>
          <a:p>
            <a:pPr marL="180000" indent="-180000" rtl="0">
              <a:lnSpc>
                <a:spcPct val="107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乳房疼痛</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长粉刺</a:t>
            </a:r>
            <a:endParaRPr lang="en-US" sz="1200" dirty="0">
              <a:latin typeface="SimSun" panose="02010600030101010101" pitchFamily="2" charset="-122"/>
              <a:ea typeface="SimSun" panose="02010600030101010101" pitchFamily="2" charset="-122"/>
              <a:cs typeface="Calibri"/>
            </a:endParaRPr>
          </a:p>
          <a:p>
            <a:pPr marL="180000" indent="-180000" rtl="0">
              <a:lnSpc>
                <a:spcPct val="107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排便困难（便秘）</a:t>
            </a:r>
          </a:p>
          <a:p>
            <a:pPr marL="180000" indent="-180000" rtl="0">
              <a:lnSpc>
                <a:spcPct val="107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头痛</a:t>
            </a:r>
          </a:p>
          <a:p>
            <a:pPr marL="180000" marR="0" lvl="0" indent="-180000" algn="l" defTabSz="914400" rtl="0" eaLnBrk="1" fontAlgn="auto" latinLnBrk="0" hangingPunct="1">
              <a:lnSpc>
                <a:spcPct val="107000"/>
              </a:lnSpc>
              <a:spcBef>
                <a:spcPct val="0"/>
              </a:spcBef>
              <a:spcAft>
                <a:spcPct val="0"/>
              </a:spcAft>
              <a:buClrTx/>
              <a:buSzTx/>
              <a:buFont typeface="Arial"/>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情绪变化，例如突然感到悲伤、愤怒或烦躁</a:t>
            </a:r>
            <a:r>
              <a:rPr lang="zh-Hans" sz="1200" b="0" i="0" u="none" strike="noStrike" dirty="0">
                <a:highlight>
                  <a:srgbClr val="000000">
                    <a:alpha val="0"/>
                  </a:srgbClr>
                </a:highlight>
                <a:latin typeface="SimSun" panose="02010600030101010101" pitchFamily="2" charset="-122"/>
                <a:ea typeface="SimSun" panose="02010600030101010101" pitchFamily="2" charset="-122"/>
              </a:rPr>
              <a:t>。</a:t>
            </a:r>
            <a:endParaRPr lang="en-AU" sz="1200" dirty="0">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7000"/>
              </a:lnSpc>
              <a:spcBef>
                <a:spcPct val="0"/>
              </a:spcBef>
              <a:spcAft>
                <a:spcPct val="0"/>
              </a:spcAft>
              <a:buClrTx/>
              <a:buSzTx/>
              <a:buFont typeface="Arial"/>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mn-cs"/>
              </a:rPr>
              <a:t>这些症状通常会在经期开始后停止。</a:t>
            </a:r>
          </a:p>
          <a:p>
            <a:pPr marL="0" marR="0" lvl="0" indent="0" algn="l" defTabSz="914400" rtl="0" eaLnBrk="1" fontAlgn="auto" latinLnBrk="0" hangingPunct="1">
              <a:lnSpc>
                <a:spcPct val="107000"/>
              </a:lnSpc>
              <a:spcBef>
                <a:spcPct val="0"/>
              </a:spcBef>
              <a:spcAft>
                <a:spcPct val="0"/>
              </a:spcAft>
              <a:buClrTx/>
              <a:buSzTx/>
              <a:buFont typeface="Arial"/>
              <a:buNone/>
              <a:defRPr/>
            </a:pPr>
            <a:endParaRPr lang="en-US" sz="1200" dirty="0">
              <a:latin typeface="SimSun" panose="02010600030101010101" pitchFamily="2" charset="-122"/>
              <a:ea typeface="SimSun" panose="02010600030101010101" pitchFamily="2" charset="-122"/>
              <a:cs typeface="Calibri"/>
            </a:endParaRPr>
          </a:p>
          <a:p>
            <a:pPr rtl="0">
              <a:lnSpc>
                <a:spcPct val="107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rPr>
              <a:t>大多数女性可以自己控制这些症状，并继续照常进行日常活动。</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10</a:t>
            </a:fld>
            <a:endParaRPr lang="en-AU"/>
          </a:p>
        </p:txBody>
      </p:sp>
    </p:spTree>
    <p:extLst>
      <p:ext uri="{BB962C8B-B14F-4D97-AF65-F5344CB8AC3E}">
        <p14:creationId xmlns:p14="http://schemas.microsoft.com/office/powerpoint/2010/main" val="67876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月经周期的第一天就是经期的第一天。</a:t>
            </a:r>
          </a:p>
          <a:p>
            <a:pPr marL="179525" indent="-179525" defTabSz="957468" rtl="0">
              <a:lnSpc>
                <a:spcPct val="107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经期大约每月一次，一次持续 3 至 7 天。</a:t>
            </a:r>
          </a:p>
          <a:p>
            <a:pPr marL="179525" indent="-179525" defTabSz="957468" rtl="0">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在此期间，由于没有怀孕，子宫内膜会脱落，从阴道排出体外。这就是经血。</a:t>
            </a:r>
          </a:p>
          <a:p>
            <a:pPr marL="0" indent="0" defTabSz="957468">
              <a:lnSpc>
                <a:spcPct val="107000"/>
              </a:lnSpc>
              <a:buFont typeface="Arial" pitchFamily="34" charset="0"/>
              <a:buNone/>
              <a:defRPr/>
            </a:pPr>
            <a:endParaRPr lang="en-AU" dirty="0">
              <a:latin typeface="SimSun" panose="02010600030101010101" pitchFamily="2" charset="-122"/>
              <a:ea typeface="SimSun" panose="02010600030101010101" pitchFamily="2" charset="-122"/>
            </a:endParaRPr>
          </a:p>
          <a:p>
            <a:pPr defTabSz="957468" rtl="0">
              <a:lnSpc>
                <a:spcPct val="107000"/>
              </a:lnSpc>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在月经初潮后的头 1 </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a:t>
            </a:r>
            <a:r>
              <a:rPr lang="zh-Hans" sz="1200" b="0" i="0" u="none" strike="noStrike" dirty="0">
                <a:highlight>
                  <a:srgbClr val="000000">
                    <a:alpha val="0"/>
                  </a:srgbClr>
                </a:highlight>
                <a:latin typeface="SimSun" panose="02010600030101010101" pitchFamily="2" charset="-122"/>
                <a:ea typeface="SimSun" panose="02010600030101010101" pitchFamily="2" charset="-122"/>
              </a:rPr>
              <a:t> 2 年，月经周期可能并不规律。</a:t>
            </a:r>
            <a:endParaRPr lang="en-AU" sz="1200" dirty="0">
              <a:latin typeface="SimSun" panose="02010600030101010101" pitchFamily="2" charset="-122"/>
              <a:ea typeface="SimSun" panose="02010600030101010101" pitchFamily="2" charset="-122"/>
              <a:cs typeface="Calibri"/>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11</a:t>
            </a:fld>
            <a:endParaRPr lang="en-AU"/>
          </a:p>
        </p:txBody>
      </p:sp>
    </p:spTree>
    <p:extLst>
      <p:ext uri="{BB962C8B-B14F-4D97-AF65-F5344CB8AC3E}">
        <p14:creationId xmlns:p14="http://schemas.microsoft.com/office/powerpoint/2010/main" val="57692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rtl="0">
              <a:lnSpc>
                <a:spcPct val="100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在整个月经期间，经血量会发生变化。</a:t>
            </a:r>
          </a:p>
          <a:p>
            <a:pPr marL="179525" indent="-179525" defTabSz="957468" rtl="0">
              <a:lnSpc>
                <a:spcPct val="100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刚来月经时出血较少，在经期中期变多，然后在结束时再次变少。</a:t>
            </a:r>
          </a:p>
          <a:p>
            <a:pPr marL="179525" indent="-179525" defTabSz="957468" rtl="0">
              <a:lnSpc>
                <a:spcPct val="100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在某些天，可能只有点滴出血。</a:t>
            </a:r>
          </a:p>
          <a:p>
            <a:pPr marL="179525" marR="0" lvl="0" indent="-179525" algn="l" defTabSz="957468"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经血的颜色可能会从鲜红色到深棕色，深浅不一，并在月经期间发生变化。</a:t>
            </a:r>
            <a:endParaRPr lang="en-AU" sz="1200" dirty="0">
              <a:latin typeface="SimSun" panose="02010600030101010101" pitchFamily="2" charset="-122"/>
              <a:ea typeface="SimSu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12</a:t>
            </a:fld>
            <a:endParaRPr lang="en-AU"/>
          </a:p>
        </p:txBody>
      </p:sp>
    </p:spTree>
    <p:extLst>
      <p:ext uri="{BB962C8B-B14F-4D97-AF65-F5344CB8AC3E}">
        <p14:creationId xmlns:p14="http://schemas.microsoft.com/office/powerpoint/2010/main" val="384187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zh-Hans" sz="1200" b="0" i="0" u="none" strike="noStrike" dirty="0">
                <a:highlight>
                  <a:srgbClr val="000000">
                    <a:alpha val="0"/>
                  </a:srgbClr>
                </a:highlight>
                <a:latin typeface="Simsun"/>
                <a:ea typeface="Simsun"/>
              </a:rPr>
              <a:t>在经期的头两天，你可能会感到腹部或腰部疼痛。</a:t>
            </a:r>
          </a:p>
          <a:p>
            <a:pPr rtl="0">
              <a:lnSpc>
                <a:spcPct val="100000"/>
              </a:lnSpc>
            </a:pPr>
            <a:r>
              <a:rPr lang="zh-Hans" sz="1200" b="0" i="0" u="none" strike="noStrike" dirty="0">
                <a:highlight>
                  <a:srgbClr val="000000">
                    <a:alpha val="0"/>
                  </a:srgbClr>
                </a:highlight>
                <a:latin typeface="Simsun"/>
                <a:ea typeface="Simsun"/>
              </a:rPr>
              <a:t>以下情况下的痛经是正常的：</a:t>
            </a:r>
            <a:endParaRPr lang="en-US" dirty="0"/>
          </a:p>
          <a:p>
            <a:pPr marL="179525" indent="-179525" rtl="0">
              <a:lnSpc>
                <a:spcPct val="100000"/>
              </a:lnSpc>
              <a:buFont typeface="Arial"/>
              <a:buChar char="•"/>
            </a:pPr>
            <a:r>
              <a:rPr lang="zh-Hans" sz="1200" b="0" i="0" u="none" strike="noStrike" dirty="0">
                <a:highlight>
                  <a:srgbClr val="000000">
                    <a:alpha val="0"/>
                  </a:srgbClr>
                </a:highlight>
                <a:latin typeface="Simsun"/>
                <a:ea typeface="Simsun"/>
              </a:rPr>
              <a:t>只在经期的头一两天感到疼痛</a:t>
            </a:r>
            <a:endParaRPr lang="en-US" dirty="0">
              <a:cs typeface="Calibri"/>
            </a:endParaRPr>
          </a:p>
          <a:p>
            <a:pPr marL="179525" indent="-179525" rtl="0">
              <a:lnSpc>
                <a:spcPct val="100000"/>
              </a:lnSpc>
              <a:buFont typeface="Arial"/>
              <a:buChar char="•"/>
            </a:pPr>
            <a:r>
              <a:rPr lang="zh-Hans" sz="1200" b="0" i="0" u="none" strike="noStrike" dirty="0">
                <a:highlight>
                  <a:srgbClr val="000000">
                    <a:alpha val="0"/>
                  </a:srgbClr>
                </a:highlight>
                <a:latin typeface="Simsun"/>
                <a:ea typeface="Simsun"/>
              </a:rPr>
              <a:t>使用以下方法后疼痛就消失了：</a:t>
            </a:r>
          </a:p>
          <a:p>
            <a:pPr marL="666000" lvl="1" indent="-179525" rtl="0">
              <a:lnSpc>
                <a:spcPct val="100000"/>
              </a:lnSpc>
              <a:buFont typeface="Calibri" panose="020F0502020204030204" pitchFamily="34" charset="0"/>
              <a:buChar char="-"/>
            </a:pPr>
            <a:r>
              <a:rPr lang="zh-Hans" sz="1200" b="0" i="0" u="none" strike="noStrike" dirty="0">
                <a:highlight>
                  <a:srgbClr val="000000">
                    <a:alpha val="0"/>
                  </a:srgbClr>
                </a:highlight>
                <a:latin typeface="Simsun"/>
                <a:ea typeface="Simsun"/>
              </a:rPr>
              <a:t>暖宝宝或热水袋</a:t>
            </a:r>
          </a:p>
          <a:p>
            <a:pPr marL="666000" lvl="1" indent="-179525" rtl="0">
              <a:lnSpc>
                <a:spcPct val="100000"/>
              </a:lnSpc>
              <a:buFont typeface="Calibri" panose="020F0502020204030204" pitchFamily="34" charset="0"/>
              <a:buChar char="-"/>
            </a:pPr>
            <a:r>
              <a:rPr lang="zh-Hans" sz="1200" b="0" i="0" u="none" strike="noStrike" dirty="0">
                <a:highlight>
                  <a:srgbClr val="000000">
                    <a:alpha val="0"/>
                  </a:srgbClr>
                </a:highlight>
                <a:latin typeface="Simsun"/>
                <a:ea typeface="Simsun"/>
              </a:rPr>
              <a:t>经期止痛药，如布洛芬（Nurofen</a:t>
            </a:r>
            <a:r>
              <a:rPr lang="zh-Hans" sz="1200" b="0" i="0" u="none" strike="noStrike" baseline="30000" dirty="0">
                <a:highlight>
                  <a:srgbClr val="000000">
                    <a:alpha val="0"/>
                  </a:srgbClr>
                </a:highlight>
                <a:latin typeface="Simsun"/>
                <a:ea typeface="Simsun"/>
              </a:rPr>
              <a:t>TM</a:t>
            </a:r>
            <a:r>
              <a:rPr lang="zh-Hans" sz="1200" b="0" i="0" u="none" strike="noStrike" dirty="0">
                <a:highlight>
                  <a:srgbClr val="000000">
                    <a:alpha val="0"/>
                  </a:srgbClr>
                </a:highlight>
                <a:latin typeface="Simsun"/>
                <a:ea typeface="Simsun"/>
              </a:rPr>
              <a:t>）</a:t>
            </a:r>
          </a:p>
          <a:p>
            <a:pPr marL="666000" lvl="1" indent="-179525" rtl="0">
              <a:lnSpc>
                <a:spcPct val="100000"/>
              </a:lnSpc>
              <a:buFont typeface="Calibri" panose="020F0502020204030204" pitchFamily="34" charset="0"/>
              <a:buChar char="-"/>
            </a:pPr>
            <a:r>
              <a:rPr lang="zh-Hans" sz="1200" b="0" i="0" u="none" strike="noStrike" dirty="0">
                <a:highlight>
                  <a:srgbClr val="000000">
                    <a:alpha val="0"/>
                  </a:srgbClr>
                </a:highlight>
                <a:latin typeface="Simsun"/>
                <a:ea typeface="Simsun"/>
              </a:rPr>
              <a:t>和缓的运动，例如伸展运动或瑜伽。</a:t>
            </a:r>
            <a:endParaRPr lang="en-US" dirty="0"/>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13</a:t>
            </a:fld>
            <a:endParaRPr lang="en-AU"/>
          </a:p>
        </p:txBody>
      </p:sp>
    </p:spTree>
    <p:extLst>
      <p:ext uri="{BB962C8B-B14F-4D97-AF65-F5344CB8AC3E}">
        <p14:creationId xmlns:p14="http://schemas.microsoft.com/office/powerpoint/2010/main" val="408642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经期疼痛不应该影响你进行日常活动，例如：</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照顾你的家人</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与朋友见面</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园艺</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购物</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工作或上学。</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14</a:t>
            </a:fld>
            <a:endParaRPr lang="en-AU"/>
          </a:p>
        </p:txBody>
      </p:sp>
    </p:spTree>
    <p:extLst>
      <p:ext uri="{BB962C8B-B14F-4D97-AF65-F5344CB8AC3E}">
        <p14:creationId xmlns:p14="http://schemas.microsoft.com/office/powerpoint/2010/main" val="163184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现在我们来聊聊经期出现哪些现象是不正常的，以及应该</a:t>
            </a:r>
            <a:r>
              <a:rPr lang="zh-TW" altLang="en-U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什么时候</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去看医生或护士。</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15</a:t>
            </a:fld>
            <a:endParaRPr lang="en-AU"/>
          </a:p>
        </p:txBody>
      </p:sp>
    </p:spTree>
    <p:extLst>
      <p:ext uri="{BB962C8B-B14F-4D97-AF65-F5344CB8AC3E}">
        <p14:creationId xmlns:p14="http://schemas.microsoft.com/office/powerpoint/2010/main" val="348435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有些女性在每次经期前一周左右会感觉非常糟糕，这种感觉会持续到月经开始。</a:t>
            </a: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她们可能会出现以下症状：</a:t>
            </a:r>
          </a:p>
          <a:p>
            <a:pPr marL="171450" indent="-17145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感到极度悲伤或担忧</a:t>
            </a:r>
          </a:p>
          <a:p>
            <a:pPr marL="171450" indent="-17145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极度愤怒或烦躁</a:t>
            </a:r>
          </a:p>
          <a:p>
            <a:pPr marL="171450" indent="-17145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异常疲倦或不堪重负</a:t>
            </a:r>
          </a:p>
          <a:p>
            <a:pPr marL="171450" indent="-17145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惊恐发作</a:t>
            </a:r>
          </a:p>
          <a:p>
            <a:pPr marL="171450" indent="-17145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有自残的念头。</a:t>
            </a: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如果你出现了这些严重的症状，并且使你无法进行日常活动，那就是不正常的现象。</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16</a:t>
            </a:fld>
            <a:endParaRPr lang="en-AU"/>
          </a:p>
        </p:txBody>
      </p:sp>
    </p:spTree>
    <p:extLst>
      <p:ext uri="{BB962C8B-B14F-4D97-AF65-F5344CB8AC3E}">
        <p14:creationId xmlns:p14="http://schemas.microsoft.com/office/powerpoint/2010/main" val="230860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itchFamily="34" charset="0"/>
              <a:buNone/>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如果出现以下情况，那你的月经就不正常：</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经期持续超过 8 天</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不是每个月都来月经</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月经周期不规律</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根本不来月经（并且清楚自己并没有怀孕）。</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17</a:t>
            </a:fld>
            <a:endParaRPr lang="en-AU"/>
          </a:p>
        </p:txBody>
      </p:sp>
    </p:spTree>
    <p:extLst>
      <p:ext uri="{BB962C8B-B14F-4D97-AF65-F5344CB8AC3E}">
        <p14:creationId xmlns:p14="http://schemas.microsoft.com/office/powerpoint/2010/main" val="95418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rtl="0">
              <a:lnSpc>
                <a:spcPct val="100000"/>
              </a:lnSpc>
              <a:buFont typeface="Arial" pitchFamily="34" charset="0"/>
              <a:buNone/>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月经期间大量出血是不正常的。如果你出现以下情况，就代表经血过多：</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必须</a:t>
            </a:r>
            <a:r>
              <a:rPr lang="zh-Hans" sz="1200" b="0" i="0" u="none" strike="noStrike" dirty="0">
                <a:highlight>
                  <a:srgbClr val="000000">
                    <a:alpha val="0"/>
                  </a:srgbClr>
                </a:highlight>
                <a:latin typeface="SimSun" panose="02010600030101010101" pitchFamily="2" charset="-122"/>
                <a:ea typeface="SimSun" panose="02010600030101010101" pitchFamily="2" charset="-122"/>
              </a:rPr>
              <a:t>每两个小时或更频繁地更换一次卫生巾或卫生棉条</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夜间</a:t>
            </a: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必须</a:t>
            </a:r>
            <a:r>
              <a:rPr lang="zh-Hans" sz="1200" b="0" i="0" u="none" strike="noStrike" dirty="0">
                <a:highlight>
                  <a:srgbClr val="000000">
                    <a:alpha val="0"/>
                  </a:srgbClr>
                </a:highlight>
                <a:latin typeface="SimSun" panose="02010600030101010101" pitchFamily="2" charset="-122"/>
                <a:ea typeface="SimSun" panose="02010600030101010101" pitchFamily="2" charset="-122"/>
              </a:rPr>
              <a:t>醒来更换卫生巾</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经血渗透衣服</a:t>
            </a:r>
          </a:p>
          <a:p>
            <a:pPr marL="180000" lvl="1"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看到比 50 分硬币还大的血块。</a:t>
            </a:r>
          </a:p>
          <a:p>
            <a:pPr marL="0" indent="0" rtl="0">
              <a:buFont typeface="Arial" pitchFamily="34" charset="0"/>
              <a:buNone/>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如果你在两次经期之间或性交后流血，这也不正常。</a:t>
            </a:r>
            <a:endParaRPr lang="en-US" sz="12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18</a:t>
            </a:fld>
            <a:endParaRPr lang="en-AU"/>
          </a:p>
        </p:txBody>
      </p:sp>
    </p:spTree>
    <p:extLst>
      <p:ext uri="{BB962C8B-B14F-4D97-AF65-F5344CB8AC3E}">
        <p14:creationId xmlns:p14="http://schemas.microsoft.com/office/powerpoint/2010/main" val="131999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如果出现以下情况，就代表月经疼痛不正常：</a:t>
            </a:r>
          </a:p>
          <a:p>
            <a:pPr marL="180000" indent="-180000" rtl="0">
              <a:lnSpc>
                <a:spcPct val="100000"/>
              </a:lnSpc>
              <a:buFont typeface="Arial" pitchFamily="34" charset="0"/>
              <a:buChar cha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妨碍你进行日常活动和享受生活</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让你无法上学或工作</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服用布洛芬 (Nurofen </a:t>
            </a:r>
            <a:r>
              <a:rPr lang="zh-Hans" sz="1200" b="0" i="0" u="none" strike="noStrike" baseline="30000" dirty="0">
                <a:highlight>
                  <a:srgbClr val="000000">
                    <a:alpha val="0"/>
                  </a:srgbClr>
                </a:highlight>
                <a:latin typeface="SimSun" panose="02010600030101010101" pitchFamily="2" charset="-122"/>
                <a:ea typeface="SimSun" panose="02010600030101010101" pitchFamily="2" charset="-122"/>
              </a:rPr>
              <a:t>TM</a:t>
            </a:r>
            <a:r>
              <a:rPr lang="zh-Hans" sz="1200" b="0" i="0" u="none" strike="noStrike" baseline="0" dirty="0">
                <a:highlight>
                  <a:srgbClr val="000000">
                    <a:alpha val="0"/>
                  </a:srgbClr>
                </a:highlight>
                <a:latin typeface="SimSun" panose="02010600030101010101" pitchFamily="2" charset="-122"/>
                <a:ea typeface="SimSun" panose="02010600030101010101" pitchFamily="2" charset="-122"/>
              </a:rPr>
              <a:t>) 等止痛药后没有好转。</a:t>
            </a:r>
            <a:endParaRPr lang="en-AU" sz="12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19</a:t>
            </a:fld>
            <a:endParaRPr lang="en-AU"/>
          </a:p>
        </p:txBody>
      </p:sp>
    </p:spTree>
    <p:extLst>
      <p:ext uri="{BB962C8B-B14F-4D97-AF65-F5344CB8AC3E}">
        <p14:creationId xmlns:p14="http://schemas.microsoft.com/office/powerpoint/2010/main" val="116767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a:t>
            </a:fld>
            <a:endParaRPr lang="en-AU"/>
          </a:p>
        </p:txBody>
      </p:sp>
    </p:spTree>
    <p:extLst>
      <p:ext uri="{BB962C8B-B14F-4D97-AF65-F5344CB8AC3E}">
        <p14:creationId xmlns:p14="http://schemas.microsoft.com/office/powerpoint/2010/main" val="233169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如果你担心自己的月经或出现了任何不正常的症状，请咨询医生或护士。</a:t>
            </a:r>
            <a:endParaRPr lang="en-AU" sz="12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20</a:t>
            </a:fld>
            <a:endParaRPr lang="en-AU"/>
          </a:p>
        </p:txBody>
      </p:sp>
    </p:spTree>
    <p:extLst>
      <p:ext uri="{BB962C8B-B14F-4D97-AF65-F5344CB8AC3E}">
        <p14:creationId xmlns:p14="http://schemas.microsoft.com/office/powerpoint/2010/main" val="125307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跟踪月经周期并记录所有症状，例如疼痛、情绪、经血量或便秘情况，可以帮助你：</a:t>
            </a:r>
            <a:endParaRPr lang="en-AU" dirty="0">
              <a:latin typeface="SimSun" panose="02010600030101010101" pitchFamily="2" charset="-122"/>
              <a:ea typeface="SimSun" panose="02010600030101010101" pitchFamily="2" charset="-122"/>
              <a:cs typeface="Calibri"/>
            </a:endParaRPr>
          </a:p>
          <a:p>
            <a:pPr marL="180000" indent="-180000" rtl="0">
              <a:lnSpc>
                <a:spcPct val="100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更好地了解你的月经</a:t>
            </a:r>
          </a:p>
          <a:p>
            <a:pPr marL="180000" indent="-180000" defTabSz="957468" rtl="0">
              <a:lnSpc>
                <a:spcPct val="100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知道何时会来月经，并为此做好准备</a:t>
            </a:r>
          </a:p>
          <a:p>
            <a:pPr marL="180000" indent="-180000" defTabSz="957468" rtl="0">
              <a:lnSpc>
                <a:spcPct val="100000"/>
              </a:lnSpc>
              <a:buFont typeface="Arial"/>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留意任何对你来说不正常的变化，这样你就知道是否该去看医生或护士。</a:t>
            </a:r>
          </a:p>
          <a:p>
            <a:pPr>
              <a:lnSpc>
                <a:spcPct val="100000"/>
              </a:lnSpc>
            </a:pPr>
            <a:endParaRPr lang="en-AU" b="1" dirty="0">
              <a:latin typeface="SimSun" panose="02010600030101010101" pitchFamily="2" charset="-122"/>
              <a:ea typeface="SimSun" panose="02010600030101010101" pitchFamily="2" charset="-122"/>
              <a:cs typeface="Calibri"/>
            </a:endParaRPr>
          </a:p>
          <a:p>
            <a:pPr rtl="0">
              <a:lnSpc>
                <a:spcPct val="100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rPr>
              <a:t>可以使用日历、日记或智能手机应用程序来跟踪记录月经周期。</a:t>
            </a:r>
            <a:endParaRPr lang="en-US" dirty="0">
              <a:latin typeface="SimSun" panose="02010600030101010101" pitchFamily="2" charset="-122"/>
              <a:ea typeface="SimSun" panose="02010600030101010101" pitchFamily="2" charset="-122"/>
            </a:endParaRPr>
          </a:p>
          <a:p>
            <a:pPr rtl="0">
              <a:lnSpc>
                <a:spcPct val="100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记录你的经期开始时间、持续天数以及你出现的任何症状，例如疼痛或大量出血。</a:t>
            </a:r>
          </a:p>
          <a:p>
            <a:pPr rtl="0">
              <a:lnSpc>
                <a:spcPct val="100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如果你需要去向医生或护士咨询月经问题，这些信息将会非常重要。</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21</a:t>
            </a:fld>
            <a:endParaRPr lang="en-AU"/>
          </a:p>
        </p:txBody>
      </p:sp>
    </p:spTree>
    <p:extLst>
      <p:ext uri="{BB962C8B-B14F-4D97-AF65-F5344CB8AC3E}">
        <p14:creationId xmlns:p14="http://schemas.microsoft.com/office/powerpoint/2010/main" val="183299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让我们聊聊各类经期用品和经期卫生。</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22</a:t>
            </a:fld>
            <a:endParaRPr lang="en-AU"/>
          </a:p>
        </p:txBody>
      </p:sp>
    </p:spTree>
    <p:extLst>
      <p:ext uri="{BB962C8B-B14F-4D97-AF65-F5344CB8AC3E}">
        <p14:creationId xmlns:p14="http://schemas.microsoft.com/office/powerpoint/2010/main" val="46065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月经期间你可以使用不同的产品来控制出血。这包括：</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卫生巾</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卫生棉条</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月经裤</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月经杯。</a:t>
            </a:r>
          </a:p>
          <a:p>
            <a:pPr>
              <a:lnSpc>
                <a:spcPct val="100000"/>
              </a:lnSpc>
            </a:pPr>
            <a:endParaRPr lang="en-AU" b="1" dirty="0">
              <a:latin typeface="SimSun" panose="02010600030101010101" pitchFamily="2" charset="-122"/>
              <a:ea typeface="SimSun" panose="02010600030101010101" pitchFamily="2" charset="-122"/>
              <a:cs typeface="Calibri"/>
            </a:endParaRPr>
          </a:p>
          <a:p>
            <a:pPr rtl="0">
              <a:lnSpc>
                <a:spcPct val="100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我们会详细讨论每个产品。最重要的是找到适合你的产品，帮助你在月经期间感觉更舒服。</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23</a:t>
            </a:fld>
            <a:endParaRPr lang="en-AU"/>
          </a:p>
        </p:txBody>
      </p:sp>
    </p:spTree>
    <p:extLst>
      <p:ext uri="{BB962C8B-B14F-4D97-AF65-F5344CB8AC3E}">
        <p14:creationId xmlns:p14="http://schemas.microsoft.com/office/powerpoint/2010/main" val="186961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卫生巾为条状，由柔软材料制成，可以</a:t>
            </a:r>
            <a:r>
              <a:rPr lang="zh-TW" altLang="en-US" sz="1200" b="0" i="0" u="none" strike="noStrike" dirty="0">
                <a:highlight>
                  <a:srgbClr val="000000">
                    <a:alpha val="0"/>
                  </a:srgbClr>
                </a:highlight>
                <a:latin typeface="SimSun" panose="02010600030101010101" pitchFamily="2" charset="-122"/>
                <a:ea typeface="SimSun" panose="02010600030101010101" pitchFamily="2" charset="-122"/>
              </a:rPr>
              <a:t>贴</a:t>
            </a:r>
            <a:r>
              <a:rPr lang="zh-Hans" sz="1200" b="0" i="0" u="none" strike="noStrike" dirty="0">
                <a:highlight>
                  <a:srgbClr val="000000">
                    <a:alpha val="0"/>
                  </a:srgbClr>
                </a:highlight>
                <a:latin typeface="SimSun" panose="02010600030101010101" pitchFamily="2" charset="-122"/>
                <a:ea typeface="SimSun" panose="02010600030101010101" pitchFamily="2" charset="-122"/>
              </a:rPr>
              <a:t>在内裤上并吸收经血。</a:t>
            </a:r>
            <a:endParaRPr lang="en-US" dirty="0">
              <a:latin typeface="SimSun" panose="02010600030101010101" pitchFamily="2" charset="-122"/>
              <a:ea typeface="SimSun" panose="02010600030101010101" pitchFamily="2" charset="-122"/>
              <a:cs typeface="Calibri"/>
            </a:endParaRP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卫生巾有不同的规格，例如“light”（少量）、“medium”（中量）、“heavy”（量多）或“super”（超强吸收）。你可以选择适合你的经血量的尺寸。</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最好每 3 到 4 小时更换一次卫生巾。</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你也可以买到可重复使用的卫生巾。这种卫生巾由布料制成，可以清洗并重复使用。</a:t>
            </a:r>
            <a:endParaRPr lang="en-US"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24</a:t>
            </a:fld>
            <a:endParaRPr lang="en-AU"/>
          </a:p>
        </p:txBody>
      </p:sp>
    </p:spTree>
    <p:extLst>
      <p:ext uri="{BB962C8B-B14F-4D97-AF65-F5344CB8AC3E}">
        <p14:creationId xmlns:p14="http://schemas.microsoft.com/office/powerpoint/2010/main" val="3207717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卫生棉条就像棉塞，可以放入阴道。棉条能够吸收经期血液。根据经血量不同，可以选择适合的尺寸。</a:t>
            </a:r>
          </a:p>
          <a:p>
            <a:pPr marL="18000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使用卫生棉条，就可以在经期运动和游泳。</a:t>
            </a:r>
          </a:p>
          <a:p>
            <a:pPr marL="180000" indent="-17145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使用卫生棉条时，要确保推入得足够深。可以用导管来辅助学习使用卫生棉条。</a:t>
            </a:r>
          </a:p>
          <a:p>
            <a:pPr marL="180000" marR="0" lvl="0" indent="-17145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每个卫生棉条都带有一根棉线，方便将它拉出来。</a:t>
            </a:r>
            <a:endParaRPr lang="en-US" dirty="0">
              <a:latin typeface="SimSun" panose="02010600030101010101" pitchFamily="2" charset="-122"/>
              <a:ea typeface="SimSun" panose="02010600030101010101" pitchFamily="2" charset="-122"/>
              <a:cs typeface="Calibri"/>
            </a:endParaRPr>
          </a:p>
          <a:p>
            <a:pPr marL="180000" indent="-17145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每 4 到 6 小时更换一次卫生棉条，如有需要，可以更频繁地更换，具体取决于你的经血量。</a:t>
            </a:r>
            <a:endParaRPr lang="en-US" dirty="0">
              <a:latin typeface="SimSun" panose="02010600030101010101" pitchFamily="2" charset="-122"/>
              <a:ea typeface="SimSun" panose="02010600030101010101" pitchFamily="2" charset="-122"/>
              <a:cs typeface="Calibri"/>
            </a:endParaRPr>
          </a:p>
          <a:p>
            <a:pPr marL="180000" indent="-17145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切勿将卫生棉条放在体内超过 8 小时，因为可能会导致中毒性休克综合症。这是一种非常罕见但严重的感染。</a:t>
            </a:r>
          </a:p>
          <a:p>
            <a:pPr marL="180000" indent="-17145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记住在夜晚使用卫生巾而不是卫生棉条，并且在使用卫生棉条之前一定要洗手。</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25</a:t>
            </a:fld>
            <a:endParaRPr lang="en-AU"/>
          </a:p>
        </p:txBody>
      </p:sp>
    </p:spTree>
    <p:extLst>
      <p:ext uri="{BB962C8B-B14F-4D97-AF65-F5344CB8AC3E}">
        <p14:creationId xmlns:p14="http://schemas.microsoft.com/office/powerpoint/2010/main" val="3052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切勿将卫生巾或卫生棉条冲进马桶。</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如果将护垫或卫生棉条冲进马桶，可能会堵塞马桶并损坏管道。</a:t>
            </a:r>
            <a:endParaRPr lang="en-AU" dirty="0">
              <a:latin typeface="SimSun" panose="02010600030101010101" pitchFamily="2" charset="-122"/>
              <a:ea typeface="SimSun" panose="02010600030101010101" pitchFamily="2" charset="-122"/>
            </a:endParaRP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用过的卫生巾和卫生棉条应该用卫生纸包住，然后丢入垃圾桶或卫生桶中。</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26</a:t>
            </a:fld>
            <a:endParaRPr lang="en-AU"/>
          </a:p>
        </p:txBody>
      </p:sp>
    </p:spTree>
    <p:extLst>
      <p:ext uri="{BB962C8B-B14F-4D97-AF65-F5344CB8AC3E}">
        <p14:creationId xmlns:p14="http://schemas.microsoft.com/office/powerpoint/2010/main" val="225933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月经杯是可以插入阴道的软杯，能够收集经血。月经杯有不同的形状和大小。</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月经杯的用法是，将其折叠并像卫生棉条一样推入阴道。月经杯会在阴道内展开并收集经血。</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取出后，倒出经血，用水冲洗后再次使用。</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solidFill>
                  <a:srgbClr val="231F20"/>
                </a:solidFill>
                <a:highlight>
                  <a:srgbClr val="000000">
                    <a:alpha val="0"/>
                  </a:srgbClr>
                </a:highlight>
                <a:latin typeface="SimSun" panose="02010600030101010101" pitchFamily="2" charset="-122"/>
                <a:ea typeface="SimSun" panose="02010600030101010101" pitchFamily="2" charset="-122"/>
              </a:rPr>
              <a:t>月经杯可放置体内长达 12 小时。</a:t>
            </a:r>
            <a:r>
              <a:rPr lang="zh-Hans" sz="1200" b="0" i="0" u="none" strike="noStrike" dirty="0">
                <a:highlight>
                  <a:srgbClr val="000000">
                    <a:alpha val="0"/>
                  </a:srgbClr>
                </a:highlight>
                <a:latin typeface="SimSun" panose="02010600030101010101" pitchFamily="2" charset="-122"/>
                <a:ea typeface="SimSun" panose="02010600030101010101" pitchFamily="2" charset="-122"/>
              </a:rPr>
              <a:t>过夜使用是安全的。</a:t>
            </a:r>
            <a:endParaRPr lang="en-US" sz="1200" dirty="0">
              <a:latin typeface="SimSun" panose="02010600030101010101" pitchFamily="2" charset="-122"/>
              <a:ea typeface="SimSun" panose="02010600030101010101" pitchFamily="2" charset="-122"/>
            </a:endParaRP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月经杯可以容纳比卫生巾或卫生棉条多 2-3 倍的经血。</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同一个月经杯可以重复使用长达 10 年。</a:t>
            </a:r>
            <a:endParaRPr lang="en-US" sz="1200" dirty="0">
              <a:latin typeface="SimSun" panose="02010600030101010101" pitchFamily="2" charset="-122"/>
              <a:ea typeface="SimSun" panose="02010600030101010101" pitchFamily="2" charset="-122"/>
            </a:endParaRP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你可能需要练习一段时间，才能自信地使用月经杯。</a:t>
            </a:r>
            <a:endParaRPr lang="en-US" sz="1200" b="0" dirty="0">
              <a:latin typeface="SimSun" panose="02010600030101010101" pitchFamily="2" charset="-122"/>
              <a:ea typeface="SimSun" panose="02010600030101010101" pitchFamily="2" charset="-122"/>
            </a:endParaRPr>
          </a:p>
          <a:p>
            <a:pPr marL="0" indent="0">
              <a:lnSpc>
                <a:spcPct val="100000"/>
              </a:lnSpc>
              <a:buFont typeface="Arial" pitchFamily="34" charset="0"/>
              <a:buNone/>
            </a:pPr>
            <a:endParaRPr lang="en-AU" sz="1200"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5"/>
          </p:nvPr>
        </p:nvSpPr>
        <p:spPr/>
        <p:txBody>
          <a:bodyPr/>
          <a:lstStyle/>
          <a:p>
            <a:fld id="{00BCFD20-8993-4C40-8C7A-38DB84643CFC}" type="slidenum">
              <a:rPr lang="en-AU" smtClean="0"/>
              <a:t>27</a:t>
            </a:fld>
            <a:endParaRPr lang="en-AU"/>
          </a:p>
        </p:txBody>
      </p:sp>
    </p:spTree>
    <p:extLst>
      <p:ext uri="{BB962C8B-B14F-4D97-AF65-F5344CB8AC3E}">
        <p14:creationId xmlns:p14="http://schemas.microsoft.com/office/powerpoint/2010/main" val="202919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月经裤是能够吸收经血的特殊内裤。它看起来像普通的内裤，但有一个像卫生巾一样的衬里。</a:t>
            </a:r>
            <a:endParaRPr lang="en-AU" dirty="0">
              <a:latin typeface="SimSun" panose="02010600030101010101" pitchFamily="2" charset="-122"/>
              <a:ea typeface="SimSun" panose="02010600030101010101" pitchFamily="2" charset="-122"/>
            </a:endParaRP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根据你的月经量，月经裤最多可以穿 12 小时。你可以穿上它过夜。</a:t>
            </a:r>
          </a:p>
          <a:p>
            <a:pPr marL="180000" marR="0" lvl="0" indent="-180000" algn="l" defTabSz="914400" rtl="0" eaLnBrk="1" fontAlgn="auto" latinLnBrk="0" hangingPunct="1">
              <a:lnSpc>
                <a:spcPct val="100000"/>
              </a:lnSpc>
              <a:spcBef>
                <a:spcPct val="0"/>
              </a:spcBef>
              <a:spcAft>
                <a:spcPct val="0"/>
              </a:spcAft>
              <a:buClrTx/>
              <a:buSzTx/>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月经裤可以清洗并重复使用。</a:t>
            </a:r>
          </a:p>
          <a:p>
            <a:pPr marL="180000" indent="-180000" rtl="0">
              <a:lnSpc>
                <a:spcPct val="100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你可以单独穿着月经裤，也可以在月经量大时作为卫生棉条或月经杯的补充措施。</a:t>
            </a:r>
          </a:p>
          <a:p>
            <a:endParaRPr lang="en-AU" dirty="0"/>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28</a:t>
            </a:fld>
            <a:endParaRPr lang="en-AU"/>
          </a:p>
        </p:txBody>
      </p:sp>
    </p:spTree>
    <p:extLst>
      <p:ext uri="{BB962C8B-B14F-4D97-AF65-F5344CB8AC3E}">
        <p14:creationId xmlns:p14="http://schemas.microsoft.com/office/powerpoint/2010/main" val="3210930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使用经期用品前后务必洗手。</a:t>
            </a:r>
            <a:endParaRPr lang="en-AU"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29</a:t>
            </a:fld>
            <a:endParaRPr lang="en-AU"/>
          </a:p>
        </p:txBody>
      </p:sp>
    </p:spTree>
    <p:extLst>
      <p:ext uri="{BB962C8B-B14F-4D97-AF65-F5344CB8AC3E}">
        <p14:creationId xmlns:p14="http://schemas.microsoft.com/office/powerpoint/2010/main" val="308706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3</a:t>
            </a:fld>
            <a:endParaRPr lang="en-AU"/>
          </a:p>
        </p:txBody>
      </p:sp>
    </p:spTree>
    <p:extLst>
      <p:ext uri="{BB962C8B-B14F-4D97-AF65-F5344CB8AC3E}">
        <p14:creationId xmlns:p14="http://schemas.microsoft.com/office/powerpoint/2010/main" val="3270678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你不需要用肥皂、沐浴露或特殊产品来清洗私处。</a:t>
            </a:r>
            <a:endParaRPr lang="en-US" sz="1200" dirty="0">
              <a:latin typeface="SimSun" panose="02010600030101010101" pitchFamily="2" charset="-122"/>
              <a:ea typeface="SimSun" panose="02010600030101010101" pitchFamily="2" charset="-122"/>
            </a:endParaRPr>
          </a:p>
          <a:p>
            <a:pPr marL="180000" indent="-18000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来月经时，用水轻轻清洗私密部位即可保持清洁。</a:t>
            </a:r>
          </a:p>
          <a:p>
            <a:pPr marL="180000" indent="-18000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在私处使用肥皂和其他产品会导致皮肤干燥或发痒。</a:t>
            </a:r>
            <a:endParaRPr lang="en-AU"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30</a:t>
            </a:fld>
            <a:endParaRPr lang="en-AU"/>
          </a:p>
        </p:txBody>
      </p:sp>
    </p:spTree>
    <p:extLst>
      <p:ext uri="{BB962C8B-B14F-4D97-AF65-F5344CB8AC3E}">
        <p14:creationId xmlns:p14="http://schemas.microsoft.com/office/powerpoint/2010/main" val="3136257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如果出现以下情况，就应该咨询医生或护士：</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你的经期或月经周期让你担心</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来月经会妨碍你做事</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经血过多</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月经周期不规律</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根本不来月经</a:t>
            </a:r>
          </a:p>
          <a:p>
            <a:pPr marL="180000" indent="-180000" rtl="0">
              <a:lnSpc>
                <a:spcPct val="100000"/>
              </a:lnSpc>
              <a:spcBef>
                <a:spcPct val="0"/>
              </a:spcBef>
              <a:buClrTx/>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Calibri"/>
              </a:rPr>
              <a:t>两次经期之间或性交后出血。</a:t>
            </a:r>
            <a:endParaRPr lang="en-AU" sz="12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31</a:t>
            </a:fld>
            <a:endParaRPr lang="en-AU"/>
          </a:p>
        </p:txBody>
      </p:sp>
    </p:spTree>
    <p:extLst>
      <p:ext uri="{BB962C8B-B14F-4D97-AF65-F5344CB8AC3E}">
        <p14:creationId xmlns:p14="http://schemas.microsoft.com/office/powerpoint/2010/main" val="3264613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请记住：</a:t>
            </a:r>
          </a:p>
          <a:p>
            <a:pPr marL="180000" indent="-180000" rtl="0">
              <a:lnSpc>
                <a:spcPct val="100000"/>
              </a:lnSpc>
              <a:spcBef>
                <a:spcPct val="0"/>
              </a:spcBef>
              <a:spcAft>
                <a:spcPct val="0"/>
              </a:spcAft>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来月经是很正常的。你无需为自己的经期感到羞耻或尴尬。</a:t>
            </a:r>
          </a:p>
          <a:p>
            <a:pPr marL="180000" indent="-180000" rtl="0">
              <a:lnSpc>
                <a:spcPct val="100000"/>
              </a:lnSpc>
              <a:spcBef>
                <a:spcPct val="0"/>
              </a:spcBef>
              <a:spcAft>
                <a:spcPct val="0"/>
              </a:spcAft>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记录你的月经周期很有帮助。</a:t>
            </a:r>
          </a:p>
          <a:p>
            <a:pPr marL="180000" indent="-180000" rtl="0">
              <a:lnSpc>
                <a:spcPct val="100000"/>
              </a:lnSpc>
              <a:spcBef>
                <a:spcPct val="0"/>
              </a:spcBef>
              <a:spcAft>
                <a:spcPct val="0"/>
              </a:spcAft>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如果你担心自己的月经，请咨询医生或护士。</a:t>
            </a:r>
            <a:endParaRPr lang="en-AU" sz="1200"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32</a:t>
            </a:fld>
            <a:endParaRPr lang="en-AU"/>
          </a:p>
        </p:txBody>
      </p:sp>
    </p:spTree>
    <p:extLst>
      <p:ext uri="{BB962C8B-B14F-4D97-AF65-F5344CB8AC3E}">
        <p14:creationId xmlns:p14="http://schemas.microsoft.com/office/powerpoint/2010/main" val="353003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zh-Hans" sz="1200" b="1" i="0" u="none" strike="noStrike" dirty="0">
                <a:highlight>
                  <a:srgbClr val="000000">
                    <a:alpha val="0"/>
                  </a:srgbClr>
                </a:highlight>
                <a:latin typeface="SimSun" panose="02010600030101010101" pitchFamily="2" charset="-122"/>
                <a:ea typeface="SimSun" panose="02010600030101010101" pitchFamily="2" charset="-122"/>
              </a:rPr>
              <a:t>活动从展开小组讨论开始，探讨小组参与者如何理解月经的作用。</a:t>
            </a:r>
          </a:p>
          <a:p>
            <a:pPr>
              <a:spcBef>
                <a:spcPts val="996"/>
              </a:spcBef>
            </a:pPr>
            <a:endParaRPr lang="en-AU" sz="1200" dirty="0">
              <a:latin typeface="SimSun" panose="02010600030101010101" pitchFamily="2" charset="-122"/>
              <a:ea typeface="SimSun" panose="02010600030101010101" pitchFamily="2" charset="-122"/>
            </a:endParaRPr>
          </a:p>
          <a:p>
            <a:pPr rtl="0">
              <a:spcBef>
                <a:spcPct val="0"/>
              </a:spcBef>
            </a:pPr>
            <a:r>
              <a:rPr lang="zh-Hans" sz="1200" b="0" i="0" u="none" strike="noStrike" dirty="0">
                <a:highlight>
                  <a:srgbClr val="000000">
                    <a:alpha val="0"/>
                  </a:srgbClr>
                </a:highlight>
                <a:latin typeface="SimSun" panose="02010600030101010101" pitchFamily="2" charset="-122"/>
                <a:ea typeface="SimSun" panose="02010600030101010101" pitchFamily="2" charset="-122"/>
              </a:rPr>
              <a:t>值得思考的问题*：</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你的母语里是怎么称呼月经的？</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什么是月经？</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女性为什么会来月经？</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在月经期间和两次月经之间，女性的身体会发生什么？</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在你的文化中可以谈论月经</a:t>
            </a:r>
            <a:r>
              <a:rPr lang="zh-TW" altLang="en-U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吗</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在你第一次来月经之前，你知道月经吗？</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你是怎么知道月经的？是从学校，还是从家中或社区中的其他女性那里了解的？</a:t>
            </a:r>
          </a:p>
          <a:p>
            <a:pPr marL="180000" indent="-180000" rtl="0">
              <a:spcBef>
                <a:spcPct val="0"/>
              </a:spcBef>
              <a:buFont typeface="Arial"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来自你的文化背景的女性会使用哪些经期用品？</a:t>
            </a:r>
            <a:b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br>
            <a:endParaRPr lang="en-AU" sz="1200" dirty="0">
              <a:solidFill>
                <a:srgbClr val="000000"/>
              </a:solidFill>
              <a:latin typeface="SimSun" panose="02010600030101010101" pitchFamily="2" charset="-122"/>
              <a:ea typeface="SimSun" panose="02010600030101010101" pitchFamily="2" charset="-122"/>
            </a:endParaRPr>
          </a:p>
          <a:p>
            <a:pPr rtl="0"/>
            <a:r>
              <a:rPr lang="zh-Hans" sz="1200" b="0" i="1"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*主持人注意：选择一些问题进行简短的讨论。</a:t>
            </a:r>
            <a:endParaRPr lang="en-AU" sz="1200" u="none"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4</a:t>
            </a:fld>
            <a:endParaRPr lang="en-AU"/>
          </a:p>
        </p:txBody>
      </p:sp>
    </p:spTree>
    <p:extLst>
      <p:ext uri="{BB962C8B-B14F-4D97-AF65-F5344CB8AC3E}">
        <p14:creationId xmlns:p14="http://schemas.microsoft.com/office/powerpoint/2010/main" val="150996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每个人的月经情况都不同，但重要的是要了解月经通常是什么样的，以及哪些症状是正常的。</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首先，我们来聊聊来月经时会发生什么。然后我们会讨论不正常的现象，以及应该什么时候去看医生或护士。</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5</a:t>
            </a:fld>
            <a:endParaRPr lang="en-AU"/>
          </a:p>
        </p:txBody>
      </p:sp>
    </p:spTree>
    <p:extLst>
      <p:ext uri="{BB962C8B-B14F-4D97-AF65-F5344CB8AC3E}">
        <p14:creationId xmlns:p14="http://schemas.microsoft.com/office/powerpoint/2010/main" val="265437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7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月经，也称为月事或出血：</a:t>
            </a:r>
          </a:p>
          <a:p>
            <a:pPr marL="179525" indent="-179525" rtl="0">
              <a:lnSpc>
                <a:spcPct val="107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指的是大约每月一次的阴道出血</a:t>
            </a:r>
          </a:p>
          <a:p>
            <a:pPr marL="179525" indent="-179525" rtl="0">
              <a:lnSpc>
                <a:spcPct val="107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意味着没有怀孕</a:t>
            </a:r>
          </a:p>
          <a:p>
            <a:pPr marL="179525" indent="-179525" rtl="0">
              <a:lnSpc>
                <a:spcPct val="107000"/>
              </a:lnSpc>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是月经周期的一环。</a:t>
            </a:r>
          </a:p>
          <a:p>
            <a:pPr marL="179525" indent="-179525">
              <a:lnSpc>
                <a:spcPct val="107000"/>
              </a:lnSpc>
              <a:buFont typeface="Arial" pitchFamily="34" charset="0"/>
              <a:buChar char="•"/>
            </a:pPr>
            <a:endParaRPr lang="en-AU" sz="1200" dirty="0">
              <a:latin typeface="SimSun" panose="02010600030101010101" pitchFamily="2" charset="-122"/>
              <a:ea typeface="SimSun" panose="02010600030101010101" pitchFamily="2" charset="-122"/>
              <a:cs typeface="Arial" panose="020B0604020202020204" pitchFamily="34" charset="0"/>
            </a:endParaRPr>
          </a:p>
          <a:p>
            <a:pPr rtl="0">
              <a:lnSpc>
                <a:spcPct val="107000"/>
              </a:lnSpc>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澳大利亚的大多数女孩</a:t>
            </a:r>
            <a:r>
              <a:rPr lang="zh-Hans" sz="1200" b="0" i="0" u="none" strike="noStrike" dirty="0">
                <a:solidFill>
                  <a:srgbClr val="383C3D"/>
                </a:solidFill>
                <a:highlight>
                  <a:srgbClr val="000000">
                    <a:alpha val="0"/>
                  </a:srgbClr>
                </a:highlight>
                <a:latin typeface="SimSun" panose="02010600030101010101" pitchFamily="2" charset="-122"/>
                <a:ea typeface="SimSun" panose="02010600030101010101" pitchFamily="2" charset="-122"/>
                <a:cs typeface="Arial"/>
              </a:rPr>
              <a:t>会在 12 或 13 岁时第一次来月经，但有些女孩可能早在 9 岁或直到 16 岁才会经历初潮。</a:t>
            </a:r>
            <a:endParaRPr lang="en-AU" sz="1200" dirty="0">
              <a:latin typeface="SimSun" panose="02010600030101010101" pitchFamily="2" charset="-122"/>
              <a:ea typeface="SimSun" panose="02010600030101010101" pitchFamily="2" charset="-122"/>
              <a:cs typeface="Arial" panose="020B0604020202020204" pitchFamily="34" charset="0"/>
            </a:endParaRPr>
          </a:p>
          <a:p>
            <a:pPr marL="0" indent="0" rtl="0">
              <a:lnSpc>
                <a:spcPct val="107000"/>
              </a:lnSpc>
              <a:spcAft>
                <a:spcPts val="806"/>
              </a:spcAft>
              <a:buFont typeface="Symbol" panose="05050102010706020507" pitchFamily="18" charset="2"/>
              <a:buNone/>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Arial"/>
              </a:rPr>
              <a:t>大多数女性将在 45 至 55 岁时经历最后一次月经。</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6</a:t>
            </a:fld>
            <a:endParaRPr lang="en-AU"/>
          </a:p>
        </p:txBody>
      </p:sp>
    </p:spTree>
    <p:extLst>
      <p:ext uri="{BB962C8B-B14F-4D97-AF65-F5344CB8AC3E}">
        <p14:creationId xmlns:p14="http://schemas.microsoft.com/office/powerpoint/2010/main" val="234925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57468" rtl="0">
              <a:lnSpc>
                <a:spcPct val="107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每个月，你的身体都会经历一系列变化，这被称为月经周期。月经周期的作用是让你的身体为可能受孕做好准备。</a:t>
            </a:r>
          </a:p>
          <a:p>
            <a:pPr marL="180000" indent="-180000" defTabSz="957468" rtl="0">
              <a:lnSpc>
                <a:spcPct val="107000"/>
              </a:lnSpc>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平均月经周期约为 28 天，但可能会比这短或长几天。</a:t>
            </a:r>
          </a:p>
          <a:p>
            <a:pPr marL="180000" indent="-18000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月经周期从来月经的第一天开始，一直持续到下一次来月经前的最后一天。</a:t>
            </a:r>
          </a:p>
          <a:p>
            <a:pPr marL="180000" indent="-180000" rtl="0">
              <a:buFont typeface="Arial"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在月经周期的中期，怀孕的几率最高（在与男性发生阴茎插入阴道式性行为且未采取避孕措施的情况下）。</a:t>
            </a:r>
          </a:p>
          <a:p>
            <a:pPr marL="180000" indent="-180000" defTabSz="914286" rtl="0">
              <a:buFont typeface="Arial"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如果没有怀孕，</a:t>
            </a:r>
            <a:r>
              <a:rPr lang="zh-Hans" sz="1200" b="0" i="0" u="none" strike="noStrike" dirty="0">
                <a:solidFill>
                  <a:srgbClr val="383C3D"/>
                </a:solidFill>
                <a:highlight>
                  <a:srgbClr val="000000">
                    <a:alpha val="0"/>
                  </a:srgbClr>
                </a:highlight>
                <a:latin typeface="SimSun" panose="02010600030101010101" pitchFamily="2" charset="-122"/>
                <a:ea typeface="SimSun" panose="02010600030101010101" pitchFamily="2" charset="-122"/>
              </a:rPr>
              <a:t>就会照常来月经</a:t>
            </a:r>
            <a:r>
              <a:rPr lang="zh-Hans" sz="1200" b="0" i="0" u="none" strike="noStrike" dirty="0">
                <a:highlight>
                  <a:srgbClr val="000000">
                    <a:alpha val="0"/>
                  </a:srgbClr>
                </a:highlight>
                <a:latin typeface="SimSun" panose="02010600030101010101" pitchFamily="2" charset="-122"/>
                <a:ea typeface="SimSun" panose="02010600030101010101" pitchFamily="2" charset="-122"/>
              </a:rPr>
              <a:t>，开始新一轮的月经周期。</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7</a:t>
            </a:fld>
            <a:endParaRPr lang="en-AU"/>
          </a:p>
        </p:txBody>
      </p:sp>
    </p:spTree>
    <p:extLst>
      <p:ext uri="{BB962C8B-B14F-4D97-AF65-F5344CB8AC3E}">
        <p14:creationId xmlns:p14="http://schemas.microsoft.com/office/powerpoint/2010/main" val="220811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月经是自然的、健康的，</a:t>
            </a:r>
            <a:r>
              <a:rPr lang="zh-TW" altLang="en-US" sz="1200" b="0" i="0" u="none" strike="noStrike" dirty="0">
                <a:highlight>
                  <a:srgbClr val="000000">
                    <a:alpha val="0"/>
                  </a:srgbClr>
                </a:highlight>
                <a:latin typeface="SimSun" panose="02010600030101010101" pitchFamily="2" charset="-122"/>
                <a:ea typeface="SimSun" panose="02010600030101010101" pitchFamily="2" charset="-122"/>
              </a:rPr>
              <a:t>没有必要</a:t>
            </a:r>
            <a:r>
              <a:rPr lang="zh-Hans" sz="1200" b="0" i="0" u="none" strike="noStrike" dirty="0">
                <a:highlight>
                  <a:srgbClr val="000000">
                    <a:alpha val="0"/>
                  </a:srgbClr>
                </a:highlight>
                <a:latin typeface="SimSun" panose="02010600030101010101" pitchFamily="2" charset="-122"/>
                <a:ea typeface="SimSun" panose="02010600030101010101" pitchFamily="2" charset="-122"/>
              </a:rPr>
              <a:t>感到羞耻或尴尬。</a:t>
            </a: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8</a:t>
            </a:fld>
            <a:endParaRPr lang="en-AU"/>
          </a:p>
        </p:txBody>
      </p:sp>
    </p:spTree>
    <p:extLst>
      <p:ext uri="{BB962C8B-B14F-4D97-AF65-F5344CB8AC3E}">
        <p14:creationId xmlns:p14="http://schemas.microsoft.com/office/powerpoint/2010/main" val="355122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cs typeface="Times New Roman"/>
              </a:rPr>
              <a:t>让我们谈谈来月经时会发生什么。</a:t>
            </a:r>
            <a:endParaRPr lang="en-AU"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00BCFD20-8993-4C40-8C7A-38DB84643CFC}" type="slidenum">
              <a:rPr lang="en-AU" smtClean="0"/>
              <a:t>9</a:t>
            </a:fld>
            <a:endParaRPr lang="en-AU"/>
          </a:p>
        </p:txBody>
      </p:sp>
    </p:spTree>
    <p:extLst>
      <p:ext uri="{BB962C8B-B14F-4D97-AF65-F5344CB8AC3E}">
        <p14:creationId xmlns:p14="http://schemas.microsoft.com/office/powerpoint/2010/main" val="375985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4E9A-3AB9-CA0D-7D79-7DC01721576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C161AA6-FEFE-7C1A-1DCC-81FA638EF854}"/>
              </a:ext>
            </a:extLst>
          </p:cNvPr>
          <p:cNvSpPr>
            <a:spLocks noGrp="1"/>
          </p:cNvSpPr>
          <p:nvPr>
            <p:ph type="dt" sz="half" idx="10"/>
          </p:nvPr>
        </p:nvSpPr>
        <p:spPr/>
        <p:txBody>
          <a:bodyPr/>
          <a:lstStyle/>
          <a:p>
            <a:fld id="{EE862226-F683-426F-879D-203D3EA1ADE2}" type="datetimeFigureOut">
              <a:rPr lang="en-AU" smtClean="0"/>
              <a:t>1/08/2024</a:t>
            </a:fld>
            <a:endParaRPr lang="en-AU"/>
          </a:p>
        </p:txBody>
      </p:sp>
      <p:sp>
        <p:nvSpPr>
          <p:cNvPr id="4" name="Footer Placeholder 3">
            <a:extLst>
              <a:ext uri="{FF2B5EF4-FFF2-40B4-BE49-F238E27FC236}">
                <a16:creationId xmlns:a16="http://schemas.microsoft.com/office/drawing/2014/main" id="{23F97B37-77CA-8054-1970-037F06B8977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88A42C-AFE0-6824-F4A9-DA704F75029B}"/>
              </a:ext>
            </a:extLst>
          </p:cNvPr>
          <p:cNvSpPr>
            <a:spLocks noGrp="1"/>
          </p:cNvSpPr>
          <p:nvPr>
            <p:ph type="sldNum" sz="quarter" idx="12"/>
          </p:nvPr>
        </p:nvSpPr>
        <p:spPr/>
        <p:txBody>
          <a:bodyPr/>
          <a:lstStyle/>
          <a:p>
            <a:fld id="{2B825D8B-4473-4B15-906D-5AF899F7A8DC}" type="slidenum">
              <a:rPr lang="en-AU" smtClean="0"/>
              <a:t>‹#›</a:t>
            </a:fld>
            <a:endParaRPr lang="en-AU"/>
          </a:p>
        </p:txBody>
      </p:sp>
    </p:spTree>
    <p:extLst>
      <p:ext uri="{BB962C8B-B14F-4D97-AF65-F5344CB8AC3E}">
        <p14:creationId xmlns:p14="http://schemas.microsoft.com/office/powerpoint/2010/main" val="34217965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7C809-EF7F-EFA4-9BCB-3371A6B45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9115C15-2001-35E5-5A22-B1226DD89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5F5D0C-8920-4FB0-41C9-996D79748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862226-F683-426F-879D-203D3EA1ADE2}" type="datetimeFigureOut">
              <a:rPr lang="en-AU" smtClean="0"/>
              <a:t>1/08/2024</a:t>
            </a:fld>
            <a:endParaRPr lang="en-AU"/>
          </a:p>
        </p:txBody>
      </p:sp>
      <p:sp>
        <p:nvSpPr>
          <p:cNvPr id="5" name="Footer Placeholder 4">
            <a:extLst>
              <a:ext uri="{FF2B5EF4-FFF2-40B4-BE49-F238E27FC236}">
                <a16:creationId xmlns:a16="http://schemas.microsoft.com/office/drawing/2014/main" id="{5AF17DF4-B2F3-AC95-8A65-570EE5A33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D8E8269-2B0C-6F11-6736-81B79B9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825D8B-4473-4B15-906D-5AF899F7A8DC}" type="slidenum">
              <a:rPr lang="en-AU" smtClean="0"/>
              <a:t>‹#›</a:t>
            </a:fld>
            <a:endParaRPr lang="en-AU"/>
          </a:p>
        </p:txBody>
      </p:sp>
    </p:spTree>
    <p:extLst>
      <p:ext uri="{BB962C8B-B14F-4D97-AF65-F5344CB8AC3E}">
        <p14:creationId xmlns:p14="http://schemas.microsoft.com/office/powerpoint/2010/main" val="111745784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DEBAE9-CAE3-F17A-E314-A9553A87946C}"/>
              </a:ext>
            </a:extLst>
          </p:cNvPr>
          <p:cNvSpPr>
            <a:spLocks noGrp="1"/>
          </p:cNvSpPr>
          <p:nvPr>
            <p:ph type="title"/>
          </p:nvPr>
        </p:nvSpPr>
        <p:spPr/>
        <p:txBody>
          <a:bodyPr/>
          <a:lstStyle/>
          <a:p>
            <a:r>
              <a:rPr lang="zh-Hans" sz="8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月经</a:t>
            </a:r>
            <a:endParaRPr lang="en-AU" sz="8800"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D69C9DA8-B97B-4727-E11E-70AA8ED55E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086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D32C16-BE61-EF97-5FCC-1D374DDF40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BC2FC0-F0A3-8323-AC38-7FB128EC0A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821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D35FFB-0C84-AFEA-34F6-7C228EFB8C3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0F722D3-D8BC-4C6E-A8FD-AF8E93A283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741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CC5BB2-E6D8-DB92-0CDF-B3DEAAB1EE6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30B488C-51BD-5A20-310D-FE56B1832E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996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CCC5E4-C60B-9AB4-7332-682ACB276B9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37F12EC-C5E5-DB39-90F5-038AFDCA74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360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5DF83C-085D-05A7-2EA9-0E19CE64A6C4}"/>
              </a:ext>
            </a:extLst>
          </p:cNvPr>
          <p:cNvSpPr>
            <a:spLocks noGrp="1"/>
          </p:cNvSpPr>
          <p:nvPr>
            <p:ph type="title"/>
          </p:nvPr>
        </p:nvSpPr>
        <p:spPr/>
        <p:txBody>
          <a:bodyPr/>
          <a:lstStyle/>
          <a:p>
            <a:pPr algn="l" rtl="0">
              <a:lnSpc>
                <a:spcPct val="100000"/>
              </a:lnSpc>
            </a:pPr>
            <a:r>
              <a:rPr lang="zh-Hans" sz="3600"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经期疼痛</a:t>
            </a:r>
            <a:br>
              <a:rPr lang="en-AU" altLang="zh-Hans" sz="3600"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br>
            <a:r>
              <a:rPr lang="zh-Hans" sz="3600"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不应该影响你</a:t>
            </a:r>
            <a:br>
              <a:rPr lang="en-AU" altLang="zh-Hans" sz="3600"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br>
            <a:r>
              <a:rPr lang="zh-Hans" sz="3600" b="0"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进行日常活动。</a:t>
            </a:r>
            <a:endParaRPr lang="en-AU" sz="4000" dirty="0">
              <a:solidFill>
                <a:schemeClr val="tx1"/>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87630149-5E16-FC9F-C361-D82B12D287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648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27F92C-644B-E593-5CCB-36E6126AD56F}"/>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月经期间有哪些现象是不正常的？</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ECA6FEE-8E9C-9635-3277-0321E3F713D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767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01DEBD-DCEA-9D82-9C3C-8DC487B1B2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583BDFA-0A31-DADA-44CD-988AA172D7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550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81C88E-53A6-58DA-26BD-76A1676788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12E8936-6DEF-65DA-4753-440CD547F8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516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FDF25A-D015-53CA-C6BB-3709979CC0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946871B-D27A-98D2-4188-2357D0C143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999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D4389B-9C56-D65B-BE9D-4EE638ADDA3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CB700ED-4538-2827-7BC4-1041C7319A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1811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F1E691-6A3C-3334-ECA9-38F8DDDE51C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A6577D-1338-A442-19E8-5F5622BF55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491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E52049-0E72-EAB9-6FA9-32DAB59CC9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686CAB-C0D4-066E-25DC-F2D15A74D2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734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10BB96-6711-13CB-661E-08917F86BB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5B40DE-9367-29E2-8B69-2FF354C65F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696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6EA23A-98B7-95AE-F899-C4DF9D164348}"/>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经期用品与经期卫生</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424CE57D-5327-352D-0FC8-23E86BEB9B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5321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44240E-D6F6-EB07-1BEC-9B074FD677D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0A7504-56CF-012D-463E-F200977BBB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856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E8BB92-FE38-5E19-C03E-BF0323F8AF5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4017CB-7FEA-CE2A-BBD9-36313DD571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423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C3EDC4-DC0A-747E-451C-79EAB2FAF2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2F3F996-A2EB-DC99-CC6C-0FE29F370B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700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81F83A-EBD5-D41A-6E58-0F8A12893ED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34BE37-C0A1-FF08-4467-44F59B84D9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4982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6E1F49-7E93-05DC-512B-AB11E1DF1F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CF3B91-568A-C647-AE63-4E1F6858EC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480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9A73B3-BBBD-EE7B-090A-46BA9ABCB7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D233E67-D6F6-81D2-9A0A-78E0CF4B72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582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D62B91-903D-3B61-3B17-967017E040D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DAE2981-99F8-8D33-8351-99F1D5ECB3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484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EA6A6C-8362-4D53-E1FA-73519975AB97}"/>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4EF22C1-26F3-E975-C5AF-C7A357498B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628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0405D7-81EF-4B5D-B50D-A90392F8AE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E4E6CC-883C-69FB-DC1D-9E2CAC0C33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423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A1711A-5935-34DD-0E79-BBF6FE4F792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730F36-9ABE-CEEE-E8C1-F826201F3F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624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1440CC-7F69-98B9-C9D6-05A4A3A5F0BD}"/>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a:t>
            </a:r>
            <a:endParaRPr lang="en-AU" sz="4400" b="1"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8B1CF74-B8F5-7AF5-6DEB-900B1692D6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434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DD8FB8-D187-47A5-1537-A246E5BD93D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DEFBDFB-B747-F5DA-6919-4AFAEFF90C0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501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396FA8-9B2F-F5FC-EC68-7F7D2A444A32}"/>
              </a:ext>
            </a:extLst>
          </p:cNvPr>
          <p:cNvSpPr>
            <a:spLocks noGrp="1"/>
          </p:cNvSpPr>
          <p:nvPr>
            <p:ph type="title"/>
          </p:nvPr>
        </p:nvSpPr>
        <p:spPr/>
        <p:txBody>
          <a:bodyPr/>
          <a:lstStyle/>
          <a:p>
            <a:pPr algn="ctr" rtl="0"/>
            <a:r>
              <a:rPr lang="zh-Hans" sz="4400" b="1"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让我们</a:t>
            </a:r>
            <a:endParaRPr lang="en-AU" sz="4400" b="1" dirty="0">
              <a:solidFill>
                <a:schemeClr val="tx1"/>
              </a:solidFill>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F1D8944-4566-69C6-7CB2-4B283D6EC1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079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9334C8-FC9D-CD2F-091F-2874701436C5}"/>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什么是月经？</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079DAA7-4D53-ED66-2302-3B5282D9B65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669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971E2E-2FE8-EB6B-C70A-AAEC2386D45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631A13-7917-C0BB-A944-82958BC550D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9962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EAD944-10EA-0A70-0BB7-C8A6CFA145B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9170CD-EA53-9EE8-6F2C-6B311E9F8F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035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6D7B4C-007F-1E77-C835-9985FE0F3C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632FFF-6B3A-83EB-434F-BFF7D0C0B9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854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204B83-EF4B-8A75-03D5-5622BF4C2D71}"/>
              </a:ext>
            </a:extLst>
          </p:cNvPr>
          <p:cNvSpPr>
            <a:spLocks noGrp="1"/>
          </p:cNvSpPr>
          <p:nvPr>
            <p:ph type="title"/>
          </p:nvPr>
        </p:nvSpPr>
        <p:spPr/>
        <p:txBody>
          <a:bodyPr/>
          <a:lstStyle/>
          <a:p>
            <a:pPr algn="ct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月经期间哪些现象是正常的？</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8ABC071-F515-43B5-D5D1-B9A20B9951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4793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3133</Words>
  <Application>Microsoft Office PowerPoint</Application>
  <PresentationFormat>Widescreen</PresentationFormat>
  <Paragraphs>190</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SimSun</vt:lpstr>
      <vt:lpstr>SimSun</vt:lpstr>
      <vt:lpstr>Aptos</vt:lpstr>
      <vt:lpstr>Aptos Display</vt:lpstr>
      <vt:lpstr>Arial</vt:lpstr>
      <vt:lpstr>Calibri</vt:lpstr>
      <vt:lpstr>Noto Sans CJK SC Regular</vt:lpstr>
      <vt:lpstr>Symbol</vt:lpstr>
      <vt:lpstr>Office Theme</vt:lpstr>
      <vt:lpstr>月经</vt:lpstr>
      <vt:lpstr>PowerPoint Presentation</vt:lpstr>
      <vt:lpstr>我的身体。我的健康。 健康教育工具包</vt:lpstr>
      <vt:lpstr>让我们</vt:lpstr>
      <vt:lpstr>什么是月经？</vt:lpstr>
      <vt:lpstr>PowerPoint Presentation</vt:lpstr>
      <vt:lpstr>PowerPoint Presentation</vt:lpstr>
      <vt:lpstr>PowerPoint Presentation</vt:lpstr>
      <vt:lpstr>月经期间哪些现象是正常的？</vt:lpstr>
      <vt:lpstr>PowerPoint Presentation</vt:lpstr>
      <vt:lpstr>PowerPoint Presentation</vt:lpstr>
      <vt:lpstr>PowerPoint Presentation</vt:lpstr>
      <vt:lpstr>PowerPoint Presentation</vt:lpstr>
      <vt:lpstr>经期疼痛 不应该影响你 进行日常活动。</vt:lpstr>
      <vt:lpstr>月经期间有哪些现象是不正常的？</vt:lpstr>
      <vt:lpstr>PowerPoint Presentation</vt:lpstr>
      <vt:lpstr>PowerPoint Presentation</vt:lpstr>
      <vt:lpstr>PowerPoint Presentation</vt:lpstr>
      <vt:lpstr>PowerPoint Presentation</vt:lpstr>
      <vt:lpstr>PowerPoint Presentation</vt:lpstr>
      <vt:lpstr>PowerPoint Presentation</vt:lpstr>
      <vt:lpstr>经期用品与经期卫生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请记住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2024-08-01T03:37:10Z</dcterms:created>
  <dcterms:modified xsi:type="dcterms:W3CDTF">2024-08-01T05:17:15Z</dcterms:modified>
</cp:coreProperties>
</file>