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62" autoAdjust="0"/>
  </p:normalViewPr>
  <p:slideViewPr>
    <p:cSldViewPr snapToGrid="0">
      <p:cViewPr varScale="1">
        <p:scale>
          <a:sx n="126" d="100"/>
          <a:sy n="126" d="100"/>
        </p:scale>
        <p:origin x="16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8A617A4-E511-4D69-8322-4CE3D0F8D89B}"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6D8B5FC-99F5-42C9-8DB9-CCBBC9F1E721}" type="slidenum">
              <a:rPr lang="en-AU" smtClean="0"/>
              <a:t>‹#›</a:t>
            </a:fld>
            <a:endParaRPr lang="en-AU"/>
          </a:p>
        </p:txBody>
      </p:sp>
    </p:spTree>
    <p:extLst>
      <p:ext uri="{BB962C8B-B14F-4D97-AF65-F5344CB8AC3E}">
        <p14:creationId xmlns:p14="http://schemas.microsoft.com/office/powerpoint/2010/main" val="242982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we’ll talk about periods:</a:t>
            </a:r>
          </a:p>
          <a:p>
            <a:pPr marL="179525" indent="-179525">
              <a:spcBef>
                <a:spcPts val="0"/>
              </a:spcBef>
              <a:buFont typeface="Arial"/>
              <a:buChar char="•"/>
            </a:pPr>
            <a:r>
              <a:rPr lang="en-AU" dirty="0">
                <a:cs typeface="Calibri"/>
              </a:rPr>
              <a:t>what menstrual cycle is</a:t>
            </a:r>
          </a:p>
          <a:p>
            <a:pPr marL="179525" indent="-179525">
              <a:spcBef>
                <a:spcPts val="0"/>
              </a:spcBef>
              <a:buFont typeface="Arial"/>
              <a:buChar char="•"/>
            </a:pPr>
            <a:r>
              <a:rPr lang="en-AU" dirty="0"/>
              <a:t>what to expect during a period</a:t>
            </a:r>
          </a:p>
          <a:p>
            <a:pPr marL="179525" indent="-179525">
              <a:spcBef>
                <a:spcPts val="0"/>
              </a:spcBef>
              <a:buFont typeface="Arial"/>
              <a:buChar char="•"/>
            </a:pPr>
            <a:r>
              <a:rPr lang="en-AU" dirty="0"/>
              <a:t>what is not normal during a period</a:t>
            </a:r>
          </a:p>
          <a:p>
            <a:pPr marL="179525" marR="0" lvl="0" indent="-179525" algn="l" defTabSz="914400" rtl="0" eaLnBrk="1" fontAlgn="auto" latinLnBrk="0" hangingPunct="1">
              <a:lnSpc>
                <a:spcPct val="100000"/>
              </a:lnSpc>
              <a:spcBef>
                <a:spcPts val="0"/>
              </a:spcBef>
              <a:spcAft>
                <a:spcPts val="0"/>
              </a:spcAft>
              <a:buClrTx/>
              <a:buSzTx/>
              <a:buFont typeface="Arial"/>
              <a:buChar char="•"/>
              <a:tabLst/>
              <a:defRPr/>
            </a:pPr>
            <a:r>
              <a:rPr lang="en-AU" dirty="0"/>
              <a:t>when to see a doctor or nurse about your period</a:t>
            </a:r>
          </a:p>
          <a:p>
            <a:pPr marL="179525" indent="-179525">
              <a:spcBef>
                <a:spcPts val="0"/>
              </a:spcBef>
              <a:buFont typeface="Arial"/>
              <a:buChar char="•"/>
            </a:pPr>
            <a:r>
              <a:rPr lang="en-AU" dirty="0"/>
              <a:t>what different period products are.</a:t>
            </a:r>
            <a:endParaRPr lang="en-US" dirty="0"/>
          </a:p>
          <a:p>
            <a:pPr>
              <a:spcBef>
                <a:spcPts val="0"/>
              </a:spcBef>
            </a:pPr>
            <a:endParaRPr lang="en-AU" sz="1200" b="1" dirty="0"/>
          </a:p>
          <a:p>
            <a:pPr>
              <a:spcBef>
                <a:spcPts val="0"/>
              </a:spcBef>
            </a:pPr>
            <a:r>
              <a:rPr lang="en-AU" sz="1200" i="1" u="none" dirty="0">
                <a:solidFill>
                  <a:srgbClr val="000000"/>
                </a:solidFill>
              </a:rPr>
              <a:t>Note to the facilitator: choose a few questions (examples below) to lead a brief group discussion on </a:t>
            </a:r>
            <a:r>
              <a:rPr lang="en-AU" sz="1200" b="0" i="1" dirty="0"/>
              <a:t>how the participants understand the role of periods.</a:t>
            </a:r>
          </a:p>
          <a:p>
            <a:pPr>
              <a:spcBef>
                <a:spcPts val="0"/>
              </a:spcBef>
            </a:pPr>
            <a:endParaRPr lang="en-AU" sz="1200" dirty="0"/>
          </a:p>
          <a:p>
            <a:pPr>
              <a:spcBef>
                <a:spcPts val="0"/>
              </a:spcBef>
            </a:pPr>
            <a:r>
              <a:rPr lang="en-AU" sz="1200" i="1" dirty="0"/>
              <a:t>Questions to consider:</a:t>
            </a:r>
          </a:p>
          <a:p>
            <a:pPr marL="180000" indent="-180000">
              <a:spcBef>
                <a:spcPts val="0"/>
              </a:spcBef>
              <a:buFont typeface="Arial" panose="020B0604020202020204" pitchFamily="34" charset="0"/>
              <a:buChar char="•"/>
            </a:pPr>
            <a:r>
              <a:rPr lang="en-AU" sz="1200" i="1" dirty="0">
                <a:solidFill>
                  <a:srgbClr val="000000"/>
                </a:solidFill>
              </a:rPr>
              <a:t>What do you call a period in your language?</a:t>
            </a:r>
          </a:p>
          <a:p>
            <a:pPr marL="180000" indent="-180000">
              <a:spcBef>
                <a:spcPts val="0"/>
              </a:spcBef>
              <a:buFont typeface="Arial" panose="020B0604020202020204" pitchFamily="34" charset="0"/>
              <a:buChar char="•"/>
            </a:pPr>
            <a:r>
              <a:rPr lang="en-AU" sz="1200" i="1" dirty="0">
                <a:solidFill>
                  <a:srgbClr val="000000"/>
                </a:solidFill>
              </a:rPr>
              <a:t>What is a period?</a:t>
            </a:r>
          </a:p>
          <a:p>
            <a:pPr marL="180000" indent="-180000">
              <a:spcBef>
                <a:spcPts val="0"/>
              </a:spcBef>
              <a:buFont typeface="Arial" panose="020B0604020202020204" pitchFamily="34" charset="0"/>
              <a:buChar char="•"/>
            </a:pPr>
            <a:r>
              <a:rPr lang="en-AU" sz="1200" i="1" dirty="0">
                <a:solidFill>
                  <a:srgbClr val="000000"/>
                </a:solidFill>
              </a:rPr>
              <a:t>Why do women have periods?</a:t>
            </a:r>
          </a:p>
          <a:p>
            <a:pPr marL="180000" indent="-180000">
              <a:spcBef>
                <a:spcPts val="0"/>
              </a:spcBef>
              <a:buFont typeface="Arial" panose="020B0604020202020204" pitchFamily="34" charset="0"/>
              <a:buChar char="•"/>
            </a:pPr>
            <a:r>
              <a:rPr lang="en-AU" sz="1200" i="1" dirty="0">
                <a:solidFill>
                  <a:srgbClr val="000000"/>
                </a:solidFill>
              </a:rPr>
              <a:t>What happens in a woman's body during a period and between periods?</a:t>
            </a:r>
          </a:p>
          <a:p>
            <a:pPr marL="180000" indent="-180000">
              <a:spcBef>
                <a:spcPts val="0"/>
              </a:spcBef>
              <a:buFont typeface="Arial" panose="020B0604020202020204" pitchFamily="34" charset="0"/>
              <a:buChar char="•"/>
            </a:pPr>
            <a:r>
              <a:rPr lang="en-AU" sz="1200" i="1" dirty="0">
                <a:solidFill>
                  <a:srgbClr val="000000"/>
                </a:solidFill>
              </a:rPr>
              <a:t>Is it OK in your culture to talk about periods?</a:t>
            </a:r>
          </a:p>
          <a:p>
            <a:pPr marL="180000" indent="-180000">
              <a:spcBef>
                <a:spcPts val="0"/>
              </a:spcBef>
              <a:buFont typeface="Arial" panose="020B0604020202020204" pitchFamily="34" charset="0"/>
              <a:buChar char="•"/>
            </a:pPr>
            <a:r>
              <a:rPr lang="en-AU" sz="1200" i="1" dirty="0">
                <a:solidFill>
                  <a:srgbClr val="000000"/>
                </a:solidFill>
              </a:rPr>
              <a:t>Did you know about periods before you got your first period?</a:t>
            </a:r>
          </a:p>
          <a:p>
            <a:pPr marL="180000" indent="-180000">
              <a:spcBef>
                <a:spcPts val="0"/>
              </a:spcBef>
              <a:buFont typeface="Arial" panose="020B0604020202020204" pitchFamily="34" charset="0"/>
              <a:buChar char="•"/>
            </a:pPr>
            <a:r>
              <a:rPr lang="en-AU" sz="1200" i="1" dirty="0">
                <a:solidFill>
                  <a:srgbClr val="000000"/>
                </a:solidFill>
              </a:rPr>
              <a:t>How did you learn about periods? From school, other women in your family or community?</a:t>
            </a:r>
          </a:p>
          <a:p>
            <a:pPr marL="180000" indent="-180000">
              <a:spcBef>
                <a:spcPts val="0"/>
              </a:spcBef>
              <a:buFont typeface="Arial" panose="020B0604020202020204" pitchFamily="34" charset="0"/>
              <a:buChar char="•"/>
            </a:pPr>
            <a:r>
              <a:rPr lang="en-AU" sz="1200" i="1" dirty="0">
                <a:solidFill>
                  <a:srgbClr val="000000"/>
                </a:solidFill>
              </a:rPr>
              <a:t>What period products do women in your culture use?</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4</a:t>
            </a:fld>
            <a:endParaRPr lang="en-AU"/>
          </a:p>
        </p:txBody>
      </p:sp>
    </p:spTree>
    <p:extLst>
      <p:ext uri="{BB962C8B-B14F-4D97-AF65-F5344CB8AC3E}">
        <p14:creationId xmlns:p14="http://schemas.microsoft.com/office/powerpoint/2010/main" val="375852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dirty="0"/>
              <a:t>During the first two days of your period, you may feel pain in your belly or lower back.</a:t>
            </a:r>
          </a:p>
          <a:p>
            <a:pPr>
              <a:lnSpc>
                <a:spcPct val="100000"/>
              </a:lnSpc>
            </a:pPr>
            <a:r>
              <a:rPr lang="en-AU" dirty="0"/>
              <a:t>Period pain is normal if:</a:t>
            </a:r>
            <a:endParaRPr lang="en-US" dirty="0"/>
          </a:p>
          <a:p>
            <a:pPr marL="179525" indent="-179525">
              <a:lnSpc>
                <a:spcPct val="100000"/>
              </a:lnSpc>
              <a:buFont typeface="Arial"/>
              <a:buChar char="•"/>
            </a:pPr>
            <a:r>
              <a:rPr lang="en-AU" dirty="0"/>
              <a:t>it’s only there for the first one or two days of your period</a:t>
            </a:r>
            <a:endParaRPr lang="en-US" dirty="0">
              <a:cs typeface="Calibri"/>
            </a:endParaRPr>
          </a:p>
          <a:p>
            <a:pPr marL="179525" indent="-179525">
              <a:lnSpc>
                <a:spcPct val="100000"/>
              </a:lnSpc>
              <a:buFont typeface="Arial"/>
              <a:buChar char="•"/>
            </a:pPr>
            <a:r>
              <a:rPr lang="en-AU" dirty="0"/>
              <a:t>it goes away when you use:</a:t>
            </a:r>
          </a:p>
          <a:p>
            <a:pPr marL="666000" lvl="1" indent="-179525">
              <a:lnSpc>
                <a:spcPct val="100000"/>
              </a:lnSpc>
              <a:buFont typeface="Calibri" panose="020F0502020204030204" pitchFamily="34" charset="0"/>
              <a:buChar char="-"/>
            </a:pPr>
            <a:r>
              <a:rPr lang="en-AU" dirty="0"/>
              <a:t>heat packs or hot water bottles</a:t>
            </a:r>
          </a:p>
          <a:p>
            <a:pPr marL="666000" lvl="1" indent="-179525">
              <a:lnSpc>
                <a:spcPct val="100000"/>
              </a:lnSpc>
              <a:buFont typeface="Calibri" panose="020F0502020204030204" pitchFamily="34" charset="0"/>
              <a:buChar char="-"/>
            </a:pPr>
            <a:r>
              <a:rPr lang="en-AU" dirty="0"/>
              <a:t>period pain medication, such as ibuprofen (Nurofen</a:t>
            </a:r>
            <a:r>
              <a:rPr lang="en-AU" baseline="30000" dirty="0"/>
              <a:t>TM</a:t>
            </a:r>
            <a:r>
              <a:rPr lang="en-AU" dirty="0"/>
              <a:t>)</a:t>
            </a:r>
          </a:p>
          <a:p>
            <a:pPr marL="666000" lvl="1" indent="-179525">
              <a:lnSpc>
                <a:spcPct val="100000"/>
              </a:lnSpc>
              <a:buFont typeface="Calibri" panose="020F0502020204030204" pitchFamily="34" charset="0"/>
              <a:buChar char="-"/>
            </a:pPr>
            <a:r>
              <a:rPr lang="en-AU" dirty="0"/>
              <a:t>gentle exercise such as stretching or yoga.</a:t>
            </a:r>
            <a:endParaRPr lang="en-US"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13</a:t>
            </a:fld>
            <a:endParaRPr lang="en-AU"/>
          </a:p>
        </p:txBody>
      </p:sp>
    </p:spTree>
    <p:extLst>
      <p:ext uri="{BB962C8B-B14F-4D97-AF65-F5344CB8AC3E}">
        <p14:creationId xmlns:p14="http://schemas.microsoft.com/office/powerpoint/2010/main" val="138125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Period pain shouldn’t stop you from doing your usual daily activities, such as: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mn-lt"/>
              </a:rPr>
              <a:t>taking care of your family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mn-lt"/>
              </a:rPr>
              <a:t>meeting up with friends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mn-lt"/>
              </a:rPr>
              <a:t>gardening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mn-lt"/>
              </a:rPr>
              <a:t>going shopping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working or going to school. </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14</a:t>
            </a:fld>
            <a:endParaRPr lang="en-AU"/>
          </a:p>
        </p:txBody>
      </p:sp>
    </p:spTree>
    <p:extLst>
      <p:ext uri="{BB962C8B-B14F-4D97-AF65-F5344CB8AC3E}">
        <p14:creationId xmlns:p14="http://schemas.microsoft.com/office/powerpoint/2010/main" val="193626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Now we’ll talk about what isn’t normal during your period and when you should talk to a doctor or nurse. </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15</a:t>
            </a:fld>
            <a:endParaRPr lang="en-AU"/>
          </a:p>
        </p:txBody>
      </p:sp>
    </p:spTree>
    <p:extLst>
      <p:ext uri="{BB962C8B-B14F-4D97-AF65-F5344CB8AC3E}">
        <p14:creationId xmlns:p14="http://schemas.microsoft.com/office/powerpoint/2010/main" val="277040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women feel really bad a week or so before their every period up until their period starts.</a:t>
            </a:r>
          </a:p>
          <a:p>
            <a:r>
              <a:rPr lang="en-AU" dirty="0"/>
              <a:t>They may have symptoms such as:</a:t>
            </a:r>
          </a:p>
          <a:p>
            <a:pPr marL="171450" indent="-171450">
              <a:buFont typeface="Arial" panose="020B0604020202020204" pitchFamily="34" charset="0"/>
              <a:buChar char="•"/>
            </a:pPr>
            <a:r>
              <a:rPr lang="en-AU" dirty="0"/>
              <a:t>feeling extremely sad or worried </a:t>
            </a:r>
          </a:p>
          <a:p>
            <a:pPr marL="171450" indent="-171450">
              <a:buFont typeface="Arial" panose="020B0604020202020204" pitchFamily="34" charset="0"/>
              <a:buChar char="•"/>
            </a:pPr>
            <a:r>
              <a:rPr lang="en-AU" dirty="0"/>
              <a:t>extremely angry or irritable</a:t>
            </a:r>
          </a:p>
          <a:p>
            <a:pPr marL="171450" indent="-171450">
              <a:buFont typeface="Arial" panose="020B0604020202020204" pitchFamily="34" charset="0"/>
              <a:buChar char="•"/>
            </a:pPr>
            <a:r>
              <a:rPr lang="en-AU" dirty="0"/>
              <a:t>unusually tired or overwhelmed </a:t>
            </a:r>
          </a:p>
          <a:p>
            <a:pPr marL="171450" indent="-171450">
              <a:buFont typeface="Arial" panose="020B0604020202020204" pitchFamily="34" charset="0"/>
              <a:buChar char="•"/>
            </a:pPr>
            <a:r>
              <a:rPr lang="en-AU" dirty="0"/>
              <a:t>having panic attacks</a:t>
            </a:r>
          </a:p>
          <a:p>
            <a:pPr marL="171450" indent="-171450">
              <a:buFont typeface="Arial" panose="020B0604020202020204" pitchFamily="34" charset="0"/>
              <a:buChar char="•"/>
            </a:pPr>
            <a:r>
              <a:rPr lang="en-AU" dirty="0"/>
              <a:t>having thoughts of self-harm. </a:t>
            </a:r>
          </a:p>
          <a:p>
            <a:r>
              <a:rPr lang="en-AU" dirty="0"/>
              <a:t>If you have these intense symptoms and they stop you from doing your daily activities, that is not normal. </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16</a:t>
            </a:fld>
            <a:endParaRPr lang="en-AU"/>
          </a:p>
        </p:txBody>
      </p:sp>
    </p:spTree>
    <p:extLst>
      <p:ext uri="{BB962C8B-B14F-4D97-AF65-F5344CB8AC3E}">
        <p14:creationId xmlns:p14="http://schemas.microsoft.com/office/powerpoint/2010/main" val="322799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mn-lt"/>
                <a:cs typeface="Calibri"/>
              </a:rPr>
              <a:t>It’s not normal if your period:</a:t>
            </a:r>
          </a:p>
          <a:p>
            <a:pPr marL="180000" lvl="1" indent="-180000">
              <a:lnSpc>
                <a:spcPct val="100000"/>
              </a:lnSpc>
              <a:buFont typeface="Arial" panose="020B0604020202020204" pitchFamily="34" charset="0"/>
              <a:buChar char="•"/>
            </a:pPr>
            <a:r>
              <a:rPr lang="en-AU" sz="1200" dirty="0">
                <a:latin typeface="+mn-lt"/>
                <a:cs typeface="Times New Roman" panose="02020603050405020304" pitchFamily="18" charset="0"/>
              </a:rPr>
              <a:t>lasts for more than 8 days</a:t>
            </a:r>
          </a:p>
          <a:p>
            <a:pPr marL="180000" lvl="1" indent="-180000">
              <a:lnSpc>
                <a:spcPct val="100000"/>
              </a:lnSpc>
              <a:buFont typeface="Arial" panose="020B0604020202020204" pitchFamily="34" charset="0"/>
              <a:buChar char="•"/>
            </a:pPr>
            <a:r>
              <a:rPr lang="en-AU" sz="1200" dirty="0">
                <a:latin typeface="+mn-lt"/>
                <a:cs typeface="Times New Roman" panose="02020603050405020304" pitchFamily="18" charset="0"/>
              </a:rPr>
              <a:t>doesn’t come every month</a:t>
            </a:r>
          </a:p>
          <a:p>
            <a:pPr marL="180000" lvl="1" indent="-180000">
              <a:lnSpc>
                <a:spcPct val="100000"/>
              </a:lnSpc>
              <a:buFont typeface="Arial" panose="020B0604020202020204" pitchFamily="34" charset="0"/>
              <a:buChar char="•"/>
            </a:pPr>
            <a:r>
              <a:rPr lang="en-AU" sz="1200" dirty="0">
                <a:latin typeface="+mn-lt"/>
                <a:cs typeface="Times New Roman" panose="02020603050405020304" pitchFamily="18" charset="0"/>
              </a:rPr>
              <a:t>doesn’t come at around the same time each month</a:t>
            </a:r>
          </a:p>
          <a:p>
            <a:pPr marL="180000" lvl="1" indent="-180000">
              <a:lnSpc>
                <a:spcPct val="100000"/>
              </a:lnSpc>
              <a:buFont typeface="Arial" panose="020B0604020202020204" pitchFamily="34" charset="0"/>
              <a:buChar char="•"/>
            </a:pPr>
            <a:r>
              <a:rPr lang="en-AU" sz="1200" dirty="0">
                <a:latin typeface="+mn-lt"/>
                <a:cs typeface="Times New Roman" panose="02020603050405020304" pitchFamily="18" charset="0"/>
              </a:rPr>
              <a:t>doesn’t come at all (and you know you’re not pregnant).</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17</a:t>
            </a:fld>
            <a:endParaRPr lang="en-AU"/>
          </a:p>
        </p:txBody>
      </p:sp>
    </p:spTree>
    <p:extLst>
      <p:ext uri="{BB962C8B-B14F-4D97-AF65-F5344CB8AC3E}">
        <p14:creationId xmlns:p14="http://schemas.microsoft.com/office/powerpoint/2010/main" val="27289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buFont typeface="Arial" panose="020B0604020202020204" pitchFamily="34" charset="0"/>
              <a:buNone/>
            </a:pPr>
            <a:r>
              <a:rPr lang="en-AU" sz="1200" dirty="0">
                <a:latin typeface="+mn-lt"/>
                <a:cs typeface="Times New Roman" panose="02020603050405020304" pitchFamily="18" charset="0"/>
              </a:rPr>
              <a:t>It’s not normal if you bleed heavily during your period. Your bleeding is heavy if you:</a:t>
            </a:r>
          </a:p>
          <a:p>
            <a:pPr marL="180000" lvl="1" indent="-180000">
              <a:lnSpc>
                <a:spcPct val="100000"/>
              </a:lnSpc>
              <a:buFont typeface="Arial" panose="020B0604020202020204" pitchFamily="34" charset="0"/>
              <a:buChar char="•"/>
            </a:pPr>
            <a:r>
              <a:rPr lang="en-US" dirty="0">
                <a:latin typeface="+mn-lt"/>
                <a:cs typeface="Calibri"/>
              </a:rPr>
              <a:t>have to </a:t>
            </a:r>
            <a:r>
              <a:rPr lang="en-AU" dirty="0">
                <a:latin typeface="+mn-lt"/>
              </a:rPr>
              <a:t>change your pad or tampon every two hours or more often</a:t>
            </a:r>
          </a:p>
          <a:p>
            <a:pPr marL="180000" lvl="1" indent="-180000">
              <a:lnSpc>
                <a:spcPct val="100000"/>
              </a:lnSpc>
              <a:buFont typeface="Arial" panose="020B0604020202020204" pitchFamily="34" charset="0"/>
              <a:buChar char="•"/>
            </a:pPr>
            <a:r>
              <a:rPr lang="en-US" dirty="0">
                <a:latin typeface="+mn-lt"/>
                <a:cs typeface="Calibri"/>
              </a:rPr>
              <a:t>have to </a:t>
            </a:r>
            <a:r>
              <a:rPr lang="en-AU" dirty="0">
                <a:latin typeface="+mn-lt"/>
              </a:rPr>
              <a:t>change your pad overnight</a:t>
            </a:r>
          </a:p>
          <a:p>
            <a:pPr marL="180000" lvl="1" indent="-180000">
              <a:lnSpc>
                <a:spcPct val="100000"/>
              </a:lnSpc>
              <a:buFont typeface="Arial" panose="020B0604020202020204" pitchFamily="34" charset="0"/>
              <a:buChar char="•"/>
            </a:pPr>
            <a:r>
              <a:rPr lang="en-AU" dirty="0">
                <a:latin typeface="+mn-lt"/>
              </a:rPr>
              <a:t>bleed through your clothes</a:t>
            </a:r>
          </a:p>
          <a:p>
            <a:pPr marL="180000" lvl="1" indent="-180000">
              <a:lnSpc>
                <a:spcPct val="100000"/>
              </a:lnSpc>
              <a:buFont typeface="Arial" panose="020B0604020202020204" pitchFamily="34" charset="0"/>
              <a:buChar char="•"/>
            </a:pPr>
            <a:r>
              <a:rPr lang="en-AU" dirty="0">
                <a:latin typeface="+mn-lt"/>
              </a:rPr>
              <a:t>see blood clots bigger in size than 50-cent coin.</a:t>
            </a:r>
          </a:p>
          <a:p>
            <a:pPr marL="0" indent="0">
              <a:buFont typeface="Arial" panose="020B0604020202020204" pitchFamily="34" charset="0"/>
              <a:buNone/>
            </a:pPr>
            <a:r>
              <a:rPr lang="en-AU" dirty="0">
                <a:latin typeface="+mn-lt"/>
                <a:cs typeface="Calibri"/>
              </a:rPr>
              <a:t>It is also not normal if you bleed between periods or after sex.</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18</a:t>
            </a:fld>
            <a:endParaRPr lang="en-AU"/>
          </a:p>
        </p:txBody>
      </p:sp>
    </p:spTree>
    <p:extLst>
      <p:ext uri="{BB962C8B-B14F-4D97-AF65-F5344CB8AC3E}">
        <p14:creationId xmlns:p14="http://schemas.microsoft.com/office/powerpoint/2010/main" val="282097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aseline="0" dirty="0"/>
              <a:t>Your period pain is not normal if:</a:t>
            </a:r>
          </a:p>
          <a:p>
            <a:pPr marL="180000" indent="-180000">
              <a:lnSpc>
                <a:spcPct val="100000"/>
              </a:lnSpc>
              <a:buFont typeface="Arial" panose="020B0604020202020204" pitchFamily="34" charset="0"/>
              <a:buChar char="•"/>
            </a:pPr>
            <a:r>
              <a:rPr lang="en-US" sz="1200" baseline="0" dirty="0"/>
              <a:t>it stops you from doing your daily activities and enjoying your life</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you can’t go to school or work because of it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it doesn’t go away </a:t>
            </a:r>
            <a:r>
              <a:rPr lang="en-US" sz="1200" baseline="0" dirty="0"/>
              <a:t>with pain medication, such as ibuprofen </a:t>
            </a:r>
            <a:r>
              <a:rPr lang="en-AU" dirty="0"/>
              <a:t>(Nurofen</a:t>
            </a:r>
            <a:r>
              <a:rPr lang="en-AU" baseline="30000" dirty="0"/>
              <a:t>TM</a:t>
            </a:r>
            <a:r>
              <a:rPr lang="en-AU" dirty="0"/>
              <a:t>)</a:t>
            </a:r>
            <a:r>
              <a:rPr lang="en-US" sz="1200" baseline="0" dirty="0"/>
              <a:t>.</a:t>
            </a:r>
            <a:endParaRPr lang="en-AU" sz="1200"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19</a:t>
            </a:fld>
            <a:endParaRPr lang="en-AU"/>
          </a:p>
        </p:txBody>
      </p:sp>
    </p:spTree>
    <p:extLst>
      <p:ext uri="{BB962C8B-B14F-4D97-AF65-F5344CB8AC3E}">
        <p14:creationId xmlns:p14="http://schemas.microsoft.com/office/powerpoint/2010/main" val="1903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worried about your period or have any of the symptoms that are not normal, talk to a doctor or nurse.</a:t>
            </a:r>
            <a:endParaRPr lang="en-AU"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20</a:t>
            </a:fld>
            <a:endParaRPr lang="en-AU"/>
          </a:p>
        </p:txBody>
      </p:sp>
    </p:spTree>
    <p:extLst>
      <p:ext uri="{BB962C8B-B14F-4D97-AF65-F5344CB8AC3E}">
        <p14:creationId xmlns:p14="http://schemas.microsoft.com/office/powerpoint/2010/main" val="2827558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kern="1200" dirty="0">
                <a:solidFill>
                  <a:schemeClr val="tx1"/>
                </a:solidFill>
                <a:latin typeface="+mn-lt"/>
                <a:ea typeface="+mn-ea"/>
                <a:cs typeface="Calibri"/>
              </a:rPr>
              <a:t>Tracking your menstrual cycle and recording all the symptoms, like your pain, your mood, how much you bleed or if you’re constipated, can help you: </a:t>
            </a:r>
          </a:p>
          <a:p>
            <a:pPr marL="180000" indent="-180000">
              <a:lnSpc>
                <a:spcPct val="100000"/>
              </a:lnSpc>
              <a:buFont typeface="Arial"/>
              <a:buChar char="•"/>
            </a:pPr>
            <a:r>
              <a:rPr lang="en-AU" sz="1200" kern="1200" dirty="0">
                <a:solidFill>
                  <a:schemeClr val="tx1"/>
                </a:solidFill>
                <a:latin typeface="+mn-lt"/>
                <a:ea typeface="+mn-ea"/>
                <a:cs typeface="Calibri"/>
              </a:rPr>
              <a:t>understand your period better </a:t>
            </a:r>
          </a:p>
          <a:p>
            <a:pPr marL="180000" indent="-180000" defTabSz="957468">
              <a:lnSpc>
                <a:spcPct val="100000"/>
              </a:lnSpc>
              <a:buFont typeface="Arial"/>
              <a:buChar char="•"/>
            </a:pPr>
            <a:r>
              <a:rPr lang="en-AU" sz="1200" kern="1200" dirty="0">
                <a:solidFill>
                  <a:schemeClr val="tx1"/>
                </a:solidFill>
                <a:latin typeface="+mn-lt"/>
                <a:ea typeface="+mn-ea"/>
                <a:cs typeface="Calibri"/>
              </a:rPr>
              <a:t>know when your period will come and be ready for it</a:t>
            </a:r>
          </a:p>
          <a:p>
            <a:pPr marL="180000" indent="-180000" defTabSz="957468">
              <a:lnSpc>
                <a:spcPct val="100000"/>
              </a:lnSpc>
              <a:buFont typeface="Arial"/>
              <a:buChar char="•"/>
            </a:pPr>
            <a:r>
              <a:rPr lang="en-AU" sz="1200" kern="1200" dirty="0">
                <a:solidFill>
                  <a:schemeClr val="tx1"/>
                </a:solidFill>
                <a:latin typeface="+mn-lt"/>
                <a:ea typeface="+mn-ea"/>
                <a:cs typeface="Calibri"/>
              </a:rPr>
              <a:t>notice any changes that are not normal for you, so you know if you need to see a doctor or nurse.</a:t>
            </a:r>
          </a:p>
          <a:p>
            <a:pPr>
              <a:lnSpc>
                <a:spcPct val="100000"/>
              </a:lnSpc>
            </a:pPr>
            <a:endParaRPr lang="en-AU" b="1" dirty="0">
              <a:cs typeface="Calibri"/>
            </a:endParaRPr>
          </a:p>
          <a:p>
            <a:pPr>
              <a:lnSpc>
                <a:spcPct val="100000"/>
              </a:lnSpc>
            </a:pPr>
            <a:r>
              <a:rPr lang="en-AU" dirty="0"/>
              <a:t>Track your menstrual cycle using a calendar, diary, or smartphone app. </a:t>
            </a:r>
            <a:endParaRPr lang="en-US" dirty="0"/>
          </a:p>
          <a:p>
            <a:pPr>
              <a:lnSpc>
                <a:spcPct val="100000"/>
              </a:lnSpc>
            </a:pPr>
            <a:r>
              <a:rPr lang="en-AU" dirty="0">
                <a:cs typeface="Calibri"/>
              </a:rPr>
              <a:t>Record when your period starts, how long it lasts, and any symptoms you have, like pain or heavy bleeding. </a:t>
            </a:r>
          </a:p>
          <a:p>
            <a:pPr>
              <a:lnSpc>
                <a:spcPct val="100000"/>
              </a:lnSpc>
            </a:pPr>
            <a:r>
              <a:rPr lang="en-AU" dirty="0">
                <a:cs typeface="Calibri"/>
              </a:rPr>
              <a:t>This information will be important if you need to see a doctor or nurse about your period. </a:t>
            </a:r>
          </a:p>
          <a:p>
            <a:endParaRPr lang="en-AU"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21</a:t>
            </a:fld>
            <a:endParaRPr lang="en-AU"/>
          </a:p>
        </p:txBody>
      </p:sp>
    </p:spTree>
    <p:extLst>
      <p:ext uri="{BB962C8B-B14F-4D97-AF65-F5344CB8AC3E}">
        <p14:creationId xmlns:p14="http://schemas.microsoft.com/office/powerpoint/2010/main" val="163880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Let’s talk about different period products and hygiene during your period.</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22</a:t>
            </a:fld>
            <a:endParaRPr lang="en-AU"/>
          </a:p>
        </p:txBody>
      </p:sp>
    </p:spTree>
    <p:extLst>
      <p:ext uri="{BB962C8B-B14F-4D97-AF65-F5344CB8AC3E}">
        <p14:creationId xmlns:p14="http://schemas.microsoft.com/office/powerpoint/2010/main" val="288425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All periods are different, but it’s important to know what a period is like usually and what symptoms are normal.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First, we’ll talk about what to expect during a period. Then we’ll talk about things that aren’t normal and when you should talk to a doctor or nurse.</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5</a:t>
            </a:fld>
            <a:endParaRPr lang="en-AU"/>
          </a:p>
        </p:txBody>
      </p:sp>
    </p:spTree>
    <p:extLst>
      <p:ext uri="{BB962C8B-B14F-4D97-AF65-F5344CB8AC3E}">
        <p14:creationId xmlns:p14="http://schemas.microsoft.com/office/powerpoint/2010/main" val="4184458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 are different products you can use to manage the blood flow when you have your period. These include:</a:t>
            </a:r>
          </a:p>
          <a:p>
            <a:pPr marL="180000" indent="-180000">
              <a:lnSpc>
                <a:spcPct val="100000"/>
              </a:lnSpc>
              <a:buFont typeface="Arial" panose="020B0604020202020204" pitchFamily="34" charset="0"/>
              <a:buChar char="•"/>
            </a:pPr>
            <a:r>
              <a:rPr lang="en-AU" b="0" dirty="0">
                <a:cs typeface="Calibri" panose="020F0502020204030204"/>
              </a:rPr>
              <a:t>pads</a:t>
            </a:r>
          </a:p>
          <a:p>
            <a:pPr marL="180000" indent="-180000">
              <a:lnSpc>
                <a:spcPct val="100000"/>
              </a:lnSpc>
              <a:buFont typeface="Arial" panose="020B0604020202020204" pitchFamily="34" charset="0"/>
              <a:buChar char="•"/>
            </a:pPr>
            <a:r>
              <a:rPr lang="en-AU" b="0" dirty="0">
                <a:cs typeface="Calibri" panose="020F0502020204030204"/>
              </a:rPr>
              <a:t>tampons</a:t>
            </a:r>
          </a:p>
          <a:p>
            <a:pPr marL="180000" indent="-180000">
              <a:lnSpc>
                <a:spcPct val="100000"/>
              </a:lnSpc>
              <a:buFont typeface="Arial" panose="020B0604020202020204" pitchFamily="34" charset="0"/>
              <a:buChar char="•"/>
            </a:pPr>
            <a:r>
              <a:rPr lang="en-AU" b="0" dirty="0">
                <a:cs typeface="Calibri" panose="020F0502020204030204"/>
              </a:rPr>
              <a:t>period underwear</a:t>
            </a:r>
          </a:p>
          <a:p>
            <a:pPr marL="180000" indent="-180000">
              <a:lnSpc>
                <a:spcPct val="100000"/>
              </a:lnSpc>
              <a:buFont typeface="Arial" panose="020B0604020202020204" pitchFamily="34" charset="0"/>
              <a:buChar char="•"/>
            </a:pPr>
            <a:r>
              <a:rPr lang="en-AU" b="0" dirty="0">
                <a:cs typeface="Calibri" panose="020F0502020204030204"/>
              </a:rPr>
              <a:t>menstrual cups.</a:t>
            </a:r>
          </a:p>
          <a:p>
            <a:pPr>
              <a:lnSpc>
                <a:spcPct val="100000"/>
              </a:lnSpc>
            </a:pPr>
            <a:endParaRPr lang="en-AU" b="1" dirty="0">
              <a:cs typeface="Calibri" panose="020F0502020204030204"/>
            </a:endParaRPr>
          </a:p>
          <a:p>
            <a:pPr>
              <a:lnSpc>
                <a:spcPct val="100000"/>
              </a:lnSpc>
            </a:pPr>
            <a:r>
              <a:rPr lang="en-AU" dirty="0">
                <a:cs typeface="Calibri"/>
              </a:rPr>
              <a:t>We’re going to talk more about each of these products. The most important thing is to find what works for you and helps you feel more comfortable when you have your period.</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23</a:t>
            </a:fld>
            <a:endParaRPr lang="en-AU"/>
          </a:p>
        </p:txBody>
      </p:sp>
    </p:spTree>
    <p:extLst>
      <p:ext uri="{BB962C8B-B14F-4D97-AF65-F5344CB8AC3E}">
        <p14:creationId xmlns:p14="http://schemas.microsoft.com/office/powerpoint/2010/main" val="2793808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buFont typeface="Arial" panose="020B0604020202020204" pitchFamily="34" charset="0"/>
              <a:buChar char="•"/>
            </a:pPr>
            <a:r>
              <a:rPr lang="en-AU" dirty="0"/>
              <a:t>Pads are strips of soft material that stick to your underwear and absorb your period blood.</a:t>
            </a:r>
            <a:endParaRPr lang="en-US" dirty="0">
              <a:cs typeface="Calibri"/>
            </a:endParaRPr>
          </a:p>
          <a:p>
            <a:pPr marL="180000" indent="-180000">
              <a:lnSpc>
                <a:spcPct val="100000"/>
              </a:lnSpc>
              <a:buFont typeface="Arial" panose="020B0604020202020204" pitchFamily="34" charset="0"/>
              <a:buChar char="•"/>
            </a:pPr>
            <a:r>
              <a:rPr lang="en-AU" dirty="0"/>
              <a:t>Pads have different sizes, such as ‘light’, ‘medium’, ‘heavy’ or ’super’. You can choose the size that suits your blood flow. </a:t>
            </a:r>
          </a:p>
          <a:p>
            <a:pPr marL="180000" indent="-180000">
              <a:lnSpc>
                <a:spcPct val="100000"/>
              </a:lnSpc>
              <a:buFont typeface="Arial" panose="020B0604020202020204" pitchFamily="34" charset="0"/>
              <a:buChar char="•"/>
            </a:pPr>
            <a:r>
              <a:rPr lang="en-AU" dirty="0"/>
              <a:t>It’s good to change your pad every 3 to 4 hours.</a:t>
            </a:r>
          </a:p>
          <a:p>
            <a:pPr marL="180000" indent="-180000">
              <a:lnSpc>
                <a:spcPct val="100000"/>
              </a:lnSpc>
              <a:buFont typeface="Arial" panose="020B0604020202020204" pitchFamily="34" charset="0"/>
              <a:buChar char="•"/>
            </a:pPr>
            <a:r>
              <a:rPr lang="en-AU" dirty="0"/>
              <a:t>You can also get </a:t>
            </a:r>
            <a:r>
              <a:rPr lang="en-AU" b="0" dirty="0"/>
              <a:t>reusable pads.</a:t>
            </a:r>
            <a:r>
              <a:rPr lang="en-US" b="0" dirty="0"/>
              <a:t> </a:t>
            </a:r>
            <a:r>
              <a:rPr lang="en-AU" b="0" dirty="0"/>
              <a:t>These </a:t>
            </a:r>
            <a:r>
              <a:rPr lang="en-AU" dirty="0"/>
              <a:t>pads are made from fabric. They can be washed and used again. </a:t>
            </a:r>
            <a:endParaRPr lang="en-US"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24</a:t>
            </a:fld>
            <a:endParaRPr lang="en-AU"/>
          </a:p>
        </p:txBody>
      </p:sp>
    </p:spTree>
    <p:extLst>
      <p:ext uri="{BB962C8B-B14F-4D97-AF65-F5344CB8AC3E}">
        <p14:creationId xmlns:p14="http://schemas.microsoft.com/office/powerpoint/2010/main" val="37634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71450">
              <a:lnSpc>
                <a:spcPct val="100000"/>
              </a:lnSpc>
              <a:buFont typeface="Arial" panose="020B0604020202020204" pitchFamily="34" charset="0"/>
              <a:buChar char="•"/>
            </a:pPr>
            <a:r>
              <a:rPr lang="en-AU" dirty="0"/>
              <a:t>Tampons are like cotton plugs that you can put into your vagina. They absorb your period blood. They come in different sizes to suit your blood flow. </a:t>
            </a:r>
          </a:p>
          <a:p>
            <a:pPr marL="1800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 can still play sport and go swimming while wearing a tampon. </a:t>
            </a:r>
          </a:p>
          <a:p>
            <a:pPr marL="180000" indent="-171450">
              <a:lnSpc>
                <a:spcPct val="100000"/>
              </a:lnSpc>
              <a:buFont typeface="Arial" panose="020B0604020202020204" pitchFamily="34" charset="0"/>
              <a:buChar char="•"/>
            </a:pPr>
            <a:r>
              <a:rPr lang="en-AU" dirty="0"/>
              <a:t>When you insert a tampon, make sure to insert it far enough. An applicator can be useful when you are learning to insert tampons.</a:t>
            </a:r>
          </a:p>
          <a:p>
            <a:pPr marL="1800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Every tampon has a string so you can pull it out easily.</a:t>
            </a:r>
            <a:endParaRPr lang="en-US" dirty="0">
              <a:cs typeface="Calibri" panose="020F0502020204030204"/>
            </a:endParaRPr>
          </a:p>
          <a:p>
            <a:pPr marL="180000" indent="-171450">
              <a:lnSpc>
                <a:spcPct val="100000"/>
              </a:lnSpc>
              <a:buFont typeface="Arial" panose="020B0604020202020204" pitchFamily="34" charset="0"/>
              <a:buChar char="•"/>
            </a:pPr>
            <a:r>
              <a:rPr lang="en-AU" dirty="0"/>
              <a:t>Change your tampon every 4 to 6 hours, or more often if you need to, depending on how heavy your blood flow is. </a:t>
            </a:r>
            <a:endParaRPr lang="en-US" dirty="0">
              <a:cs typeface="Calibri" panose="020F0502020204030204"/>
            </a:endParaRPr>
          </a:p>
          <a:p>
            <a:pPr marL="180000" indent="-171450">
              <a:lnSpc>
                <a:spcPct val="100000"/>
              </a:lnSpc>
              <a:buFont typeface="Arial" panose="020B0604020202020204" pitchFamily="34" charset="0"/>
              <a:buChar char="•"/>
            </a:pPr>
            <a:r>
              <a:rPr lang="en-AU" b="0" dirty="0"/>
              <a:t>Never leave a tampon in for more than 8 hours because it may cause toxic shock syndrome. This is a very rare but serious infection. </a:t>
            </a:r>
          </a:p>
          <a:p>
            <a:pPr marL="180000" indent="-171450">
              <a:lnSpc>
                <a:spcPct val="100000"/>
              </a:lnSpc>
              <a:buFont typeface="Arial" panose="020B0604020202020204" pitchFamily="34" charset="0"/>
              <a:buChar char="•"/>
            </a:pPr>
            <a:r>
              <a:rPr lang="en-AU" b="0" dirty="0"/>
              <a:t>Remember to use pads instead of tampons overnight and always wash your hands before inserting a tampon.</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25</a:t>
            </a:fld>
            <a:endParaRPr lang="en-AU"/>
          </a:p>
        </p:txBody>
      </p:sp>
    </p:spTree>
    <p:extLst>
      <p:ext uri="{BB962C8B-B14F-4D97-AF65-F5344CB8AC3E}">
        <p14:creationId xmlns:p14="http://schemas.microsoft.com/office/powerpoint/2010/main" val="153383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buFont typeface="Arial" panose="020B0604020202020204" pitchFamily="34" charset="0"/>
              <a:buChar char="•"/>
            </a:pPr>
            <a:r>
              <a:rPr lang="en-AU" sz="1200" b="0" dirty="0">
                <a:latin typeface="+mn-lt"/>
                <a:cs typeface="Calibri"/>
              </a:rPr>
              <a:t>Never flush pads or tampons down the toilet.</a:t>
            </a:r>
            <a:r>
              <a:rPr lang="en-AU" b="0" dirty="0">
                <a:latin typeface="+mn-lt"/>
                <a:cs typeface="Calibri"/>
              </a:rPr>
              <a:t> </a:t>
            </a:r>
          </a:p>
          <a:p>
            <a:pPr marL="180000" indent="-180000">
              <a:lnSpc>
                <a:spcPct val="100000"/>
              </a:lnSpc>
              <a:buFont typeface="Arial" panose="020B0604020202020204" pitchFamily="34" charset="0"/>
              <a:buChar char="•"/>
            </a:pPr>
            <a:r>
              <a:rPr lang="en-AU" sz="1200" dirty="0">
                <a:latin typeface="+mn-lt"/>
                <a:cs typeface="Calibri"/>
              </a:rPr>
              <a:t>If you flush pads or tampons, you can block the toilet and damage the plumbing.</a:t>
            </a:r>
            <a:endParaRPr lang="en-AU" dirty="0">
              <a:latin typeface="+mn-lt"/>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cs typeface="Calibri"/>
              </a:rPr>
              <a:t>Wrap used </a:t>
            </a:r>
            <a:r>
              <a:rPr lang="en-AU" sz="1200" dirty="0">
                <a:cs typeface="Calibri"/>
              </a:rPr>
              <a:t>pads and tampons in toilet paper and put them in the rubbish or sanitary bin.</a:t>
            </a:r>
            <a:r>
              <a:rPr lang="en-AU" dirty="0">
                <a:latin typeface="+mn-lt"/>
                <a:cs typeface="Calibri"/>
              </a:rPr>
              <a:t> </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26</a:t>
            </a:fld>
            <a:endParaRPr lang="en-AU"/>
          </a:p>
        </p:txBody>
      </p:sp>
    </p:spTree>
    <p:extLst>
      <p:ext uri="{BB962C8B-B14F-4D97-AF65-F5344CB8AC3E}">
        <p14:creationId xmlns:p14="http://schemas.microsoft.com/office/powerpoint/2010/main" val="199799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Menstrual cups are soft cups that you can insert into your vagina. They catch your period blood. They have different shapes and sizes. </a:t>
            </a:r>
          </a:p>
          <a:p>
            <a:pPr marL="180000" indent="-180000">
              <a:lnSpc>
                <a:spcPct val="100000"/>
              </a:lnSpc>
              <a:buFont typeface="Arial" panose="020B0604020202020204" pitchFamily="34" charset="0"/>
              <a:buChar char="•"/>
            </a:pPr>
            <a:r>
              <a:rPr lang="en-AU" dirty="0"/>
              <a:t>To insert a menstrual cup, you need to fold it and insert it into your vagina like a tampon. The cup unfolds inside your vagina and catches your period blood. </a:t>
            </a:r>
          </a:p>
          <a:p>
            <a:pPr marL="180000" indent="-180000">
              <a:lnSpc>
                <a:spcPct val="100000"/>
              </a:lnSpc>
              <a:buFont typeface="Arial" panose="020B0604020202020204" pitchFamily="34" charset="0"/>
              <a:buChar char="•"/>
            </a:pPr>
            <a:r>
              <a:rPr lang="en-AU" dirty="0"/>
              <a:t>Once you remove it, empty it, rinse it with water and insert it again.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231F20"/>
                </a:solidFill>
                <a:effectLst/>
                <a:latin typeface="+mn-lt"/>
              </a:rPr>
              <a:t>You can wear a menstrual cup for up to 12 hours at a time. </a:t>
            </a:r>
            <a:r>
              <a:rPr lang="en-AU" dirty="0"/>
              <a:t>It is safe to wear it overnight.</a:t>
            </a:r>
            <a:endParaRPr lang="en-US" dirty="0">
              <a:latin typeface="+mn-lt"/>
            </a:endParaRPr>
          </a:p>
          <a:p>
            <a:pPr marL="180000" indent="-180000">
              <a:lnSpc>
                <a:spcPct val="100000"/>
              </a:lnSpc>
              <a:buFont typeface="Arial" panose="020B0604020202020204" pitchFamily="34" charset="0"/>
              <a:buChar char="•"/>
            </a:pPr>
            <a:r>
              <a:rPr lang="en-AU" dirty="0"/>
              <a:t>Menstrual cups can hold 2–3 times more blood than a pad or tampon. </a:t>
            </a:r>
          </a:p>
          <a:p>
            <a:pPr marL="180000" indent="-180000">
              <a:lnSpc>
                <a:spcPct val="100000"/>
              </a:lnSpc>
              <a:buFont typeface="Arial" panose="020B0604020202020204" pitchFamily="34" charset="0"/>
              <a:buChar char="•"/>
            </a:pPr>
            <a:r>
              <a:rPr lang="en-AU" dirty="0"/>
              <a:t>You can reuse the same cup for up to 10 years.</a:t>
            </a:r>
            <a:endParaRPr lang="en-US" dirty="0"/>
          </a:p>
          <a:p>
            <a:pPr marL="180000" indent="-180000">
              <a:lnSpc>
                <a:spcPct val="100000"/>
              </a:lnSpc>
              <a:buFont typeface="Arial" panose="020B0604020202020204" pitchFamily="34" charset="0"/>
              <a:buChar char="•"/>
            </a:pPr>
            <a:r>
              <a:rPr lang="en-AU" b="0" dirty="0"/>
              <a:t>It might take some practice before you’re confident in using menstrual cups. </a:t>
            </a:r>
            <a:endParaRPr lang="en-US" b="0"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27</a:t>
            </a:fld>
            <a:endParaRPr lang="en-AU"/>
          </a:p>
        </p:txBody>
      </p:sp>
    </p:spTree>
    <p:extLst>
      <p:ext uri="{BB962C8B-B14F-4D97-AF65-F5344CB8AC3E}">
        <p14:creationId xmlns:p14="http://schemas.microsoft.com/office/powerpoint/2010/main" val="25681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Period underwear is special underwear </a:t>
            </a:r>
            <a:r>
              <a:rPr lang="en-AU" dirty="0"/>
              <a:t>that absorbs your period blood. It </a:t>
            </a:r>
            <a:r>
              <a:rPr lang="en-US" dirty="0"/>
              <a:t>looks like normal underwear but has a lining that acts like a pad. </a:t>
            </a:r>
            <a:endParaRPr lang="en-AU"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Depending on how heavy your period is, you can wear period underwear for up to 12 hours. You can wear it overnight.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 can wash and reuse your period underwear.</a:t>
            </a:r>
          </a:p>
          <a:p>
            <a:pPr marL="180000" indent="-180000">
              <a:lnSpc>
                <a:spcPct val="100000"/>
              </a:lnSpc>
              <a:buFont typeface="Arial" panose="020B0604020202020204" pitchFamily="34" charset="0"/>
              <a:buChar char="•"/>
            </a:pPr>
            <a:r>
              <a:rPr lang="en-AU" b="0" dirty="0"/>
              <a:t>You can u</a:t>
            </a:r>
            <a:r>
              <a:rPr lang="en-AU" dirty="0"/>
              <a:t>se period underwear on its own or as a backup for tampons or a menstrual cup when your period is heavy.</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28</a:t>
            </a:fld>
            <a:endParaRPr lang="en-AU"/>
          </a:p>
        </p:txBody>
      </p:sp>
    </p:spTree>
    <p:extLst>
      <p:ext uri="{BB962C8B-B14F-4D97-AF65-F5344CB8AC3E}">
        <p14:creationId xmlns:p14="http://schemas.microsoft.com/office/powerpoint/2010/main" val="3092504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Always wash your hands before and after using period products.</a:t>
            </a:r>
            <a:endParaRPr lang="en-AU"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29</a:t>
            </a:fld>
            <a:endParaRPr lang="en-AU"/>
          </a:p>
        </p:txBody>
      </p:sp>
    </p:spTree>
    <p:extLst>
      <p:ext uri="{BB962C8B-B14F-4D97-AF65-F5344CB8AC3E}">
        <p14:creationId xmlns:p14="http://schemas.microsoft.com/office/powerpoint/2010/main" val="3678592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buFont typeface="Arial" panose="020B0604020202020204" pitchFamily="34" charset="0"/>
              <a:buChar char="•"/>
            </a:pPr>
            <a:r>
              <a:rPr lang="en-US" dirty="0"/>
              <a:t>You don’t need to use soap, shower gels or special products to wash your </a:t>
            </a:r>
            <a:r>
              <a:rPr lang="en-AU" dirty="0"/>
              <a:t>private parts.</a:t>
            </a:r>
            <a:endParaRPr lang="en-US" sz="1200" dirty="0">
              <a:latin typeface="+mn-lt"/>
            </a:endParaRPr>
          </a:p>
          <a:p>
            <a:pPr marL="180000" indent="-180000">
              <a:buFont typeface="Arial" panose="020B0604020202020204" pitchFamily="34" charset="0"/>
              <a:buChar char="•"/>
            </a:pPr>
            <a:r>
              <a:rPr lang="en-US" dirty="0"/>
              <a:t>It’s enough to gently wash your private parts with water to stay clean when you have your period. </a:t>
            </a:r>
          </a:p>
          <a:p>
            <a:pPr marL="180000" indent="-180000">
              <a:buFont typeface="Arial" panose="020B0604020202020204" pitchFamily="34" charset="0"/>
              <a:buChar char="•"/>
            </a:pPr>
            <a:r>
              <a:rPr lang="en-US" dirty="0"/>
              <a:t>Using soaps and other products on your private parts can make your skin feel dry or itchy.</a:t>
            </a:r>
            <a:endParaRPr lang="en-AU"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30</a:t>
            </a:fld>
            <a:endParaRPr lang="en-AU"/>
          </a:p>
        </p:txBody>
      </p:sp>
    </p:spTree>
    <p:extLst>
      <p:ext uri="{BB962C8B-B14F-4D97-AF65-F5344CB8AC3E}">
        <p14:creationId xmlns:p14="http://schemas.microsoft.com/office/powerpoint/2010/main" val="39049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cs typeface="Calibri"/>
              </a:rPr>
              <a:t>You should talk to a doctor or nurse if:</a:t>
            </a:r>
          </a:p>
          <a:p>
            <a:pPr marL="180000" indent="-180000">
              <a:lnSpc>
                <a:spcPct val="100000"/>
              </a:lnSpc>
              <a:spcBef>
                <a:spcPts val="0"/>
              </a:spcBef>
              <a:buClrTx/>
              <a:buFont typeface="Arial" panose="020B0604020202020204" pitchFamily="34" charset="0"/>
              <a:buChar char="•"/>
            </a:pPr>
            <a:r>
              <a:rPr lang="en-AU" sz="1200" dirty="0">
                <a:cs typeface="Calibri"/>
              </a:rPr>
              <a:t>your period or menstrual cycle worries you</a:t>
            </a:r>
          </a:p>
          <a:p>
            <a:pPr marL="180000" indent="-180000">
              <a:lnSpc>
                <a:spcPct val="100000"/>
              </a:lnSpc>
              <a:spcBef>
                <a:spcPts val="0"/>
              </a:spcBef>
              <a:buClrTx/>
              <a:buFont typeface="Arial" panose="020B0604020202020204" pitchFamily="34" charset="0"/>
              <a:buChar char="•"/>
            </a:pPr>
            <a:r>
              <a:rPr lang="en-AU" sz="1200" dirty="0">
                <a:cs typeface="Calibri"/>
              </a:rPr>
              <a:t>your period stops you from doing things</a:t>
            </a:r>
          </a:p>
          <a:p>
            <a:pPr marL="180000" indent="-180000">
              <a:lnSpc>
                <a:spcPct val="100000"/>
              </a:lnSpc>
              <a:spcBef>
                <a:spcPts val="0"/>
              </a:spcBef>
              <a:buClrTx/>
              <a:buFont typeface="Arial" panose="020B0604020202020204" pitchFamily="34" charset="0"/>
              <a:buChar char="•"/>
            </a:pPr>
            <a:r>
              <a:rPr lang="en-AU" sz="1200" dirty="0">
                <a:cs typeface="Calibri"/>
              </a:rPr>
              <a:t>your bleeding is really heavy</a:t>
            </a:r>
          </a:p>
          <a:p>
            <a:pPr marL="180000" indent="-180000">
              <a:lnSpc>
                <a:spcPct val="100000"/>
              </a:lnSpc>
              <a:spcBef>
                <a:spcPts val="0"/>
              </a:spcBef>
              <a:buClrTx/>
              <a:buFont typeface="Arial" panose="020B0604020202020204" pitchFamily="34" charset="0"/>
              <a:buChar char="•"/>
            </a:pPr>
            <a:r>
              <a:rPr lang="en-AU" sz="1200" dirty="0">
                <a:cs typeface="Calibri"/>
              </a:rPr>
              <a:t>your period doesn’t come at around the same time every month</a:t>
            </a:r>
          </a:p>
          <a:p>
            <a:pPr marL="180000" indent="-180000">
              <a:lnSpc>
                <a:spcPct val="100000"/>
              </a:lnSpc>
              <a:spcBef>
                <a:spcPts val="0"/>
              </a:spcBef>
              <a:buClrTx/>
              <a:buFont typeface="Arial" panose="020B0604020202020204" pitchFamily="34" charset="0"/>
              <a:buChar char="•"/>
            </a:pPr>
            <a:r>
              <a:rPr lang="en-AU" sz="1200" dirty="0">
                <a:cs typeface="Calibri"/>
              </a:rPr>
              <a:t>your period doesn’t come at all</a:t>
            </a:r>
          </a:p>
          <a:p>
            <a:pPr marL="180000" indent="-180000">
              <a:lnSpc>
                <a:spcPct val="100000"/>
              </a:lnSpc>
              <a:spcBef>
                <a:spcPts val="0"/>
              </a:spcBef>
              <a:buClrTx/>
              <a:buFont typeface="Arial" panose="020B0604020202020204" pitchFamily="34" charset="0"/>
              <a:buChar char="•"/>
            </a:pPr>
            <a:r>
              <a:rPr lang="en-AU" sz="1200" dirty="0">
                <a:cs typeface="Calibri"/>
              </a:rPr>
              <a:t>you have bleeding between periods or after sex.</a:t>
            </a:r>
            <a:endParaRPr lang="en-AU" sz="1200"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31</a:t>
            </a:fld>
            <a:endParaRPr lang="en-AU"/>
          </a:p>
        </p:txBody>
      </p:sp>
    </p:spTree>
    <p:extLst>
      <p:ext uri="{BB962C8B-B14F-4D97-AF65-F5344CB8AC3E}">
        <p14:creationId xmlns:p14="http://schemas.microsoft.com/office/powerpoint/2010/main" val="87902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Remember:</a:t>
            </a:r>
          </a:p>
          <a:p>
            <a:pPr marL="180000" indent="-180000">
              <a:lnSpc>
                <a:spcPct val="100000"/>
              </a:lnSpc>
              <a:spcBef>
                <a:spcPts val="0"/>
              </a:spcBef>
              <a:spcAft>
                <a:spcPts val="0"/>
              </a:spcAft>
              <a:buFont typeface="Arial" panose="020B0604020202020204" pitchFamily="34" charset="0"/>
              <a:buChar char="•"/>
            </a:pPr>
            <a:r>
              <a:rPr lang="en-US" sz="1200" dirty="0"/>
              <a:t>Periods are natural. You don’t need to feel ashamed of or embarrassed about your periods.</a:t>
            </a:r>
          </a:p>
          <a:p>
            <a:pPr marL="180000" indent="-180000">
              <a:lnSpc>
                <a:spcPct val="100000"/>
              </a:lnSpc>
              <a:spcBef>
                <a:spcPts val="0"/>
              </a:spcBef>
              <a:spcAft>
                <a:spcPts val="0"/>
              </a:spcAft>
              <a:buFont typeface="Arial" panose="020B0604020202020204" pitchFamily="34" charset="0"/>
              <a:buChar char="•"/>
            </a:pPr>
            <a:r>
              <a:rPr lang="en-US" sz="1200" dirty="0"/>
              <a:t>It is helpful to track your menstrual cycle.</a:t>
            </a:r>
          </a:p>
          <a:p>
            <a:pPr marL="180000" indent="-180000">
              <a:lnSpc>
                <a:spcPct val="100000"/>
              </a:lnSpc>
              <a:spcBef>
                <a:spcPts val="0"/>
              </a:spcBef>
              <a:spcAft>
                <a:spcPts val="0"/>
              </a:spcAft>
              <a:buFont typeface="Arial" panose="020B0604020202020204" pitchFamily="34" charset="0"/>
              <a:buChar char="•"/>
            </a:pPr>
            <a:r>
              <a:rPr lang="en-US" sz="1200" dirty="0"/>
              <a:t>Speak to a doctor or nurse if your period worries you.</a:t>
            </a:r>
            <a:endParaRPr lang="en-AU" sz="1200" dirty="0"/>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32</a:t>
            </a:fld>
            <a:endParaRPr lang="en-AU"/>
          </a:p>
        </p:txBody>
      </p:sp>
    </p:spTree>
    <p:extLst>
      <p:ext uri="{BB962C8B-B14F-4D97-AF65-F5344CB8AC3E}">
        <p14:creationId xmlns:p14="http://schemas.microsoft.com/office/powerpoint/2010/main" val="239327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mn-lt"/>
                <a:cs typeface="Arial" panose="020B0604020202020204" pitchFamily="34" charset="0"/>
              </a:rPr>
              <a:t>A period, also called menstruation or bleeding:</a:t>
            </a:r>
          </a:p>
          <a:p>
            <a:pPr marL="179525" indent="-179525">
              <a:lnSpc>
                <a:spcPct val="107000"/>
              </a:lnSpc>
              <a:buFont typeface="Arial" panose="020B0604020202020204" pitchFamily="34" charset="0"/>
              <a:buChar char="•"/>
            </a:pPr>
            <a:r>
              <a:rPr lang="en-AU" sz="1200" dirty="0">
                <a:latin typeface="+mn-lt"/>
                <a:cs typeface="Arial" panose="020B0604020202020204" pitchFamily="34" charset="0"/>
              </a:rPr>
              <a:t>is when you bleed from your vagina about once a month</a:t>
            </a:r>
          </a:p>
          <a:p>
            <a:pPr marL="179525" indent="-179525">
              <a:lnSpc>
                <a:spcPct val="107000"/>
              </a:lnSpc>
              <a:buFont typeface="Arial" panose="020B0604020202020204" pitchFamily="34" charset="0"/>
              <a:buChar char="•"/>
            </a:pPr>
            <a:r>
              <a:rPr lang="en-AU" sz="1200" dirty="0">
                <a:latin typeface="+mn-lt"/>
                <a:cs typeface="Arial" panose="020B0604020202020204" pitchFamily="34" charset="0"/>
              </a:rPr>
              <a:t>means you’re not pregnant</a:t>
            </a:r>
          </a:p>
          <a:p>
            <a:pPr marL="179525" indent="-179525">
              <a:lnSpc>
                <a:spcPct val="107000"/>
              </a:lnSpc>
              <a:buFont typeface="Arial" panose="020B0604020202020204" pitchFamily="34" charset="0"/>
              <a:buChar char="•"/>
            </a:pPr>
            <a:r>
              <a:rPr lang="en-AU" sz="1200" dirty="0">
                <a:latin typeface="+mn-lt"/>
                <a:cs typeface="Arial" panose="020B0604020202020204" pitchFamily="34" charset="0"/>
              </a:rPr>
              <a:t>is part of the menstrual cycle.</a:t>
            </a:r>
          </a:p>
          <a:p>
            <a:pPr marL="179525" indent="-179525">
              <a:lnSpc>
                <a:spcPct val="107000"/>
              </a:lnSpc>
              <a:buFont typeface="Arial" panose="020B0604020202020204" pitchFamily="34" charset="0"/>
              <a:buChar char="•"/>
            </a:pPr>
            <a:endParaRPr lang="en-AU" sz="1200" dirty="0">
              <a:latin typeface="+mn-lt"/>
              <a:cs typeface="Arial" panose="020B0604020202020204" pitchFamily="34" charset="0"/>
            </a:endParaRPr>
          </a:p>
          <a:p>
            <a:pPr>
              <a:lnSpc>
                <a:spcPct val="107000"/>
              </a:lnSpc>
            </a:pPr>
            <a:r>
              <a:rPr lang="en-AU" sz="1200" dirty="0">
                <a:latin typeface="+mn-lt"/>
                <a:cs typeface="Arial" panose="020B0604020202020204" pitchFamily="34" charset="0"/>
              </a:rPr>
              <a:t>Most girls in Australia have their first period </a:t>
            </a:r>
            <a:r>
              <a:rPr lang="en-AU" sz="1200" dirty="0">
                <a:solidFill>
                  <a:srgbClr val="383C3D"/>
                </a:solidFill>
                <a:latin typeface="+mn-lt"/>
                <a:cs typeface="Arial" panose="020B0604020202020204" pitchFamily="34" charset="0"/>
              </a:rPr>
              <a:t>at age</a:t>
            </a:r>
            <a:r>
              <a:rPr lang="en-AU" sz="1200" dirty="0">
                <a:solidFill>
                  <a:srgbClr val="383C3D"/>
                </a:solidFill>
                <a:latin typeface="+mn-lt"/>
                <a:ea typeface="Times New Roman" panose="02020603050405020304" pitchFamily="18" charset="0"/>
                <a:cs typeface="Arial" panose="020B0604020202020204" pitchFamily="34" charset="0"/>
              </a:rPr>
              <a:t> 12 or 13, but some would have it as early as nine or as late as 16.</a:t>
            </a:r>
            <a:r>
              <a:rPr lang="en-AU" sz="1200" dirty="0">
                <a:latin typeface="+mn-lt"/>
                <a:cs typeface="Arial" panose="020B0604020202020204" pitchFamily="34" charset="0"/>
              </a:rPr>
              <a:t> </a:t>
            </a:r>
            <a:endParaRPr lang="en-AU" sz="1200" dirty="0">
              <a:latin typeface="+mn-lt"/>
              <a:ea typeface="Calibri" panose="020F0502020204030204" pitchFamily="34" charset="0"/>
              <a:cs typeface="Arial" panose="020B0604020202020204" pitchFamily="34" charset="0"/>
            </a:endParaRPr>
          </a:p>
          <a:p>
            <a:pPr marL="0" indent="0">
              <a:lnSpc>
                <a:spcPct val="107000"/>
              </a:lnSpc>
              <a:spcAft>
                <a:spcPts val="806"/>
              </a:spcAft>
              <a:buFont typeface="Symbol" panose="05050102010706020507" pitchFamily="18" charset="2"/>
              <a:buNone/>
            </a:pPr>
            <a:r>
              <a:rPr lang="en-AU" sz="1200" dirty="0">
                <a:latin typeface="+mn-lt"/>
                <a:ea typeface="Calibri" panose="020F0502020204030204" pitchFamily="34" charset="0"/>
                <a:cs typeface="Arial" panose="020B0604020202020204" pitchFamily="34" charset="0"/>
              </a:rPr>
              <a:t>Most women will have their final period when they’re 45 to 55 years old.</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6</a:t>
            </a:fld>
            <a:endParaRPr lang="en-AU"/>
          </a:p>
        </p:txBody>
      </p:sp>
    </p:spTree>
    <p:extLst>
      <p:ext uri="{BB962C8B-B14F-4D97-AF65-F5344CB8AC3E}">
        <p14:creationId xmlns:p14="http://schemas.microsoft.com/office/powerpoint/2010/main" val="4256965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u="none" dirty="0">
                <a:solidFill>
                  <a:srgbClr val="000000"/>
                </a:solidFill>
              </a:rPr>
              <a:t>Note to the facilitator</a:t>
            </a:r>
            <a:r>
              <a:rPr lang="en-AU" sz="1200" i="1" u="none" kern="1200" dirty="0">
                <a:solidFill>
                  <a:srgbClr val="000000"/>
                </a:solidFill>
                <a:latin typeface="+mn-lt"/>
                <a:ea typeface="+mn-ea"/>
                <a:cs typeface="+mn-cs"/>
              </a:rPr>
              <a:t>: provide details of local health services.</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33</a:t>
            </a:fld>
            <a:endParaRPr lang="en-AU"/>
          </a:p>
        </p:txBody>
      </p:sp>
    </p:spTree>
    <p:extLst>
      <p:ext uri="{BB962C8B-B14F-4D97-AF65-F5344CB8AC3E}">
        <p14:creationId xmlns:p14="http://schemas.microsoft.com/office/powerpoint/2010/main" val="325818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57468">
              <a:lnSpc>
                <a:spcPct val="107000"/>
              </a:lnSpc>
              <a:buFont typeface="Arial" panose="020B0604020202020204" pitchFamily="34" charset="0"/>
              <a:buChar char="•"/>
              <a:defRPr/>
            </a:pPr>
            <a:r>
              <a:rPr lang="en-AU" dirty="0"/>
              <a:t>Every month, your body goes through a series of changes called a menstrual cycle. The role of the menstrual cycle is to prepare your body for a possible pregnancy. </a:t>
            </a:r>
          </a:p>
          <a:p>
            <a:pPr marL="180000" indent="-180000" defTabSz="957468">
              <a:lnSpc>
                <a:spcPct val="107000"/>
              </a:lnSpc>
              <a:buFont typeface="Arial" panose="020B0604020202020204" pitchFamily="34" charset="0"/>
              <a:buChar char="•"/>
              <a:defRPr/>
            </a:pPr>
            <a:r>
              <a:rPr lang="en-AU" dirty="0"/>
              <a:t>An average menstrual cycle takes about 28 days but it can be a few days shorter or longer. </a:t>
            </a:r>
          </a:p>
          <a:p>
            <a:pPr marL="180000" indent="-180000">
              <a:buFont typeface="Arial" panose="020B0604020202020204" pitchFamily="34" charset="0"/>
              <a:buChar char="•"/>
            </a:pPr>
            <a:r>
              <a:rPr lang="en-AU" dirty="0"/>
              <a:t>The cycle starts on the first day of your period and lasts until the last day before your next period.</a:t>
            </a:r>
          </a:p>
          <a:p>
            <a:pPr marL="180000" indent="-180000">
              <a:buFont typeface="Arial" panose="020B0604020202020204" pitchFamily="34" charset="0"/>
              <a:buChar char="•"/>
            </a:pPr>
            <a:r>
              <a:rPr lang="en-AU" dirty="0"/>
              <a:t>In the middle of your cycle, you are most likely to get pregnant (if you have penis-in-vagina sex with a man and don’t use contraception). </a:t>
            </a:r>
          </a:p>
          <a:p>
            <a:pPr marL="180000" indent="-180000" defTabSz="914286">
              <a:buFont typeface="Arial" panose="020B0604020202020204" pitchFamily="34" charset="0"/>
              <a:buChar char="•"/>
              <a:defRPr/>
            </a:pPr>
            <a:r>
              <a:rPr lang="en-AU" dirty="0"/>
              <a:t>If you don’t get pregnant, </a:t>
            </a:r>
            <a:r>
              <a:rPr lang="en-AU" sz="1200" b="0" i="0" dirty="0">
                <a:solidFill>
                  <a:srgbClr val="383C3D"/>
                </a:solidFill>
                <a:effectLst/>
                <a:latin typeface="+mn-lt"/>
              </a:rPr>
              <a:t>your period comes as usual </a:t>
            </a:r>
            <a:r>
              <a:rPr lang="en-AU" dirty="0"/>
              <a:t>and the menstrual cycle begins again. </a:t>
            </a:r>
          </a:p>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6D8B5FC-99F5-42C9-8DB9-CCBBC9F1E721}" type="slidenum">
              <a:rPr lang="en-AU" smtClean="0"/>
              <a:t>7</a:t>
            </a:fld>
            <a:endParaRPr lang="en-AU"/>
          </a:p>
        </p:txBody>
      </p:sp>
    </p:spTree>
    <p:extLst>
      <p:ext uri="{BB962C8B-B14F-4D97-AF65-F5344CB8AC3E}">
        <p14:creationId xmlns:p14="http://schemas.microsoft.com/office/powerpoint/2010/main" val="389011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Periods are natural, healthy and nothing to feel ashamed or embarrassed about.</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8</a:t>
            </a:fld>
            <a:endParaRPr lang="en-AU"/>
          </a:p>
        </p:txBody>
      </p:sp>
    </p:spTree>
    <p:extLst>
      <p:ext uri="{BB962C8B-B14F-4D97-AF65-F5344CB8AC3E}">
        <p14:creationId xmlns:p14="http://schemas.microsoft.com/office/powerpoint/2010/main" val="170640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Let’s talk about what to expect during a period. </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9</a:t>
            </a:fld>
            <a:endParaRPr lang="en-AU"/>
          </a:p>
        </p:txBody>
      </p:sp>
    </p:spTree>
    <p:extLst>
      <p:ext uri="{BB962C8B-B14F-4D97-AF65-F5344CB8AC3E}">
        <p14:creationId xmlns:p14="http://schemas.microsoft.com/office/powerpoint/2010/main" val="224632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lnSpc>
                <a:spcPct val="107000"/>
              </a:lnSpc>
              <a:defRPr/>
            </a:pPr>
            <a:r>
              <a:rPr lang="en-AU" sz="1200" kern="1200" dirty="0">
                <a:solidFill>
                  <a:schemeClr val="tx1"/>
                </a:solidFill>
                <a:latin typeface="+mn-lt"/>
                <a:ea typeface="+mn-ea"/>
                <a:cs typeface="+mn-cs"/>
              </a:rPr>
              <a:t>In the week before your period, you might notice some symptoms. You might have:</a:t>
            </a:r>
          </a:p>
          <a:p>
            <a:pPr marL="180000" indent="-180000">
              <a:lnSpc>
                <a:spcPct val="107000"/>
              </a:lnSpc>
              <a:buFont typeface="Arial"/>
              <a:buChar char="•"/>
            </a:pPr>
            <a:r>
              <a:rPr lang="en-AU" dirty="0"/>
              <a:t>sore breasts</a:t>
            </a:r>
          </a:p>
          <a:p>
            <a:pPr marL="180000" marR="0" lvl="0" indent="-180000" algn="l" defTabSz="914400" rtl="0" eaLnBrk="1" fontAlgn="auto" latinLnBrk="0" hangingPunct="1">
              <a:lnSpc>
                <a:spcPct val="107000"/>
              </a:lnSpc>
              <a:spcBef>
                <a:spcPts val="0"/>
              </a:spcBef>
              <a:spcAft>
                <a:spcPts val="0"/>
              </a:spcAft>
              <a:buClrTx/>
              <a:buSzTx/>
              <a:buFont typeface="Arial"/>
              <a:buChar char="•"/>
              <a:tabLst/>
              <a:defRPr/>
            </a:pPr>
            <a:r>
              <a:rPr lang="en-AU" sz="1200" kern="1200" dirty="0">
                <a:solidFill>
                  <a:schemeClr val="tx1"/>
                </a:solidFill>
                <a:latin typeface="+mn-lt"/>
                <a:ea typeface="+mn-ea"/>
                <a:cs typeface="+mn-cs"/>
              </a:rPr>
              <a:t>pimples</a:t>
            </a:r>
            <a:endParaRPr lang="en-US" sz="1200" kern="1200" dirty="0">
              <a:solidFill>
                <a:schemeClr val="tx1"/>
              </a:solidFill>
              <a:latin typeface="+mn-lt"/>
              <a:ea typeface="+mn-ea"/>
              <a:cs typeface="+mn-cs"/>
            </a:endParaRPr>
          </a:p>
          <a:p>
            <a:pPr marL="180000" indent="-180000">
              <a:lnSpc>
                <a:spcPct val="107000"/>
              </a:lnSpc>
              <a:buFont typeface="Arial"/>
              <a:buChar char="•"/>
            </a:pPr>
            <a:r>
              <a:rPr lang="en-AU" dirty="0"/>
              <a:t>trouble going to the toilet (constipation)</a:t>
            </a:r>
          </a:p>
          <a:p>
            <a:pPr marL="180000" indent="-180000">
              <a:lnSpc>
                <a:spcPct val="107000"/>
              </a:lnSpc>
              <a:buFont typeface="Arial"/>
              <a:buChar char="•"/>
            </a:pPr>
            <a:r>
              <a:rPr lang="en-AU" dirty="0"/>
              <a:t>headaches</a:t>
            </a:r>
          </a:p>
          <a:p>
            <a:pPr marL="180000" marR="0" lvl="0" indent="-180000" algn="l" defTabSz="914400" rtl="0" eaLnBrk="1" fontAlgn="auto" latinLnBrk="0" hangingPunct="1">
              <a:lnSpc>
                <a:spcPct val="107000"/>
              </a:lnSpc>
              <a:spcBef>
                <a:spcPts val="0"/>
              </a:spcBef>
              <a:spcAft>
                <a:spcPts val="0"/>
              </a:spcAft>
              <a:buClrTx/>
              <a:buSzTx/>
              <a:buFont typeface="Arial"/>
              <a:buChar char="•"/>
              <a:tabLst/>
              <a:defRPr/>
            </a:pPr>
            <a:r>
              <a:rPr lang="en-AU" sz="1200" dirty="0">
                <a:latin typeface="Calibri"/>
                <a:cs typeface="Calibri"/>
              </a:rPr>
              <a:t>mood changes, for example suddenly feeling sad or angry or irritable</a:t>
            </a:r>
            <a:r>
              <a:rPr lang="en-AU" dirty="0"/>
              <a:t>. </a:t>
            </a:r>
            <a:endParaRPr lang="en-AU" dirty="0">
              <a:cs typeface="+mn-cs"/>
            </a:endParaRPr>
          </a:p>
          <a:p>
            <a:pPr marL="0" marR="0" lvl="0" indent="0" algn="l" defTabSz="914400" rtl="0" eaLnBrk="1" fontAlgn="auto" latinLnBrk="0" hangingPunct="1">
              <a:lnSpc>
                <a:spcPct val="107000"/>
              </a:lnSpc>
              <a:spcBef>
                <a:spcPts val="0"/>
              </a:spcBef>
              <a:spcAft>
                <a:spcPts val="0"/>
              </a:spcAft>
              <a:buClrTx/>
              <a:buSzTx/>
              <a:buFont typeface="Arial"/>
              <a:buNone/>
              <a:tabLst/>
              <a:defRPr/>
            </a:pPr>
            <a:r>
              <a:rPr lang="en-AU" dirty="0">
                <a:cs typeface="+mn-cs"/>
              </a:rPr>
              <a:t>These symptoms usually stop once your period starts.</a:t>
            </a:r>
          </a:p>
          <a:p>
            <a:pPr marL="0" marR="0" lvl="0" indent="0" algn="l" defTabSz="914400" rtl="0" eaLnBrk="1" fontAlgn="auto" latinLnBrk="0" hangingPunct="1">
              <a:lnSpc>
                <a:spcPct val="107000"/>
              </a:lnSpc>
              <a:spcBef>
                <a:spcPts val="0"/>
              </a:spcBef>
              <a:spcAft>
                <a:spcPts val="0"/>
              </a:spcAft>
              <a:buClrTx/>
              <a:buSzTx/>
              <a:buFont typeface="Arial"/>
              <a:buNone/>
              <a:tabLst/>
              <a:defRPr/>
            </a:pPr>
            <a:endParaRPr lang="en-US" dirty="0">
              <a:cs typeface="Calibri"/>
            </a:endParaRPr>
          </a:p>
          <a:p>
            <a:pPr>
              <a:lnSpc>
                <a:spcPct val="107000"/>
              </a:lnSpc>
            </a:pPr>
            <a:r>
              <a:rPr lang="en-AU" dirty="0"/>
              <a:t>Most women can manage these symptoms themselves and continue with their daily activities as usual.</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10</a:t>
            </a:fld>
            <a:endParaRPr lang="en-AU"/>
          </a:p>
        </p:txBody>
      </p:sp>
    </p:spTree>
    <p:extLst>
      <p:ext uri="{BB962C8B-B14F-4D97-AF65-F5344CB8AC3E}">
        <p14:creationId xmlns:p14="http://schemas.microsoft.com/office/powerpoint/2010/main" val="322221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a:buFont typeface="Arial" panose="020B0604020202020204" pitchFamily="34" charset="0"/>
              <a:buChar char="•"/>
              <a:defRPr/>
            </a:pPr>
            <a:r>
              <a:rPr lang="en-AU" sz="1200" kern="1200" dirty="0">
                <a:solidFill>
                  <a:schemeClr val="tx1"/>
                </a:solidFill>
                <a:latin typeface="+mn-lt"/>
                <a:ea typeface="+mn-ea"/>
                <a:cs typeface="+mn-cs"/>
              </a:rPr>
              <a:t>The first day of your menstrual cycle is the first day of your period. </a:t>
            </a:r>
          </a:p>
          <a:p>
            <a:pPr marL="179525" indent="-179525" defTabSz="957468">
              <a:lnSpc>
                <a:spcPct val="107000"/>
              </a:lnSpc>
              <a:buFont typeface="Arial" panose="020B0604020202020204" pitchFamily="34" charset="0"/>
              <a:buChar char="•"/>
              <a:defRPr/>
            </a:pPr>
            <a:r>
              <a:rPr lang="en-AU" sz="1200" kern="1200" dirty="0">
                <a:solidFill>
                  <a:schemeClr val="tx1"/>
                </a:solidFill>
                <a:latin typeface="+mn-lt"/>
                <a:ea typeface="+mn-ea"/>
                <a:cs typeface="+mn-cs"/>
              </a:rPr>
              <a:t>The period happens about once a month and lasts 3 to 7 days. </a:t>
            </a:r>
          </a:p>
          <a:p>
            <a:pPr marL="179525" indent="-179525" defTabSz="957468">
              <a:buFont typeface="Arial" panose="020B0604020202020204" pitchFamily="34" charset="0"/>
              <a:buChar char="•"/>
              <a:defRPr/>
            </a:pPr>
            <a:r>
              <a:rPr lang="en-AU" sz="1200" kern="1200" dirty="0">
                <a:solidFill>
                  <a:schemeClr val="tx1"/>
                </a:solidFill>
                <a:latin typeface="+mn-lt"/>
                <a:ea typeface="+mn-ea"/>
                <a:cs typeface="+mn-cs"/>
              </a:rPr>
              <a:t>During this time, the lining of your womb breaks down because you didn’t become pregnant and leaves the body through your vagina. This is your period blood.</a:t>
            </a:r>
          </a:p>
          <a:p>
            <a:pPr marL="0" indent="0" defTabSz="957468">
              <a:lnSpc>
                <a:spcPct val="107000"/>
              </a:lnSpc>
              <a:buFont typeface="Arial" panose="020B0604020202020204" pitchFamily="34" charset="0"/>
              <a:buNone/>
              <a:defRPr/>
            </a:pPr>
            <a:endParaRPr lang="en-AU" dirty="0"/>
          </a:p>
          <a:p>
            <a:pPr defTabSz="957468">
              <a:lnSpc>
                <a:spcPct val="107000"/>
              </a:lnSpc>
              <a:defRPr/>
            </a:pPr>
            <a:r>
              <a:rPr lang="en-AU" dirty="0"/>
              <a:t>For the first 1</a:t>
            </a:r>
            <a:r>
              <a:rPr lang="en-AU" sz="1200" dirty="0">
                <a:latin typeface="Calibri"/>
                <a:cs typeface="Calibri"/>
              </a:rPr>
              <a:t>–</a:t>
            </a:r>
            <a:r>
              <a:rPr lang="en-AU" dirty="0"/>
              <a:t>2 years after you start having periods, your period might not come regularly every month.</a:t>
            </a:r>
            <a:endParaRPr lang="en-AU" sz="1200" dirty="0">
              <a:cs typeface="Calibri"/>
            </a:endParaRP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11</a:t>
            </a:fld>
            <a:endParaRPr lang="en-AU"/>
          </a:p>
        </p:txBody>
      </p:sp>
    </p:spTree>
    <p:extLst>
      <p:ext uri="{BB962C8B-B14F-4D97-AF65-F5344CB8AC3E}">
        <p14:creationId xmlns:p14="http://schemas.microsoft.com/office/powerpoint/2010/main" val="39667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a:lnSpc>
                <a:spcPct val="100000"/>
              </a:lnSpc>
              <a:buFont typeface="Arial" panose="020B0604020202020204" pitchFamily="34" charset="0"/>
              <a:buChar char="•"/>
              <a:defRPr/>
            </a:pPr>
            <a:r>
              <a:rPr lang="en-AU" sz="1200" kern="1200" dirty="0">
                <a:solidFill>
                  <a:schemeClr val="tx1"/>
                </a:solidFill>
                <a:latin typeface="+mn-lt"/>
                <a:ea typeface="+mn-ea"/>
                <a:cs typeface="+mn-cs"/>
              </a:rPr>
              <a:t>The amount of blood you lose changes throughout your period. </a:t>
            </a:r>
          </a:p>
          <a:p>
            <a:pPr marL="179525" indent="-179525" defTabSz="957468">
              <a:lnSpc>
                <a:spcPct val="100000"/>
              </a:lnSpc>
              <a:buFont typeface="Arial" panose="020B0604020202020204" pitchFamily="34" charset="0"/>
              <a:buChar char="•"/>
              <a:defRPr/>
            </a:pPr>
            <a:r>
              <a:rPr lang="en-AU" sz="1200" kern="1200" dirty="0">
                <a:solidFill>
                  <a:schemeClr val="tx1"/>
                </a:solidFill>
                <a:latin typeface="+mn-lt"/>
                <a:ea typeface="+mn-ea"/>
                <a:cs typeface="+mn-cs"/>
              </a:rPr>
              <a:t>The bleeding is lighter at the beginning, gets heavier in the middle of your period and then becomes lighter again at the end. </a:t>
            </a:r>
          </a:p>
          <a:p>
            <a:pPr marL="179525" indent="-179525" defTabSz="957468">
              <a:lnSpc>
                <a:spcPct val="100000"/>
              </a:lnSpc>
              <a:buFont typeface="Arial" panose="020B0604020202020204" pitchFamily="34" charset="0"/>
              <a:buChar char="•"/>
              <a:defRPr/>
            </a:pPr>
            <a:r>
              <a:rPr lang="en-AU" sz="1200" kern="1200" dirty="0">
                <a:solidFill>
                  <a:schemeClr val="tx1"/>
                </a:solidFill>
                <a:latin typeface="+mn-lt"/>
                <a:ea typeface="+mn-ea"/>
                <a:cs typeface="+mn-cs"/>
              </a:rPr>
              <a:t>On some days, you might just have spotting.</a:t>
            </a:r>
          </a:p>
          <a:p>
            <a:pPr marL="179525" marR="0" lvl="0" indent="-179525" algn="l" defTabSz="95746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latin typeface="+mn-lt"/>
                <a:ea typeface="+mn-ea"/>
                <a:cs typeface="+mn-cs"/>
              </a:rPr>
              <a:t>The colour of your period blood can range from bright red to dark brown and change during your period.</a:t>
            </a:r>
          </a:p>
          <a:p>
            <a:endParaRPr lang="en-AU" dirty="0"/>
          </a:p>
        </p:txBody>
      </p:sp>
      <p:sp>
        <p:nvSpPr>
          <p:cNvPr id="4" name="Slide Number Placeholder 3"/>
          <p:cNvSpPr>
            <a:spLocks noGrp="1"/>
          </p:cNvSpPr>
          <p:nvPr>
            <p:ph type="sldNum" sz="quarter" idx="5"/>
          </p:nvPr>
        </p:nvSpPr>
        <p:spPr/>
        <p:txBody>
          <a:bodyPr/>
          <a:lstStyle/>
          <a:p>
            <a:fld id="{A6D8B5FC-99F5-42C9-8DB9-CCBBC9F1E721}" type="slidenum">
              <a:rPr lang="en-AU" smtClean="0"/>
              <a:t>12</a:t>
            </a:fld>
            <a:endParaRPr lang="en-AU"/>
          </a:p>
        </p:txBody>
      </p:sp>
    </p:spTree>
    <p:extLst>
      <p:ext uri="{BB962C8B-B14F-4D97-AF65-F5344CB8AC3E}">
        <p14:creationId xmlns:p14="http://schemas.microsoft.com/office/powerpoint/2010/main" val="254580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93FF-C526-D69D-0E1A-0B13E1831E1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687DD86-F2F9-45DE-F3EA-03437927D51A}"/>
              </a:ext>
            </a:extLst>
          </p:cNvPr>
          <p:cNvSpPr>
            <a:spLocks noGrp="1"/>
          </p:cNvSpPr>
          <p:nvPr>
            <p:ph type="dt" sz="half" idx="10"/>
          </p:nvPr>
        </p:nvSpPr>
        <p:spPr/>
        <p:txBody>
          <a:bodyPr/>
          <a:lstStyle/>
          <a:p>
            <a:fld id="{391538E4-78BC-4F53-B8B5-7362611E241F}" type="datetimeFigureOut">
              <a:rPr lang="en-AU" smtClean="0"/>
              <a:t>1/08/2024</a:t>
            </a:fld>
            <a:endParaRPr lang="en-AU"/>
          </a:p>
        </p:txBody>
      </p:sp>
      <p:sp>
        <p:nvSpPr>
          <p:cNvPr id="4" name="Footer Placeholder 3">
            <a:extLst>
              <a:ext uri="{FF2B5EF4-FFF2-40B4-BE49-F238E27FC236}">
                <a16:creationId xmlns:a16="http://schemas.microsoft.com/office/drawing/2014/main" id="{254A7D70-0B84-09D2-87A2-6C88835724C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73400CD-1C1F-7AC6-E0A1-058FACEE7A97}"/>
              </a:ext>
            </a:extLst>
          </p:cNvPr>
          <p:cNvSpPr>
            <a:spLocks noGrp="1"/>
          </p:cNvSpPr>
          <p:nvPr>
            <p:ph type="sldNum" sz="quarter" idx="12"/>
          </p:nvPr>
        </p:nvSpPr>
        <p:spPr/>
        <p:txBody>
          <a:bodyPr/>
          <a:lstStyle/>
          <a:p>
            <a:fld id="{612EC575-6945-4E4A-8994-698F7F00913D}" type="slidenum">
              <a:rPr lang="en-AU" smtClean="0"/>
              <a:t>‹#›</a:t>
            </a:fld>
            <a:endParaRPr lang="en-AU"/>
          </a:p>
        </p:txBody>
      </p:sp>
    </p:spTree>
    <p:extLst>
      <p:ext uri="{BB962C8B-B14F-4D97-AF65-F5344CB8AC3E}">
        <p14:creationId xmlns:p14="http://schemas.microsoft.com/office/powerpoint/2010/main" val="32106737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20719-8D99-DA54-7865-E1D5CE8CB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793E13A-C157-F981-54A9-2267A6D86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C2C258-BE9F-6806-67CE-B0903A329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1538E4-78BC-4F53-B8B5-7362611E241F}" type="datetimeFigureOut">
              <a:rPr lang="en-AU" smtClean="0"/>
              <a:t>1/08/2024</a:t>
            </a:fld>
            <a:endParaRPr lang="en-AU"/>
          </a:p>
        </p:txBody>
      </p:sp>
      <p:sp>
        <p:nvSpPr>
          <p:cNvPr id="5" name="Footer Placeholder 4">
            <a:extLst>
              <a:ext uri="{FF2B5EF4-FFF2-40B4-BE49-F238E27FC236}">
                <a16:creationId xmlns:a16="http://schemas.microsoft.com/office/drawing/2014/main" id="{D5EEFC06-5F98-C950-07CE-0174D5F38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A8B40D3-3EEB-1B69-FD15-B461B43DF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2EC575-6945-4E4A-8994-698F7F00913D}" type="slidenum">
              <a:rPr lang="en-AU" smtClean="0"/>
              <a:t>‹#›</a:t>
            </a:fld>
            <a:endParaRPr lang="en-AU"/>
          </a:p>
        </p:txBody>
      </p:sp>
    </p:spTree>
    <p:extLst>
      <p:ext uri="{BB962C8B-B14F-4D97-AF65-F5344CB8AC3E}">
        <p14:creationId xmlns:p14="http://schemas.microsoft.com/office/powerpoint/2010/main" val="24249772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AD1913-FFE1-1029-70C1-AC64174843CE}"/>
              </a:ext>
            </a:extLst>
          </p:cNvPr>
          <p:cNvSpPr>
            <a:spLocks noGrp="1"/>
          </p:cNvSpPr>
          <p:nvPr>
            <p:ph type="title"/>
          </p:nvPr>
        </p:nvSpPr>
        <p:spPr/>
        <p:txBody>
          <a:bodyPr/>
          <a:lstStyle/>
          <a:p>
            <a:r>
              <a:rPr lang="en-AU"/>
              <a:t>Periods</a:t>
            </a:r>
            <a:endParaRPr lang="en-AU" dirty="0"/>
          </a:p>
        </p:txBody>
      </p:sp>
      <p:pic>
        <p:nvPicPr>
          <p:cNvPr id="3" name="Picture 2">
            <a:extLst>
              <a:ext uri="{FF2B5EF4-FFF2-40B4-BE49-F238E27FC236}">
                <a16:creationId xmlns:a16="http://schemas.microsoft.com/office/drawing/2014/main" id="{DB9B00C4-6E1F-0741-F995-A0B8E9644F8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191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BAAC4B-44A3-93B1-88D4-6C69F145978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78FF63-4BF0-3302-5BB0-A5C8B0A4A0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088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61453E-D3A3-C60D-FBB3-62825074552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379FD73-27D3-2828-87B9-AC591B243D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66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9B0027-474D-389B-AC4C-D07EEE991F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CB84A3-C4C9-9966-FE21-2C2C263B3F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005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D90AE2-CA62-DC18-AE25-D0CDBE5264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03B8AC1-1104-2148-52EF-5D8FAE685D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625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308782-641A-93D7-C27D-9ED835B1FEB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4463A86-D112-00DC-C523-F2B13B9156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475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AF6ED0-9A8C-DE18-075A-7AC1DE384C61}"/>
              </a:ext>
            </a:extLst>
          </p:cNvPr>
          <p:cNvSpPr>
            <a:spLocks noGrp="1"/>
          </p:cNvSpPr>
          <p:nvPr>
            <p:ph type="title"/>
          </p:nvPr>
        </p:nvSpPr>
        <p:spPr/>
        <p:txBody>
          <a:bodyPr/>
          <a:lstStyle/>
          <a:p>
            <a:pPr algn="ctr"/>
            <a:r>
              <a:rPr lang="en-US"/>
              <a:t>What is </a:t>
            </a:r>
            <a:r>
              <a:rPr lang="en-US" b="1"/>
              <a:t>not</a:t>
            </a:r>
            <a:r>
              <a:rPr lang="en-US"/>
              <a:t> normal during a period?</a:t>
            </a:r>
            <a:endParaRPr lang="en-AU" dirty="0"/>
          </a:p>
        </p:txBody>
      </p:sp>
      <p:pic>
        <p:nvPicPr>
          <p:cNvPr id="3" name="Picture 2">
            <a:extLst>
              <a:ext uri="{FF2B5EF4-FFF2-40B4-BE49-F238E27FC236}">
                <a16:creationId xmlns:a16="http://schemas.microsoft.com/office/drawing/2014/main" id="{85859256-7E50-B915-7255-1EB0C565E1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4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4378B5-AAF1-5C17-B6E5-A7DDF4EEBDE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BAE18E7-F33F-897B-4C51-C93990B139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999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042154-9513-004C-2FF2-FA64F14DC8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770163-A7E1-0651-2D01-AFE2D44214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341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F7F565-D980-11D8-38A7-2B30CD49F23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43785AD-0FD1-0E1A-7C38-3BED89C2C6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038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B03178-608E-30FD-55DC-A216A59160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5F1B81-D941-0C67-EECF-DBA6080D3B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622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47E34A-1801-81E5-CD11-B30E6E4E4C5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82D2B1-23BD-36C6-0845-820221B6923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665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38E79D-8E80-8ACE-0470-21D2D46010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73F3A0-9D39-B4CC-0120-BE106EE7FA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33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CC65D2-AA04-9FB6-542C-4220A7C7207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41AD603-FC0B-7962-7BD4-617664E34C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537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1A18BF-61DD-F1C0-E1EB-0735485FCD6C}"/>
              </a:ext>
            </a:extLst>
          </p:cNvPr>
          <p:cNvSpPr>
            <a:spLocks noGrp="1"/>
          </p:cNvSpPr>
          <p:nvPr>
            <p:ph type="title"/>
          </p:nvPr>
        </p:nvSpPr>
        <p:spPr/>
        <p:txBody>
          <a:bodyPr/>
          <a:lstStyle/>
          <a:p>
            <a:pPr algn="ctr"/>
            <a:r>
              <a:rPr lang="en-US"/>
              <a:t>Period products and hygiene during a period</a:t>
            </a:r>
            <a:endParaRPr lang="en-AU" dirty="0"/>
          </a:p>
        </p:txBody>
      </p:sp>
      <p:pic>
        <p:nvPicPr>
          <p:cNvPr id="3" name="Picture 2">
            <a:extLst>
              <a:ext uri="{FF2B5EF4-FFF2-40B4-BE49-F238E27FC236}">
                <a16:creationId xmlns:a16="http://schemas.microsoft.com/office/drawing/2014/main" id="{98E02713-1673-8921-0086-E463A235AB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984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18ABE8-51E3-5C26-837E-D53DEAB0BBF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46249D-ED63-CE54-F5C5-FDC190C0C0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7972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CAFE3C-BC2D-F6CB-F0E5-0F09DA50D61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C91DC4D-265A-962C-B4A3-95A6FBCE24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005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A6EC68-2111-4632-76BF-50B1F147454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83C6E23-CB2E-8930-D175-7CF4352B7F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135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EAF898-B364-4FE4-48B5-01EE82FD10D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25B3FE-4474-954D-FAD5-F2764E2D35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768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FBAFEE-05D2-275B-8FE9-C89C97CD146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DF579FE-EDEF-4F0C-C7B6-6CAF06FE94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548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CE8EFD-50C9-99C8-0F34-4BE77DC7623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B57A7C-3882-2B5A-4FF8-C4D92C2EF1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059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B4657C-3686-F1D5-BA03-54C3BB0E438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0FA2A54-22E1-0E4A-DBB4-2F0E5AE0C7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1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84F2FF-7974-B1A5-FCA5-25B8D7BF04C8}"/>
              </a:ext>
            </a:extLst>
          </p:cNvPr>
          <p:cNvSpPr>
            <a:spLocks noGrp="1"/>
          </p:cNvSpPr>
          <p:nvPr>
            <p:ph type="title"/>
          </p:nvPr>
        </p:nvSpPr>
        <p:spPr/>
        <p:txBody>
          <a:bodyPr/>
          <a:lstStyle/>
          <a:p>
            <a:r>
              <a:rPr lang="en-AU" sz="4000" b="1"/>
              <a:t>My body. My health.</a:t>
            </a:r>
            <a:br>
              <a:rPr lang="en-AU" sz="4000"/>
            </a:br>
            <a:r>
              <a:rPr lang="en-AU" sz="3600"/>
              <a:t>A health education toolkit</a:t>
            </a:r>
            <a:endParaRPr lang="en-AU" dirty="0"/>
          </a:p>
        </p:txBody>
      </p:sp>
      <p:pic>
        <p:nvPicPr>
          <p:cNvPr id="3" name="Picture 2">
            <a:extLst>
              <a:ext uri="{FF2B5EF4-FFF2-40B4-BE49-F238E27FC236}">
                <a16:creationId xmlns:a16="http://schemas.microsoft.com/office/drawing/2014/main" id="{3E8746C0-26ED-483E-106C-CF1536D1ED7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570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136A3C-53E4-D4E5-FCFA-7DD675266D1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2751E0-A31D-C6EE-2BE3-15DBC4D419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355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C289C9-2BEF-9BA0-3094-4F40CB8B18A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5BC3F57-5101-A3AA-08FE-CB751BFBB9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2214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02D391-A906-E074-08E9-CD84A83ACB6D}"/>
              </a:ext>
            </a:extLst>
          </p:cNvPr>
          <p:cNvSpPr>
            <a:spLocks noGrp="1"/>
          </p:cNvSpPr>
          <p:nvPr>
            <p:ph type="title"/>
          </p:nvPr>
        </p:nvSpPr>
        <p:spPr/>
        <p:txBody>
          <a:bodyPr/>
          <a:lstStyle/>
          <a:p>
            <a:r>
              <a:rPr lang="en-US" b="1"/>
              <a:t>Remember…</a:t>
            </a:r>
            <a:endParaRPr lang="en-AU" b="1" dirty="0"/>
          </a:p>
        </p:txBody>
      </p:sp>
      <p:pic>
        <p:nvPicPr>
          <p:cNvPr id="3" name="Picture 2">
            <a:extLst>
              <a:ext uri="{FF2B5EF4-FFF2-40B4-BE49-F238E27FC236}">
                <a16:creationId xmlns:a16="http://schemas.microsoft.com/office/drawing/2014/main" id="{332432A1-638E-8C23-4856-719F6B501BE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209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0A5497-657D-3BF9-63C8-C3C0D4DD28E8}"/>
              </a:ext>
            </a:extLst>
          </p:cNvPr>
          <p:cNvSpPr>
            <a:spLocks noGrp="1"/>
          </p:cNvSpPr>
          <p:nvPr>
            <p:ph type="title"/>
          </p:nvPr>
        </p:nvSpPr>
        <p:spPr/>
        <p:txBody>
          <a:bodyPr/>
          <a:lstStyle/>
          <a:p>
            <a:r>
              <a:rPr lang="en-AU" b="1">
                <a:solidFill>
                  <a:schemeClr val="tx1"/>
                </a:solidFill>
              </a:rPr>
              <a:t>Local services</a:t>
            </a:r>
            <a:endParaRPr lang="en-AU" b="1" dirty="0">
              <a:solidFill>
                <a:schemeClr val="tx1"/>
              </a:solidFill>
            </a:endParaRPr>
          </a:p>
        </p:txBody>
      </p:sp>
      <p:pic>
        <p:nvPicPr>
          <p:cNvPr id="3" name="Picture 2">
            <a:extLst>
              <a:ext uri="{FF2B5EF4-FFF2-40B4-BE49-F238E27FC236}">
                <a16:creationId xmlns:a16="http://schemas.microsoft.com/office/drawing/2014/main" id="{F44D2A66-34EF-42DB-99E6-D17816D9A5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4084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4DB56C-256F-DA9A-A8F0-7620407A21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B02E7E6-0DF0-4329-BD36-5A3FD282905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189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467D1A-0005-8C27-005B-B0AAA307ABA7}"/>
              </a:ext>
            </a:extLst>
          </p:cNvPr>
          <p:cNvSpPr>
            <a:spLocks noGrp="1"/>
          </p:cNvSpPr>
          <p:nvPr>
            <p:ph type="title"/>
          </p:nvPr>
        </p:nvSpPr>
        <p:spPr/>
        <p:txBody>
          <a:bodyPr/>
          <a:lstStyle/>
          <a:p>
            <a:pPr algn="ctr"/>
            <a:r>
              <a:rPr lang="en-US" sz="4800" b="1" kern="1200">
                <a:solidFill>
                  <a:schemeClr val="tx1"/>
                </a:solidFill>
                <a:latin typeface="Lucida Handwriting" panose="03010101010101010101" pitchFamily="66" charset="0"/>
              </a:rPr>
              <a:t>Let’s</a:t>
            </a:r>
            <a:endParaRPr lang="en-US" sz="4800" b="1" kern="1200" dirty="0">
              <a:solidFill>
                <a:schemeClr val="tx1"/>
              </a:solidFill>
              <a:latin typeface="Lucida Handwriting" panose="03010101010101010101" pitchFamily="66" charset="0"/>
            </a:endParaRPr>
          </a:p>
        </p:txBody>
      </p:sp>
      <p:pic>
        <p:nvPicPr>
          <p:cNvPr id="3" name="Picture 2">
            <a:extLst>
              <a:ext uri="{FF2B5EF4-FFF2-40B4-BE49-F238E27FC236}">
                <a16:creationId xmlns:a16="http://schemas.microsoft.com/office/drawing/2014/main" id="{9274FDBC-0299-E546-5AA0-1BC73AF4CB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292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D52F03-AC5D-9D4D-7F6A-D3EA2C443201}"/>
              </a:ext>
            </a:extLst>
          </p:cNvPr>
          <p:cNvSpPr>
            <a:spLocks noGrp="1"/>
          </p:cNvSpPr>
          <p:nvPr>
            <p:ph type="title"/>
          </p:nvPr>
        </p:nvSpPr>
        <p:spPr/>
        <p:txBody>
          <a:bodyPr/>
          <a:lstStyle/>
          <a:p>
            <a:pPr algn="ctr"/>
            <a:r>
              <a:rPr lang="en-US"/>
              <a:t>What is a period?</a:t>
            </a:r>
            <a:endParaRPr lang="en-AU" dirty="0"/>
          </a:p>
        </p:txBody>
      </p:sp>
      <p:pic>
        <p:nvPicPr>
          <p:cNvPr id="3" name="Picture 2">
            <a:extLst>
              <a:ext uri="{FF2B5EF4-FFF2-40B4-BE49-F238E27FC236}">
                <a16:creationId xmlns:a16="http://schemas.microsoft.com/office/drawing/2014/main" id="{27F4B6E1-6CEB-C94E-3A61-DA16384B9D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364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08025B-D3CF-EEBC-BAA7-E7BCEA21D15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B29F71-3069-633C-9DC3-8C1C00D177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012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15F021-F13C-87E7-C942-1A18905A52A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A460FBD-CE71-56D2-C6EB-1728218CB1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077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E145F8-E53D-16D6-7629-6FF1317C7C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51AB41-E8C7-3AC1-418F-B21CF52D33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257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9FE387-36A5-03D6-9E8B-BEAB4FD6AB38}"/>
              </a:ext>
            </a:extLst>
          </p:cNvPr>
          <p:cNvSpPr>
            <a:spLocks noGrp="1"/>
          </p:cNvSpPr>
          <p:nvPr>
            <p:ph type="title"/>
          </p:nvPr>
        </p:nvSpPr>
        <p:spPr/>
        <p:txBody>
          <a:bodyPr/>
          <a:lstStyle/>
          <a:p>
            <a:pPr algn="ctr"/>
            <a:r>
              <a:rPr lang="en-US"/>
              <a:t>What is normal during a period?</a:t>
            </a:r>
            <a:endParaRPr lang="en-AU" dirty="0"/>
          </a:p>
        </p:txBody>
      </p:sp>
      <p:pic>
        <p:nvPicPr>
          <p:cNvPr id="3" name="Picture 2">
            <a:extLst>
              <a:ext uri="{FF2B5EF4-FFF2-40B4-BE49-F238E27FC236}">
                <a16:creationId xmlns:a16="http://schemas.microsoft.com/office/drawing/2014/main" id="{05F38FBD-BC76-5CAF-5D36-F59FF24082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8400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1949</Words>
  <Application>Microsoft Office PowerPoint</Application>
  <PresentationFormat>Widescreen</PresentationFormat>
  <Paragraphs>186</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Calibri</vt:lpstr>
      <vt:lpstr>Lucida Handwriting</vt:lpstr>
      <vt:lpstr>Symbol</vt:lpstr>
      <vt:lpstr>Office Theme</vt:lpstr>
      <vt:lpstr>Periods</vt:lpstr>
      <vt:lpstr>PowerPoint Presentation</vt:lpstr>
      <vt:lpstr>My body. My health. A health education toolkit</vt:lpstr>
      <vt:lpstr>Let’s</vt:lpstr>
      <vt:lpstr>What is a period?</vt:lpstr>
      <vt:lpstr>PowerPoint Presentation</vt:lpstr>
      <vt:lpstr>PowerPoint Presentation</vt:lpstr>
      <vt:lpstr>PowerPoint Presentation</vt:lpstr>
      <vt:lpstr>What is normal during a period?</vt:lpstr>
      <vt:lpstr>PowerPoint Presentation</vt:lpstr>
      <vt:lpstr>PowerPoint Presentation</vt:lpstr>
      <vt:lpstr>PowerPoint Presentation</vt:lpstr>
      <vt:lpstr>PowerPoint Presentation</vt:lpstr>
      <vt:lpstr>PowerPoint Presentation</vt:lpstr>
      <vt:lpstr>What is not normal during a period?</vt:lpstr>
      <vt:lpstr>PowerPoint Presentation</vt:lpstr>
      <vt:lpstr>PowerPoint Presentation</vt:lpstr>
      <vt:lpstr>PowerPoint Presentation</vt:lpstr>
      <vt:lpstr>PowerPoint Presentation</vt:lpstr>
      <vt:lpstr>PowerPoint Presentation</vt:lpstr>
      <vt:lpstr>PowerPoint Presentation</vt:lpstr>
      <vt:lpstr>Period products and hygiene during a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Local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2024-08-01T01:41:22Z</dcterms:created>
  <dcterms:modified xsi:type="dcterms:W3CDTF">2024-08-01T01:49:41Z</dcterms:modified>
</cp:coreProperties>
</file>