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61" autoAdjust="0"/>
  </p:normalViewPr>
  <p:slideViewPr>
    <p:cSldViewPr snapToGrid="0">
      <p:cViewPr varScale="1">
        <p:scale>
          <a:sx n="122" d="100"/>
          <a:sy n="122" d="100"/>
        </p:scale>
        <p:origin x="1752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4C79-402C-4E46-BCAA-35469E9715E6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1942-2E63-470B-8408-565EFEF86E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68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หมายเหตุถึงวิทยากรกระบวนการ:</a:t>
            </a: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การนำเสนอครั้งนี้เป็นการรวบรวมหัวข้อและข้อความต่าง ๆ เกี่ยวกับสุขภาพทางเพศ ซึ่งตั้งใจจะใช้เป็นเครื่องมือเพื่อช่วยวิทยากรกระบวนการ –เจ้าหน้าที่ให้การสนับสนุนสองภาษา ผู้ประกอบวิชาชีพด้านสุขภาพ ผู้ให้การศึกษา และหัวหน้าชุมชน – พูดเกี่ยวกับสุขภาพทางเพศกับสตรีจากชุมชนผู้ลี้ภัยและผู้ย้ายถิ่น </a:t>
            </a:r>
          </a:p>
          <a:p>
            <a:endParaRPr lang="en-AU" sz="1200" i="1" dirty="0">
              <a:cs typeface="+mn-cs"/>
            </a:endParaRP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ท่านไม่ต้องนำเสนอทั้งหมด </a:t>
            </a:r>
            <a:r>
              <a:rPr lang="th" sz="1200" b="1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เลือกหัวข้อและข้อความที่เกี่ยวข้องกับผู้ฟังของท่าน 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เราทราบว่าข้อความบางอย่างอาจไม่เหมาะสมสำหรับบางวัฒนธรรม หรือเป็นข้อความหรือหัวข้อบางอย่างที่ผู้เข้าร่วมรับฟังอาจรู้สึกอึดอัดเช่นการคุมกำเนิดและการทำแท้ง ถ้าข้อความสำคัญสำหรับผู้ฟังของท่าน แต่ท่านประสงค์ที่จะนำเสนอในวิธีที่แตกต่างออกไป กรุณาเลือกใช้คำที่ท่านเห็นว่าเหมาะสมมากกว่าสำหรับผู้ฟังของท่านตามสบาย</a:t>
            </a:r>
          </a:p>
          <a:p>
            <a:endParaRPr lang="en-AU" sz="1200" dirty="0">
              <a:cs typeface="+mn-cs"/>
            </a:endParaRP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เราใช้คำสรรพนาม ‘ท่าน’ และ ‘ของท่าน’ ในการนำเสนอครั้งนี้ เช่นเดียวกับการนำเสนอครั้งอื่น ๆ ในชุดเครื่องมือนี้ เราเชื่อว่ารูปแบบการพูดตรง ๆ กับผู้ฟังนี้ได้ผลดีและทำให้ข้อความชัดเจนและเกี่ยวข้องกับผู้ฟัง ถ้ารูปแบบการพูดกันตรง ๆ นี้จะเป็นทำให้ผู้ฟังของท่านอึดอันเกินไป ท่านสามารถใช้สรรพนาม ‘เรา’ ‘ของเรา’ หรือ ‘เขา’ ‘ของเขา’ แทนก็ได้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512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แต่โชคร้ายที่ภาพลามกอนาจารสามารถมีอิทธิพลต่อความคิดของคนเกี่ยวกับเพศและความสามารถทางเพศ และนี่สามารถส่งผลกระทบที่ไม่ดีต่อความสัมพันธ์ของคนได้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ภาพลามกอนาจารหาและดูได้ง่าย ดังนั้นจึงสำคัญที่จะต้องตระหนักถึงผลกระทบที่มันมีต่อความสามารถทางเพศและความสัมพันธ์ของท่านได้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โปรดพึงระลึกว่าภาพลามกอนาจารทำขึ้นมาเพื่อความบันเทิง ไม่ได้แสดงให้เห็นว่าการมีความสัมพันธ์ทางเพศเป็นอย่างนั้นในชีวิตจริง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ภาพลามกอนาจารมักจะแสดงให้เห็น: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บุรุษกำลังควบคุมสตรี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การมีเพศสัมพันธ์ที่ปราศจากความยินยอม – เมื่อบุคคลคนหนึ่งไม่ยินยอมที่จะมีเพศสัมพันธ์หรือถูกกดดันให้มีเพศสัมพันธ์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ความสุขเกินจริง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ภาพลามกอนาจารไม่ใช่ชีวิตจริง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436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มาพูดกันเกี่ยวกับความสุขทางเพศและสิ่งที่สามารถมีอิทธิพลต่อชีวิตทางเพศของท่าน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44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ถึงแม้ว่าสำหรับบางคนการมีเพศสัมพันธ์เกี่ยวกับการพยายามจะมีบุตรเป็นสำคัญ แต่มันก็ควรรู้สึกดีด้วย</a:t>
            </a:r>
          </a:p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สตรีมีสิทธิ์ที่จะรู้สึกว่ามีความสุขทางพศเช่นเดียวกับบุรุษ เป็นสิ่งที่ดีสำหรับสตรีที่จะมีความสุขกับการมีเพศสัมพันธ์และมีความสุข เป็นสิ่งที่ดีสำหรับสตรีที่จะรู้จักร่างกายของตนเอง รู้ว่าอะไรทำให้รู้สึกมีความสุข รู้ว่าชอบถูกสัมผัสที่ไหน แต่ก็รู้ว่าตัวเองไม่ชอบอะไรด้วย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การมีประสบกาณณ์ทางเพศที่มีความสุขก็ดีสำหรับสุขภาพของท่านด้วย มันช่วยให้ท่าน: นอนหลับดีขึ้น ลดความเครียด ทำให้ความดันต่ำลงและทำให้สุขภาพของหัวใจของท่านดีขึ้น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ในออสเตรเลีย การพูดเกี่ยวกับการมีเพศสัมพันธ์ ความสามารถทางเพศและความสุขทางเพศเป็นเรื่องที่พูดได้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70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ท่านสามารถทำได้หลายอย่างเพื่อช่วยให้ท่านมีความสุขและมีชีวิตทางเพศดีขึ้น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ท่านสามารถพยายาม:</a:t>
            </a:r>
          </a:p>
          <a:p>
            <a:pPr marL="219159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ค้นพบความสามารถทางเพศของท่านโดยการรู้จักร่างกายของท่าน – ด้วยการสำรวจว่าคู่นอนของท่านหรือตัวท่านเองสัมผัสอะไรแล้วรู้สึกดี</a:t>
            </a:r>
          </a:p>
          <a:p>
            <a:pPr marL="219159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คุยกับคู่นอนของท่าน – การพยายามที่จะพูดเกี่ยวกับสิ่งที่รู้สึกว่าใช่และอะไรไม่ใช่นั้นเป็นเรื่องสำคัญ 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า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ท่านและคู่ครองของท่านรู้สึกว่าให้เกียรติกันและมีความสุขกับชีวิตทางเพศ ความสัมพันธ์ของท่านจะดีขึ้นและแข็งแรงขึ้นได้</a:t>
            </a:r>
          </a:p>
          <a:p>
            <a:pPr marL="219159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หาเวลาที่จะมีเพศสัมพันธ์ – เราใช้ชีวิตที่วุ่นวายแต่ก็ดีที่จะมีเพศสัมพันธ์เมื่อท่านและคู่ครองของท่านรู้สึกอยากมี</a:t>
            </a:r>
          </a:p>
          <a:p>
            <a:pPr marL="219159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พูดกับแพทย์ พยาบาลหรือคนที่ท่านไว้ใจ ถ้าท่านมีปัญหาทางเพศ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75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การที่ชีวิตทางเพศของท่านเปลี่ยนแปลงไปตามชีวิตของท่านนั้นเป็นเรื่องปกติ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หลายสิ่งหลายอย่างสามารถมีอิทธิพลต่อชีวิตทางเพศของท่าน เช่น: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ความเปลี่ยนแปลงในร่างกายของท่าน ณ เวลาแตกต่างกันในชีวิตของท่าน ตัวอย่าง เช่น หลังการคลอดบุตรหรือเมื่อท่านอายุมากขึ้น ท่านอาจรู้สึกไม่อยากมีเพศสัมพันธ์ หรือการมีเพศสัมพันธ์อาจทำให้เจ็บปวด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สุขภาพของท่านและสุขภาพของคู่ครองของท่าน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อารมณ์ของท่าน - ท่านรู้สึกอย่างไร ท่านเครียดหรือไม่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ท่านมีความสุขในความสัมพันธ์ของท่านหรือไม่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หน้าที่ที่บ้านของท่าน เช่น การดูแลลูกอ่อน บิดามารดาผู้ชรา หรือคนอื่น ๆ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01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มาพูดกันเกี่ยวกับปัญหาทางเพศสัมพันธ์ที่พบทั่วไป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982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defTabSz="966493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สตรีหลายคนกังวลเรื่องเพศสัมพันธ์ ตัวอย่าง เช่น ท่านอาจพบว่าการมีเพศสัมพันธ์เจ็บปวด หรือท่านอาจกังวลว่าท่านไม่รู้สึกอยากมีเพศสัมพันธ์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ท่านสามารถพูดกับแพทย์หรือพยาบาลของท่าน ถ้าท่านมีความกังวลใด ๆ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2031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สตรีบางคนกังวลเรื่องอาการเจ็บปวดขณะมีเพศสัมพันธ์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อาการเจ็บปวดขณะมีเพศสัมพันธ์ คือเมื่อสตรีรู้สึกเจ็บปวดก่อน ระหว่าง หรือหลังการมีเพศสัมพันธ์ทางช่องคลอด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อาการเจ็บปวดขณะมีเพศสัมพันธ์สามารถมีผลกระทบต่อทุกคน แต่พบมากใน: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สตรีที่อยู่ในวัยสาว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สตรีที่เพิ่งคลอดบุตรหรือกำลังให้นมบุตร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สตรีสูงวัยที่ไม่มีประจำเดือนอีกต่อไปแล้ว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759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defTabSz="966493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อาการเจ็บปวดขณะมีเพศสัมพันธ์อาจมีสาเหตุจากสิ่งที่แตกต่างกัน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ท่านมีอาการเจ็บปวดขณะมีเพศสัมพันธ์ ท่านสามาถพูดกับแพทย์หรือพยาบาลของท่านได้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พวกเขาสามารถช่วยท่านค้นหาว่าทำไมการมีเพศสัมพันธ์จึงเจ็บปวดและแนะนำวิธีรักษาที่ถูกต้องให้ท่านได้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พวกเขาอาจ: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รักษาสาเหตุของความเจ็บปวดนั้น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แนะนำการใช้สารหล่อลื่น ซึ่งสารหล่อลื่นคือเจล ของเหลวหรือน้ำมันชนิดพิเศษที่ท่านสามารถใช้ทาภายในช่องคลอดของท่าน และบนองคชาตของคู่ครองของท่านเพื่อทำให้ช่องคลอดของท่านชุ่มชื้นและทำให้ไม่เจ็บปวดระหว่างมีเพศสัมพันธ์ 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แนะนำให้ใช้ครีมชนิดพิเศษสำหรับช่องคลอดของท่านถ้าท่านเพิ่งคลอดบุตรเมื่อไม่นานมานี้ หรือถ้าท่านอยู่ในระยะหลังของชีวิต นั่นก็คือประมาณช่วงที่ท่านหมดประจำเดือน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เสนอวิธีผ่อนคลายขณะมีเพศสัมพันธ์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ส่งท่านต่อให้ผู้เชี่ยวชาญพิเศษ ตัวอย่าง เช่น นักกายภาพบำบัดซึ่งเชี่ยวชาญด้านสุขภาพของสตรี</a:t>
            </a:r>
            <a:endParaRPr lang="en-AU" sz="1200" dirty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367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สำหรับสตรีบางคนการรู้สึกไม่อยากมีเพศสัมพันธ์ก็อาจเป็นความกังวลได้ การมีความสนใจในเพศสัมพันธ์น้อยหรือไม่มีเลยเรียกว่าความต้องการทางเพศต่ำ ความต้องการทางเพศคือท่านรู้สึกอยากมีเพศสัมพันธ์กับคู่ครองหรือด้วยตัวของท่านเองมากแค่ไหน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ใครก็สามารถประสบกับความต้องการทางเพศต่ำได้ ซึ่งสามารถเกิดขึ้นได้ในทุกวัย แต่ยิ่งเราอายุมากขึ้น จะยิ่งพบมากขึ้น 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า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การมีความต้องการทางเพศต่ำไม่รบกวนท่าน มันก็ไม่ใช่ปัญหา ความต้องการทางเพศต่ำเป็นปัญหาก็ต่อเมื่อมันทำให้ท่านกังวลหรือทำให้ท่านไม่มีความสุขเท่านั้น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8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879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ท่านมีความต้องการทางเพศต่ำและมันทำให้ท่านกังวล หรือทำให้ท่านไม่มีความสุข มีการรักษาได้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แพทย์ของท่านสามารถช่วยท่านค้นหาว่าทำไมท่านจึงมีความต้องการทางเพศต่ำและแนะนำการรักษาที่ถูกต้องให้ท่านได้ ตัวอย่าง เช่น 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ความต้องการทางเพศต่ำของท่านเป็นเพราะปัญหาบางประการในความสัมพันธ์ของท่าน แพทย์ของท่านอาจแนะนำการบำบัดความสัมพันธ์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591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เรามาพูดกันเกี่ยวกับความสัมพันธ์ที่ให้เกียรติและความยินยอม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021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การมีความสัมพันธ์ที่ให้เกียรติ ซื่อสัตย์และปลอดภัยนั้นสำคัญสำหรับสุขภาพและความเป็นอยู่ที่ดี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สิ่งที่สำคัญที่สุดในทุกความสัมพันธ์คือ: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การให้เกียรติ – เมื่อคู่ครองทั้งสองยอมรับกันและกันอย่างที่พวกเขาเป็น รวมทั้งสิ่งที่ชอบ สิ่งที่ไม่ชอบและขอบเขต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การสื่อสารแบบเปิดเผย – เมื่อท่านสามารถพูดได้อย่างเสรีกับคู่ครองของท่านเกี่ยวกับความคิด ความรู้สึก ความต้องการ สิ่งที่ท่านชอบและไม่ชอบ 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ความปลอดภัย – ท่านไม่ควรรู้สึกกลัวคู่ครองของท่านหรือทำให้คู่ครองของท่านกลัว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786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ความสัมพันธ์ทางเพศที่ดีต้องมีความยินยอม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เมื่อพูดเกี่ยวกับเพศสัมพันธ์ ความยินยอมหมายความว่าท่านตกลงเห็นชอบอย่างเสรีและมีความสุขที่จะมีเพศสัมพันธ์ หรือทำเรื่องทางเพศกับอีกคนหนึ่งเพราะท่านต้องการทำในเวลานั้น ซึ่งรวมถึงการมีเพศสัมพันธ์แบบต่าง ๆ ไม่ว่าทางช่องคลอด ทางปากหรือทางทวารหนัก หรือเรื่องทางเพศที่ท่านชอบทำ ตราบเท่าที่ท่านทั้งสองคนต้องการที่จะทำ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ความยินยอมต้องเป็นความยินยอมร่วมกัน ซึ่งหมายความว่าคู่ครองทั้งคู่ยินยอมพร้อมใจกัน</a:t>
            </a:r>
          </a:p>
          <a:p>
            <a:pPr marL="191564" indent="-191564" defTabSz="966612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ไม่ว่าท่านกำลังจะมีเพศสัมพันธ์หรือกำลังทำเรื่องทางเพศกับใครสักคนครั้งแรกหรือครั้งที่</a:t>
            </a:r>
            <a:r>
              <a:rPr lang="th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100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ความยินยอมสำคัญเสมอ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ท่านมีสิทธิ์ที่จะพูดว่า ‘ไม่’ ถึงแม้ว่าเขาเป็นสามีหรือคู่ครองที่อยู่กันมานานของท่าน ท่านอาจไม่มีอารมณ์สำหรับการมีเพศสัมพันธ์ ท่านอาจไม่ชอบเรื่องทางเพศที่คู่ครองของท่านเสนอ หรือมันอาจจะเจ็บปวดสำหรับท่าน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ถึงแม้ว่าท่านตกลงยินยอมที่จะมีเพศสัมพันธ์กับใครสักคนไปแล้วแต่เกิดเปลี่ยนใจ ท่านสามารถพูดว่า 'หยุด' เมื่อใดก็ได้ แม้ขณะกำลังมีเพศสัมพันธ์ก็ตาม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การมีเพศสัมพันธ์โดยปราศจากความยินยอมคือความรุนแรงทางเพศและไม่ถูกต้อง </a:t>
            </a:r>
          </a:p>
          <a:p>
            <a:pPr marL="191564" indent="-191564">
              <a:buFontTx/>
              <a:buChar char="-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346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กังวลว่าใครสักคนมีเพศสัมพันธ์กับท่านหรือทำเรื่องทางเพศต่อท่านมาแล้วโดยปราศจากความยินยอมของท่าน หรือ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ท่านกังวลเกี่ยวกับความสัมพันธ์ทางเพศของท่าน ท่านสามารถโทรหมายเลข 1800RESPECT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1800RESPECT คือบริการให้คำปรึกษาแห่งชาติเกี่ยวกับการทำร้ายทางเพศและความรุนแรงในครอบครัว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ท่านสามารถโทรศัพท์หาบริการนี้ได้ตลอด 24 ชั่วโมง สัปดาห์ละ 7 วัน 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ภาษาอังกฤษไม่ใช่ภาษาแรกของท่าน และท่านต้องการพูดเป็นภาษาของท่าน ท่านสามารถขอล่ามได้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ผู้ให้คำปรึกษาจะฟังเรื่องราวของท่านและให้การสนับสนุนที่เหมาะสมสำหรับท่านและสถานการณ์ของท่าน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ท่านยังสามารถเยี่ยมชมเว็บไซต์1800respect.org.au เพื่อรับทราบข้อมูลในภาษาต่าง ๆ และเพื่อค้นหาบริการสนับสนุนในรัฐหรือดินแดนของท่านได้ด้วย</a:t>
            </a:r>
            <a:endParaRPr lang="en-AU" dirty="0">
              <a:cs typeface="+mn-cs"/>
            </a:endParaRP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ท่านอาจมีเพื่อน สมาชิกในครอบครัว ผู้ใหญ่ในชุมชนหรือเจ้าหน้าที่สาธารณสุขที่ท่านไว้ใจและขอคำแนะนำหรือการสนับสนุนของพวกเขาด้วย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208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เรามาพูดกันเกี่ยวกับโรคติดต่อทางเพศสัมพันธ์หรือ STIs และสิ่งที่ท่านควรทำ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ท่านเป็น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194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latin typeface="Cordia New"/>
                <a:ea typeface="Cordia New"/>
                <a:cs typeface="+mn-cs"/>
              </a:rPr>
              <a:t>โรคติดต่อทางเพศสัมพันธ์คือการติดเชื้อทางเพศสัมพันธ์ที่สามารถส่งต่อจากคนหนึ่งซึ่งติดเชื้อไปยังอีกคนหนึ่งระหว่างการมีเพศสัมพันธ์ โรคติดต่อทางเพศสัมพันธ์มีหลายชนิด ตัวอย่างเช่น </a:t>
            </a:r>
            <a:r>
              <a:rPr lang="th-TH" sz="1200" b="0" i="0" u="none" strike="noStrike" dirty="0">
                <a:solidFill>
                  <a:schemeClr val="tx1"/>
                </a:solidFill>
                <a:latin typeface="Cordia New"/>
                <a:ea typeface="Cordia New"/>
                <a:cs typeface="+mn-cs"/>
              </a:rPr>
              <a:t>หนองในเทียม </a:t>
            </a:r>
            <a:r>
              <a:rPr lang="th" sz="1200" b="0" i="0" u="none" strike="noStrike" dirty="0">
                <a:solidFill>
                  <a:schemeClr val="tx1"/>
                </a:solidFill>
                <a:latin typeface="Cordia New"/>
                <a:ea typeface="Cordia New"/>
                <a:cs typeface="+mn-cs"/>
              </a:rPr>
              <a:t>(chlamydia) เริมที่อวัยวะเพศ (genital herpes) ตับอักเสบ บี (hepatitis B) หรือซิฟิลิส (syphilis)</a:t>
            </a:r>
          </a:p>
          <a:p>
            <a:pPr marL="191564" indent="-191564" defTabSz="966493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latin typeface="Cordia New"/>
                <a:ea typeface="Cordia New"/>
                <a:cs typeface="+mn-cs"/>
              </a:rPr>
              <a:t>ใครก็สามารถติดโรคติดต่อทางเพศสัมพันธ์ได้ – ถ้าท่านมีเพศสัมพันธ์กับคนหลายคน หรือคู่ครองของท่านมีเพศสัมพันธ์กับคนอื่น ท่านสามารถติดโรคติดต่อทางเพศสัมพันธ์ได้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latin typeface="Cordia New"/>
                <a:ea typeface="Cordia New"/>
                <a:cs typeface="+mn-cs"/>
              </a:rPr>
              <a:t>โรคติดต่อทางเพศสัมพันธ์ส่วนมากสามารถรักษาหายหรือควบคุมได้ด้วยยา 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latin typeface="Cordia New"/>
                <a:ea typeface="Cordia New"/>
                <a:cs typeface="+mn-cs"/>
              </a:rPr>
              <a:t>โรคติดต่อทางเพศสัมพันธ์สามารถทำให้เกิดปัญหาด้านสุขภาพถ้าไม่ได้รับการรักษา  </a:t>
            </a:r>
          </a:p>
          <a:p>
            <a:pPr marL="191564" indent="-191564" defTabSz="101213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latin typeface="Cordia New"/>
                <a:ea typeface="Cordia New"/>
                <a:cs typeface="+mn-cs"/>
              </a:rPr>
              <a:t>วิธีที่ดีที่สุดที่จะป้องกันตัวท่านเองจากการติดโรคติดต่อทางเพศสัมพันธ์หรือส่งต่อโรคไปให้คนอื่น คือการใช้ถุงยางอนามัยขณะมีเพศสัมพันธ์ ถุงยางอนามัยหยุดยั้งการแลกเปลี่ยนของเหลวในร่างกายที่สามารถส่งต่อการโรคติดต่อทางเพศสัมพันธ์ </a:t>
            </a:r>
          </a:p>
          <a:p>
            <a:endParaRPr lang="en-AU" sz="1200" dirty="0">
              <a:solidFill>
                <a:schemeClr val="tx1"/>
              </a:solidFill>
              <a:cs typeface="+mn-cs"/>
            </a:endParaRPr>
          </a:p>
          <a:p>
            <a:endParaRPr lang="en-AU" sz="1200" dirty="0">
              <a:solidFill>
                <a:schemeClr val="tx1"/>
              </a:solidFill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37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278" indent="-19027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อาการทั่วไปของโรคติดต่อทางเพศสัมพันธ์รวมถึง: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อาการคัน การระคายเคือง ตุ่มพอง แผลหรือแผลพุพองบริเวณของลับ: แคมช่องคลอด องคชาตหรือทวารหนัก 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เจ็บเวลาปัสสาวะ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ของเหลวหรือตกขาวผิดปกติออกมาจากของลับ: ช่องคลอด องคชาติหรือทวารหนัก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เจ็บหรือเลือดออกระหว่างการมีเพศสัมพันธ์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แต่ไม่ใช่โรคติดต่อทางเพศสัมพันธ์ทั้งหมดที่ทำให้เกิดอาการ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วิธีเดียวที่จะทราบว่าท่านติดโรคติดต่อทางเพศสัมพันธ์หรือไม่คือการตรวจโรคติดต่อทางเพศสัมพันธ์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หากท่านกังวลว่าท่านอาจติดโรคติดต่อทางเพศสัมพันธ์ กรุณาขอให้แพทย์หรือพยาบาลตรวจหาโรคติดต่อทางเพศสัมพันธ์ให้ท่าน</a:t>
            </a:r>
          </a:p>
          <a:p>
            <a:pPr marL="191564" indent="-191564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8929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ท่านมีเพศสัมพันธ์ ท่านควรตรวจหาโรคติดต่อทางเพศสัมพันธ์ ถ้า:</a:t>
            </a:r>
          </a:p>
          <a:p>
            <a:pPr marL="190278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ท่านมีอาการใด ๆ</a:t>
            </a:r>
          </a:p>
          <a:p>
            <a:pPr marL="190278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ท่านมีคู่นอนคนใหม่</a:t>
            </a:r>
          </a:p>
          <a:p>
            <a:pPr marL="190278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คู่ครองของท่านเป็นโรคติดต่อทางเพศสัมพันธ์ หรือมีอาการของโรคติดต่อทางเพศสัมพันธ์</a:t>
            </a:r>
          </a:p>
          <a:p>
            <a:pPr marL="190278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ท่านหรือคู่ครองของท่านมีเพศสัมพันธ์กับคนอื่น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762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ทราบว่าจะเกิดอะไรขึ้นเมื่อท่านไปตรวจโรคติดต่อทางเพศสัมพันธ์สามารถช่วยให้ท่านรู้สึกสบายใจมากขึ้น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แพทย์หรือพยาบาลจะถามคำถามท่านเกี่ยวกับสุขภาพ ชีวิตทางเพศและถามว่าท่านมีอาการอะไรหรือไม่ ตัวอย่างเช่น: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ท่านเคยตรวจโรคติดต่อทางเพศสัมพันธ์ในอดีตหรือไม่ ท่านตรวจโรคติดต่อทางเพศสัมพันธ์ครั้งสุดท้ายเมื่อใด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ท่านมีเพศสัมพันธ์ทางช่องคลอดหรือไม่ ท่านมีเพศสัมพันธ์ทางปากหรือไม่ ท่านมีเพศสัมพันธ์ทางทวารหนักหรือไม่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ท่านมีอาการใด ๆ หรือไม่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โรคติดต่อทางเพศสัมพันธ์หลายประเภทไม่ทำให้เกิดอาการ – แต่สตรีบางคนอาจเจ็บเมื่อกำลังมีเพศสัมพันธ์ เจ็บเวลาปัสสาวะ มีของเหลวหรือตกขาวผิดปกติจากช่องคลอดหรือเลือดออก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สิ่งสำคัญคือต้องตอบคำถามเหล่านี้ด้วยความซื่อสัตย์และไม่ปิดบังอะไรเลย แพทย์และพยาบาลจะไม่พูดเกี่ยวกับปัญหาด้านสุขภาพของท่านกับคนอื่น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แพทย์หรือพยาบาลของท่านจะทำการทดสอบบางอย่าง พวกเขาอาจ: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เก็บตัวอย่างเลือดหรือปัสสาวะของท่าน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เก็บตัวอย่างด้วยการทำสวอปจากลำคอ ช่องคลอดหรือทวารหนักของท่าน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ตรวจช่องคลอด (ดูแคมและช่องคลอด)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ปกติจะใช้เวลา 1-2 สัปดาห์จึงจะทราบผลการทดสอบ จากนั้นแพทย์หรือพยาบาลอาจส่งข้อความ โทรศัพท์ไปหาท่าน หรือขอให้ท่านเข้ามาพบอีกครั้งหนึ่ง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ตรวจโรคติดต่อทางเพศสัมพันธ์เป็นโอกาสที่ท่านจะได้รับข้อมูลมากขึ้นหรือถามคำถามเกี่ยวกับสิ่งที่ทำให้ท่านกังวลใจ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15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th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ร่างกายของฉัน สุขภาพของฉัน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ชุดเครื่องมือด้านการศึกษาเพื่อช่วยให้องค์กรและนักการศึกษาส่งมอบข้อมูลด้านสุขภาพให้กับผู้หญิงที่ภูมิหลังเป็นผู้อพยพและผู้ลี้ภัย และส่งเสริมให้มีการสนทนากับสตรีเกี่ยวกับสุขภาพของพวกเขาด้วย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ชุดเครื่องมือนี้เป็นชุดการนำเสนอส่วนขยายเกี่ยวกับหัวข้อด้านสุขภาพที่สำคัญ เช่น การใช้ชีวิตอย่างมีสุขภาพดี สุขภาพทางอารมณ์ วัยหมดระดู หรือสุขภาพทางเพศ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กรุณาไปที่ jeanhailes.org.au เพื่อดูข้อมูลเพิ่มเติมและรายการนำเสนอที่มีให้เป็นภาษาอังกฤษและภาษาอื่น ๆ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33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278" indent="-19027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ท่านสามารถพูดกับแพทย์ พยาบาลหรือเจ้าหน้าที่สาธารณสุขเกี่ยวกับการตรวจโรคติดต่อทางเพศสัมพันธ์ได้ </a:t>
            </a:r>
          </a:p>
          <a:p>
            <a:pPr marL="190278" indent="-19027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ท่านสามารถไปที่ศูนย์สุขภาพของสตรีหรือศูนย์สุขภาพทางเพศ คลินิกเหล่านี้เชี่ยวชาญด้านสุขภาพทางเพศและการตรวจโรคติดต่อทางเพศสัมพันธ์ ทางเลือกเหล่านี้เป็นทางเลือกที่ดี หากท่านรู้สึกอายหรืออึดอัดใจกับการไปพบแพทย์หรือพยาบาลตามปกติของท่าน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82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เรามาพูดกันถึงเรื่องการคุมกำเนิดวิธีต่าง ๆ</a:t>
            </a:r>
          </a:p>
          <a:p>
            <a:endParaRPr lang="en-AU" dirty="0">
              <a:cs typeface="+mn-cs"/>
            </a:endParaRP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หมายเหตุถึงวิทยากรกระบวนการ: </a:t>
            </a:r>
          </a:p>
          <a:p>
            <a:pPr defTabSz="1012139" rtl="0">
              <a:defRPr/>
            </a:pP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ถ้าข้อความในตอนนี้ไม่เหมาะสมสำหรับผู้ฟังของท่าน ท่านสามารถข้ามไปได้หรือเปลี่ยนคำพูดให้เหมาะสมกับผู้ฟังของท่านมากขึ้น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719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การคุมกำเนิดคือสิ่งที่ท่านทำ รับประทานหรือใช้ ถ้าท่านมีเพศสัมพันธ์แต่ไม่ต้องการตั้งครรภ์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การคุมกำเนิดมีหลายวิธีแตกต่าง ๆ กัน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การคุมกำเนิดส่วนมากหยุดได้หรือเอาออกเมื่อใดก็ได้ เพื่อท่านจะสามารถตั้งครรภ์ได้อีกครั้งเมื่อท่านต้องการ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แพทย์หรือพยาบาลของท่านสามารถช่วยตัดสินใจได้ ว่าการคุมกำเนิดวิธีไหนเหมาะสมกับท่าน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421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ท่านสามารถใช้การคุมกำเนิดที่มีผลระยะยาวซึ่งสะดวก คุ้มค่าและป้องกันการตั้งครรภ์ได้เป็นเวลานานถึง 10 ปี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วิธีที่ใช้ทั่วไปคือ: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ยาคุมกำเนิดแบบฝังใต้ผิวหนัง คือการใส่หลอดพลาสติกยืดหยุ่นและบาง ขนาดเท่าไม้ขีดไฟ เข้าไปใต้ผิวหนังบนแขนของท่าน วิธีนี้ป้องกันการตั้งครรภ์ได้ถึง 3 ปี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ห่วงคุมกำเนิด (IUD) คือ อุปกรณ์พลาสติกหรือโลหะขนาดเล็กที่ใส่เข้าไปในมดลูกของท่าน วิธีนี้ป้องกันการตั้งครรภ์ได้ 5 ถึง 10 ปี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การฉีดยา คือ การฉีดยาที่แพทย์ฉีดให้ท่านทุกสามเดือนเพื่อป้องกันการตั้งครรภ์</a:t>
            </a:r>
            <a:endParaRPr lang="en-AU" sz="1200" dirty="0">
              <a:latin typeface="+mn-lt"/>
              <a:cs typeface="+mn-cs"/>
            </a:endParaRPr>
          </a:p>
          <a:p>
            <a:pPr marL="19633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แพทย์และพยาบาลที่ผ่านการฝึกอบรมมาเป็นพิเศษจะใส่ยาคุมกำเนิดแบบฝังใต้ผิวหนังและห่วงคุมกำเนิดที่สถานที่ เช่นคลินิกการวางแผนครอบครัว ห้องแพทย์หรือแพทย์ผู้ชำนาญโรคสตรีของท่าน หรือคลินิกสุภาพของสตรี</a:t>
            </a:r>
            <a:endParaRPr lang="en-AU" sz="1200" dirty="0">
              <a:latin typeface="+mn-lt"/>
              <a:cs typeface="+mn-cs"/>
            </a:endParaRP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สามารถเอายาคุมกำเนิดแบบฝังใต้ผิวหนังและห่วงคุมกำเนิดออกเมื่อใดก็ได้หากท่านไม่ต้องการมันอีกต่อไป เมื่อเอามันออกแล้ว ท่านจะสามารถตั้งครรภ์ได้อีก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ไม่มีใครสามารถบอกได้ว่าท่านใช้การคุมกำเนิดเหล่านี้หรือไม่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484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มีการคุมกำเนิดวิธีอื่น ๆ ที่ใช้กันอีกมาก แต่ไม่ดีเท่าการป้องกันการตั้งครรภ์ด้วยการคุมกำเนิดที่มีผลระยะยาว ดังนั้นท่านจึงอาจมีโอกาสเล็กน้อยที่จะตั้งครรภ์เมื่อคุมกำเนิดด้วยวิธีเหล่านั้น</a:t>
            </a:r>
            <a:endParaRPr lang="en-AU" sz="1200" dirty="0">
              <a:cs typeface="+mn-cs"/>
            </a:endParaRP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ถุงยางอนามัย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ถุงยางอนามัยผู้ชายเป็นปลอกพลาสติกหรือปลอกยางที่คู่ครองของท่านสวมบนองคชาตแข็งตัวของเขาก่อนมีเพศสัมพันธ์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ถุงยางอนามัยผู้หญิงเป็นปลอกพลาสติกหรือปลอกยางที่ท่านใส่เข้าไปในช่องคลอดของท่านก่อนมีเพศสัมพันธ์ 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ถุงยางอนามัยเป็นการคุมกำเนิดชนิดเดียวที่ป้องกันการติดเชื้อทางเพศสัมพันธ์ได้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ยาเม็ดคุมกำเนิดคือยาเม็ดซึ่งป้องกันการตั้งครรภ์ ท่านต้องรับประทานยาเม็ดคุมกำเนิดวันละหนึ่งเม็ดทุกวัน ถ้าท่านต้องการป้องกันการตั้งครรภ์ ทันที่ที่ท่านหยุดรับประทานยาเม็ดคุมกำเนิด ท่านจะสามารถตั้งครรภ์ได้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หมวกครอบปากมดลูกเป็นหมวกเล็ก ๆ ที่ท่านใส่เข้าไปในช่องคลอดของท่าน (ปากมดลูก) ก่อนมีเพศสัมพันธ์ </a:t>
            </a:r>
            <a:endParaRPr lang="it-IT" sz="1200" b="0" i="0" u="none" strike="noStrike" dirty="0">
              <a:highlight>
                <a:srgbClr val="000000">
                  <a:alpha val="0"/>
                </a:srgbClr>
              </a:highlight>
              <a:latin typeface="Cordia New"/>
              <a:ea typeface="Cordia New"/>
              <a:cs typeface="+mn-cs"/>
            </a:endParaRP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-TH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Angsana New" panose="02020603050405020304" pitchFamily="18" charset="-34"/>
                <a:cs typeface="+mn-cs"/>
              </a:rPr>
              <a:t>วงแหวนช่องคลอดคือวงแหวนพลาสติกลักษณะอ่อนนุ่มที่คุณใส่เข้าไปในช่องคลอดเป็นเวลา</a:t>
            </a:r>
            <a:r>
              <a:rPr lang="en-US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 panose="020B0304020202020204" pitchFamily="34" charset="-34"/>
                <a:cs typeface="+mn-cs"/>
              </a:rPr>
              <a:t> 3 </a:t>
            </a:r>
            <a:r>
              <a:rPr lang="th-TH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Angsana New" panose="02020603050405020304" pitchFamily="18" charset="-34"/>
                <a:cs typeface="+mn-cs"/>
              </a:rPr>
              <a:t>สัปดาห์ในทุก</a:t>
            </a:r>
            <a:r>
              <a:rPr lang="th-TH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 panose="020B0304020202020204" pitchFamily="34" charset="-34"/>
                <a:cs typeface="+mn-cs"/>
              </a:rPr>
              <a:t> </a:t>
            </a:r>
            <a:r>
              <a:rPr lang="th-TH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Angsana New" panose="02020603050405020304" pitchFamily="18" charset="-34"/>
                <a:cs typeface="+mn-cs"/>
              </a:rPr>
              <a:t>ๆ</a:t>
            </a:r>
            <a:r>
              <a:rPr lang="th-TH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 panose="020B0304020202020204" pitchFamily="34" charset="-34"/>
                <a:cs typeface="+mn-cs"/>
              </a:rPr>
              <a:t> </a:t>
            </a:r>
            <a:r>
              <a:rPr lang="th-TH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Angsana New" panose="02020603050405020304" pitchFamily="18" charset="-34"/>
                <a:cs typeface="+mn-cs"/>
              </a:rPr>
              <a:t>เดือน</a:t>
            </a:r>
            <a:r>
              <a:rPr lang="it-AU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cs typeface="+mn-cs"/>
              </a:rPr>
              <a:t> </a:t>
            </a:r>
            <a:endParaRPr lang="th" sz="1200" b="0" i="0" u="none" strike="noStrike" kern="1200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Cordia New"/>
              <a:ea typeface="Cordia New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2429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การคุมกำเนิดวิธีอื่น ๆ: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วิธีตระหนักภาวะเจริญพัน</a:t>
            </a:r>
            <a:r>
              <a:rPr lang="th-TH" sz="1200" b="0" i="0" dirty="0">
                <a:solidFill>
                  <a:srgbClr val="1D1C1D"/>
                </a:solidFill>
                <a:effectLst/>
                <a:latin typeface="Slack-Lato"/>
              </a:rPr>
              <a:t>ธุ์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ในรอบเดือน (การนับระยะปลอดภัย) คือการที่ท่านคอยนับ 'ระยะตกไข่' ของท่านและงดเพศสัมพันธ์ในระยะนั้น 'ระยะตกไข่' ของท่านอยู่ราว ๆ เวลาที่ไข่ของท่านถูกปล่อยออกมา บางเวลาระหว่างช่วงการมีรอบเดือนของท่าน ซึ่งเป็นการคุมกำเนิดชนิดที่มีประสิทธิผลน้อยที่สุด เพราะยากที่จะทราบแน่นอนว่า 'ระยะตกไข่' ของท่านจะเกิดขึ้นเมื่อใดทุกเดือน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วิธีดึงออกหมายความว่าคู่ครองของท่านดึงองคชาตของเขาออกจากช่องคลอดของท่านก่อนน้ำอสุจิพุ่งออกมา วิธีดึงออกเป็นวิธีคุมกำเนิดที่มีประสิทธิผลน้อยที่สุด 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ยาคุมกำเนิดฉุกเฉินคือยาเม็ดที่ท่านสามารถรับประทานได้หลังการมีเพศสัมพันธ์แบบไม่มีการป้องกันได้นานถึง 3 วัน เพื่อป้องกันการตั้งครรภ์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การคุมกำเนิดแบบถาวรคือการผ่าตัดเพื่อการป้องกันการตั้งครรภ์อย่างถาวร บุรุษและสตรีสามารถรับการผ่าตัดประเภทนี้ได้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4379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โปรดพึงระลึกว่า:</a:t>
            </a:r>
          </a:p>
          <a:p>
            <a:pPr marL="190278" lvl="1" indent="-190278" rtl="0">
              <a:spcBef>
                <a:spcPts val="634"/>
              </a:spcBef>
              <a:buFont typeface="Arial" panose="020B0604020202020204" pitchFamily="34" charset="0"/>
              <a:buChar char="•"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ท่านมีเพศสัมพันธ์แต่ไม่ต้องการตั้งครรภ์ โปรดใช้การคุมกำเนิด</a:t>
            </a:r>
          </a:p>
          <a:p>
            <a:pPr marL="190278" lvl="1" indent="-190278" rtl="0">
              <a:spcBef>
                <a:spcPts val="634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การคุมกำเนิดที่มีผลระยะยาวคือวิธีคุมกำเนิดที่มีประสิทธิผลมากที่สุด</a:t>
            </a:r>
          </a:p>
          <a:p>
            <a:pPr marL="190278" lvl="1" indent="-190278" rtl="0">
              <a:spcBef>
                <a:spcPts val="634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ถุงยางอนามัยป้องกันโรคติดต่อทางเพศสัมพันธ์</a:t>
            </a:r>
          </a:p>
          <a:p>
            <a:pPr marL="190278" lvl="1" indent="-190278" rtl="0">
              <a:spcBef>
                <a:spcPts val="634"/>
              </a:spcBef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ท่านสามารถพูดกับแพทย์หรือพยาบาลของท่านเกี่ยวกับการคุมกำเนิดวิธีต่าง ๆ ได้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8129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รามาพูดกันเกี่ยวกับการตั้งครรภ์ที่ไม่วางแผนและไม่พึงประสงค์และสิ่งที่ท่านทำได้เกี่ยวกับการตั้งครรภ์แบบนี้</a:t>
            </a:r>
          </a:p>
          <a:p>
            <a:endParaRPr lang="en-AU" dirty="0">
              <a:cs typeface="+mn-cs"/>
            </a:endParaRP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หมายเหตุถึงวิทยากรกระบวนการ: </a:t>
            </a:r>
          </a:p>
          <a:p>
            <a:pPr defTabSz="1012139" rtl="0">
              <a:defRPr/>
            </a:pP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า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ข้อความในตอนนี้ไม่เหมาะสมสำหรับผู้ฟังของท่าน ท่านอาจเลือกที่จะข้ามไปหรือเปลี่ยนคำพูดให้เหมาะสมกับผู้ฟังของท่านมากขึ้น</a:t>
            </a:r>
          </a:p>
          <a:p>
            <a:endParaRPr lang="en-AU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955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ในออสเตรเลีย มีการตั้งครรภ์จำนวนมากที่ไม่วางแผน การตั้งครรภ์ที่ไม่วางแผนหมายถึงท่านไม่ต้องการตั้งครรภ์เมื่อมีเพศสัมพันธ์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ที่เกิดขึ้นเช่นนี้อาจเป็นเพราะ: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ท่านลืมใช้การคุมกำเนิด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การคุมกำเนิดของท่านไม่ได้ผล </a:t>
            </a:r>
          </a:p>
          <a:p>
            <a:pPr marL="665891" lvl="1" indent="-182645" defTabSz="966612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การตั้งครรภ์ของท่านเป็นผลของการข่มขืน การข่มขืนคือเมื่อใครสักคนบังคับให้ท่านมีเพศสัมพันธ์โดยปราศจากความยินยอมและขัดกับเจตจำนงของท่าน</a:t>
            </a:r>
          </a:p>
          <a:p>
            <a:pPr marL="1213244" lvl="2" indent="-191564" rtl="0">
              <a:buFont typeface="Courier New" panose="02070309020205020404" pitchFamily="49" charset="0"/>
              <a:buChar char="o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การข่มขืนเป็นอาชญากรรมอย่างหนึ่ง </a:t>
            </a:r>
          </a:p>
          <a:p>
            <a:pPr marL="1213244" lvl="2" indent="-191564" rtl="0">
              <a:buFont typeface="Courier New" panose="02070309020205020404" pitchFamily="49" charset="0"/>
              <a:buChar char="o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การข่มขืนสามารถเกิดขึ้นได้ในความสัมพันธ์ </a:t>
            </a:r>
          </a:p>
          <a:p>
            <a:pPr marL="1213244" lvl="2" indent="-191564" defTabSz="1021679" rtl="0">
              <a:buFont typeface="Courier New" panose="02070309020205020404" pitchFamily="49" charset="0"/>
              <a:buChar char="o"/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า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ท่านถูกข่มขืนหรือถูกทำร้ายทางเพศและต้องการความช่วยเหลือ ท่านสามารถโทรศัพท์หมายเลข 1800RESPECT (1800 737 732) ท่านสามารถโทรศัพท์หาบริการนี้ได้ตลอด 24 ชั่วโมง สัปดาห์ละ 7 วัน ผู้ให้คำปรึกษาของบริการนี้จะฟังเรื่องราวที่ท่านเล่าให้ฟังและให้ความช่วยเหลือตามความจำเป็นของท่าน ท่านสามารถขอล่ามได้ ถ้าท่านต้องการพูดเป็นภาษาของท่าน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3956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ท่านตั้งครรภ์โดยไม่มีการวางแผน ท่านสามารถเลือกที่จะ:</a:t>
            </a:r>
          </a:p>
          <a:p>
            <a:pPr marL="189776" indent="-189776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เก็บทารกเอาไว้ </a:t>
            </a:r>
          </a:p>
          <a:p>
            <a:pPr marL="189776" indent="-189776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ยกทารกให้เป็นบุตรบุญธรรมคนอื่น ซึ่งหมายถึงท่านตั้งครรภ์ต่อไปและคลอดบุตร แล้วยกทารกนั้นให้คนอื่นเลี้ยงดูตามกฎหมาย</a:t>
            </a:r>
          </a:p>
          <a:p>
            <a:pPr marL="189776" indent="-189776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ทำแท้ง ซึ่งหมายถึงท่านรับประทานยาหรือผ่าตัดเพื่อยุติการตั้งครรภ์นั้น ท่านสามาถทำแท้งได้จนถึงการตั้งครรภ์ได้ครึ่งทางของท่าน (ประมาณ 20 สัปดาห์) เท่านั้น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61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เรามาพูดกันเกี่ยวกับสุขภาพทางเพศ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839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สิ่งสำคัญคือต้องทราบว่าการทำแท้งถูกกฎหมายในออสเตรเลีย นี่หมายความว่าการทำแท้งไม่ใช่อาชญากรรม</a:t>
            </a:r>
          </a:p>
          <a:p>
            <a:pPr marL="191564" indent="-191564" defTabSz="101213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ในออสเตรเลีย ท่านมีสิทธิ์ที่จะยุติการตั้งครรภ์ของท่านได้ ถ้าท่านต้องการ </a:t>
            </a:r>
          </a:p>
          <a:p>
            <a:pPr marL="191564" indent="-191564" defTabSz="101213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การทำแท้งเป็นเรื่องธรรมดาในออสเตรเลีย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พูดกับแพทย์ พยาบาลหรือศูนย์สุขภาพทางเพศในพื้นที่ของท่านเพื่อรับข้อมูลเพิ่มเติมเกี่ยวกับวิธีทำแท้งในรัฐหรือดินแดนของท่าน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4426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เรามาพูดกันเกี่ยวกับการบีบบังคับการสืบพันธุ์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4456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278" indent="-190278" defTabSz="966612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ในออสเตรเลีย ท่านมีสิทธิ์ที่จะเลือกว่าอะไรเกิดขึ้นกับร่างกายของท่าน ซึ่งรวมถึงทางเลือกในการสืบพันธุ์ ซึ่งหมายความว่า ท่านสามารถเลือกที่จะเลือกว่าจะใช้การคุมกำเนิดเพื่อป้องกันการตั้งครรภ์ ตั้งครรภ์และมีบุตรหรือทำแท้ง</a:t>
            </a:r>
          </a:p>
          <a:p>
            <a:pPr marL="190278" indent="-19027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12121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เมื่อคนอื่น เช่นคู่ครองหรือสมาชิกในครอบครัวของท่านควบคุมทางเลือกในการสืบพันธุ์ของท่าน นั่นเรียกว่าการบีบบังคับการสืบพันธุ์ </a:t>
            </a:r>
          </a:p>
          <a:p>
            <a:pPr marL="190278" indent="-19027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การบีบบังคับการสืบพันธุ์นั้นไม่ถูกต้อง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45248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9776" indent="-189776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ไม่มีใครควรกดดันให้ท่านใช้การคุมกำเนิด </a:t>
            </a:r>
          </a:p>
          <a:p>
            <a:pPr marL="189776" indent="-189776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ไม่มีใครควรกดดันให้ท่านเลือกวิธีคุมกำเนิดวิธีหนึ่งแทนอีกวิธีหนึ่ง </a:t>
            </a:r>
          </a:p>
          <a:p>
            <a:pPr marL="189776" indent="-189776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ไม่มีใครควรกดดันไม่ให้ท่านใช้การคุมกำเนิดเลย </a:t>
            </a:r>
          </a:p>
          <a:p>
            <a:pPr marL="189776" indent="-189776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ไม่มีใครควรกดดันให้ท่านตั้งครรภ์ต่อไป</a:t>
            </a:r>
          </a:p>
          <a:p>
            <a:pPr marL="189776" indent="-189776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ไม่มีใครควรกดดันให้ท่านทำแท้ง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975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ท่านกำลังประสบการบีบบังคับการสืบพันธุ์ หรือ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ท่านกังวลเกี่ยวกับความสัมพันธ์ทางเพศสัมพันธ์ ท่านสามารถโทรถึง 1800RESPECT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1800RESPECT คือบริการให้คำปรึกษาแห่งชาติเกี่ยวกับการทำร้ายทางเพศและความรุนแรงในครอบครัว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ท่านสามารถโทรศัพท์หาบริการนี้ได้ตลอด 24 ชั่วโมง สัปดาห์ละ 7 วัน 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หาก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ภาษาอังกฤษไม่ใช่ภาษาแรกของท่าน และท่านต้องการพูดเป็นภาษาของท่าน ท่านสามารถขอล่ามได้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ผู้ให้คำปรึกษาจะฟังเรื่องราวของท่านและให้การสนับสนุนที่เหมาะสมสำหรับท่านและสถานการณ์ของท่าน 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ท่านยังสามารถเยี่ยมชมเว็บไซต์1800respect.org.au เพื่อรับทราบข้อมูลในภาษาต่าง ๆ และเพื่อค้นหาบริการสนับสนุนในรัฐหรือดินแดนของท่านได้ด้วย</a:t>
            </a:r>
            <a:endParaRPr lang="en-AU" dirty="0">
              <a:cs typeface="+mn-cs"/>
            </a:endParaRP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ท่านอาจมีเพื่อน สมาชิกในครอบครัว ผู้ใหญ่ในชุมชนหรือเจ้าหน้าที่สาธารณสุขที่ท่านไว้ใจและขอคำแนะนำหรือการสนับสนุนของพวกเขาด้วย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102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ต่อไปนี้คือเว็บไซต์พร้อมข้อมูลเพิ่มขึ้นเกี่ยวกับหัวเรื่องที่ครอบคลุมในการนำเสนอครั้งนี้:</a:t>
            </a:r>
          </a:p>
          <a:p>
            <a:pPr marL="181240" indent="-18124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เอกสารแปลเรื่องสุขภาพ (Health Translations)– healthtranslations.vic.gov.au – ห้องสมุดออนไลน์ที่มีข้อมูลและทรัพยากรด้านสุขภาพและความเป็นอยู่ที่มีการแปลไว้แล้ว ท่านสามารถค้นหาข้อมูลตามภาษาหรือตามหัวข้อ</a:t>
            </a:r>
          </a:p>
          <a:p>
            <a:pPr marL="181240" indent="-18124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ศูนย์พหุวัฒนธรรมสำหรับสุขภาพของสตรี (Multicultural Centre for Women’s Health) – mcwh.com.au – องค์กรชุมชนแห่งชาติที่นำโดยและดำเนินงานเพื่อสตรีที่เป็นผู้ย้ายถิ่นและผู้ลี้ภัย พวกเขามีแค็ตตาล็อกห้องสมุดหลายภาษาที่มีแหล่งข้อมูลหลายพันเล่มเกี่ยวกับสุขภาพของสตรีมากกว่า 70 ภาษา</a:t>
            </a:r>
            <a:endParaRPr lang="en-AU" sz="1200" i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81240" indent="-181240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สมาคมการวางแผนครอบครัวออสเตรเลีย (Family Planning Alliance Australia) – familyplanningallianceaustralia.org.au – องค์กรสูงสุดด้านสุขภาพทางเพศและการเจริญพันธุ์พร้อมบริการในทุกรัฐและดินแดน เว็บไซต์ของรัฐนำเสนอข้อมูลเกี่ยวกับหัวข้อต่าง ๆ เรื่องสุขภาพทางเพศและการสืบพันธุ์ เช่น การคุมกำเนิด การตั้งครรภ์ที่ไม่ได้วางแผน การทำแท้งหรือความสัมพันธ์ที่ให้เกียรติ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การคุมกำเนิด (Contraception) – contraception.org.au – เว็บไซต์ที่เป็นภาษาอังกฤษพร้อมข้อมูลเกี่ยวกับวิธีต่าง ๆ ในการคุมกำเนิด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เฮลท์ไดเร็คท์ (healthdirect) – healthdirect.gov.au – เว็บไซต์ของรัฐบาลออสเตรเลียพร้อมข้อมูลด้านสุขภาพเกี่ยวกับหัวข้อต่าง ๆ และ สายความช่วยเหลือตลอด 24 ชั่วโมง สัปดาห์ละ 7 วัน หมายเลข 1800 022 222</a:t>
            </a:r>
          </a:p>
          <a:p>
            <a:pPr marL="181240" indent="-181240" algn="l" defTabSz="966612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เครือข่ายสุขภาพของสตรีออสเตรเลีย (Australian Women’s Health Network) – awhn.org.au/organisations – เว็บไซต์ที่เป็นภาษาอังกฤษพร้อมรายชื่อองค์กรในทุกรัฐและดินแดนที่ให้บริการสุขภาพของสตรีที่สามารถเข้าถึงได้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3258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หมายเหตุถึงวิทยากรกระบวนการ: ให้รายละเอียดของบริการสาธารณสุขและศูนย์สุขภาพทางเพศในพื้นที่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65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34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สุขภาพทางเพศที่ดีเป็นเรื่องสำคัญ </a:t>
            </a:r>
          </a:p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สุขภาพทางเพศที่ดีหมายความว่าท่าน:</a:t>
            </a:r>
          </a:p>
          <a:p>
            <a:pPr marL="664463" lvl="1" indent="-181218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มีความสัมพันธ์ที่ให้เกียรติกัน</a:t>
            </a:r>
          </a:p>
          <a:p>
            <a:pPr marL="664463" lvl="1" indent="-181218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solidFill>
                  <a:srgbClr val="3C4245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มีประสบการณ์ทางเพศที่น่าพึงพอใจและปลอดภัย</a:t>
            </a: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 </a:t>
            </a:r>
          </a:p>
          <a:p>
            <a:pPr marL="664463" lvl="1" indent="-181218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รู้สึกปลอดภัยและไม่ต้องกังวลเกี่ยวกับความรุนแรงหรือการบังคับ - การบังคับคือเมื่อใครสักคนใช้กำลังหรือการข่มขู่ให้ท่านทำบางสิ่งบางอย่าง</a:t>
            </a:r>
          </a:p>
          <a:p>
            <a:pPr marL="664463" lvl="1" indent="-181218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สามารถเข้าถึงการดูแลและข้อมูลเกี่ยวกับสุขภาพทางเพศ ท่านควรสามารถแสวงหาและได้รับความช่วยเหลือสำหรับปัญหาทางเพศใด ๆ ได้ ตัวอย่าง เช่น วิธีหลีกเลี่ยง</a:t>
            </a:r>
            <a:r>
              <a:rPr lang="th-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โรค</a:t>
            </a: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ติดเชื้อทางเพศสัมพันธ์ (STIs)</a:t>
            </a:r>
            <a:endParaRPr lang="en-AU" sz="1200" b="0" i="0" dirty="0">
              <a:solidFill>
                <a:srgbClr val="222222"/>
              </a:solidFill>
              <a:effectLst/>
              <a:latin typeface="+mn-lt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64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สิ่งสำคัญคือท่านต้องดูแลสุขภาพทางเพศของท่าน</a:t>
            </a:r>
          </a:p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เป็นการดีที่จะเรียนรู้ที่จะพูดเกี่ยวกับสุขภาพทางเพศกับ:</a:t>
            </a:r>
          </a:p>
          <a:p>
            <a:pPr marL="664463" lvl="1" indent="-181218" rtl="0">
              <a:buFont typeface="Arial" panose="020B0604020202020204" pitchFamily="34" charset="0"/>
              <a:buChar char="-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คู่ครองของท่าน เพื่อให้มีความสัมพันธ์ที่ให้เกียรติกัน </a:t>
            </a:r>
          </a:p>
          <a:p>
            <a:pPr marL="664463" lvl="1" indent="-181218" rtl="0">
              <a:buFont typeface="Arial" panose="020B0604020202020204" pitchFamily="34" charset="0"/>
              <a:buChar char="-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บุตรของท่าน เพื่อทำให้การพูดเกี่ยวกับสุขภาพทางเพศอึดอัดน้อยลง และช่วยให้พวกเขาตัดสินใจที่ดีเกี่ยวกับสุขภาพทางเพศของพวกเขา</a:t>
            </a:r>
          </a:p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ในออสเตรเลีย เราพูดเกี่ยวกับสุขภาพทางเพศได้ เด็ก ๆ เรียนรู้เกี่ยวกับสุขภาพทางเพศในโรงเรียนรัฐบาล</a:t>
            </a:r>
          </a:p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ท่านสามารถไปพูดกับแพทย์หรือพยาบาลที่คลินิกพิเศษ ซึ่งจะสามารถช่วยท่านได้ หากท่านมีปัญหากับสุขภาพทางเพศของท่าน</a:t>
            </a:r>
          </a:p>
          <a:p>
            <a:pPr marL="181218" indent="-181218" defTabSz="966493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solidFill>
                  <a:srgbClr val="222222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สิ่งสำคัญคือท่านต้องไปพบแพทย์หรือพยาบาลหากท่านมีปัญหากับสุขภาพทางเพศของท่าน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42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เรามาพูดกันเกี่ยวกับความสามารถทางเพศ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17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ความสามารถทางเพศเป็นส่วนสำคัญส่วนหนึ่งของสุขภาพและความเป็นอยู่ที่ดีตลอดชีวิตของท่าน มันเป็นเรื่องซับซ้อนและเป็นเรื่องส่วนตัว</a:t>
            </a:r>
          </a:p>
          <a:p>
            <a:pPr marL="191564" indent="-191564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202124"/>
                </a:solidFill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เป็นเรื่องเกี่ยวกับความรู้สึก ความดึงดูดและพฤติกรรมทางเพศของท่านที่มีต่อผู้อื่น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 ความรู้สึกและความคิดเหล่านี้เป็นเรื่องปกติและเป็นธรรมชาติ</a:t>
            </a:r>
          </a:p>
          <a:p>
            <a:pPr marL="191564" indent="-191564" defTabSz="1021679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 สิ่งต่อไปนี้มีอิทธิพลต่อความสามารถทางเพศด้วยเช่นกัน: </a:t>
            </a:r>
          </a:p>
          <a:p>
            <a:pPr marL="665891" lvl="1" indent="-182645" defTabSz="1021679" rtl="0">
              <a:buFont typeface="Calibri" panose="020F0502020204030204" pitchFamily="34" charset="0"/>
              <a:buChar char="-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เพศที่ติดตัวมาแต่กำเนิดของท่าน -ไม่ว่าท่านจะเกิดมาเป็นสตรี บุรุษหรืออย่างอื่นก็ตาม</a:t>
            </a:r>
          </a:p>
          <a:p>
            <a:pPr marL="665891" lvl="1" indent="-182645" defTabSz="1021679" rtl="0">
              <a:buFont typeface="Calibri" panose="020F0502020204030204" pitchFamily="34" charset="0"/>
              <a:buChar char="-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เพศที่ท่านรู้สึกว่าท่านเป็น – สตรี บุรุษหรืออย่างอื่น</a:t>
            </a:r>
          </a:p>
          <a:p>
            <a:pPr marL="665891" lvl="1" indent="-182645" defTabSz="1021679" rtl="0">
              <a:buFont typeface="Calibri" panose="020F0502020204030204" pitchFamily="34" charset="0"/>
              <a:buChar char="-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ท่านต้องตาต้องใจใคร</a:t>
            </a:r>
          </a:p>
          <a:p>
            <a:pPr marL="665891" lvl="1" indent="-182645" defTabSz="1021679" rtl="0">
              <a:buFont typeface="Calibri" panose="020F0502020204030204" pitchFamily="34" charset="0"/>
              <a:buChar char="-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ความรู้สึกทางเพศ ความสุข ความสนิทสนมในทางเพศ</a:t>
            </a:r>
          </a:p>
          <a:p>
            <a:pPr marL="665891" lvl="1" indent="-182645" defTabSz="1021679" rtl="0">
              <a:buFont typeface="Calibri" panose="020F0502020204030204" pitchFamily="34" charset="0"/>
              <a:buChar char="-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  <a:cs typeface="+mn-cs"/>
              </a:rPr>
              <a:t>การสืบพันธุ์ (การมีบุตร)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40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ความสามารถทางเพศของท่านสามารถพัฒนาและเปลี่ยนแปลงไปตามกาลเวลา</a:t>
            </a:r>
          </a:p>
          <a:p>
            <a:pPr marL="181218" indent="-181218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หลายสิ่งหลายอย่างสามารถมีอิทธิพลต่อความสามารถทางเพศของท่าน</a:t>
            </a:r>
          </a:p>
          <a:p>
            <a:pPr marL="665891" lvl="1" indent="-182645" defTabSz="1012139" rtl="0">
              <a:buFont typeface="Calibri" panose="020F0502020204030204" pitchFamily="34" charset="0"/>
              <a:buChar char="-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เพื่อนและครอบครัวของท่าน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วัฒนธรรมของท่าน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ศาสนาของท่าน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ประสบการณ์ที่ผ่านมาของท่าน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สื่อต่าง ๆ เช่น ภาพยนตร์ ทีวี โซเชียลมีเดีย</a:t>
            </a:r>
          </a:p>
          <a:p>
            <a:pPr marL="665891" lvl="1" indent="-182645" rtl="0">
              <a:buFont typeface="Calibri" panose="020F0502020204030204" pitchFamily="34" charset="0"/>
              <a:buChar char="-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/>
                <a:ea typeface="Cordia New"/>
              </a:rPr>
              <a:t>ภาพลามกอนาจาร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1942-2E63-470B-8408-565EFEF86E8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25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8E40-7D0B-A3F9-25E6-BF21322B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EBF0E-825F-2769-4042-F48F8BFB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DBB7-D627-4D4D-8E9A-4DFED8320503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D0C71-1A13-11A0-9CD8-A84E12B9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59C7E-A3F2-815B-2783-474E73D5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AF8-9A05-47C3-B140-CDB1F777B4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32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A3676-FB27-8849-6F04-014D65BF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3057F-AC86-9BE6-5071-976EF5FC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F2C7F-903D-E379-7DB0-8DF0D9AEF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6BDBB7-D627-4D4D-8E9A-4DFED8320503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2E03-8501-6B8D-CCB3-C801EE060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9744-F9AE-C90B-809E-79439B938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37AF8-9A05-47C3-B140-CDB1F777B4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05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599929-09E4-BF73-DA75-17173627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" sz="50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สุขภาพทางเพศและความสัมพันธ์ที่ดี</a:t>
            </a:r>
            <a:endParaRPr lang="en-AU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E362E-4C84-86B5-FEBC-DA62684FA9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0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51D5E6-1550-3A6D-10F5-539CAD17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8018D-5969-C5FB-22C5-B3FBA286BE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35CE0B-942B-0EAE-60BC-64A24BB1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0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ความสุขทางเพศ</a:t>
            </a:r>
            <a:endParaRPr lang="th" sz="40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1A918-6A8A-EC79-1D58-246248A19E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9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6E0DB7-8969-8BE6-8175-AE1F2C35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38569-BD04-878A-654F-E813A676D6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724790-C952-4D37-483A-E935F8DE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D8B25-AA52-0621-511A-518DAC2785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8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EAF529-0D45-F382-C93F-B7270FD8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FD037-37D2-F8C3-24AA-CAA6862A6C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9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04623C-6B66-2834-E5EE-1C64C449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ปัญหาทางเพศสัมพันธ์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824E9-44E2-4F69-41F9-F07D072808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44FA7A-580E-73FD-A6A4-601CB94B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862D9-2499-56F5-58E4-0087A00CF6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03A6F1-88D7-708C-4C47-B776E32D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10ACF-5EF0-8DC9-8446-FA5B1ABF18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DE6E32-12F8-53F7-56DD-256313DD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041C3-A2E9-0D07-316F-B6208D132E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98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B68E2-6098-E2BE-F55E-0780FADC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42E54-CA4C-3D81-DC04-8D1935A137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8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D8123C-CCBF-E3EF-8DB2-F1E83ADD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C12E4-E28C-4A24-C8B2-663F9FCB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BAA220-5BD7-5E35-6D4C-9FBFA57B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F2CCE-DDE1-3BC9-194F-AEB55FAB0C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53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744BB1-2474-92BF-B76E-2A4196A4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ความสัมพันธ์ที่ให้เกียรติและความยินยอม 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BE6E6-5FC3-B1C6-84C1-143D16FD15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9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DD495A-C567-0EC3-87F6-0562A58B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1B820-4259-2E83-F27E-878DB51710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21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D2F320-D47E-F62B-F8C3-065F90D5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3D4BD-693A-C285-E060-779D2D532D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4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5478B6-E5A5-F2BB-B8C3-BE9FDA53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" sz="44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ใครสามารถช่วยได้</a:t>
            </a:r>
            <a:endParaRPr lang="en-A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DB23F-87B4-7AE5-EFBE-F1E7B004B7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0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F8D022-8A8E-227A-B8BE-491FB86F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โรคติดต่อทางเพศสัมพันธ์ (STIs)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1613D-4FFB-5407-59A9-64DD54814A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72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3262FD-D6E6-7EED-9FEB-3D8A9666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43309-675B-DD78-0446-8E31331F3C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E0BCA3-FD8A-2749-24A4-C6DC099D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50DF6-89A1-2E19-79F6-19FF6234C8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7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9DC5C4-FB24-62A8-3580-835FCC64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F242B-9D6E-6FDE-9084-047C9DFDA0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1998C8-7939-14F3-1858-CE67D875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32F9E-B106-17BC-6FF7-5A734D4F3C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740316-4890-D400-113B-D1427FC3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8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ร่างกายของฉัน สุขภาพของฉัน</a:t>
            </a:r>
            <a:br>
              <a:rPr lang="th" sz="4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ชุดเครื่องมือด้านการศึกษาเกี่ยวกับสุขภาพ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AB9CD-CE08-FF84-5CFD-9EF072D3AF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01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E9F6EE-78AD-2CF8-D1D4-E6A82599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2779E-CCBD-1028-0680-593220023D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07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5B3119-B393-740F-EB6D-52DBE01E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การคุมกำเนิด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3B437-D4D2-C492-CC6A-3E5BEA418E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1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0D0AD2-3B18-48B1-9759-68AD0147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6C1D2-A87F-492E-2ECB-10ACADD334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6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5D596A-D6CE-4E2C-52D1-DBF161BB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A458C-4081-0382-A802-9C2717680A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A4721D-209D-ED8C-4273-DE13F157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271AA-6807-2E3F-5C97-2D589BE93F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43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1BE6DD-8375-1073-2BF7-0A2FA4D0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6E1E5-A81F-12E9-E9D1-F401D1DC20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31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B9C194-BDC4-A3A8-C5E4-2C9055B8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7B260-8718-95D8-4527-A8BD25DBAD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08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09298E-1A56-0EFF-7A8B-449FD2A0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การตั้งครรภ์ที่ไม่วางแผนและการทำแท้ง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32A5C-2502-3516-469C-FFD8E21EA3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2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669F18-7086-3F19-1E0A-96D76504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927DF-EC9E-275E-61AA-93093BA496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8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69BDD5-9049-417F-A7B6-D29E9137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93CEE-2346-5771-E591-223D908FF6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3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7A0F11-4FBC-3067-EF5E-06454D0B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สุขภาพทางเพศ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72B0C-BB5F-ECD4-2C51-8E8B90CCDE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51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D449C-0314-09CB-716D-F23D2622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17514-FA6C-65F8-454B-7ABC988991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2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878D07-C22B-FCFA-BBDB-EEDC35B0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ทางเลือกของท่าน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5021F-B4FE-829F-8FBB-375E457B8F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8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E6375-B898-45B1-B68C-2D6E80A3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63A8F-78B6-42BA-8517-65D22BBD9B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95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3C5B57-98C1-3500-9DF3-F434FC02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B5CD8-0718-3D34-3E0C-4EB74B7A02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16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2538EA-BE25-35E5-FD33-B2054947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ใครสามารถช่วยได้</a:t>
            </a:r>
            <a:endParaRPr lang="en-A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864CA-4E1A-55F1-D5ED-C73E3A1B40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2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E8D460-7FA2-3768-D746-B8510F8C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ข้อมูลเพิ่มเติมสำหรับวิทยากรกระบวนการ </a:t>
            </a:r>
            <a:endParaRPr lang="th" sz="44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3339A-DC67-3C0C-38EF-2E7D73E718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51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B53820-04BC-D5DC-13CB-CD5D1A3A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บริการในพื้นที่</a:t>
            </a:r>
            <a:endParaRPr lang="th" sz="44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ABE93-FAEC-43D7-B26F-9116917A8C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8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7EA1DD-DC28-FBFB-96FB-9069AD8E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1AB0C-4532-1194-FF68-5255E75A8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E58374-C9B7-963C-9D37-66B04966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5C230-4199-535D-38C4-63DA10BFDC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5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D333D-1A62-0D77-ED89-6640FCF7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207C2-8C20-A1BD-988D-46C0F549F7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1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5D5D8-8FD2-3470-8B7A-411B925E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440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ความสามารถทางเพศ</a:t>
            </a:r>
            <a:endParaRPr lang="th" sz="4400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C0998-9D27-5253-1119-F8E0CDE350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A12BD8-64A9-F61D-84F1-2D89AC5F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99EE5-8B60-017F-3148-84F5E90155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0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54EBF8-FEA8-3391-AECB-3F691B1F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0007C-1D03-EDAB-9A12-4D39762154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4844</Words>
  <Application>Microsoft Office PowerPoint</Application>
  <PresentationFormat>Widescreen</PresentationFormat>
  <Paragraphs>284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Aptos</vt:lpstr>
      <vt:lpstr>Aptos Display</vt:lpstr>
      <vt:lpstr>Arial</vt:lpstr>
      <vt:lpstr>Calibri</vt:lpstr>
      <vt:lpstr>Cordia New</vt:lpstr>
      <vt:lpstr>Courier New</vt:lpstr>
      <vt:lpstr>Slack-Lato</vt:lpstr>
      <vt:lpstr>Tahoma</vt:lpstr>
      <vt:lpstr>Office Theme</vt:lpstr>
      <vt:lpstr>สุขภาพทางเพศและความสัมพันธ์ที่ดี</vt:lpstr>
      <vt:lpstr>PowerPoint Presentation</vt:lpstr>
      <vt:lpstr>ร่างกายของฉัน สุขภาพของฉัน ชุดเครื่องมือด้านการศึกษาเกี่ยวกับสุขภาพ</vt:lpstr>
      <vt:lpstr>สุขภาพทางเพศ</vt:lpstr>
      <vt:lpstr>PowerPoint Presentation</vt:lpstr>
      <vt:lpstr>PowerPoint Presentation</vt:lpstr>
      <vt:lpstr>ความสามารถทางเพศ</vt:lpstr>
      <vt:lpstr>PowerPoint Presentation</vt:lpstr>
      <vt:lpstr>PowerPoint Presentation</vt:lpstr>
      <vt:lpstr>PowerPoint Presentation</vt:lpstr>
      <vt:lpstr>ความสุขทางเพศ</vt:lpstr>
      <vt:lpstr>PowerPoint Presentation</vt:lpstr>
      <vt:lpstr>PowerPoint Presentation</vt:lpstr>
      <vt:lpstr>PowerPoint Presentation</vt:lpstr>
      <vt:lpstr>ปัญหาทางเพศสัมพันธ์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ความสัมพันธ์ที่ให้เกียรติและความยินยอม </vt:lpstr>
      <vt:lpstr>PowerPoint Presentation</vt:lpstr>
      <vt:lpstr>PowerPoint Presentation</vt:lpstr>
      <vt:lpstr>ใครสามารถช่วยได้</vt:lpstr>
      <vt:lpstr>โรคติดต่อทางเพศสัมพันธ์ (STIs)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การคุมกำเนิด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การตั้งครรภ์ที่ไม่วางแผนและการทำแท้ง</vt:lpstr>
      <vt:lpstr>PowerPoint Presentation</vt:lpstr>
      <vt:lpstr>PowerPoint Presentation</vt:lpstr>
      <vt:lpstr>PowerPoint Presentation</vt:lpstr>
      <vt:lpstr>ทางเลือกของท่าน</vt:lpstr>
      <vt:lpstr>PowerPoint Presentation</vt:lpstr>
      <vt:lpstr>PowerPoint Presentation</vt:lpstr>
      <vt:lpstr>ใครสามารถช่วยได้</vt:lpstr>
      <vt:lpstr>ข้อมูลเพิ่มเติมสำหรับวิทยากรกระบวนการ </vt:lpstr>
      <vt:lpstr>บริการในพื้นที่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2024-08-29T05:55:31Z</dcterms:created>
  <dcterms:modified xsi:type="dcterms:W3CDTF">2024-09-18T05:36:01Z</dcterms:modified>
</cp:coreProperties>
</file>