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37" autoAdjust="0"/>
  </p:normalViewPr>
  <p:slideViewPr>
    <p:cSldViewPr snapToGrid="0">
      <p:cViewPr varScale="1">
        <p:scale>
          <a:sx n="129" d="100"/>
          <a:sy n="129" d="100"/>
        </p:scale>
        <p:origin x="149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F53CC4F-8075-402B-BCCF-AC17FFC20412}" type="datetimeFigureOut">
              <a:rPr lang="en-AU" smtClean="0"/>
              <a:t>13/08/2024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F3B1F36-F6CD-4989-83FA-104B4F4636E9}" type="slidenum">
              <a:rPr lang="en-AU" smtClean="0"/>
              <a:t>‹#›</a:t>
            </a:fld>
            <a:endParaRPr lang="en-AU"/>
          </a:p>
        </p:txBody>
      </p:sp>
    </p:spTree>
    <p:extLst>
      <p:ext uri="{BB962C8B-B14F-4D97-AF65-F5344CB8AC3E}">
        <p14:creationId xmlns:p14="http://schemas.microsoft.com/office/powerpoint/2010/main" val="239824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1" u="none" strike="noStrike" noProof="1">
                <a:highlight>
                  <a:srgbClr val="000000">
                    <a:alpha val="0"/>
                  </a:srgbClr>
                </a:highlight>
                <a:latin typeface="Calibri"/>
              </a:rPr>
              <a:t>Kumbuka kwa mwezeshaji: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noProof="1">
                <a:highlight>
                  <a:srgbClr val="000000">
                    <a:alpha val="0"/>
                  </a:srgbClr>
                </a:highlight>
                <a:latin typeface="Calibri"/>
              </a:rPr>
              <a:t>Utoaji huu ni mkusanyiko wa mada na </a:t>
            </a:r>
            <a:r>
              <a:rPr lang="en-AU" sz="1200" i="1" noProof="1">
                <a:effectLst/>
                <a:latin typeface="+mn-lt"/>
              </a:rPr>
              <a:t>ujumbe wa aina mbalimbali</a:t>
            </a:r>
            <a:r>
              <a:rPr lang="en-AU" sz="1200" b="0" i="1" u="none" strike="noStrike" noProof="1">
                <a:highlight>
                  <a:srgbClr val="000000">
                    <a:alpha val="0"/>
                  </a:srgbClr>
                </a:highlight>
                <a:latin typeface="+mn-lt"/>
              </a:rPr>
              <a:t> </a:t>
            </a:r>
            <a:r>
              <a:rPr lang="en-AU" sz="1200" b="0" i="1" u="none" strike="noStrike" noProof="1">
                <a:highlight>
                  <a:srgbClr val="000000">
                    <a:alpha val="0"/>
                  </a:srgbClr>
                </a:highlight>
                <a:latin typeface="Calibri"/>
              </a:rPr>
              <a:t>unaohusiana na afya ya ngono. Unakusudiwa kuwa kifaa cha kusaidia wawezeshaji - wafanyakazi wa usaidizi wa lugha mbili, wataalamu wa afya, waelimishaji, na viongozi wa jamii - kuzungumza kuhusu afya ya ngono na wanawake waliotoka jamii za wakimbizi na wahamiaji. </a:t>
            </a:r>
          </a:p>
          <a:p>
            <a:endParaRPr lang="en-AU" sz="1200" i="1" noProof="1"/>
          </a:p>
          <a:p>
            <a:pPr rtl="0"/>
            <a:r>
              <a:rPr lang="en-AU" sz="1200" noProof="1">
                <a:effectLst/>
                <a:latin typeface="+mn-lt"/>
              </a:rPr>
              <a:t>Si lazima kutoa ujumbe kama ulivyo</a:t>
            </a:r>
            <a:r>
              <a:rPr lang="en-AU" sz="1200" b="0" i="1" u="none" strike="noStrike" noProof="1">
                <a:highlight>
                  <a:srgbClr val="000000">
                    <a:alpha val="0"/>
                  </a:srgbClr>
                </a:highlight>
                <a:latin typeface="Calibri"/>
              </a:rPr>
              <a:t>. </a:t>
            </a:r>
            <a:r>
              <a:rPr lang="en-AU" sz="1200" b="1" i="1" u="none" strike="noStrike" noProof="1">
                <a:highlight>
                  <a:srgbClr val="000000">
                    <a:alpha val="0"/>
                  </a:srgbClr>
                </a:highlight>
                <a:latin typeface="Calibri"/>
              </a:rPr>
              <a:t>Chagua mada na ujumbe unaofaa kwa hadhira yako. </a:t>
            </a:r>
            <a:r>
              <a:rPr lang="en-AU" sz="1200" b="0" i="1" u="none" strike="noStrike" noProof="1">
                <a:highlight>
                  <a:srgbClr val="000000">
                    <a:alpha val="0"/>
                  </a:srgbClr>
                </a:highlight>
                <a:latin typeface="Calibri"/>
              </a:rPr>
              <a:t>Tunatambua kwamba jumbe fulani huenda zisifae katika tamaduni fulani au kuwa washiriki wanaweza kuona ujumbe au mada fulani unakabiliwa, kama vile kuzuia mimba au kutoa mimba. Ikiwa ujumbe ni muhimu kwa hadhira yako lakini ungependa kuutoa kwa njia tofauti, jisikie huru kutumia maneno yanayofaa zaidi kwa hadhira yako.</a:t>
            </a:r>
          </a:p>
          <a:p>
            <a:endParaRPr lang="en-AU" sz="1200" noProof="1"/>
          </a:p>
          <a:p>
            <a:pPr rtl="0"/>
            <a:r>
              <a:rPr lang="en-AU" sz="1200" b="0" i="1" u="none" strike="noStrike" noProof="1">
                <a:highlight>
                  <a:srgbClr val="000000">
                    <a:alpha val="0"/>
                  </a:srgbClr>
                </a:highlight>
                <a:latin typeface="Calibri"/>
              </a:rPr>
              <a:t>Tunatumia viwakilishi ‘wewe’ na ‘yako’ katika wasilisho hili, kama tunavyofanya katika mawasilisho mengine kwenye seti hiyo ya zana. Tunaamini kwamba njia hii ya kuzungumza moja kwa moja na hadhira ile inafanya kazi vizuri na hufanya ujumbe kuwa wazi na unaohusika. Ikiwa fomu hii ya moja kwa moja inakabiliana mno na hadhira yako, unaweza kutumia viwakilishi ‘sisi’, ‘yetu’ au ‘yake’, badala yake.</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a:t>
            </a:fld>
            <a:endParaRPr lang="en-AU"/>
          </a:p>
        </p:txBody>
      </p:sp>
    </p:spTree>
    <p:extLst>
      <p:ext uri="{BB962C8B-B14F-4D97-AF65-F5344CB8AC3E}">
        <p14:creationId xmlns:p14="http://schemas.microsoft.com/office/powerpoint/2010/main" val="270075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Calibri"/>
              </a:rPr>
              <a:t>Tuzungumze juu ya raha ya ngono na kile kinachoweza kuathiri maisha yako ya ngono.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11</a:t>
            </a:fld>
            <a:endParaRPr lang="en-AU"/>
          </a:p>
        </p:txBody>
      </p:sp>
    </p:spTree>
    <p:extLst>
      <p:ext uri="{BB962C8B-B14F-4D97-AF65-F5344CB8AC3E}">
        <p14:creationId xmlns:p14="http://schemas.microsoft.com/office/powerpoint/2010/main" val="84526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sw" sz="1200" b="0" i="0" u="none" strike="noStrike" dirty="0">
                <a:highlight>
                  <a:srgbClr val="000000">
                    <a:alpha val="0"/>
                  </a:srgbClr>
                </a:highlight>
                <a:latin typeface="Calibri"/>
              </a:rPr>
              <a:t>Ingawa kwa watu wengine kufanya kimapenzi ni hasa kuhusu kujaribu kupata watoto, inapaswa pia kujisikia vizuri.</a:t>
            </a:r>
          </a:p>
          <a:p>
            <a:pPr marL="181218" indent="-181218" rtl="0">
              <a:buFont typeface="Arial" pitchFamily="34" charset="0"/>
              <a:buChar char="•"/>
            </a:pPr>
            <a:r>
              <a:rPr lang="sw" sz="1200" b="0" i="0" u="none" strike="noStrike" dirty="0">
                <a:highlight>
                  <a:srgbClr val="000000">
                    <a:alpha val="0"/>
                  </a:srgbClr>
                </a:highlight>
                <a:latin typeface="Calibri"/>
              </a:rPr>
              <a:t>Wanawake wana haki sawa kujisikia raha ya ngono kama wanamume. Ni nzuri kwa mwanamke kufurahia ngono na kujisikia raha. Ni vizuri kwa mwanamke kujua mwili wake, kujua ni nini inajisikia vizuri kwake, kujua anapenda kuguswa wapi lakini pia hapendi nini.</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Kuwa na uzoefu wa kupendeza wa ngono pia ni nzuri kwa afya yako. Kunaweza kukusaidia: kulala bora, kupunguza mkazo, kupunguza shinikizo ya damu na kuboresha afya yako ya moyo.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Nchini Australia, ni sawa kuzungumza kuhusu ngono, ujinsia na raha ya ngono.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12</a:t>
            </a:fld>
            <a:endParaRPr lang="en-AU"/>
          </a:p>
        </p:txBody>
      </p:sp>
    </p:spTree>
    <p:extLst>
      <p:ext uri="{BB962C8B-B14F-4D97-AF65-F5344CB8AC3E}">
        <p14:creationId xmlns:p14="http://schemas.microsoft.com/office/powerpoint/2010/main" val="338342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Kuna mambo unayoweza kufanya ili kukusaidia kujisikia raha na kuwa na maisha bora ya ngono. </a:t>
            </a:r>
          </a:p>
          <a:p>
            <a:pPr rtl="0"/>
            <a:r>
              <a:rPr lang="sw" sz="1200" b="0" i="0" u="none" strike="noStrike" dirty="0">
                <a:highlight>
                  <a:srgbClr val="000000">
                    <a:alpha val="0"/>
                  </a:srgbClr>
                </a:highlight>
                <a:latin typeface="Calibri"/>
              </a:rPr>
              <a:t>Unaweza kujaribu:</a:t>
            </a:r>
          </a:p>
          <a:p>
            <a:pPr marL="219159" indent="-191564" rtl="0">
              <a:buFont typeface="Arial" pitchFamily="34" charset="0"/>
              <a:buChar char="•"/>
            </a:pPr>
            <a:r>
              <a:rPr lang="sw" sz="1200" b="0" i="0" u="none" strike="noStrike" dirty="0">
                <a:highlight>
                  <a:srgbClr val="000000">
                    <a:alpha val="0"/>
                  </a:srgbClr>
                </a:highlight>
                <a:latin typeface="Calibri"/>
              </a:rPr>
              <a:t>kugundua jinsia yako kwa kuujua mwili wako - kwa kuchunguza kile kinachopendeza kupitia mguso wa mpenzi wako au mguso wako mwenyewe</a:t>
            </a:r>
          </a:p>
          <a:p>
            <a:pPr marL="219159" indent="-191564" rtl="0">
              <a:buFont typeface="Arial" pitchFamily="34" charset="0"/>
              <a:buChar char="•"/>
            </a:pPr>
            <a:r>
              <a:rPr lang="sw" sz="1200" b="0" i="0" u="none" strike="noStrike" dirty="0">
                <a:highlight>
                  <a:srgbClr val="000000">
                    <a:alpha val="0"/>
                  </a:srgbClr>
                </a:highlight>
                <a:latin typeface="Calibri"/>
              </a:rPr>
              <a:t>kuzungumza na mpenzi wako wa ngono - ni muhimu kujaribu kuongea kuhusu kile kinachojisikia kuwa sawa na kisichofaa. Ikiwa wewe na mwenzi wako kujisikia kuheshimiwa na furaha na maisha yako ya ngono, uhusiano wako unaweza kuwa bora na wenye nguvu</a:t>
            </a:r>
          </a:p>
          <a:p>
            <a:pPr marL="219159" indent="-191564" rtl="0">
              <a:buFont typeface="Arial" pitchFamily="34" charset="0"/>
              <a:buChar char="•"/>
            </a:pPr>
            <a:r>
              <a:rPr lang="sw" sz="1200" b="0" i="0" u="none" strike="noStrike" dirty="0">
                <a:highlight>
                  <a:srgbClr val="000000">
                    <a:alpha val="0"/>
                  </a:srgbClr>
                </a:highlight>
                <a:latin typeface="Calibri"/>
              </a:rPr>
              <a:t>pata muda wa kufanya ngono - tunaishi maisha yenye shughuli nyingi, lakini ni vizuri kufanya ngono wakati wewe na mpenzi wako mnahisi hivyo</a:t>
            </a:r>
          </a:p>
          <a:p>
            <a:pPr marL="219159" indent="-191564" rtl="0">
              <a:buFont typeface="Arial" pitchFamily="34" charset="0"/>
              <a:buChar char="•"/>
            </a:pPr>
            <a:r>
              <a:rPr lang="sw" sz="1200" b="0" i="0" u="none" strike="noStrike" dirty="0">
                <a:highlight>
                  <a:srgbClr val="000000">
                    <a:alpha val="0"/>
                  </a:srgbClr>
                </a:highlight>
                <a:latin typeface="Calibri"/>
              </a:rPr>
              <a:t>kuzungumza na daktari, muuguzi au mtu unayemwamini ikiwa una matatizo ya ngono.</a:t>
            </a:r>
          </a:p>
          <a:p>
            <a:endParaRPr lang="en-AU" dirty="0"/>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13</a:t>
            </a:fld>
            <a:endParaRPr lang="en-AU"/>
          </a:p>
        </p:txBody>
      </p:sp>
    </p:spTree>
    <p:extLst>
      <p:ext uri="{BB962C8B-B14F-4D97-AF65-F5344CB8AC3E}">
        <p14:creationId xmlns:p14="http://schemas.microsoft.com/office/powerpoint/2010/main" val="389893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Ni kawaida kwa maisha yako ya ngono kubadilika katika maisha yako yote. </a:t>
            </a:r>
          </a:p>
          <a:p>
            <a:pPr marL="191564" indent="-191564" rtl="0">
              <a:buFont typeface="Arial" pitchFamily="34" charset="0"/>
              <a:buChar char="•"/>
            </a:pPr>
            <a:r>
              <a:rPr lang="sw" sz="1200" b="0" i="0" u="none" strike="noStrike" dirty="0">
                <a:highlight>
                  <a:srgbClr val="000000">
                    <a:alpha val="0"/>
                  </a:srgbClr>
                </a:highlight>
                <a:latin typeface="Calibri"/>
              </a:rPr>
              <a:t>Mambo mengi yanaweza kuathiri maisha yako ya ngono, kama:</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mabadiliko katika mwili wako kwa nyakati tofauti katika maisha yako yote. Kwa mfano, baada ya kuzaa au unapozeeka, huenda hujisikii kufanya mapenzi au ngono inaweza kuwa yenye maumivu</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afya yako na afya ya mwenzi wako</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mhemko wako - jinsi unavyohisi, ikiwa una mkazo</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kama unafurahi katika uhusiano wako</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majukumu nyumbani, kama vile kuwatunza watoto wadogo, wazazi wazee au wengine.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14</a:t>
            </a:fld>
            <a:endParaRPr lang="en-AU"/>
          </a:p>
        </p:txBody>
      </p:sp>
    </p:spTree>
    <p:extLst>
      <p:ext uri="{BB962C8B-B14F-4D97-AF65-F5344CB8AC3E}">
        <p14:creationId xmlns:p14="http://schemas.microsoft.com/office/powerpoint/2010/main" val="174969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Calibri"/>
              </a:rPr>
              <a:t>Tuzungumze kuhusu baadhi ya matatizo ya kingono ya kawaida.</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15</a:t>
            </a:fld>
            <a:endParaRPr lang="en-AU"/>
          </a:p>
        </p:txBody>
      </p:sp>
    </p:spTree>
    <p:extLst>
      <p:ext uri="{BB962C8B-B14F-4D97-AF65-F5344CB8AC3E}">
        <p14:creationId xmlns:p14="http://schemas.microsoft.com/office/powerpoint/2010/main" val="399431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itchFamily="34" charset="0"/>
              <a:buChar char="•"/>
              <a:defRPr/>
            </a:pPr>
            <a:r>
              <a:rPr lang="sw" sz="1200" b="0" i="0" u="none" strike="noStrike" dirty="0">
                <a:solidFill>
                  <a:schemeClr val="tx1"/>
                </a:solidFill>
                <a:highlight>
                  <a:srgbClr val="000000">
                    <a:alpha val="0"/>
                  </a:srgbClr>
                </a:highlight>
                <a:latin typeface="Calibri"/>
              </a:rPr>
              <a:t>Wanawake wengi wana wasiwasi kuhusu ngono. Kwa mfano, unaweza kupata uchungu unapofanya mapenzi au unaweza kuwa na wasiwasi kwamba hujisikii kufanya ngono.</a:t>
            </a:r>
          </a:p>
          <a:p>
            <a:pPr marL="191564" indent="-191564" rtl="0">
              <a:buFont typeface="Arial" pitchFamily="34" charset="0"/>
              <a:buChar char="•"/>
            </a:pPr>
            <a:r>
              <a:rPr lang="sw" sz="1200" b="0" i="0" u="none" strike="noStrike" dirty="0">
                <a:solidFill>
                  <a:schemeClr val="tx1"/>
                </a:solidFill>
                <a:highlight>
                  <a:srgbClr val="000000">
                    <a:alpha val="0"/>
                  </a:srgbClr>
                </a:highlight>
                <a:latin typeface="Calibri"/>
              </a:rPr>
              <a:t>Unaweza kuzungumza na daktari au muuguzi wako ikiwa una masuala yoyote.</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16</a:t>
            </a:fld>
            <a:endParaRPr lang="en-AU"/>
          </a:p>
        </p:txBody>
      </p:sp>
    </p:spTree>
    <p:extLst>
      <p:ext uri="{BB962C8B-B14F-4D97-AF65-F5344CB8AC3E}">
        <p14:creationId xmlns:p14="http://schemas.microsoft.com/office/powerpoint/2010/main" val="351670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Wanawake wengine wana wasiwasi kuhusu ngono yenye uchungu.</a:t>
            </a:r>
          </a:p>
          <a:p>
            <a:pPr marL="191564" indent="-191564" rtl="0">
              <a:buFont typeface="Arial" pitchFamily="34" charset="0"/>
              <a:buChar char="•"/>
            </a:pPr>
            <a:r>
              <a:rPr lang="sw" sz="1200" b="0" i="0" u="none" strike="noStrike" dirty="0">
                <a:highlight>
                  <a:srgbClr val="000000">
                    <a:alpha val="0"/>
                  </a:srgbClr>
                </a:highlight>
                <a:latin typeface="Calibri"/>
              </a:rPr>
              <a:t>Ngono yenye uchungu ni wakati mwanamke anahisi maumivu kabla kidogo, wakati wa au baada ya kujamiiana kwa uke. </a:t>
            </a:r>
          </a:p>
          <a:p>
            <a:pPr marL="191564" indent="-191564" rtl="0">
              <a:buFont typeface="Arial" pitchFamily="34" charset="0"/>
              <a:buChar char="•"/>
            </a:pPr>
            <a:r>
              <a:rPr lang="sw" sz="1200" b="0" i="0" u="none" strike="noStrike" dirty="0">
                <a:highlight>
                  <a:srgbClr val="000000">
                    <a:alpha val="0"/>
                  </a:srgbClr>
                </a:highlight>
                <a:latin typeface="Calibri"/>
              </a:rPr>
              <a:t>Ngono yenye uchungu inaweza kuathiri mtu yeyote, lakini ni kawaida zaidi katika:</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wanawake vijana</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wanawake ambao wamejifungua hivi karibuni au wanaonyonyesha</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wanawake wazee ambao hawana hedhi tena. </a:t>
            </a:r>
          </a:p>
          <a:p>
            <a:endParaRPr lang="en-AU" dirty="0"/>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17</a:t>
            </a:fld>
            <a:endParaRPr lang="en-AU"/>
          </a:p>
        </p:txBody>
      </p:sp>
    </p:spTree>
    <p:extLst>
      <p:ext uri="{BB962C8B-B14F-4D97-AF65-F5344CB8AC3E}">
        <p14:creationId xmlns:p14="http://schemas.microsoft.com/office/powerpoint/2010/main" val="136271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itchFamily="34" charset="0"/>
              <a:buChar char="•"/>
              <a:defRPr/>
            </a:pPr>
            <a:r>
              <a:rPr lang="sw" sz="1200" b="0" i="0" u="none" strike="noStrike" dirty="0">
                <a:highlight>
                  <a:srgbClr val="000000">
                    <a:alpha val="0"/>
                  </a:srgbClr>
                </a:highlight>
                <a:latin typeface="Calibri"/>
              </a:rPr>
              <a:t>Ngono yenye uchungu inaweza kusababishwa na mambo mbalimbali. </a:t>
            </a:r>
          </a:p>
          <a:p>
            <a:pPr marL="191564" indent="-191564" rtl="0">
              <a:buFont typeface="Arial" pitchFamily="34" charset="0"/>
              <a:buChar char="•"/>
            </a:pPr>
            <a:r>
              <a:rPr lang="sw" sz="1200" b="0" i="0" u="none" strike="noStrike" dirty="0">
                <a:highlight>
                  <a:srgbClr val="000000">
                    <a:alpha val="0"/>
                  </a:srgbClr>
                </a:highlight>
                <a:latin typeface="Calibri"/>
              </a:rPr>
              <a:t>Ikiwa unapata ngono yenye uchungu, unaweza kuzungumza na daktari au muuguzi wako. </a:t>
            </a:r>
          </a:p>
          <a:p>
            <a:pPr marL="191564" indent="-191564" rtl="0">
              <a:buFont typeface="Arial" pitchFamily="34" charset="0"/>
              <a:buChar char="•"/>
            </a:pPr>
            <a:r>
              <a:rPr lang="sw" sz="1200" b="0" i="0" u="none" strike="noStrike" dirty="0">
                <a:highlight>
                  <a:srgbClr val="000000">
                    <a:alpha val="0"/>
                  </a:srgbClr>
                </a:highlight>
                <a:latin typeface="Calibri"/>
              </a:rPr>
              <a:t>Anaweza kukusaidia kugundua kwani ngono ni yenye uchungu na kupendekeza matibabu sahihi. </a:t>
            </a:r>
          </a:p>
          <a:p>
            <a:pPr marL="191564" indent="-191564" rtl="0">
              <a:buFont typeface="Arial" pitchFamily="34" charset="0"/>
              <a:buChar char="•"/>
            </a:pPr>
            <a:r>
              <a:rPr lang="sw" sz="1200" b="0" i="0" u="none" strike="noStrike" dirty="0">
                <a:highlight>
                  <a:srgbClr val="000000">
                    <a:alpha val="0"/>
                  </a:srgbClr>
                </a:highlight>
                <a:latin typeface="Calibri"/>
              </a:rPr>
              <a:t>Anaweza:</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kutibu sababu ya uchungu</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kupendekeza kutumia mafuta ya kulainisha - mafuta ya kulainisha ni jeli, maji na mafuta maalum unayoweza kupaka ndani ya uke wako na kwenye uume wa mpenzi wako ili kufanya uke wako uwe na unyevu na kuepuka maumivu wakati wa kujamiiana </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kupendekeza kutumia mafuta maalum kwa uke wako kama umejifungua hivi karibuni au ikiwa uko katika hatua ya baadaye ya maisha - karibu wakati ambapo siku zako za hedhi zinakoma</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kudokeza njia za kujilegeza wakati wa ngono</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kukuelekeza kwa mtaalamu, kwa mfano mtaalamu wa tibamaungo ambaye ni mtaalamu wa afya ya wanawake.</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18</a:t>
            </a:fld>
            <a:endParaRPr lang="en-AU"/>
          </a:p>
        </p:txBody>
      </p:sp>
    </p:spTree>
    <p:extLst>
      <p:ext uri="{BB962C8B-B14F-4D97-AF65-F5344CB8AC3E}">
        <p14:creationId xmlns:p14="http://schemas.microsoft.com/office/powerpoint/2010/main" val="1070313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sw" sz="1200" b="0" i="0" u="none" strike="noStrike" dirty="0">
                <a:highlight>
                  <a:srgbClr val="000000">
                    <a:alpha val="0"/>
                  </a:srgbClr>
                </a:highlight>
                <a:latin typeface="Calibri"/>
              </a:rPr>
              <a:t>Kwa wanawake wengine kutojisikia kufanya ngono kunaweza pia kuwa wasiwasi. Kuwa na hamu kidogo au kutopenda kabisa ngono kunaitwa ashiki ya chini. Ashiki ni kiasi gani unachojisikia kufanya ngono, na mpenzi au wewe mwenyewe. </a:t>
            </a:r>
          </a:p>
          <a:p>
            <a:pPr marL="191564" indent="-191564" rtl="0">
              <a:buFont typeface="Arial" pitchFamily="34" charset="0"/>
              <a:buChar char="•"/>
            </a:pPr>
            <a:r>
              <a:rPr lang="sw" sz="1200" b="0" i="0" u="none" strike="noStrike" dirty="0">
                <a:highlight>
                  <a:srgbClr val="000000">
                    <a:alpha val="0"/>
                  </a:srgbClr>
                </a:highlight>
                <a:latin typeface="Calibri"/>
              </a:rPr>
              <a:t>Mtu yeyote anaweza kupata ashiki ya chini. Inaweza kutokea katika umri wowote, lakini inakuwa ya kawaida zaidi tunapozeeka.  </a:t>
            </a:r>
          </a:p>
          <a:p>
            <a:pPr marL="191564" indent="-191564" rtl="0">
              <a:buFont typeface="Arial" pitchFamily="34" charset="0"/>
              <a:buChar char="•"/>
            </a:pPr>
            <a:r>
              <a:rPr lang="sw" sz="1200" b="0" i="0" u="none" strike="noStrike" dirty="0">
                <a:highlight>
                  <a:srgbClr val="000000">
                    <a:alpha val="0"/>
                  </a:srgbClr>
                </a:highlight>
                <a:latin typeface="Calibri"/>
              </a:rPr>
              <a:t>Ikiwa ashiki ya chini haikusumbui, sio shida. Ashiki ya chini ni shida tu ikiwa inakutia wasiwasi au inakufanya uhisi bila furaha.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19</a:t>
            </a:fld>
            <a:endParaRPr lang="en-AU"/>
          </a:p>
        </p:txBody>
      </p:sp>
    </p:spTree>
    <p:extLst>
      <p:ext uri="{BB962C8B-B14F-4D97-AF65-F5344CB8AC3E}">
        <p14:creationId xmlns:p14="http://schemas.microsoft.com/office/powerpoint/2010/main" val="392153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Ikiwa una ashiki ya chini na inakusumbua au kufanya uhisi huna furaha, kuna matibabu yanayopatikana. </a:t>
            </a:r>
          </a:p>
          <a:p>
            <a:pPr marL="191564" indent="-191564" rtl="0">
              <a:buFont typeface="Arial" pitchFamily="34" charset="0"/>
              <a:buChar char="•"/>
            </a:pPr>
            <a:r>
              <a:rPr lang="sw" sz="1200" b="0" i="0" u="none" strike="noStrike" dirty="0">
                <a:highlight>
                  <a:srgbClr val="000000">
                    <a:alpha val="0"/>
                  </a:srgbClr>
                </a:highlight>
                <a:latin typeface="Calibri"/>
              </a:rPr>
              <a:t>Daktari wako anaweza kukusaidia kufahamu kwani una ashiki ya chini na kupendekeza matibabu. Kwa mfano, ikiwa ashiki yako ya chini ni kwa sababu ya matatizo kadhaa katika uhusiano wako, daktari wako anaweza kupendekeza tiba ya uhusiano. </a:t>
            </a:r>
          </a:p>
          <a:p>
            <a:endParaRPr lang="en-AU" dirty="0"/>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20</a:t>
            </a:fld>
            <a:endParaRPr lang="en-AU"/>
          </a:p>
        </p:txBody>
      </p:sp>
    </p:spTree>
    <p:extLst>
      <p:ext uri="{BB962C8B-B14F-4D97-AF65-F5344CB8AC3E}">
        <p14:creationId xmlns:p14="http://schemas.microsoft.com/office/powerpoint/2010/main" val="133635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1" i="0" u="none" strike="noStrike" dirty="0">
                <a:solidFill>
                  <a:srgbClr val="000000"/>
                </a:solidFill>
                <a:highlight>
                  <a:srgbClr val="000000">
                    <a:alpha val="0"/>
                  </a:srgbClr>
                </a:highlight>
                <a:latin typeface="Calibri" panose="020F0502020204030204" pitchFamily="34" charset="0"/>
                <a:cs typeface="Calibri" panose="020F0502020204030204" pitchFamily="34" charset="0"/>
              </a:rPr>
              <a:t>Mwili Wangu. Afya Yangu.</a:t>
            </a:r>
            <a:r>
              <a:rPr lang="sw" sz="1200" b="0" i="0" u="none" strike="noStrike" dirty="0">
                <a:solidFill>
                  <a:srgbClr val="000000"/>
                </a:solidFill>
                <a:highlight>
                  <a:srgbClr val="000000">
                    <a:alpha val="0"/>
                  </a:srgbClr>
                </a:highlight>
                <a:latin typeface="Calibri" panose="020F0502020204030204" pitchFamily="34" charset="0"/>
                <a:cs typeface="Calibri" panose="020F0502020204030204" pitchFamily="34" charset="0"/>
              </a:rPr>
              <a:t> ni zana ya kielimu ya kusaidia mashirika na waelimishaji kutoa maelezo ya afya kwa wanawake wenye asili ya wahamiaji na wakimbizi. Pia inahimiza mazungumzo na wanawake kuhusu afya zao. </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Calibri" panose="020F0502020204030204" pitchFamily="34" charset="0"/>
                <a:cs typeface="Calibri" panose="020F0502020204030204" pitchFamily="34" charset="0"/>
              </a:rPr>
              <a:t>Seti hiyo ya zana ni mfululizo wa maonyesho unaopanuka kuhusu mada muhimu za afya, kama vile kuishi kiafya, afya ya kihisia, kukoma hedhi au afya ya ngono.</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Calibri" panose="020F0502020204030204" pitchFamily="34" charset="0"/>
                <a:cs typeface="Calibri" panose="020F0502020204030204" pitchFamily="34" charset="0"/>
              </a:rPr>
              <a:t>Tembelea </a:t>
            </a:r>
            <a:r>
              <a:rPr lang="sw" sz="1200" b="0" i="0" u="sng" strike="noStrike" dirty="0">
                <a:solidFill>
                  <a:srgbClr val="000000"/>
                </a:solidFill>
                <a:highlight>
                  <a:srgbClr val="000000">
                    <a:alpha val="0"/>
                  </a:srgbClr>
                </a:highlight>
                <a:latin typeface="Calibri" panose="020F0502020204030204" pitchFamily="34" charset="0"/>
                <a:cs typeface="Calibri" panose="020F0502020204030204" pitchFamily="34" charset="0"/>
              </a:rPr>
              <a:t>jeanhailes.org.au</a:t>
            </a:r>
            <a:r>
              <a:rPr lang="sw" sz="1200" b="0" i="0" u="none" strike="noStrike" dirty="0">
                <a:solidFill>
                  <a:srgbClr val="000000"/>
                </a:solidFill>
                <a:highlight>
                  <a:srgbClr val="000000">
                    <a:alpha val="0"/>
                  </a:srgbClr>
                </a:highlight>
                <a:latin typeface="Calibri" panose="020F0502020204030204" pitchFamily="34" charset="0"/>
                <a:cs typeface="Calibri" panose="020F0502020204030204" pitchFamily="34" charset="0"/>
              </a:rPr>
              <a:t> kwa maelezo zaidi na orodha ya maonyesho yanayopatikana katika Kiingereza na lugha zingine.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a:t>
            </a:fld>
            <a:endParaRPr lang="en-AU"/>
          </a:p>
        </p:txBody>
      </p:sp>
    </p:spTree>
    <p:extLst>
      <p:ext uri="{BB962C8B-B14F-4D97-AF65-F5344CB8AC3E}">
        <p14:creationId xmlns:p14="http://schemas.microsoft.com/office/powerpoint/2010/main" val="914874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Calibri"/>
              </a:rPr>
              <a:t>Tuzungumze kuhusu mahusiano yenye heshima na idhini.</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21</a:t>
            </a:fld>
            <a:endParaRPr lang="en-AU"/>
          </a:p>
        </p:txBody>
      </p:sp>
    </p:spTree>
    <p:extLst>
      <p:ext uri="{BB962C8B-B14F-4D97-AF65-F5344CB8AC3E}">
        <p14:creationId xmlns:p14="http://schemas.microsoft.com/office/powerpoint/2010/main" val="523381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Kuwa na uhusiano wa heshima, uaminifu na salama ni muhimu kwa afya na ustawi wako.</a:t>
            </a:r>
          </a:p>
          <a:p>
            <a:pPr marL="191564" indent="-191564" rtl="0">
              <a:buFont typeface="Arial" pitchFamily="34" charset="0"/>
              <a:buChar char="•"/>
            </a:pPr>
            <a:r>
              <a:rPr lang="sw" sz="1200" b="0" i="0" u="none" strike="noStrike" dirty="0">
                <a:highlight>
                  <a:srgbClr val="000000">
                    <a:alpha val="0"/>
                  </a:srgbClr>
                </a:highlight>
                <a:latin typeface="Calibri"/>
              </a:rPr>
              <a:t>Mambo muhimu kuliko yote katika kila uhusiano ni:</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heshima - wakati wenzi wote wawili wanakubaliana jinsi walivyo, ikijumuisha mambo ambayo wanapenda, wasiyopenda, na mipaka yao</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mawasiliano ya wazi - wakati unapoweza kuzungumza wazi na mwenzi wako kuhusu mawazo, hisia, mahitaji yako, unachopenda na kutopenda </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salama - hupaswi kamwe kumwogopa mpenzi wako au kumfanya mwenzako ajisikie kuwa na hofu.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22</a:t>
            </a:fld>
            <a:endParaRPr lang="en-AU"/>
          </a:p>
        </p:txBody>
      </p:sp>
    </p:spTree>
    <p:extLst>
      <p:ext uri="{BB962C8B-B14F-4D97-AF65-F5344CB8AC3E}">
        <p14:creationId xmlns:p14="http://schemas.microsoft.com/office/powerpoint/2010/main" val="3960951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sw" sz="1200" b="0" i="0" u="none" strike="noStrike" dirty="0">
                <a:highlight>
                  <a:srgbClr val="000000">
                    <a:alpha val="0"/>
                  </a:srgbClr>
                </a:highlight>
                <a:latin typeface="Calibri"/>
              </a:rPr>
              <a:t>Uhusiano mzuri wa ngono ni pamoja na idhini.</a:t>
            </a:r>
          </a:p>
          <a:p>
            <a:pPr marL="191564" indent="-191564" rtl="0">
              <a:buFont typeface="Arial" pitchFamily="34" charset="0"/>
              <a:buChar char="•"/>
            </a:pPr>
            <a:r>
              <a:rPr lang="sw" sz="1200" b="0" i="0" u="none" strike="noStrike" dirty="0">
                <a:highlight>
                  <a:srgbClr val="000000">
                    <a:alpha val="0"/>
                  </a:srgbClr>
                </a:highlight>
                <a:latin typeface="Calibri"/>
              </a:rPr>
              <a:t>Wakati wa kuzungumza juu ya ngono, idhini ina maana unakubali kwa uhuru na furaha kufanya mapenzi au kufanya shughuli za kingono na mtu mwingine kwa sababu unataka kufanya kwa wakati ule. Inajumuisha aina yoyote ya ngono: ngono ya uke, ya mdomo au ya mkundu, au mambo yoyote ya ngono ambayo mnafurahia kufanya, mradi nyote mnataka kuyafanya.</a:t>
            </a:r>
          </a:p>
          <a:p>
            <a:pPr marL="191564" indent="-191564" rtl="0">
              <a:buFont typeface="Arial" pitchFamily="34" charset="0"/>
              <a:buChar char="•"/>
            </a:pPr>
            <a:r>
              <a:rPr lang="sw" sz="1200" b="0" i="0" u="none" strike="noStrike" dirty="0">
                <a:highlight>
                  <a:srgbClr val="000000">
                    <a:alpha val="0"/>
                  </a:srgbClr>
                </a:highlight>
                <a:latin typeface="Calibri"/>
              </a:rPr>
              <a:t>Idhini lazima iwe ya pande zote, inayo maana kwamba washirika wote wanakubaliana.</a:t>
            </a:r>
          </a:p>
          <a:p>
            <a:pPr marL="191564" indent="-191564" defTabSz="966612" rtl="0">
              <a:buFont typeface="Arial" pitchFamily="34" charset="0"/>
              <a:buChar char="•"/>
              <a:defRPr/>
            </a:pPr>
            <a:r>
              <a:rPr lang="sw" sz="1200" b="0" i="0" u="none" strike="noStrike" dirty="0">
                <a:highlight>
                  <a:srgbClr val="000000">
                    <a:alpha val="0"/>
                  </a:srgbClr>
                </a:highlight>
                <a:latin typeface="Calibri"/>
              </a:rPr>
              <a:t>Hakuna neno kama ni mara ya kwanza kufanya ngono au kufanya mambo ya ngono na mtu au kama ni mara ya 100, idhini ni muhimu wakati wote. </a:t>
            </a:r>
          </a:p>
          <a:p>
            <a:pPr marL="191564" indent="-191564" rtl="0">
              <a:buFont typeface="Arial" pitchFamily="34" charset="0"/>
              <a:buChar char="•"/>
            </a:pPr>
            <a:r>
              <a:rPr lang="sw" sz="1200" b="0" i="0" u="none" strike="noStrike" dirty="0">
                <a:highlight>
                  <a:srgbClr val="000000">
                    <a:alpha val="0"/>
                  </a:srgbClr>
                </a:highlight>
                <a:latin typeface="Calibri"/>
              </a:rPr>
              <a:t>Una haki ya kusema 'hapana', hata ikiwa yeye ni mume wako au mwenzi wa muda mrefu. Huenda huna hali ya kujisikia kufanya ngono, huenda hupendi mambo ya ngono ambayo mwenzi wako anadokeza, au inaweza kuwa uchungu kwako.</a:t>
            </a:r>
          </a:p>
          <a:p>
            <a:pPr marL="191564" indent="-191564" rtl="0">
              <a:buFont typeface="Arial" pitchFamily="34" charset="0"/>
              <a:buChar char="•"/>
            </a:pPr>
            <a:r>
              <a:rPr lang="sw" sz="1200" b="0" i="0" u="none" strike="noStrike" dirty="0">
                <a:highlight>
                  <a:srgbClr val="000000">
                    <a:alpha val="0"/>
                  </a:srgbClr>
                </a:highlight>
                <a:latin typeface="Calibri"/>
              </a:rPr>
              <a:t>Hata kama ulikubali kufanya mapenzi na mtu lakini umebadili mawazo, unaweza kusema ‘acha’ wakati wowote, hata wakati unapofanya mapenzi.</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Ngono bila idhini ni ukatili wa kingono na si sawa.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23</a:t>
            </a:fld>
            <a:endParaRPr lang="en-AU"/>
          </a:p>
        </p:txBody>
      </p:sp>
    </p:spTree>
    <p:extLst>
      <p:ext uri="{BB962C8B-B14F-4D97-AF65-F5344CB8AC3E}">
        <p14:creationId xmlns:p14="http://schemas.microsoft.com/office/powerpoint/2010/main" val="3012967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itchFamily="34" charset="0"/>
              <a:buChar char="•"/>
              <a:defRPr/>
            </a:pPr>
            <a:r>
              <a:rPr lang="sw" sz="1200" b="0" i="0" u="none" strike="noStrike" dirty="0">
                <a:highlight>
                  <a:srgbClr val="000000">
                    <a:alpha val="0"/>
                  </a:srgbClr>
                </a:highlight>
                <a:latin typeface="Calibri"/>
              </a:rPr>
              <a:t>Ikiwa una wasiwasi kuwa mtu fulani amefanya ngono au kufanya shughuli za ngono nawe bila idhini yako, au ikiwa una wasiwasi kuhusu uhusiano wako wa kimapenzi, unaweza kupiga simu kwa 1800RESPECT.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1800RESPECT ni huduma ya kitaifa ya ushauri nasaha wa shambulio la kingono na unyanyasaji wa familia wa nyumbani.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Unaweza kupiga simu huduma hii wakati wowote - masaa 24 kwa siku, siku 7 kwa wiki.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Ikiwa Kiingereza sio lugha yako ya kwanza na unapenda kusema katika lugha yako, unaweza kuomba kwa mkalimani.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Washauri watasikiliza maelezo yako na kutoa usaidizi ambao ni sahihi kwako na kwa hali yako.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Unaweza pia kutembelea 1800respect.org.au kwa taarifa katika lugha tofauti na kupata huduma za usaidizi katika jimbo au wilaya yako.</a:t>
            </a:r>
            <a:endParaRPr lang="en-AU" dirty="0"/>
          </a:p>
          <a:p>
            <a:pPr marL="191564" indent="-191564" defTabSz="1021679" rtl="0">
              <a:buFont typeface="Arial" pitchFamily="34" charset="0"/>
              <a:buChar char="•"/>
              <a:defRPr/>
            </a:pPr>
            <a:r>
              <a:rPr lang="sw" sz="1200" b="0" i="0" u="none" strike="noStrike" dirty="0">
                <a:highlight>
                  <a:srgbClr val="000000">
                    <a:alpha val="0"/>
                  </a:srgbClr>
                </a:highlight>
                <a:latin typeface="Calibri"/>
              </a:rPr>
              <a:t>Huenda pia una rafiki, mwanafamilia, mzee wa jamii au mfanyakazi wa afya unayemwamini na mwulize kwa ushauri au usaidizi wao. </a:t>
            </a:r>
          </a:p>
          <a:p>
            <a:pPr defTabSz="1021679">
              <a:defRPr/>
            </a:pPr>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24</a:t>
            </a:fld>
            <a:endParaRPr lang="en-AU"/>
          </a:p>
        </p:txBody>
      </p:sp>
    </p:spTree>
    <p:extLst>
      <p:ext uri="{BB962C8B-B14F-4D97-AF65-F5344CB8AC3E}">
        <p14:creationId xmlns:p14="http://schemas.microsoft.com/office/powerpoint/2010/main" val="906639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Calibri"/>
              </a:rPr>
              <a:t>Tuzungumze juu ya maambukizi ya zinaa, au STIs, na unapaswa kufanya nini ikiwa ukapata maambukizi hayo.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25</a:t>
            </a:fld>
            <a:endParaRPr lang="en-AU"/>
          </a:p>
        </p:txBody>
      </p:sp>
    </p:spTree>
    <p:extLst>
      <p:ext uri="{BB962C8B-B14F-4D97-AF65-F5344CB8AC3E}">
        <p14:creationId xmlns:p14="http://schemas.microsoft.com/office/powerpoint/2010/main" val="360666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STIs ni maambukizi ya zinaa yanayoweza kuambukiza kutoka kwa mtu mmoja, aliyeambukizwa, hadi mtu mwingine wakati wa kufanya ngono. Kuna aina tofauti ya STIs, kwa mfano klamidia, malengelenge ya sehemu za siri, hepatitis B, au kaswende.</a:t>
            </a:r>
          </a:p>
          <a:p>
            <a:pPr marL="191564" indent="-191564" defTabSz="966493" rtl="0">
              <a:buFont typeface="Arial" pitchFamily="34" charset="0"/>
              <a:buChar char="•"/>
              <a:defRPr/>
            </a:pPr>
            <a:r>
              <a:rPr lang="sw" sz="1200" b="0" i="0" u="none" strike="noStrike" dirty="0">
                <a:highlight>
                  <a:srgbClr val="000000">
                    <a:alpha val="0"/>
                  </a:srgbClr>
                </a:highlight>
                <a:latin typeface="Calibri"/>
              </a:rPr>
              <a:t>Mtu yeyote anaweza kupata STI - ikiwa umefanya mapenzi na watu mbalimbali, au mpenzi wako amefanya mapenzi na watu wengine, unaweza kupata STI.</a:t>
            </a:r>
          </a:p>
          <a:p>
            <a:pPr marL="191564" indent="-191564" rtl="0">
              <a:buFont typeface="Arial" pitchFamily="34" charset="0"/>
              <a:buChar char="•"/>
            </a:pPr>
            <a:r>
              <a:rPr lang="sw" sz="1200" b="0" i="0" u="none" strike="noStrike" dirty="0">
                <a:highlight>
                  <a:srgbClr val="000000">
                    <a:alpha val="0"/>
                  </a:srgbClr>
                </a:highlight>
                <a:latin typeface="Calibri"/>
              </a:rPr>
              <a:t>STIs nyingi zinaweza kuponywa au kudhibitiwa na dawa.  </a:t>
            </a:r>
          </a:p>
          <a:p>
            <a:pPr marL="191564" indent="-191564" rtl="0">
              <a:buFont typeface="Arial" pitchFamily="34" charset="0"/>
              <a:buChar char="•"/>
            </a:pPr>
            <a:r>
              <a:rPr lang="sw" sz="1200" b="0" i="0" u="none" strike="noStrike" dirty="0">
                <a:highlight>
                  <a:srgbClr val="000000">
                    <a:alpha val="0"/>
                  </a:srgbClr>
                </a:highlight>
                <a:latin typeface="Calibri"/>
              </a:rPr>
              <a:t>STIs zinaweza kusababisha matatizo ya afya ikiwa hazitatibiwa.  </a:t>
            </a:r>
          </a:p>
          <a:p>
            <a:pPr marL="191564" indent="-191564" defTabSz="1012139" rtl="0">
              <a:buFont typeface="Arial" pitchFamily="34" charset="0"/>
              <a:buChar char="•"/>
              <a:defRPr/>
            </a:pPr>
            <a:r>
              <a:rPr lang="sw" sz="1200" b="0" i="0" u="none" strike="noStrike" dirty="0">
                <a:highlight>
                  <a:srgbClr val="000000">
                    <a:alpha val="0"/>
                  </a:srgbClr>
                </a:highlight>
                <a:latin typeface="Calibri"/>
              </a:rPr>
              <a:t>Njia bora ya kujikinga na maambukizi ya zinaa (STIs) au kutowaambukiza watu wengine ni kutumia kondomu wakati wa kujamiiana. Kondomu zinazuia kubadilishana majimaji ya mwili yanayoweza kusambaza maambukizi ya zinaa.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26</a:t>
            </a:fld>
            <a:endParaRPr lang="en-AU"/>
          </a:p>
        </p:txBody>
      </p:sp>
    </p:spTree>
    <p:extLst>
      <p:ext uri="{BB962C8B-B14F-4D97-AF65-F5344CB8AC3E}">
        <p14:creationId xmlns:p14="http://schemas.microsoft.com/office/powerpoint/2010/main" val="4040329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itchFamily="34" charset="0"/>
              <a:buChar char="•"/>
            </a:pPr>
            <a:r>
              <a:rPr lang="sw" sz="1200" b="0" i="0" u="none" strike="noStrike" dirty="0">
                <a:highlight>
                  <a:srgbClr val="000000">
                    <a:alpha val="0"/>
                  </a:srgbClr>
                </a:highlight>
                <a:latin typeface="Calibri"/>
              </a:rPr>
              <a:t>Dalili za kawaida za STIs zikijumuisha:</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kuwashwa, kiwasho, malengelenge, vidonda karibu na sehemu za siri: uke, uume au mkundu </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maumivu wakati wa kukojoa</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kioevu au kutokwa visivyo vya kawaida vinatoka sehemu za siri: uke, uume au mkundu</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maumivu au kutoka damu wakati wa kufanya mapenzi.</a:t>
            </a:r>
          </a:p>
          <a:p>
            <a:pPr marL="191564" indent="-191564" rtl="0">
              <a:buFont typeface="Arial" pitchFamily="34" charset="0"/>
              <a:buChar char="•"/>
            </a:pPr>
            <a:r>
              <a:rPr lang="sw" sz="1200" b="0" i="0" u="none" strike="noStrike" dirty="0">
                <a:highlight>
                  <a:srgbClr val="000000">
                    <a:alpha val="0"/>
                  </a:srgbClr>
                </a:highlight>
                <a:latin typeface="Calibri"/>
              </a:rPr>
              <a:t>Lakini sio yote ya maambukizi ya zinaa yanasababisha dalili.</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Ukaguzi wa STI ni njia pekee kujua ikiwa unayo STI.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Ikiwa una wasiwasi kwamba unaweza kuwa na magonjwa ya zinaa, muulize daktari au muuguzi afanye uchunguzi wa magonjwa ya zinaa.</a:t>
            </a:r>
          </a:p>
          <a:p>
            <a:pPr marL="191564" indent="-191564">
              <a:buFont typeface="Arial" pitchFamily="34" charset="0"/>
              <a:buChar char="•"/>
            </a:pPr>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27</a:t>
            </a:fld>
            <a:endParaRPr lang="en-AU"/>
          </a:p>
        </p:txBody>
      </p:sp>
    </p:spTree>
    <p:extLst>
      <p:ext uri="{BB962C8B-B14F-4D97-AF65-F5344CB8AC3E}">
        <p14:creationId xmlns:p14="http://schemas.microsoft.com/office/powerpoint/2010/main" val="1843136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Ikiwa unafanya ngono, unapaswa kupata uchunguzi wa STI ikiwa:</a:t>
            </a:r>
          </a:p>
          <a:p>
            <a:pPr marL="190278" indent="-191564" rtl="0">
              <a:buFont typeface="Arial" pitchFamily="34" charset="0"/>
              <a:buChar char="•"/>
            </a:pPr>
            <a:r>
              <a:rPr lang="sw" sz="1200" b="0" i="0" u="none" strike="noStrike" dirty="0">
                <a:highlight>
                  <a:srgbClr val="000000">
                    <a:alpha val="0"/>
                  </a:srgbClr>
                </a:highlight>
                <a:latin typeface="Calibri"/>
              </a:rPr>
              <a:t>una dalili zozote</a:t>
            </a:r>
          </a:p>
          <a:p>
            <a:pPr marL="190278" indent="-191564" rtl="0">
              <a:buFont typeface="Arial" pitchFamily="34" charset="0"/>
              <a:buChar char="•"/>
            </a:pPr>
            <a:r>
              <a:rPr lang="sw" sz="1200" b="0" i="0" u="none" strike="noStrike" dirty="0">
                <a:highlight>
                  <a:srgbClr val="000000">
                    <a:alpha val="0"/>
                  </a:srgbClr>
                </a:highlight>
                <a:latin typeface="Calibri"/>
              </a:rPr>
              <a:t>una mpenzi mpya wa ngono</a:t>
            </a:r>
          </a:p>
          <a:p>
            <a:pPr marL="190278" indent="-191564" rtl="0">
              <a:buFont typeface="Arial" pitchFamily="34" charset="0"/>
              <a:buChar char="•"/>
            </a:pPr>
            <a:r>
              <a:rPr lang="sw" sz="1200" b="0" i="0" u="none" strike="noStrike" dirty="0">
                <a:highlight>
                  <a:srgbClr val="000000">
                    <a:alpha val="0"/>
                  </a:srgbClr>
                </a:highlight>
                <a:latin typeface="Calibri"/>
              </a:rPr>
              <a:t>mwenzi wako ana STI au dalili za STI</a:t>
            </a:r>
          </a:p>
          <a:p>
            <a:pPr marL="190278" indent="-191564" defTabSz="1021679" rtl="0">
              <a:buFont typeface="Arial" pitchFamily="34" charset="0"/>
              <a:buChar char="•"/>
              <a:defRPr/>
            </a:pPr>
            <a:r>
              <a:rPr lang="sw" sz="1200" b="0" i="0" u="none" strike="noStrike" dirty="0">
                <a:highlight>
                  <a:srgbClr val="000000">
                    <a:alpha val="0"/>
                  </a:srgbClr>
                </a:highlight>
                <a:latin typeface="Calibri"/>
              </a:rPr>
              <a:t>wewe au mwenzi wako anafanya mapenzi na watu wengine.</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28</a:t>
            </a:fld>
            <a:endParaRPr lang="en-AU"/>
          </a:p>
        </p:txBody>
      </p:sp>
    </p:spTree>
    <p:extLst>
      <p:ext uri="{BB962C8B-B14F-4D97-AF65-F5344CB8AC3E}">
        <p14:creationId xmlns:p14="http://schemas.microsoft.com/office/powerpoint/2010/main" val="1608317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mn-lt"/>
              </a:rPr>
              <a:t>Kujua kitakachotokea unapokwenda kupimwa kwa STI kunaweza kukusaidia kujisikia vizuri zaidi.</a:t>
            </a:r>
          </a:p>
          <a:p>
            <a:pPr marL="191564" indent="-191564" rtl="0">
              <a:buFont typeface="Arial" pitchFamily="34" charset="0"/>
              <a:buChar char="•"/>
            </a:pPr>
            <a:r>
              <a:rPr lang="sw" sz="1200" b="0" i="0" u="none" strike="noStrike" dirty="0">
                <a:highlight>
                  <a:srgbClr val="000000">
                    <a:alpha val="0"/>
                  </a:srgbClr>
                </a:highlight>
                <a:latin typeface="+mn-lt"/>
              </a:rPr>
              <a:t>Daktari au muuguzi atakuuliza maswali juu ya afya yako, maisha ya ngono na ikiwa una dalili zozote. Kwa mfano:</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mn-lt"/>
              </a:rPr>
              <a:t>Je, umewahi kuwa na kipimo cha STI wakati uliopita? Je, kipimo chako cha STI cha mwisho kilikuwa lini?</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mn-lt"/>
              </a:rPr>
              <a:t>Je, unafanya ngono ya uke? Je, unafanya ngono ya mdomo? Je, unafanya ngono ya mkundu?</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mn-lt"/>
              </a:rPr>
              <a:t>Je, una dalili zozote? </a:t>
            </a:r>
          </a:p>
          <a:p>
            <a:pPr marL="181240" indent="-181240" defTabSz="966612" rtl="0">
              <a:buFont typeface="Arial" pitchFamily="34" charset="0"/>
              <a:buChar char="•"/>
            </a:pPr>
            <a:r>
              <a:rPr lang="sw" sz="1200" b="0" i="0" u="none" strike="noStrike" dirty="0">
                <a:highlight>
                  <a:srgbClr val="000000">
                    <a:alpha val="0"/>
                  </a:srgbClr>
                </a:highlight>
                <a:latin typeface="+mn-lt"/>
              </a:rPr>
              <a:t>STIs nyingi hazisababishi dalili - lakini wanawake wengine wanaweza kupata maumivu wanapofanya mapenzi, maumivu wanapokojoa, kioevu au kutokwa visivyo vya kawaida kutoka uke wao, au kutokwa damu.</a:t>
            </a:r>
          </a:p>
          <a:p>
            <a:pPr marL="191564" indent="-191564" rtl="0">
              <a:buFont typeface="Arial" pitchFamily="34" charset="0"/>
              <a:buChar char="•"/>
            </a:pPr>
            <a:r>
              <a:rPr lang="sw" sz="1200" b="0" i="0" u="none" strike="noStrike" dirty="0">
                <a:highlight>
                  <a:srgbClr val="000000">
                    <a:alpha val="0"/>
                  </a:srgbClr>
                </a:highlight>
                <a:latin typeface="+mn-lt"/>
              </a:rPr>
              <a:t>Ni muhimu kujibu maswali haya kwa uaminifu na usifiche chochote. Madaktari na waaguzi hawatazungumza kuhusu juu ya masuala yako ya afya na mtu yeyote mwingine. </a:t>
            </a:r>
          </a:p>
          <a:p>
            <a:pPr marL="191564" indent="-191564" rtl="0">
              <a:buFont typeface="Arial" pitchFamily="34" charset="0"/>
              <a:buChar char="•"/>
            </a:pPr>
            <a:r>
              <a:rPr lang="sw" sz="1200" b="0" i="0" u="none" strike="noStrike" dirty="0">
                <a:highlight>
                  <a:srgbClr val="000000">
                    <a:alpha val="0"/>
                  </a:srgbClr>
                </a:highlight>
                <a:latin typeface="+mn-lt"/>
              </a:rPr>
              <a:t>Daktari wako au muuguzi atafanya vipimo kadhaa. Anaweza:</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mn-lt"/>
              </a:rPr>
              <a:t>kuchukua sampuli za damu yako au mkojo</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mn-lt"/>
              </a:rPr>
              <a:t>kuchukua usufi kutoka koo yako, uke au mkundu</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mn-lt"/>
              </a:rPr>
              <a:t>kufanya uchunguzi wa uke (angalia vulva yako na uke). </a:t>
            </a:r>
          </a:p>
          <a:p>
            <a:pPr marL="191564" indent="-191564" rtl="0">
              <a:buFont typeface="Arial" pitchFamily="34" charset="0"/>
              <a:buChar char="•"/>
            </a:pPr>
            <a:r>
              <a:rPr lang="sw" sz="1200" b="0" i="0" u="none" strike="noStrike" dirty="0">
                <a:highlight>
                  <a:srgbClr val="000000">
                    <a:alpha val="0"/>
                  </a:srgbClr>
                </a:highlight>
                <a:latin typeface="+mn-lt"/>
              </a:rPr>
              <a:t>Kawaida inachukua wiki 1 hadi 2 ili kupata matokeo ya kipimo. Kisha, daktari au muuguzi anaweza kutuma ujumbe, kupiga simu kwako, au kukuomba uingie kwa miadi nyingine. </a:t>
            </a:r>
          </a:p>
          <a:p>
            <a:pPr marL="191564" indent="-191564" defTabSz="1021679" rtl="0">
              <a:buFont typeface="Arial" pitchFamily="34" charset="0"/>
              <a:buChar char="•"/>
              <a:defRPr/>
            </a:pPr>
            <a:r>
              <a:rPr lang="sw" sz="1200" b="0" i="0" u="none" strike="noStrike" dirty="0">
                <a:highlight>
                  <a:srgbClr val="000000">
                    <a:alpha val="0"/>
                  </a:srgbClr>
                </a:highlight>
                <a:latin typeface="+mn-lt"/>
              </a:rPr>
              <a:t>Uchunguzi wa STI pia ni fursa nzuri ya kupata taarifa zaidi au kuuliza maswali kuhusu jambo lolote linalokuhangaisha.</a:t>
            </a:r>
          </a:p>
          <a:p>
            <a:pPr marL="0" indent="0">
              <a:buFont typeface="Arial" pitchFamily="34" charset="0"/>
              <a:buNone/>
            </a:pPr>
            <a:endParaRPr lang="en-AU" sz="1100" dirty="0">
              <a:latin typeface="+mn-lt"/>
            </a:endParaRPr>
          </a:p>
        </p:txBody>
      </p:sp>
      <p:sp>
        <p:nvSpPr>
          <p:cNvPr id="4" name="Slide Number Placeholder 3"/>
          <p:cNvSpPr>
            <a:spLocks noGrp="1"/>
          </p:cNvSpPr>
          <p:nvPr>
            <p:ph type="sldNum" sz="quarter" idx="5"/>
          </p:nvPr>
        </p:nvSpPr>
        <p:spPr/>
        <p:txBody>
          <a:bodyPr/>
          <a:lstStyle/>
          <a:p>
            <a:fld id="{1F3B1F36-F6CD-4989-83FA-104B4F4636E9}" type="slidenum">
              <a:rPr lang="en-AU" smtClean="0"/>
              <a:t>29</a:t>
            </a:fld>
            <a:endParaRPr lang="en-AU"/>
          </a:p>
        </p:txBody>
      </p:sp>
    </p:spTree>
    <p:extLst>
      <p:ext uri="{BB962C8B-B14F-4D97-AF65-F5344CB8AC3E}">
        <p14:creationId xmlns:p14="http://schemas.microsoft.com/office/powerpoint/2010/main" val="598011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itchFamily="34" charset="0"/>
              <a:buChar char="•"/>
            </a:pPr>
            <a:r>
              <a:rPr lang="sw" sz="1200" b="0" i="0" u="none" strike="noStrike" dirty="0">
                <a:highlight>
                  <a:srgbClr val="000000">
                    <a:alpha val="0"/>
                  </a:srgbClr>
                </a:highlight>
                <a:latin typeface="Calibri"/>
              </a:rPr>
              <a:t>Unaweza kuzungumza na daktari, muuguzi au mfanyakazi wa afya kuhusu kupata uchunguzi wa STI. </a:t>
            </a:r>
          </a:p>
          <a:p>
            <a:pPr marL="190278" indent="-190278" rtl="0">
              <a:buFont typeface="Arial" pitchFamily="34" charset="0"/>
              <a:buChar char="•"/>
            </a:pPr>
            <a:r>
              <a:rPr lang="sw" sz="1200" b="0" i="0" u="none" strike="noStrike" dirty="0">
                <a:highlight>
                  <a:srgbClr val="000000">
                    <a:alpha val="0"/>
                  </a:srgbClr>
                </a:highlight>
                <a:latin typeface="Calibri"/>
              </a:rPr>
              <a:t>Unaweza kwenda kwa kliniki ya afya ya wanawake, au kituo cha afya ya ngono. Kliniki hizi zina utaalam wa afya ya ngono na ukaguzi wa STI. Hizo ni chaguo nzuri, ikiwa unahisi aibu au wasiwasi kwenda kwa daktari wako wa kawaida au muuguzi.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30</a:t>
            </a:fld>
            <a:endParaRPr lang="en-AU"/>
          </a:p>
        </p:txBody>
      </p:sp>
    </p:spTree>
    <p:extLst>
      <p:ext uri="{BB962C8B-B14F-4D97-AF65-F5344CB8AC3E}">
        <p14:creationId xmlns:p14="http://schemas.microsoft.com/office/powerpoint/2010/main" val="31067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Calibri"/>
              </a:rPr>
              <a:t>Tuzungumze juu ya afya ya ngono.</a:t>
            </a:r>
            <a:endParaRPr lang="en-AU" dirty="0"/>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4</a:t>
            </a:fld>
            <a:endParaRPr lang="en-AU"/>
          </a:p>
        </p:txBody>
      </p:sp>
    </p:spTree>
    <p:extLst>
      <p:ext uri="{BB962C8B-B14F-4D97-AF65-F5344CB8AC3E}">
        <p14:creationId xmlns:p14="http://schemas.microsoft.com/office/powerpoint/2010/main" val="1243540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Tuzungumze juu ya aina mbalimbali ya upangaji wa uzazi.</a:t>
            </a:r>
          </a:p>
          <a:p>
            <a:endParaRPr lang="en-AU" dirty="0"/>
          </a:p>
          <a:p>
            <a:pPr rtl="0"/>
            <a:r>
              <a:rPr lang="sw" sz="1200" b="0" i="1" u="none" strike="noStrike" dirty="0">
                <a:highlight>
                  <a:srgbClr val="000000">
                    <a:alpha val="0"/>
                  </a:srgbClr>
                </a:highlight>
                <a:latin typeface="Calibri"/>
              </a:rPr>
              <a:t>Kumbuka kwa mwezeshaji: </a:t>
            </a:r>
          </a:p>
          <a:p>
            <a:pPr defTabSz="1012139" rtl="0">
              <a:defRPr/>
            </a:pPr>
            <a:r>
              <a:rPr lang="sw" sz="1200" b="0" i="1" u="none" strike="noStrike" dirty="0">
                <a:highlight>
                  <a:srgbClr val="000000">
                    <a:alpha val="0"/>
                  </a:srgbClr>
                </a:highlight>
                <a:latin typeface="Calibri"/>
              </a:rPr>
              <a:t>Ikiwa ujumbe katika sehemu hii haufai hadhira yako, unaweza kuziacha au kubadilisha maneno ili yafaa zaidi hadhira yako.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31</a:t>
            </a:fld>
            <a:endParaRPr lang="en-AU"/>
          </a:p>
        </p:txBody>
      </p:sp>
    </p:spTree>
    <p:extLst>
      <p:ext uri="{BB962C8B-B14F-4D97-AF65-F5344CB8AC3E}">
        <p14:creationId xmlns:p14="http://schemas.microsoft.com/office/powerpoint/2010/main" val="3812605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Mpango wa uzazi ni kitu unachotumia ukifanya ngono lakini hutaki kupata mimba. </a:t>
            </a:r>
          </a:p>
          <a:p>
            <a:pPr marL="181240" indent="-181240" defTabSz="966612" rtl="0">
              <a:buFont typeface="Arial" pitchFamily="34" charset="0"/>
              <a:buChar char="•"/>
            </a:pPr>
            <a:r>
              <a:rPr lang="sw" sz="1200" b="0" i="0" u="none" strike="noStrike" dirty="0">
                <a:highlight>
                  <a:srgbClr val="000000">
                    <a:alpha val="0"/>
                  </a:srgbClr>
                </a:highlight>
                <a:latin typeface="Calibri"/>
              </a:rPr>
              <a:t>Kuna aina mbalimbali za mpango wa uzazi. </a:t>
            </a:r>
          </a:p>
          <a:p>
            <a:pPr marL="191564" indent="-191564" rtl="0">
              <a:buFont typeface="Arial" pitchFamily="34" charset="0"/>
              <a:buChar char="•"/>
            </a:pPr>
            <a:r>
              <a:rPr lang="sw" sz="1200" b="0" i="0" u="none" strike="noStrike" dirty="0">
                <a:highlight>
                  <a:srgbClr val="000000">
                    <a:alpha val="0"/>
                  </a:srgbClr>
                </a:highlight>
                <a:latin typeface="Calibri"/>
              </a:rPr>
              <a:t>Njia nyingi za kuzuia mimba zinaweza kuachwa au kuondolewa wakati wowote ili uweze kupata mimba tena ukitaka.</a:t>
            </a:r>
          </a:p>
          <a:p>
            <a:pPr marL="191564" indent="-191564" rtl="0">
              <a:buFont typeface="Arial" pitchFamily="34" charset="0"/>
              <a:buChar char="•"/>
            </a:pPr>
            <a:r>
              <a:rPr lang="sw" sz="1200" b="0" i="0" u="none" strike="noStrike" dirty="0">
                <a:highlight>
                  <a:srgbClr val="000000">
                    <a:alpha val="0"/>
                  </a:srgbClr>
                </a:highlight>
                <a:latin typeface="Calibri"/>
              </a:rPr>
              <a:t>Daktari au muuguzi wako anaweza kukusaidia kuamua mpango wa uzazi upi ni sahihi kwako.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32</a:t>
            </a:fld>
            <a:endParaRPr lang="en-AU"/>
          </a:p>
        </p:txBody>
      </p:sp>
    </p:spTree>
    <p:extLst>
      <p:ext uri="{BB962C8B-B14F-4D97-AF65-F5344CB8AC3E}">
        <p14:creationId xmlns:p14="http://schemas.microsoft.com/office/powerpoint/2010/main" val="241224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Unaweza kutumia mpango wa uzazi wa muda mrefu ambao ni rahisi, bei nafuu na kuzuia mimba kwa hadi miaka 10. </a:t>
            </a:r>
          </a:p>
          <a:p>
            <a:pPr marL="191564" indent="-191564" rtl="0">
              <a:buFont typeface="Arial" pitchFamily="34" charset="0"/>
              <a:buChar char="•"/>
            </a:pPr>
            <a:r>
              <a:rPr lang="sw" sz="1200" b="0" i="0" u="none" strike="noStrike" dirty="0">
                <a:highlight>
                  <a:srgbClr val="000000">
                    <a:alpha val="0"/>
                  </a:srgbClr>
                </a:highlight>
                <a:latin typeface="Calibri"/>
              </a:rPr>
              <a:t>Aina za kawaida ni:</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kipandikizi - fimbo nyembamba inayonyumbulika, ya plastiki, saizi ya njiti ya kiberiti, ambayo huingizwa chini ya ngozi kwenye mkono wako. Inazuia ujauzito kwa muda hadi miaka 3</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kifaa cha kuingiza ndani ya uterasi (IUD) - kifaa kidogo chenye plastiki au chuma ambacho huingizwa kwenye tumbo lako la uzazi. Inazuia ujauzito kwa miaka 5 hadi 10</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sindano - s</a:t>
            </a:r>
            <a:r>
              <a:rPr lang="sw" sz="1200" b="0" i="0" u="none" strike="noStrike" dirty="0">
                <a:highlight>
                  <a:srgbClr val="000000">
                    <a:alpha val="0"/>
                  </a:srgbClr>
                </a:highlight>
                <a:latin typeface="Calibri"/>
                <a:cs typeface="Times New Roman"/>
              </a:rPr>
              <a:t>indano unayopewa kila baada ya miezi mitatu na daktari wako ili kuzuia mimba.</a:t>
            </a:r>
            <a:endParaRPr lang="en-AU" sz="1200" dirty="0">
              <a:latin typeface="+mn-lt"/>
            </a:endParaRPr>
          </a:p>
          <a:p>
            <a:pPr marL="196334" indent="-191564" rtl="0">
              <a:buFont typeface="Arial" pitchFamily="34" charset="0"/>
              <a:buChar char="•"/>
            </a:pPr>
            <a:r>
              <a:rPr lang="sw" sz="1200" b="0" i="0" u="none" strike="noStrike" dirty="0">
                <a:solidFill>
                  <a:srgbClr val="333333"/>
                </a:solidFill>
                <a:highlight>
                  <a:srgbClr val="000000">
                    <a:alpha val="0"/>
                  </a:srgbClr>
                </a:highlight>
                <a:latin typeface="Calibri"/>
              </a:rPr>
              <a:t>Madaktari na wauguzi waliofunzwa maalum huingiza vipandikizi na IUD katika maeneo kama vile kliniki za kupanga uzazi, vyumba vya daktari wako au daktari wa uzazi au kliniki za afya za wanawake.</a:t>
            </a:r>
            <a:endParaRPr lang="en-AU" sz="1200" dirty="0">
              <a:latin typeface="+mn-lt"/>
            </a:endParaRPr>
          </a:p>
          <a:p>
            <a:pPr marL="191564" indent="-191564" rtl="0">
              <a:buFont typeface="Arial" pitchFamily="34" charset="0"/>
              <a:buChar char="•"/>
            </a:pPr>
            <a:r>
              <a:rPr lang="sw" sz="1200" b="0" i="0" u="none" strike="noStrike" dirty="0">
                <a:highlight>
                  <a:srgbClr val="000000">
                    <a:alpha val="0"/>
                  </a:srgbClr>
                </a:highlight>
                <a:latin typeface="Calibri"/>
              </a:rPr>
              <a:t>Wanaweza pia kuondoa kipandikizi chako au IUD wakati wowote ikiwa hukitaki tena. Mara kimeondolewa, utaweza kupata mimba tena.</a:t>
            </a:r>
          </a:p>
          <a:p>
            <a:pPr marL="191564" indent="-191564" rtl="0">
              <a:buFont typeface="Arial" pitchFamily="34" charset="0"/>
              <a:buChar char="•"/>
            </a:pPr>
            <a:r>
              <a:rPr lang="sw" sz="1200" b="0" i="0" u="none" strike="noStrike" dirty="0">
                <a:highlight>
                  <a:srgbClr val="000000">
                    <a:alpha val="0"/>
                  </a:srgbClr>
                </a:highlight>
                <a:latin typeface="Calibri"/>
              </a:rPr>
              <a:t>Hakuna mtu anayeweza kusema ikiwa unatumia aina hizi za uzazi wa mpango.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33</a:t>
            </a:fld>
            <a:endParaRPr lang="en-AU"/>
          </a:p>
        </p:txBody>
      </p:sp>
    </p:spTree>
    <p:extLst>
      <p:ext uri="{BB962C8B-B14F-4D97-AF65-F5344CB8AC3E}">
        <p14:creationId xmlns:p14="http://schemas.microsoft.com/office/powerpoint/2010/main" val="1248635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Kuna aina nyingine wa kawaida za mpango wa uzazi, lakini si nzuri katika kuzuia mimba kama mpango wa uzazi wa muda mrefu, hivyo kuna uwezekano mdogo wa kupata mimba wakati unapozitumia.</a:t>
            </a:r>
            <a:endParaRPr lang="en-AU" sz="1200" dirty="0"/>
          </a:p>
          <a:p>
            <a:pPr marL="191564" indent="-191564" rtl="0">
              <a:buFont typeface="Arial" pitchFamily="34" charset="0"/>
              <a:buChar char="•"/>
            </a:pPr>
            <a:r>
              <a:rPr lang="sw" sz="1200" b="0" i="0" u="none" strike="noStrike" dirty="0">
                <a:highlight>
                  <a:srgbClr val="000000">
                    <a:alpha val="0"/>
                  </a:srgbClr>
                </a:highlight>
                <a:latin typeface="Calibri"/>
              </a:rPr>
              <a:t>Kondomu:</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Kondomu ya kiume ni ganda la plastiki au raba ambalo mpenzi wako huweka kwenye uume wake uliosimama kabla ya kujamiiana.</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Kondomu ya kike ni ganda la plastiki au raba ambalo unaweza kuweka kwenye uke wako kabla ya kujamiiana. </a:t>
            </a:r>
          </a:p>
          <a:p>
            <a:pPr marL="665891" lvl="1" indent="-182645" defTabSz="966612" rtl="0">
              <a:buFont typeface="Calibri" panose="020F0502020204030204" pitchFamily="34" charset="0"/>
              <a:buChar char="-"/>
            </a:pPr>
            <a:r>
              <a:rPr lang="sw" sz="1200" b="0" i="0" u="none" strike="noStrike" dirty="0">
                <a:highlight>
                  <a:srgbClr val="000000">
                    <a:alpha val="0"/>
                  </a:srgbClr>
                </a:highlight>
                <a:latin typeface="Calibri"/>
              </a:rPr>
              <a:t>Kondomu ni aina pekee ya mpango wa uzazi ambayo hulinda dhidi ya magonjwa ya zinaa. </a:t>
            </a:r>
          </a:p>
          <a:p>
            <a:pPr marL="191564" indent="-191564" rtl="0">
              <a:buFont typeface="Arial" pitchFamily="34" charset="0"/>
              <a:buChar char="•"/>
            </a:pPr>
            <a:r>
              <a:rPr lang="sw" sz="1200" b="0" i="0" u="none" strike="noStrike" dirty="0">
                <a:highlight>
                  <a:srgbClr val="000000">
                    <a:alpha val="0"/>
                  </a:srgbClr>
                </a:highlight>
                <a:latin typeface="Calibri"/>
              </a:rPr>
              <a:t>Vidonge vya mpango wa uzazi ni vidonge ambavyo vinazuia mimba. Unahitaji kuchukua kidonge kila siku ikiwa unataka kuzuia ujauzito. Mara baada ya kuacha kuchukua kidonge, utaweza kupata mimba.</a:t>
            </a:r>
          </a:p>
          <a:p>
            <a:pPr marL="191564" indent="-191564" rtl="0">
              <a:buFont typeface="Arial" pitchFamily="34" charset="0"/>
              <a:buChar char="•"/>
            </a:pPr>
            <a:r>
              <a:rPr lang="sw" sz="1200" b="0" i="0" u="none" strike="noStrike" dirty="0">
                <a:highlight>
                  <a:srgbClr val="000000">
                    <a:alpha val="0"/>
                  </a:srgbClr>
                </a:highlight>
                <a:latin typeface="Calibri"/>
              </a:rPr>
              <a:t>Kiwamba ni kifuniko kidogo ambacho unaweka kwenye uke wako (kwenye mlango wa tumbo la uzazi) kabla ya ngono. </a:t>
            </a:r>
          </a:p>
          <a:p>
            <a:pPr marL="191564" indent="-191564" rtl="0">
              <a:buFont typeface="Arial" pitchFamily="34" charset="0"/>
              <a:buChar char="•"/>
            </a:pPr>
            <a:r>
              <a:rPr lang="sw-KE" sz="1200" b="0" i="0" u="none" strike="noStrike" kern="1200" dirty="0">
                <a:solidFill>
                  <a:schemeClr val="tx1"/>
                </a:solidFill>
                <a:highlight>
                  <a:srgbClr val="000000">
                    <a:alpha val="0"/>
                  </a:srgbClr>
                </a:highlight>
                <a:latin typeface="Calibri"/>
                <a:ea typeface="+mn-ea"/>
                <a:cs typeface="+mn-cs"/>
              </a:rPr>
              <a:t>Pete ya uke ni pete laini ya plastiki ambayo unaweka ndani ya uke wako kwa wiki 3 za kila mwezi.</a:t>
            </a:r>
            <a:r>
              <a:rPr lang="it-AU" sz="1200" b="0" i="0" u="none" strike="noStrike" kern="1200" dirty="0">
                <a:solidFill>
                  <a:schemeClr val="tx1"/>
                </a:solidFill>
                <a:highlight>
                  <a:srgbClr val="000000">
                    <a:alpha val="0"/>
                  </a:srgbClr>
                </a:highlight>
                <a:latin typeface="Calibri"/>
                <a:ea typeface="+mn-ea"/>
                <a:cs typeface="+mn-cs"/>
              </a:rPr>
              <a:t> </a:t>
            </a:r>
            <a:endParaRPr lang="sw" sz="1200" b="0" i="0" u="none" strike="noStrike" kern="1200" dirty="0">
              <a:solidFill>
                <a:schemeClr val="tx1"/>
              </a:solidFill>
              <a:highlight>
                <a:srgbClr val="000000">
                  <a:alpha val="0"/>
                </a:srgbClr>
              </a:highlight>
              <a:latin typeface="Calibri"/>
              <a:ea typeface="+mn-ea"/>
              <a:cs typeface="+mn-cs"/>
            </a:endParaRP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34</a:t>
            </a:fld>
            <a:endParaRPr lang="en-AU"/>
          </a:p>
        </p:txBody>
      </p:sp>
    </p:spTree>
    <p:extLst>
      <p:ext uri="{BB962C8B-B14F-4D97-AF65-F5344CB8AC3E}">
        <p14:creationId xmlns:p14="http://schemas.microsoft.com/office/powerpoint/2010/main" val="3309450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Aina nyingine za mpango wa uzazi:</a:t>
            </a:r>
          </a:p>
          <a:p>
            <a:pPr marL="191564" indent="-191564" rtl="0">
              <a:buFont typeface="Arial" pitchFamily="34" charset="0"/>
              <a:buChar char="•"/>
            </a:pPr>
            <a:r>
              <a:rPr lang="sw" sz="1200" b="0" i="0" u="none" strike="noStrike" dirty="0">
                <a:highlight>
                  <a:srgbClr val="000000">
                    <a:alpha val="0"/>
                  </a:srgbClr>
                </a:highlight>
                <a:latin typeface="Calibri"/>
              </a:rPr>
              <a:t>Mbinu wa ufahamu wa uzazi - unapofuatilia ‘fursa yako yenye uwezo wa uzazi’ na usifanye ngono wakati huo. 'Fursa lako lenye uwezo wa uzazi' ni karibu na wakati ambapo yai linatolewa, wakati fulani kati ya hedhi yako. Hii ni mojawapo ya aina za uzazi wa mpango zenye ufanisi kidogo kwani ni vigumu kujua ni lini hasa 'fursa lako lenye uwezo wa uzazi' hutokea kila mwezi.</a:t>
            </a:r>
          </a:p>
          <a:p>
            <a:pPr marL="191564" indent="-191564" rtl="0">
              <a:buFont typeface="Arial" pitchFamily="34" charset="0"/>
              <a:buChar char="•"/>
            </a:pPr>
            <a:r>
              <a:rPr lang="sw" sz="1200" b="0" i="0" u="none" strike="noStrike" dirty="0">
                <a:highlight>
                  <a:srgbClr val="000000">
                    <a:alpha val="0"/>
                  </a:srgbClr>
                </a:highlight>
                <a:latin typeface="Calibri"/>
              </a:rPr>
              <a:t>Mbinu wa kujiondoa una maana mpenzi wako anaondoa uume wake kutoka uke wako kabla hajatokwa shahawa. Mbinu wa kujiondoa ni njia ya ufanisi mdogo sana ya mpango wa uzazi. </a:t>
            </a:r>
          </a:p>
          <a:p>
            <a:pPr marL="191564" indent="-191564" rtl="0">
              <a:buFont typeface="Arial" pitchFamily="34" charset="0"/>
              <a:buChar char="•"/>
            </a:pPr>
            <a:r>
              <a:rPr lang="sw" sz="1200" b="0" i="0" u="none" strike="noStrike" dirty="0">
                <a:highlight>
                  <a:srgbClr val="000000">
                    <a:alpha val="0"/>
                  </a:srgbClr>
                </a:highlight>
                <a:latin typeface="Calibri"/>
              </a:rPr>
              <a:t>Mpango wa uzazi wa dharura ni kidonge ambacho unaweza kumeza hadi siku 3 baada ya kujamiiana bila kinga ili kuzuia mimba.</a:t>
            </a:r>
          </a:p>
          <a:p>
            <a:pPr marL="191564" indent="-191564" rtl="0">
              <a:buFont typeface="Arial" pitchFamily="34" charset="0"/>
              <a:buChar char="•"/>
            </a:pPr>
            <a:r>
              <a:rPr lang="sw" sz="1200" b="0" i="0" u="none" strike="noStrike" dirty="0">
                <a:highlight>
                  <a:srgbClr val="000000">
                    <a:alpha val="0"/>
                  </a:srgbClr>
                </a:highlight>
                <a:latin typeface="Calibri"/>
              </a:rPr>
              <a:t>Mpango wa uzazi wa kudumu unamaanisha upasuaji wa kuzuia mimba kwa kudumu. Wanamume na wanawake wanaweza kupata upasuaji huo.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35</a:t>
            </a:fld>
            <a:endParaRPr lang="en-AU"/>
          </a:p>
        </p:txBody>
      </p:sp>
    </p:spTree>
    <p:extLst>
      <p:ext uri="{BB962C8B-B14F-4D97-AF65-F5344CB8AC3E}">
        <p14:creationId xmlns:p14="http://schemas.microsoft.com/office/powerpoint/2010/main" val="134112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Kumbuka:</a:t>
            </a:r>
          </a:p>
          <a:p>
            <a:pPr marL="190278" lvl="1" indent="-190278" rtl="0">
              <a:spcBef>
                <a:spcPts val="634"/>
              </a:spcBef>
              <a:buFont typeface="Arial" pitchFamily="34" charset="0"/>
              <a:buChar char="•"/>
            </a:pPr>
            <a:r>
              <a:rPr lang="sw" sz="1200" b="0" i="0" u="none" strike="noStrike" dirty="0">
                <a:highlight>
                  <a:srgbClr val="000000">
                    <a:alpha val="0"/>
                  </a:srgbClr>
                </a:highlight>
                <a:latin typeface="Calibri"/>
              </a:rPr>
              <a:t>Ikiwa unafanya mapenzi lakini hutaki kupata mimba, tumia mpango wa uzazi.</a:t>
            </a:r>
          </a:p>
          <a:p>
            <a:pPr marL="190278" lvl="1" indent="-190278" rtl="0">
              <a:spcBef>
                <a:spcPts val="634"/>
              </a:spcBef>
              <a:buFont typeface="Arial" pitchFamily="34" charset="0"/>
              <a:buChar char="•"/>
            </a:pPr>
            <a:r>
              <a:rPr lang="sw" sz="1200" b="0" i="0" u="none" strike="noStrike" dirty="0">
                <a:highlight>
                  <a:srgbClr val="000000">
                    <a:alpha val="0"/>
                  </a:srgbClr>
                </a:highlight>
                <a:latin typeface="Calibri"/>
              </a:rPr>
              <a:t>Kuzuia mimba kwa muda mrefu ni njia yenye ufanisi zaidi.</a:t>
            </a:r>
          </a:p>
          <a:p>
            <a:pPr marL="190278" lvl="1" indent="-190278" rtl="0">
              <a:spcBef>
                <a:spcPts val="634"/>
              </a:spcBef>
              <a:buFont typeface="Arial" pitchFamily="34" charset="0"/>
              <a:buChar char="•"/>
            </a:pPr>
            <a:r>
              <a:rPr lang="sw" sz="1200" b="0" i="0" u="none" strike="noStrike" dirty="0">
                <a:highlight>
                  <a:srgbClr val="000000">
                    <a:alpha val="0"/>
                  </a:srgbClr>
                </a:highlight>
                <a:latin typeface="Calibri"/>
              </a:rPr>
              <a:t>Kondomu zinazuia dhidi ya STIs.</a:t>
            </a:r>
          </a:p>
          <a:p>
            <a:pPr marL="190278" lvl="1" indent="-190278" rtl="0">
              <a:spcBef>
                <a:spcPts val="634"/>
              </a:spcBef>
              <a:buFont typeface="Arial" pitchFamily="34" charset="0"/>
              <a:buChar char="•"/>
            </a:pPr>
            <a:r>
              <a:rPr lang="sw" sz="1200" b="0" i="0" u="none" strike="noStrike" dirty="0">
                <a:highlight>
                  <a:srgbClr val="000000">
                    <a:alpha val="0"/>
                  </a:srgbClr>
                </a:highlight>
                <a:latin typeface="Calibri"/>
              </a:rPr>
              <a:t>Unaweza kuzungumza na daktari wako au muuguzi juu ya aina tofauti za mpango wa uzazi.</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36</a:t>
            </a:fld>
            <a:endParaRPr lang="en-AU"/>
          </a:p>
        </p:txBody>
      </p:sp>
    </p:spTree>
    <p:extLst>
      <p:ext uri="{BB962C8B-B14F-4D97-AF65-F5344CB8AC3E}">
        <p14:creationId xmlns:p14="http://schemas.microsoft.com/office/powerpoint/2010/main" val="2866587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Tuzungumze kuhusu mimba zisizopangwa na zisizohitajika na nini unaweza kufanya juu yao.</a:t>
            </a:r>
          </a:p>
          <a:p>
            <a:endParaRPr lang="en-AU" dirty="0"/>
          </a:p>
          <a:p>
            <a:pPr rtl="0"/>
            <a:r>
              <a:rPr lang="sw" sz="1200" b="0" i="1" u="none" strike="noStrike" dirty="0">
                <a:highlight>
                  <a:srgbClr val="000000">
                    <a:alpha val="0"/>
                  </a:srgbClr>
                </a:highlight>
                <a:latin typeface="Calibri"/>
              </a:rPr>
              <a:t>Kumbuka kwa mwezeshaji: </a:t>
            </a:r>
          </a:p>
          <a:p>
            <a:pPr defTabSz="1012139" rtl="0">
              <a:defRPr/>
            </a:pPr>
            <a:r>
              <a:rPr lang="sw" sz="1200" b="0" i="1" u="none" strike="noStrike" dirty="0">
                <a:highlight>
                  <a:srgbClr val="000000">
                    <a:alpha val="0"/>
                  </a:srgbClr>
                </a:highlight>
                <a:latin typeface="Calibri"/>
              </a:rPr>
              <a:t>Ikiwa jumbe katika sehemu hii hazifai hadhira yako, unaweza kuziacha au kubadilisha maneno ili yafaa zaidi hadhira yako.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37</a:t>
            </a:fld>
            <a:endParaRPr lang="en-AU"/>
          </a:p>
        </p:txBody>
      </p:sp>
    </p:spTree>
    <p:extLst>
      <p:ext uri="{BB962C8B-B14F-4D97-AF65-F5344CB8AC3E}">
        <p14:creationId xmlns:p14="http://schemas.microsoft.com/office/powerpoint/2010/main" val="3461151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Nchini Australia, mimba nyingi hazijapangwa. Mimba isiyopangwa inamaanisha hutaki kupata mimba wakati wa kufanya ngono.</a:t>
            </a:r>
          </a:p>
          <a:p>
            <a:pPr marL="191564" indent="-191564" rtl="0">
              <a:buFont typeface="Arial" pitchFamily="34" charset="0"/>
              <a:buChar char="•"/>
            </a:pPr>
            <a:r>
              <a:rPr lang="sw" sz="1200" b="0" i="0" u="none" strike="noStrike" dirty="0">
                <a:highlight>
                  <a:srgbClr val="000000">
                    <a:alpha val="0"/>
                  </a:srgbClr>
                </a:highlight>
                <a:latin typeface="Calibri"/>
              </a:rPr>
              <a:t>Hii inaweza </a:t>
            </a:r>
            <a:r>
              <a:rPr lang="en-AU" sz="1200" b="0" i="0" u="none" strike="noStrike" noProof="1">
                <a:highlight>
                  <a:srgbClr val="000000">
                    <a:alpha val="0"/>
                  </a:srgbClr>
                </a:highlight>
                <a:latin typeface="+mn-lt"/>
              </a:rPr>
              <a:t>kutokea kwa sababu:</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husahau kutumia mpango wa uzazi</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mpango wako wa uzazi haufanyi kazi ipasavyo </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ujauzito wako ni matokeo ya ubakaji. Ubakaji ni wakati mtu anakulazimisha kufanya ngono bila idhini yako na dhidi ya nia yako.</a:t>
            </a:r>
          </a:p>
          <a:p>
            <a:pPr marL="1213244" marR="0" lvl="2" indent="-191564"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noProof="1">
                <a:effectLst/>
                <a:latin typeface="+mn-lt"/>
              </a:rPr>
              <a:t>Ubakaji ni kosa la jinai.</a:t>
            </a:r>
          </a:p>
          <a:p>
            <a:pPr marL="1213244" lvl="2" indent="-191564" rtl="0">
              <a:buFont typeface="Courier New" panose="02070309020205020404" pitchFamily="49" charset="0"/>
              <a:buChar char="o"/>
            </a:pPr>
            <a:r>
              <a:rPr lang="en-AU" sz="1200" b="0" i="0" u="none" strike="noStrike" noProof="1">
                <a:highlight>
                  <a:srgbClr val="000000">
                    <a:alpha val="0"/>
                  </a:srgbClr>
                </a:highlight>
                <a:latin typeface="+mn-lt"/>
              </a:rPr>
              <a:t>Ubakaji unaweza kutokea katika uhusiano. </a:t>
            </a:r>
          </a:p>
          <a:p>
            <a:pPr marL="1213244" lvl="2" indent="-191564" defTabSz="1021679" rtl="0">
              <a:buFont typeface="Courier New" panose="02070309020205020404" pitchFamily="49" charset="0"/>
              <a:buChar char="o"/>
              <a:defRPr/>
            </a:pPr>
            <a:r>
              <a:rPr lang="en-AU" sz="1200" b="0" i="0" u="none" strike="noStrike" noProof="1">
                <a:highlight>
                  <a:srgbClr val="000000">
                    <a:alpha val="0"/>
                  </a:srgbClr>
                </a:highlight>
                <a:latin typeface="+mn-lt"/>
              </a:rPr>
              <a:t>Ikiwa umebakiwa au kushambuliwa kwa ngono na unahitaji msaada, unaweza kupiga simu kwa 1800RESPECT (1800 737 732). Unaweza kupiga simu huduma hii wakati wowote - masaa 24 kwa siku, siku 7 kwa wiki. Washauri wao watasikiliza maelezo yako na kukupa usaidizi unaohitaji. Unaweza kuomba mkalimani ikiwa unapenda kuzungumza </a:t>
            </a:r>
            <a:r>
              <a:rPr lang="sw" sz="1200" b="0" i="0" u="none" strike="noStrike" dirty="0">
                <a:highlight>
                  <a:srgbClr val="000000">
                    <a:alpha val="0"/>
                  </a:srgbClr>
                </a:highlight>
                <a:latin typeface="Calibri"/>
              </a:rPr>
              <a:t>katika lugha yako.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38</a:t>
            </a:fld>
            <a:endParaRPr lang="en-AU"/>
          </a:p>
        </p:txBody>
      </p:sp>
    </p:spTree>
    <p:extLst>
      <p:ext uri="{BB962C8B-B14F-4D97-AF65-F5344CB8AC3E}">
        <p14:creationId xmlns:p14="http://schemas.microsoft.com/office/powerpoint/2010/main" val="3724304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Calibri"/>
              </a:rPr>
              <a:t>Ikiwa utapata mimba bila kupanga, unaweza kuchagua:</a:t>
            </a:r>
          </a:p>
          <a:p>
            <a:pPr marL="189776" indent="-189776" rtl="0">
              <a:buFont typeface="Arial" pitchFamily="34" charset="0"/>
              <a:buChar char="•"/>
            </a:pPr>
            <a:r>
              <a:rPr lang="sw" sz="1200" b="0" i="0" u="none" strike="noStrike" dirty="0">
                <a:highlight>
                  <a:srgbClr val="000000">
                    <a:alpha val="0"/>
                  </a:srgbClr>
                </a:highlight>
                <a:latin typeface="Calibri"/>
              </a:rPr>
              <a:t>kutunza mtoto </a:t>
            </a:r>
          </a:p>
          <a:p>
            <a:pPr marL="189776" indent="-189776" rtl="0">
              <a:buFont typeface="Arial" pitchFamily="34" charset="0"/>
              <a:buChar char="•"/>
            </a:pPr>
            <a:r>
              <a:rPr lang="sw" sz="1200" b="0" i="0" u="none" strike="noStrike" dirty="0">
                <a:highlight>
                  <a:srgbClr val="000000">
                    <a:alpha val="0"/>
                  </a:srgbClr>
                </a:highlight>
                <a:latin typeface="Calibri"/>
              </a:rPr>
              <a:t>kuweka mtoto kwa ajili ya kuasili mtoto - ambayo ina maana kwamba unaendelea na ujauzito na kupata mtoto, kisha umpe mtoto kwa mtu mwingine kisheria</a:t>
            </a:r>
          </a:p>
          <a:p>
            <a:pPr marL="189776" indent="-189776" rtl="0">
              <a:buFont typeface="Arial" pitchFamily="34" charset="0"/>
              <a:buChar char="•"/>
            </a:pPr>
            <a:r>
              <a:rPr lang="sw" sz="1200" b="0" i="0" u="none" strike="noStrike" dirty="0">
                <a:highlight>
                  <a:srgbClr val="000000">
                    <a:alpha val="0"/>
                  </a:srgbClr>
                </a:highlight>
                <a:latin typeface="Calibri"/>
              </a:rPr>
              <a:t>kutoa mimba - maana yake unakunywa dawa au unafanyiwa upasuaji ili kumaliza ujauzito. Unaweza tu kutoa mimba hadi nusu ya ujauzito wako (karibu wiki 20).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39</a:t>
            </a:fld>
            <a:endParaRPr lang="en-AU"/>
          </a:p>
        </p:txBody>
      </p:sp>
    </p:spTree>
    <p:extLst>
      <p:ext uri="{BB962C8B-B14F-4D97-AF65-F5344CB8AC3E}">
        <p14:creationId xmlns:p14="http://schemas.microsoft.com/office/powerpoint/2010/main" val="2452809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highlight>
                  <a:srgbClr val="000000">
                    <a:alpha val="0"/>
                  </a:srgbClr>
                </a:highlight>
                <a:latin typeface="Calibri"/>
              </a:rPr>
              <a:t>Ni muhimu kujua kuwa utoaji wa mimba ni halali nchini Australia. Hii ina maana kuwa utaoji mimba sio jinai.</a:t>
            </a:r>
          </a:p>
          <a:p>
            <a:pPr marL="191564" indent="-191564" defTabSz="1012139" rtl="0">
              <a:buFont typeface="Arial" pitchFamily="34" charset="0"/>
              <a:buChar char="•"/>
              <a:defRPr/>
            </a:pPr>
            <a:r>
              <a:rPr lang="sw" sz="1200" b="0" i="0" u="none" strike="noStrike" dirty="0">
                <a:highlight>
                  <a:srgbClr val="000000">
                    <a:alpha val="0"/>
                  </a:srgbClr>
                </a:highlight>
                <a:latin typeface="Calibri"/>
              </a:rPr>
              <a:t>Nchini Australia, una haki ya kumaliza ujauzito ukitaka. </a:t>
            </a:r>
          </a:p>
          <a:p>
            <a:pPr marL="191564" indent="-191564" defTabSz="1012139" rtl="0">
              <a:buFont typeface="Arial" pitchFamily="34" charset="0"/>
              <a:buChar char="•"/>
              <a:defRPr/>
            </a:pPr>
            <a:r>
              <a:rPr lang="sw" sz="1200" b="0" i="0" u="none" strike="noStrike" dirty="0">
                <a:highlight>
                  <a:srgbClr val="000000">
                    <a:alpha val="0"/>
                  </a:srgbClr>
                </a:highlight>
                <a:latin typeface="Calibri"/>
              </a:rPr>
              <a:t>Utoaji mimba ni kawaida kiasi nchini Australia.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Zungumza na daktari wako, muuguzi au kituo cha afya ya ngono cha karibu kwako kwa taarifa zaidi kuhusu jinsi ya kupata utoaji mimba katika jimbo au wilaya yako. </a:t>
            </a:r>
          </a:p>
          <a:p>
            <a:pPr marL="0" indent="0">
              <a:buFont typeface="Arial" pitchFamily="34" charset="0"/>
              <a:buNone/>
            </a:pPr>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40</a:t>
            </a:fld>
            <a:endParaRPr lang="en-AU"/>
          </a:p>
        </p:txBody>
      </p:sp>
    </p:spTree>
    <p:extLst>
      <p:ext uri="{BB962C8B-B14F-4D97-AF65-F5344CB8AC3E}">
        <p14:creationId xmlns:p14="http://schemas.microsoft.com/office/powerpoint/2010/main" val="290115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sw" sz="1200" b="0" i="0" u="none" strike="noStrike" dirty="0">
                <a:solidFill>
                  <a:srgbClr val="222222"/>
                </a:solidFill>
                <a:highlight>
                  <a:srgbClr val="000000">
                    <a:alpha val="0"/>
                  </a:srgbClr>
                </a:highlight>
                <a:latin typeface="Calibri"/>
                <a:cs typeface="Arial"/>
              </a:rPr>
              <a:t>Afya njema ya ngono ni muhimu. </a:t>
            </a:r>
          </a:p>
          <a:p>
            <a:pPr marL="181218" indent="-181218" rtl="0">
              <a:buFont typeface="Arial" pitchFamily="34" charset="0"/>
              <a:buChar char="•"/>
            </a:pPr>
            <a:r>
              <a:rPr lang="sw" sz="1200" b="0" i="0" u="none" strike="noStrike" dirty="0">
                <a:solidFill>
                  <a:srgbClr val="222222"/>
                </a:solidFill>
                <a:highlight>
                  <a:srgbClr val="000000">
                    <a:alpha val="0"/>
                  </a:srgbClr>
                </a:highlight>
                <a:latin typeface="Calibri"/>
                <a:cs typeface="Arial"/>
              </a:rPr>
              <a:t>Afya njema ya ngono inamaanisha wewe:</a:t>
            </a:r>
          </a:p>
          <a:p>
            <a:pPr marL="664463" lvl="1" indent="-181218" rtl="0">
              <a:buFont typeface="Calibri" panose="020F0502020204030204" pitchFamily="34" charset="0"/>
              <a:buChar char="-"/>
            </a:pPr>
            <a:r>
              <a:rPr lang="sw" sz="1200" b="0" i="0" u="none" strike="noStrike" dirty="0">
                <a:solidFill>
                  <a:srgbClr val="222222"/>
                </a:solidFill>
                <a:highlight>
                  <a:srgbClr val="000000">
                    <a:alpha val="0"/>
                  </a:srgbClr>
                </a:highlight>
                <a:latin typeface="Calibri"/>
                <a:cs typeface="Arial"/>
              </a:rPr>
              <a:t>una mahusiano ya heshima</a:t>
            </a:r>
          </a:p>
          <a:p>
            <a:pPr marL="664463" marR="0" lvl="1" indent="-18121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sw" sz="1200" b="0" i="0" u="none" strike="noStrike" dirty="0">
                <a:solidFill>
                  <a:srgbClr val="3C4245"/>
                </a:solidFill>
                <a:highlight>
                  <a:srgbClr val="000000">
                    <a:alpha val="0"/>
                  </a:srgbClr>
                </a:highlight>
                <a:latin typeface="Calibri"/>
              </a:rPr>
              <a:t>una uzoefu wa kupendeza na salama</a:t>
            </a:r>
            <a:r>
              <a:rPr lang="sw" sz="1200" b="0" i="0" u="none" strike="noStrike" dirty="0">
                <a:solidFill>
                  <a:srgbClr val="222222"/>
                </a:solidFill>
                <a:highlight>
                  <a:srgbClr val="000000">
                    <a:alpha val="0"/>
                  </a:srgbClr>
                </a:highlight>
                <a:latin typeface="Calibri"/>
                <a:cs typeface="Arial"/>
              </a:rPr>
              <a:t> </a:t>
            </a:r>
            <a:r>
              <a:rPr lang="sw" sz="1200" b="0" i="0" u="none" strike="noStrike" dirty="0">
                <a:solidFill>
                  <a:srgbClr val="3C4245"/>
                </a:solidFill>
                <a:highlight>
                  <a:srgbClr val="000000">
                    <a:alpha val="0"/>
                  </a:srgbClr>
                </a:highlight>
                <a:latin typeface="Calibri"/>
              </a:rPr>
              <a:t>wa ngono </a:t>
            </a:r>
          </a:p>
          <a:p>
            <a:pPr marL="664463" marR="0" lvl="1" indent="-18121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sw" sz="1200" b="0" i="0" u="none" strike="noStrike" dirty="0">
                <a:solidFill>
                  <a:srgbClr val="222222"/>
                </a:solidFill>
                <a:highlight>
                  <a:srgbClr val="000000">
                    <a:alpha val="0"/>
                  </a:srgbClr>
                </a:highlight>
                <a:latin typeface="Calibri"/>
                <a:cs typeface="Arial"/>
              </a:rPr>
              <a:t>unajisikie salama na huna haja ya wasiwasi kuhusu vurugu au shuruti - shuruti ni wakati mtu hutumia nguvu au vitisho kukulazimisha kufanya jambo fulani</a:t>
            </a:r>
          </a:p>
          <a:p>
            <a:pPr marL="664463" lvl="1" indent="-181218" rtl="0">
              <a:buFont typeface="Calibri" panose="020F0502020204030204" pitchFamily="34" charset="0"/>
              <a:buChar char="-"/>
            </a:pPr>
            <a:r>
              <a:rPr lang="sw" sz="1200" b="0" i="0" u="none" strike="noStrike" dirty="0">
                <a:solidFill>
                  <a:srgbClr val="222222"/>
                </a:solidFill>
                <a:highlight>
                  <a:srgbClr val="000000">
                    <a:alpha val="0"/>
                  </a:srgbClr>
                </a:highlight>
                <a:latin typeface="Calibri"/>
                <a:cs typeface="Arial"/>
              </a:rPr>
              <a:t>unaweza kupata huduma ya afya ya ngono na habari. Unapaswa kuweza kutafuta na kupata msaada kwa matatizo yoyote ya ngono, kwa mfano, jinsi ya kuepuka magonjwa ya zinaa (STIs).</a:t>
            </a:r>
            <a:endParaRPr lang="en-AU" sz="1200" b="0" i="0" dirty="0">
              <a:solidFill>
                <a:srgbClr val="222222"/>
              </a:solidFill>
              <a:effectLst/>
              <a:latin typeface="+mn-lt"/>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5</a:t>
            </a:fld>
            <a:endParaRPr lang="en-AU"/>
          </a:p>
        </p:txBody>
      </p:sp>
    </p:spTree>
    <p:extLst>
      <p:ext uri="{BB962C8B-B14F-4D97-AF65-F5344CB8AC3E}">
        <p14:creationId xmlns:p14="http://schemas.microsoft.com/office/powerpoint/2010/main" val="3844439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Calibri"/>
              </a:rPr>
              <a:t>Tuzungumze kuhusu kulazimishwa kwa uzazi.</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41</a:t>
            </a:fld>
            <a:endParaRPr lang="en-AU"/>
          </a:p>
        </p:txBody>
      </p:sp>
    </p:spTree>
    <p:extLst>
      <p:ext uri="{BB962C8B-B14F-4D97-AF65-F5344CB8AC3E}">
        <p14:creationId xmlns:p14="http://schemas.microsoft.com/office/powerpoint/2010/main" val="1825370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defTabSz="966612" rtl="0">
              <a:buFont typeface="Arial" pitchFamily="34" charset="0"/>
              <a:buChar char="•"/>
              <a:defRPr/>
            </a:pPr>
            <a:r>
              <a:rPr lang="sw" sz="1200" b="0" i="0" u="none" strike="noStrike" dirty="0">
                <a:highlight>
                  <a:srgbClr val="000000">
                    <a:alpha val="0"/>
                  </a:srgbClr>
                </a:highlight>
                <a:latin typeface="Calibri"/>
                <a:cs typeface="Arial"/>
              </a:rPr>
              <a:t>Nchini Australia, una haki ya kuchagua kile ambacho kitatokea kwa mwili wako. Hii inajumuisha chaguo lako la uzazi, ambazo ina maana kwamba unaweza kuchagua kutumia mpango wa uzazi ili kuzuia mimba, kupata mimba na kuzaa mtoto, au kutoa mimba.</a:t>
            </a:r>
          </a:p>
          <a:p>
            <a:pPr marL="190278" indent="-190278" rtl="0">
              <a:buFont typeface="Arial" pitchFamily="34" charset="0"/>
              <a:buChar char="•"/>
            </a:pPr>
            <a:r>
              <a:rPr lang="sw" sz="1200" b="0" i="0" u="none" strike="noStrike" dirty="0">
                <a:solidFill>
                  <a:srgbClr val="121212"/>
                </a:solidFill>
                <a:highlight>
                  <a:srgbClr val="000000">
                    <a:alpha val="0"/>
                  </a:srgbClr>
                </a:highlight>
                <a:latin typeface="Calibri"/>
              </a:rPr>
              <a:t>Wakati mtu mwingine, kama mpenzi wako au mwanafamilia, anatawala chaguo lako la uzazi, inaitwa kulazimishwa kwa uzazi. </a:t>
            </a:r>
          </a:p>
          <a:p>
            <a:pPr marL="190278" indent="-190278" rtl="0">
              <a:buFont typeface="Arial" pitchFamily="34" charset="0"/>
              <a:buChar char="•"/>
            </a:pPr>
            <a:r>
              <a:rPr lang="sw" sz="1200" b="0" i="0" u="none" strike="noStrike" dirty="0">
                <a:highlight>
                  <a:srgbClr val="000000">
                    <a:alpha val="0"/>
                  </a:srgbClr>
                </a:highlight>
                <a:latin typeface="Calibri"/>
              </a:rPr>
              <a:t>Kulazimishwa kwa uzazi sio sawa.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42</a:t>
            </a:fld>
            <a:endParaRPr lang="en-AU"/>
          </a:p>
        </p:txBody>
      </p:sp>
    </p:spTree>
    <p:extLst>
      <p:ext uri="{BB962C8B-B14F-4D97-AF65-F5344CB8AC3E}">
        <p14:creationId xmlns:p14="http://schemas.microsoft.com/office/powerpoint/2010/main" val="1153357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rtl="0">
              <a:buFont typeface="Arial" pitchFamily="34" charset="0"/>
              <a:buChar char="•"/>
            </a:pPr>
            <a:r>
              <a:rPr lang="sw" sz="1200" b="0" i="0" u="none" strike="noStrike" dirty="0">
                <a:highlight>
                  <a:srgbClr val="000000">
                    <a:alpha val="0"/>
                  </a:srgbClr>
                </a:highlight>
                <a:latin typeface="Calibri"/>
                <a:cs typeface="Arial"/>
              </a:rPr>
              <a:t>Hakuna mtu anayepaswa kukulazimisha kutumia mpango wa uzazi. </a:t>
            </a:r>
          </a:p>
          <a:p>
            <a:pPr marL="189776" indent="-189776" rtl="0">
              <a:buFont typeface="Arial" pitchFamily="34" charset="0"/>
              <a:buChar char="•"/>
            </a:pPr>
            <a:r>
              <a:rPr lang="sw" sz="1200" b="0" i="0" u="none" strike="noStrike" dirty="0">
                <a:highlight>
                  <a:srgbClr val="000000">
                    <a:alpha val="0"/>
                  </a:srgbClr>
                </a:highlight>
                <a:latin typeface="Calibri"/>
                <a:cs typeface="Arial"/>
              </a:rPr>
              <a:t>Hakuna mtu anayepaswa kukulazimisha kuchagua mbinu mmoja wa mpango wa uzazi kuliko mbinu mwingine wowote. </a:t>
            </a:r>
          </a:p>
          <a:p>
            <a:pPr marL="189776" indent="-189776" rtl="0">
              <a:buFont typeface="Arial" pitchFamily="34" charset="0"/>
              <a:buChar char="•"/>
            </a:pPr>
            <a:r>
              <a:rPr lang="sw" sz="1200" b="0" i="0" u="none" strike="noStrike" dirty="0">
                <a:highlight>
                  <a:srgbClr val="000000">
                    <a:alpha val="0"/>
                  </a:srgbClr>
                </a:highlight>
                <a:latin typeface="Calibri"/>
                <a:cs typeface="Arial"/>
              </a:rPr>
              <a:t>Hakuna mtu anayepaswa kukulazimisha kuacha kabisa kutumia mpango wa uzazi. </a:t>
            </a:r>
          </a:p>
          <a:p>
            <a:pPr marL="189776" indent="-189776" rtl="0">
              <a:buFont typeface="Arial" pitchFamily="34" charset="0"/>
              <a:buChar char="•"/>
            </a:pPr>
            <a:r>
              <a:rPr lang="sw" sz="1200" b="0" i="0" u="none" strike="noStrike" dirty="0">
                <a:highlight>
                  <a:srgbClr val="000000">
                    <a:alpha val="0"/>
                  </a:srgbClr>
                </a:highlight>
                <a:latin typeface="Calibri"/>
                <a:cs typeface="Arial"/>
              </a:rPr>
              <a:t>Hakuna mtu anayepaswa kukulazimisha kuendelea na ujauzito.</a:t>
            </a:r>
          </a:p>
          <a:p>
            <a:pPr marL="189776" indent="-189776" rtl="0">
              <a:buFont typeface="Arial" pitchFamily="34" charset="0"/>
              <a:buChar char="•"/>
            </a:pPr>
            <a:r>
              <a:rPr lang="sw" sz="1200" b="0" i="0" u="none" strike="noStrike" dirty="0">
                <a:highlight>
                  <a:srgbClr val="000000">
                    <a:alpha val="0"/>
                  </a:srgbClr>
                </a:highlight>
                <a:latin typeface="Calibri"/>
                <a:cs typeface="Arial"/>
              </a:rPr>
              <a:t>Hakuna mtu anayepaswa kukulazimisha kutoa mimba.</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43</a:t>
            </a:fld>
            <a:endParaRPr lang="en-AU"/>
          </a:p>
        </p:txBody>
      </p:sp>
    </p:spTree>
    <p:extLst>
      <p:ext uri="{BB962C8B-B14F-4D97-AF65-F5344CB8AC3E}">
        <p14:creationId xmlns:p14="http://schemas.microsoft.com/office/powerpoint/2010/main" val="1401538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itchFamily="34" charset="0"/>
              <a:buChar char="•"/>
              <a:defRPr/>
            </a:pPr>
            <a:r>
              <a:rPr lang="sw" sz="1200" b="0" i="0" u="none" strike="noStrike" dirty="0">
                <a:highlight>
                  <a:srgbClr val="000000">
                    <a:alpha val="0"/>
                  </a:srgbClr>
                </a:highlight>
                <a:latin typeface="Calibri"/>
              </a:rPr>
              <a:t>Ikiwa unapitia kulazimishwa kwa uzazi, au ikiwa una wasiwasi juu ya uhusiano wako wa ngono, unaweza kupiga simu kwa 1800RESPECT.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1800RESPECT ni huduma ya kitaifa ya ushauri nasaha wa shambulio la kingono na unyanyasaji wa familia wa nyumbani.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Unaweza kupiga simu kwa huduma hii wakati wowote - masaa 24 kwa siku, siku 7 kwa wiki.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Ikiwa Kiingereza sio lugha yako ya kwanza na unapenda kusema katika lugha yako, unaweza kuomba kwa mkalimani.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Washauri watasikiliza maelezo yako na kutoa usaidizi ambao ni sahihi kwako na kwa hali yako. </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Unaweza pia kutembelea 1800respect.org.au kwa taarifa katika lugha tofauti na kupata huduma za usaidizi katika jimbo au wilaya yako.</a:t>
            </a:r>
            <a:endParaRPr lang="en-AU" dirty="0"/>
          </a:p>
          <a:p>
            <a:pPr marL="191564" indent="-191564" defTabSz="1021679" rtl="0">
              <a:buFont typeface="Arial" pitchFamily="34" charset="0"/>
              <a:buChar char="•"/>
              <a:defRPr/>
            </a:pPr>
            <a:r>
              <a:rPr lang="sw" sz="1200" b="0" i="0" u="none" strike="noStrike" dirty="0">
                <a:highlight>
                  <a:srgbClr val="000000">
                    <a:alpha val="0"/>
                  </a:srgbClr>
                </a:highlight>
                <a:latin typeface="Calibri"/>
              </a:rPr>
              <a:t>Huenda pia una rafiki, mwanafamilia, mzee wa jamii au mfanyakazi wa afya unayemwamini na mwulize kwa ushauri au usaidizi wao. </a:t>
            </a:r>
          </a:p>
          <a:p>
            <a:pPr defTabSz="1021679">
              <a:defRPr/>
            </a:pPr>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44</a:t>
            </a:fld>
            <a:endParaRPr lang="en-AU"/>
          </a:p>
        </p:txBody>
      </p:sp>
    </p:spTree>
    <p:extLst>
      <p:ext uri="{BB962C8B-B14F-4D97-AF65-F5344CB8AC3E}">
        <p14:creationId xmlns:p14="http://schemas.microsoft.com/office/powerpoint/2010/main" val="1985974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solidFill>
                  <a:schemeClr val="tx1"/>
                </a:solidFill>
                <a:highlight>
                  <a:srgbClr val="000000">
                    <a:alpha val="0"/>
                  </a:srgbClr>
                </a:highlight>
                <a:latin typeface="+mn-lt"/>
              </a:rPr>
              <a:t>Hapa chini kuna tovuti zenye maelezo zaidi juu ya mada za kulengwa katika wasilisho hili:</a:t>
            </a:r>
          </a:p>
          <a:p>
            <a:pPr marL="181240" indent="-181240" rtl="0">
              <a:buFont typeface="Arial" pitchFamily="34" charset="0"/>
              <a:buChar char="•"/>
            </a:pPr>
            <a:r>
              <a:rPr lang="sw" sz="1200" b="0" i="0" u="none" strike="noStrike" dirty="0">
                <a:solidFill>
                  <a:schemeClr val="tx1"/>
                </a:solidFill>
                <a:highlight>
                  <a:srgbClr val="000000">
                    <a:alpha val="0"/>
                  </a:srgbClr>
                </a:highlight>
                <a:latin typeface="+mn-lt"/>
              </a:rPr>
              <a:t>Health Translations – healthtranslations.vic.gov.au – maktaba ya bure ya mtandaoni ya taarifa na nyenzo zilizotafsiriwa za afya na ustawi. Unaweza kutafuta taarifa kwa lugha na kwa mada.</a:t>
            </a:r>
          </a:p>
          <a:p>
            <a:pPr marL="181240" indent="-181240" rtl="0">
              <a:buFont typeface="Arial" pitchFamily="34" charset="0"/>
              <a:buChar char="•"/>
            </a:pPr>
            <a:r>
              <a:rPr lang="sw" sz="1200" b="0" i="0" u="none" strike="noStrike" dirty="0">
                <a:solidFill>
                  <a:schemeClr val="tx1"/>
                </a:solidFill>
                <a:highlight>
                  <a:srgbClr val="000000">
                    <a:alpha val="0"/>
                  </a:srgbClr>
                </a:highlight>
                <a:latin typeface="+mn-lt"/>
              </a:rPr>
              <a:t>Multicultural Centre for Women’s Health – mcwh.com.au – shirika la kitaifa la kijamii, linaloongozwa na wanawake na kwa wanawake wenye asili ya wahamiaji na wakimbizi. Lina Katalogi ya Maktaba ya Lugha Nyingi yenye maelfu ya nyenzo kuhusu afya ya wanawake katika lugha zaidi ya 70.</a:t>
            </a:r>
            <a:endParaRPr lang="en-AU" sz="1200" i="0" dirty="0">
              <a:solidFill>
                <a:schemeClr val="tx1"/>
              </a:solidFill>
              <a:latin typeface="+mn-lt"/>
            </a:endParaRPr>
          </a:p>
          <a:p>
            <a:pPr marL="181240" indent="-181240" rtl="0">
              <a:buFont typeface="Arial" pitchFamily="34" charset="0"/>
              <a:buChar char="•"/>
            </a:pPr>
            <a:r>
              <a:rPr lang="sw" sz="1200" b="0" i="0" u="none" strike="noStrike" dirty="0">
                <a:solidFill>
                  <a:schemeClr val="tx1"/>
                </a:solidFill>
                <a:highlight>
                  <a:srgbClr val="000000">
                    <a:alpha val="0"/>
                  </a:srgbClr>
                </a:highlight>
                <a:latin typeface="+mn-lt"/>
              </a:rPr>
              <a:t>Family Planning Alliance Australia – familyplanningallianceaustralia.org.au – shirika la juu la afya ya uzazi na ngono lenye huduma katika kila jimbo na wilaya. Tovuti za serikali hutoa taarifa kuhusu mada mbalimbali za afya ya ngono na uzazi, kama vile mpango wa uzazi, mimba isiyopangwa, utoaji mimba, au mahusiano ya heshima.</a:t>
            </a:r>
          </a:p>
          <a:p>
            <a:pPr marL="181240" indent="-181240" defTabSz="966612" rtl="0">
              <a:buFont typeface="Arial" pitchFamily="34" charset="0"/>
              <a:buChar char="•"/>
              <a:defRPr/>
            </a:pPr>
            <a:r>
              <a:rPr lang="sw" sz="1200" b="0" i="0" u="none" strike="noStrike" dirty="0">
                <a:solidFill>
                  <a:schemeClr val="tx1"/>
                </a:solidFill>
                <a:highlight>
                  <a:srgbClr val="000000">
                    <a:alpha val="0"/>
                  </a:srgbClr>
                </a:highlight>
                <a:latin typeface="+mn-lt"/>
              </a:rPr>
              <a:t>Upangaji wa uzazi  – contraception.org.au – tovuti yenye Kiingereza na taarifa juu ya njia tofauti za mpango wa uzazi.</a:t>
            </a:r>
          </a:p>
          <a:p>
            <a:pPr marL="181240" indent="-181240" defTabSz="966612" rtl="0">
              <a:buFont typeface="Arial" pitchFamily="34" charset="0"/>
              <a:buChar char="•"/>
              <a:defRPr/>
            </a:pPr>
            <a:r>
              <a:rPr lang="sw" sz="1200" b="0" i="0" u="none" strike="noStrike" dirty="0">
                <a:solidFill>
                  <a:schemeClr val="tx1"/>
                </a:solidFill>
                <a:highlight>
                  <a:srgbClr val="000000">
                    <a:alpha val="0"/>
                  </a:srgbClr>
                </a:highlight>
                <a:latin typeface="+mn-lt"/>
              </a:rPr>
              <a:t>healthdirect – healthdirect.gov.au – tovuti ya Serikali ya Australia yenye taarifa ya afya juu ya mada mbalimbali na masaa-24-kwa-siku, siku-7-kwa-wiki simu ya msaada 1800 022 222.</a:t>
            </a:r>
          </a:p>
          <a:p>
            <a:pPr marL="181240" indent="-181240" algn="l" defTabSz="966612" rtl="0">
              <a:buFont typeface="Arial" pitchFamily="34" charset="0"/>
              <a:buChar char="•"/>
              <a:defRPr/>
            </a:pPr>
            <a:r>
              <a:rPr lang="sw" sz="1200" b="0" i="0" u="none" strike="noStrike" dirty="0">
                <a:solidFill>
                  <a:schemeClr val="tx1"/>
                </a:solidFill>
                <a:highlight>
                  <a:srgbClr val="000000">
                    <a:alpha val="0"/>
                  </a:srgbClr>
                </a:highlight>
                <a:latin typeface="+mn-lt"/>
              </a:rPr>
              <a:t>Australian Women’s Health Network – awhn.org.au/organisations – tovuti katika Kiingereza iliyo na orodha ya mashirika katika majimbo na wilaya zote zinazotoa huduma za afya za wanawake zinazopatikana.</a:t>
            </a:r>
          </a:p>
          <a:p>
            <a:pPr marL="0" indent="0" defTabSz="966612">
              <a:buFont typeface="Arial" pitchFamily="34" charset="0"/>
              <a:buNone/>
              <a:defRPr/>
            </a:pPr>
            <a:endParaRPr lang="en-AU" sz="1200" b="0" i="0" dirty="0">
              <a:solidFill>
                <a:schemeClr val="tx1"/>
              </a:solidFill>
              <a:latin typeface="+mn-lt"/>
            </a:endParaRPr>
          </a:p>
        </p:txBody>
      </p:sp>
      <p:sp>
        <p:nvSpPr>
          <p:cNvPr id="4" name="Slide Number Placeholder 3"/>
          <p:cNvSpPr>
            <a:spLocks noGrp="1"/>
          </p:cNvSpPr>
          <p:nvPr>
            <p:ph type="sldNum" sz="quarter" idx="5"/>
          </p:nvPr>
        </p:nvSpPr>
        <p:spPr/>
        <p:txBody>
          <a:bodyPr/>
          <a:lstStyle/>
          <a:p>
            <a:fld id="{1F3B1F36-F6CD-4989-83FA-104B4F4636E9}" type="slidenum">
              <a:rPr lang="en-AU" smtClean="0"/>
              <a:t>45</a:t>
            </a:fld>
            <a:endParaRPr lang="en-AU"/>
          </a:p>
        </p:txBody>
      </p:sp>
    </p:spTree>
    <p:extLst>
      <p:ext uri="{BB962C8B-B14F-4D97-AF65-F5344CB8AC3E}">
        <p14:creationId xmlns:p14="http://schemas.microsoft.com/office/powerpoint/2010/main" val="4116752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1" u="none" strike="noStrike" dirty="0">
                <a:solidFill>
                  <a:srgbClr val="000000"/>
                </a:solidFill>
                <a:highlight>
                  <a:srgbClr val="000000">
                    <a:alpha val="0"/>
                  </a:srgbClr>
                </a:highlight>
                <a:latin typeface="Calibri"/>
              </a:rPr>
              <a:t>Kumbuka kwa mwezeshaji: toa maelezo ya huduma za afya za mtaa na vituo vya afya ya ngono.</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46</a:t>
            </a:fld>
            <a:endParaRPr lang="en-AU"/>
          </a:p>
        </p:txBody>
      </p:sp>
    </p:spTree>
    <p:extLst>
      <p:ext uri="{BB962C8B-B14F-4D97-AF65-F5344CB8AC3E}">
        <p14:creationId xmlns:p14="http://schemas.microsoft.com/office/powerpoint/2010/main" val="239905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sw" sz="1200" b="0" i="0" u="none" strike="noStrike" dirty="0">
                <a:solidFill>
                  <a:srgbClr val="222222"/>
                </a:solidFill>
                <a:highlight>
                  <a:srgbClr val="000000">
                    <a:alpha val="0"/>
                  </a:srgbClr>
                </a:highlight>
                <a:latin typeface="Calibri"/>
                <a:cs typeface="Arial"/>
              </a:rPr>
              <a:t>Ni muhimu kutunza afya yako ya ngono.</a:t>
            </a:r>
          </a:p>
          <a:p>
            <a:pPr marL="181218" indent="-181218" rtl="0">
              <a:buFont typeface="Arial" pitchFamily="34" charset="0"/>
              <a:buChar char="•"/>
            </a:pPr>
            <a:r>
              <a:rPr lang="sw" sz="1200" b="0" i="0" u="none" strike="noStrike" dirty="0">
                <a:solidFill>
                  <a:srgbClr val="222222"/>
                </a:solidFill>
                <a:highlight>
                  <a:srgbClr val="000000">
                    <a:alpha val="0"/>
                  </a:srgbClr>
                </a:highlight>
                <a:latin typeface="Calibri"/>
                <a:cs typeface="Arial"/>
              </a:rPr>
              <a:t>Ni vizuri kujifunza kuzungumza juu ya afya ya ngono na:</a:t>
            </a:r>
          </a:p>
          <a:p>
            <a:pPr marL="664463" lvl="1" indent="-181218" rtl="0">
              <a:buFont typeface="Arial" pitchFamily="34" charset="0"/>
              <a:buChar char="-"/>
            </a:pPr>
            <a:r>
              <a:rPr lang="sw" sz="1200" b="0" i="0" u="none" strike="noStrike" dirty="0">
                <a:solidFill>
                  <a:srgbClr val="222222"/>
                </a:solidFill>
                <a:highlight>
                  <a:srgbClr val="000000">
                    <a:alpha val="0"/>
                  </a:srgbClr>
                </a:highlight>
                <a:latin typeface="Calibri"/>
                <a:cs typeface="Arial"/>
              </a:rPr>
              <a:t>wenzi wako, kuwa na uhusiano wa heshima </a:t>
            </a:r>
          </a:p>
          <a:p>
            <a:pPr marL="664463" lvl="1" indent="-181218" rtl="0">
              <a:buFont typeface="Arial" pitchFamily="34" charset="0"/>
              <a:buChar char="-"/>
            </a:pPr>
            <a:r>
              <a:rPr lang="sw" sz="1200" b="0" i="0" u="none" strike="noStrike" dirty="0">
                <a:solidFill>
                  <a:srgbClr val="222222"/>
                </a:solidFill>
                <a:highlight>
                  <a:srgbClr val="000000">
                    <a:alpha val="0"/>
                  </a:srgbClr>
                </a:highlight>
                <a:latin typeface="Calibri"/>
                <a:cs typeface="Arial"/>
              </a:rPr>
              <a:t>watoto wako, kufanya afya ya ngono isiwe tabu kuzungumza nao na kuwasaidia kufanya maamuzi mazuri kuhusu afya yao ya ngono.</a:t>
            </a:r>
          </a:p>
          <a:p>
            <a:pPr marL="181218" indent="-181218" rtl="0">
              <a:buFont typeface="Arial" pitchFamily="34" charset="0"/>
              <a:buChar char="•"/>
            </a:pPr>
            <a:r>
              <a:rPr lang="sw" sz="1200" b="0" i="0" u="none" strike="noStrike" dirty="0">
                <a:solidFill>
                  <a:srgbClr val="222222"/>
                </a:solidFill>
                <a:highlight>
                  <a:srgbClr val="000000">
                    <a:alpha val="0"/>
                  </a:srgbClr>
                </a:highlight>
                <a:latin typeface="Calibri"/>
              </a:rPr>
              <a:t>Nchini Australia, ni sawa kuzungumza kuhusu afya ya ngono. Watoto wanajifunza juu ya afya ya ngono katika shule za umma.</a:t>
            </a:r>
          </a:p>
          <a:p>
            <a:pPr marL="181218" indent="-181218" rtl="0">
              <a:buFont typeface="Arial" pitchFamily="34" charset="0"/>
              <a:buChar char="•"/>
            </a:pPr>
            <a:r>
              <a:rPr lang="sw" sz="1200" b="0" i="0" u="none" strike="noStrike" dirty="0">
                <a:solidFill>
                  <a:srgbClr val="222222"/>
                </a:solidFill>
                <a:highlight>
                  <a:srgbClr val="000000">
                    <a:alpha val="0"/>
                  </a:srgbClr>
                </a:highlight>
                <a:latin typeface="Calibri"/>
              </a:rPr>
              <a:t>Unaweza kwenda kwenye kliniki maalum na kuzungumza na madaktari au wauguzi ambao wanaweza kukusaidia ikiwa una matatizo na afya yako ya ngono.</a:t>
            </a:r>
          </a:p>
          <a:p>
            <a:pPr marL="181218" indent="-181218" defTabSz="966493" rtl="0">
              <a:buFont typeface="Arial" pitchFamily="34" charset="0"/>
              <a:buChar char="•"/>
              <a:defRPr/>
            </a:pPr>
            <a:r>
              <a:rPr lang="sw" sz="1200" b="0" i="0" u="none" strike="noStrike" dirty="0">
                <a:solidFill>
                  <a:srgbClr val="222222"/>
                </a:solidFill>
                <a:highlight>
                  <a:srgbClr val="000000">
                    <a:alpha val="0"/>
                  </a:srgbClr>
                </a:highlight>
                <a:latin typeface="Calibri"/>
                <a:cs typeface="Arial"/>
              </a:rPr>
              <a:t>Ni muhimu kumwona daktari au muuguzi ikiwa una tatizo na afya yako.</a:t>
            </a:r>
          </a:p>
          <a:p>
            <a:pPr marL="0" indent="0">
              <a:buFont typeface="Arial" pitchFamily="34" charset="0"/>
              <a:buNone/>
            </a:pPr>
            <a:endParaRPr lang="en-AU" dirty="0">
              <a:latin typeface="+mn-lt"/>
            </a:endParaRPr>
          </a:p>
        </p:txBody>
      </p:sp>
      <p:sp>
        <p:nvSpPr>
          <p:cNvPr id="4" name="Slide Number Placeholder 3"/>
          <p:cNvSpPr>
            <a:spLocks noGrp="1"/>
          </p:cNvSpPr>
          <p:nvPr>
            <p:ph type="sldNum" sz="quarter" idx="5"/>
          </p:nvPr>
        </p:nvSpPr>
        <p:spPr/>
        <p:txBody>
          <a:bodyPr/>
          <a:lstStyle/>
          <a:p>
            <a:fld id="{1F3B1F36-F6CD-4989-83FA-104B4F4636E9}" type="slidenum">
              <a:rPr lang="en-AU" smtClean="0"/>
              <a:t>6</a:t>
            </a:fld>
            <a:endParaRPr lang="en-AU"/>
          </a:p>
        </p:txBody>
      </p:sp>
    </p:spTree>
    <p:extLst>
      <p:ext uri="{BB962C8B-B14F-4D97-AF65-F5344CB8AC3E}">
        <p14:creationId xmlns:p14="http://schemas.microsoft.com/office/powerpoint/2010/main" val="144516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Calibri"/>
              </a:rPr>
              <a:t>Tuzungumze juu ya ujinsia.</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7</a:t>
            </a:fld>
            <a:endParaRPr lang="en-AU"/>
          </a:p>
        </p:txBody>
      </p:sp>
    </p:spTree>
    <p:extLst>
      <p:ext uri="{BB962C8B-B14F-4D97-AF65-F5344CB8AC3E}">
        <p14:creationId xmlns:p14="http://schemas.microsoft.com/office/powerpoint/2010/main" val="17114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sw" sz="1200" b="0" i="0" u="none" strike="noStrike" dirty="0">
                <a:solidFill>
                  <a:srgbClr val="000000"/>
                </a:solidFill>
                <a:highlight>
                  <a:srgbClr val="000000">
                    <a:alpha val="0"/>
                  </a:srgbClr>
                </a:highlight>
                <a:latin typeface="Calibri"/>
              </a:rPr>
              <a:t>Ujinsia ni sehemu muhimu ya afya na ustawi wako katika maisha yako yote. Ni ngumu na ya kibinafsi.</a:t>
            </a:r>
          </a:p>
          <a:p>
            <a:pPr marL="191564" indent="-191564" rtl="0">
              <a:buFont typeface="Arial" pitchFamily="34" charset="0"/>
              <a:buChar char="•"/>
            </a:pPr>
            <a:r>
              <a:rPr lang="sw" sz="1200" b="0" i="0" u="none" strike="noStrike" dirty="0">
                <a:solidFill>
                  <a:srgbClr val="202124"/>
                </a:solidFill>
                <a:highlight>
                  <a:srgbClr val="000000">
                    <a:alpha val="0"/>
                  </a:srgbClr>
                </a:highlight>
                <a:latin typeface="Calibri"/>
              </a:rPr>
              <a:t>Ni kuhusu hisia, mawazo, vivutio na tabia zako za ngono kwa watu wengine</a:t>
            </a:r>
            <a:r>
              <a:rPr lang="sw" sz="1200" b="0" i="0" u="none" strike="noStrike" dirty="0">
                <a:highlight>
                  <a:srgbClr val="000000">
                    <a:alpha val="0"/>
                  </a:srgbClr>
                </a:highlight>
                <a:latin typeface="Calibri"/>
              </a:rPr>
              <a:t>. Hisia na mawazo hayo ni ya kawaida na ya asili.</a:t>
            </a:r>
          </a:p>
          <a:p>
            <a:pPr marL="191564" indent="-191564" defTabSz="1021679" rtl="0">
              <a:buFont typeface="Arial" pitchFamily="34" charset="0"/>
              <a:buChar char="•"/>
              <a:defRPr/>
            </a:pPr>
            <a:r>
              <a:rPr lang="sw" sz="1200" b="0" i="0" u="none" strike="noStrike" dirty="0">
                <a:highlight>
                  <a:srgbClr val="000000">
                    <a:alpha val="0"/>
                  </a:srgbClr>
                </a:highlight>
                <a:latin typeface="Calibri"/>
              </a:rPr>
              <a:t>Ujinsia pia huathiriwa na: </a:t>
            </a:r>
          </a:p>
          <a:p>
            <a:pPr marL="665891" lvl="1" indent="-182645" defTabSz="1021679" rtl="0">
              <a:buFont typeface="Calibri" panose="020F0502020204030204" pitchFamily="34" charset="0"/>
              <a:buChar char="-"/>
              <a:defRPr/>
            </a:pPr>
            <a:r>
              <a:rPr lang="sw" sz="1200" b="0" i="0" u="none" strike="noStrike" dirty="0">
                <a:highlight>
                  <a:srgbClr val="000000">
                    <a:alpha val="0"/>
                  </a:srgbClr>
                </a:highlight>
                <a:latin typeface="Calibri"/>
              </a:rPr>
              <a:t>jinsia yako ya kibiolojia - iwe ulizaliwa kuwa mwanamke, mwanamume au mwingine</a:t>
            </a:r>
          </a:p>
          <a:p>
            <a:pPr marL="665891" lvl="1" indent="-182645" defTabSz="1021679" rtl="0">
              <a:buFont typeface="Calibri" panose="020F0502020204030204" pitchFamily="34" charset="0"/>
              <a:buChar char="-"/>
              <a:defRPr/>
            </a:pPr>
            <a:r>
              <a:rPr lang="sw" sz="1200" b="0" i="0" u="none" strike="noStrike" dirty="0">
                <a:highlight>
                  <a:srgbClr val="000000">
                    <a:alpha val="0"/>
                  </a:srgbClr>
                </a:highlight>
                <a:latin typeface="Calibri"/>
              </a:rPr>
              <a:t>jinsia unayojisikia kuwa - mwanamke, mwanamume au mwingine</a:t>
            </a:r>
          </a:p>
          <a:p>
            <a:pPr marL="665891" lvl="1" indent="-182645" defTabSz="1021679" rtl="0">
              <a:buFont typeface="Calibri" panose="020F0502020204030204" pitchFamily="34" charset="0"/>
              <a:buChar char="-"/>
              <a:defRPr/>
            </a:pPr>
            <a:r>
              <a:rPr lang="sw" sz="1200" b="0" i="0" u="none" strike="noStrike" dirty="0">
                <a:highlight>
                  <a:srgbClr val="000000">
                    <a:alpha val="0"/>
                  </a:srgbClr>
                </a:highlight>
                <a:latin typeface="Calibri"/>
              </a:rPr>
              <a:t>unavutiwa na nani</a:t>
            </a:r>
          </a:p>
          <a:p>
            <a:pPr marL="665891" lvl="1" indent="-182645" defTabSz="1021679" rtl="0">
              <a:buFont typeface="Calibri" panose="020F0502020204030204" pitchFamily="34" charset="0"/>
              <a:buChar char="-"/>
              <a:defRPr/>
            </a:pPr>
            <a:r>
              <a:rPr lang="sw" sz="1200" b="0" i="0" u="none" strike="noStrike" dirty="0">
                <a:highlight>
                  <a:srgbClr val="000000">
                    <a:alpha val="0"/>
                  </a:srgbClr>
                </a:highlight>
                <a:latin typeface="Calibri"/>
              </a:rPr>
              <a:t>ashiki, raha, uhusiano wa karibu</a:t>
            </a:r>
          </a:p>
          <a:p>
            <a:pPr marL="665891" lvl="1" indent="-182645" defTabSz="1021679" rtl="0">
              <a:buFont typeface="Calibri" panose="020F0502020204030204" pitchFamily="34" charset="0"/>
              <a:buChar char="-"/>
              <a:defRPr/>
            </a:pPr>
            <a:r>
              <a:rPr lang="sw" sz="1200" b="0" i="0" u="none" strike="noStrike" dirty="0">
                <a:highlight>
                  <a:srgbClr val="000000">
                    <a:alpha val="0"/>
                  </a:srgbClr>
                </a:highlight>
                <a:latin typeface="Calibri"/>
              </a:rPr>
              <a:t>uzazi (kuwa na watoto). </a:t>
            </a:r>
          </a:p>
          <a:p>
            <a:pPr marL="0" indent="0">
              <a:buFont typeface="Arial" pitchFamily="34" charset="0"/>
              <a:buNone/>
            </a:pPr>
            <a:endParaRPr lang="en-AU" b="0" dirty="0">
              <a:latin typeface="+mn-lt"/>
            </a:endParaRPr>
          </a:p>
        </p:txBody>
      </p:sp>
      <p:sp>
        <p:nvSpPr>
          <p:cNvPr id="4" name="Slide Number Placeholder 3"/>
          <p:cNvSpPr>
            <a:spLocks noGrp="1"/>
          </p:cNvSpPr>
          <p:nvPr>
            <p:ph type="sldNum" sz="quarter" idx="5"/>
          </p:nvPr>
        </p:nvSpPr>
        <p:spPr/>
        <p:txBody>
          <a:bodyPr/>
          <a:lstStyle/>
          <a:p>
            <a:fld id="{1F3B1F36-F6CD-4989-83FA-104B4F4636E9}" type="slidenum">
              <a:rPr lang="en-AU" smtClean="0"/>
              <a:t>8</a:t>
            </a:fld>
            <a:endParaRPr lang="en-AU"/>
          </a:p>
        </p:txBody>
      </p:sp>
    </p:spTree>
    <p:extLst>
      <p:ext uri="{BB962C8B-B14F-4D97-AF65-F5344CB8AC3E}">
        <p14:creationId xmlns:p14="http://schemas.microsoft.com/office/powerpoint/2010/main" val="283110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sw" sz="1200" b="0" i="0" u="none" strike="noStrike" dirty="0">
                <a:highlight>
                  <a:srgbClr val="000000">
                    <a:alpha val="0"/>
                  </a:srgbClr>
                </a:highlight>
                <a:latin typeface="Calibri"/>
              </a:rPr>
              <a:t>Ujinsia wako unaweza kukuza na kubadilika kwa muda.</a:t>
            </a:r>
          </a:p>
          <a:p>
            <a:pPr marL="181218" indent="-181218" rtl="0">
              <a:buFont typeface="Arial" pitchFamily="34" charset="0"/>
              <a:buChar char="•"/>
            </a:pPr>
            <a:r>
              <a:rPr lang="sw" sz="1200" b="0" i="0" u="none" strike="noStrike" dirty="0">
                <a:highlight>
                  <a:srgbClr val="000000">
                    <a:alpha val="0"/>
                  </a:srgbClr>
                </a:highlight>
                <a:latin typeface="Calibri"/>
              </a:rPr>
              <a:t>Mambo mengi yanaweza kuathiri ujinsia wako:</a:t>
            </a:r>
          </a:p>
          <a:p>
            <a:pPr marL="665891" lvl="1" indent="-182645" defTabSz="1012139" rtl="0">
              <a:buFont typeface="Calibri" panose="020F0502020204030204" pitchFamily="34" charset="0"/>
              <a:buChar char="-"/>
              <a:defRPr/>
            </a:pPr>
            <a:r>
              <a:rPr lang="sw" sz="1200" b="0" i="0" u="none" strike="noStrike" dirty="0">
                <a:highlight>
                  <a:srgbClr val="000000">
                    <a:alpha val="0"/>
                  </a:srgbClr>
                </a:highlight>
                <a:latin typeface="Calibri"/>
              </a:rPr>
              <a:t>marafiki na familia yako</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utamaduni wako</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dini yako</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uzoefu wako wa zamani</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vyombo, kama sinema, TV, mitandao ya kijamii</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ponografia. </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9</a:t>
            </a:fld>
            <a:endParaRPr lang="en-AU"/>
          </a:p>
        </p:txBody>
      </p:sp>
    </p:spTree>
    <p:extLst>
      <p:ext uri="{BB962C8B-B14F-4D97-AF65-F5344CB8AC3E}">
        <p14:creationId xmlns:p14="http://schemas.microsoft.com/office/powerpoint/2010/main" val="253171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sw" sz="1200" b="0" i="0" u="none" strike="noStrike" dirty="0">
                <a:highlight>
                  <a:srgbClr val="000000">
                    <a:alpha val="0"/>
                  </a:srgbClr>
                </a:highlight>
                <a:latin typeface="Calibri"/>
              </a:rPr>
              <a:t>Kwa bahati mbaya, ponografia inaweza kuathiri jinsi watu wanavyofikiri kuhusu ngono na ujinsia. Na hii inaweza kuwa na athari baya kwenye mahusiano ya watu.</a:t>
            </a:r>
          </a:p>
          <a:p>
            <a:pPr marL="191564" indent="-191564" rtl="0">
              <a:buFont typeface="Arial" pitchFamily="34" charset="0"/>
              <a:buChar char="•"/>
            </a:pPr>
            <a:r>
              <a:rPr lang="sw" sz="1200" b="0" i="0" u="none" strike="noStrike" dirty="0">
                <a:highlight>
                  <a:srgbClr val="000000">
                    <a:alpha val="0"/>
                  </a:srgbClr>
                </a:highlight>
                <a:latin typeface="Calibri"/>
              </a:rPr>
              <a:t>Ni rahisi kupata na kutazama ponografia, kwa hivyo ni muhimu kufahamu athari ile inayoweza kuwa nayo kwenye ujinsia na mahusiano yako.</a:t>
            </a:r>
          </a:p>
          <a:p>
            <a:pPr marL="191564" indent="-191564" rtl="0">
              <a:buFont typeface="Arial" pitchFamily="34" charset="0"/>
              <a:buChar char="•"/>
            </a:pPr>
            <a:r>
              <a:rPr lang="sw" sz="1200" b="0" i="0" u="none" strike="noStrike" dirty="0">
                <a:highlight>
                  <a:srgbClr val="000000">
                    <a:alpha val="0"/>
                  </a:srgbClr>
                </a:highlight>
                <a:latin typeface="Calibri"/>
              </a:rPr>
              <a:t>Kumbuka, ponografia imetengenezwa kwa burudani. Haionyeshi jinsi ngono inavyoonekana katika maisha halisi. </a:t>
            </a:r>
          </a:p>
          <a:p>
            <a:pPr marL="191564" indent="-191564" rtl="0">
              <a:buFont typeface="Arial" pitchFamily="34" charset="0"/>
              <a:buChar char="•"/>
            </a:pPr>
            <a:r>
              <a:rPr lang="sw" sz="1200" b="0" i="0" u="none" strike="noStrike" dirty="0">
                <a:highlight>
                  <a:srgbClr val="000000">
                    <a:alpha val="0"/>
                  </a:srgbClr>
                </a:highlight>
                <a:latin typeface="Calibri"/>
              </a:rPr>
              <a:t>Ponografia huonyesha mara nyingi:</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wanaume kudhibiti wanawake</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ngono bila idhini - wakati mtu hakubali kufanya ngono au kulazimishwa au kushinikizwa kufanya ngono</a:t>
            </a:r>
          </a:p>
          <a:p>
            <a:pPr marL="665891" lvl="1" indent="-182645" rtl="0">
              <a:buFont typeface="Calibri" panose="020F0502020204030204" pitchFamily="34" charset="0"/>
              <a:buChar char="-"/>
            </a:pPr>
            <a:r>
              <a:rPr lang="sw" sz="1200" b="0" i="0" u="none" strike="noStrike" dirty="0">
                <a:highlight>
                  <a:srgbClr val="000000">
                    <a:alpha val="0"/>
                  </a:srgbClr>
                </a:highlight>
                <a:latin typeface="Calibri"/>
              </a:rPr>
              <a:t>furaha iliyopitiliza.</a:t>
            </a:r>
          </a:p>
          <a:p>
            <a:pPr marL="191564" indent="-191564" rtl="0">
              <a:buFont typeface="Arial" pitchFamily="34" charset="0"/>
              <a:buChar char="•"/>
            </a:pPr>
            <a:r>
              <a:rPr lang="sw" sz="1200" b="0" i="0" u="none" strike="noStrike" dirty="0">
                <a:highlight>
                  <a:srgbClr val="000000">
                    <a:alpha val="0"/>
                  </a:srgbClr>
                </a:highlight>
                <a:latin typeface="Calibri"/>
              </a:rPr>
              <a:t>Ponografia si maisha halisi.</a:t>
            </a:r>
          </a:p>
          <a:p>
            <a:endParaRPr lang="en-AU" dirty="0"/>
          </a:p>
        </p:txBody>
      </p:sp>
      <p:sp>
        <p:nvSpPr>
          <p:cNvPr id="4" name="Slide Number Placeholder 3"/>
          <p:cNvSpPr>
            <a:spLocks noGrp="1"/>
          </p:cNvSpPr>
          <p:nvPr>
            <p:ph type="sldNum" sz="quarter" idx="5"/>
          </p:nvPr>
        </p:nvSpPr>
        <p:spPr/>
        <p:txBody>
          <a:bodyPr/>
          <a:lstStyle/>
          <a:p>
            <a:fld id="{1F3B1F36-F6CD-4989-83FA-104B4F4636E9}" type="slidenum">
              <a:rPr lang="en-AU" smtClean="0"/>
              <a:t>10</a:t>
            </a:fld>
            <a:endParaRPr lang="en-AU"/>
          </a:p>
        </p:txBody>
      </p:sp>
    </p:spTree>
    <p:extLst>
      <p:ext uri="{BB962C8B-B14F-4D97-AF65-F5344CB8AC3E}">
        <p14:creationId xmlns:p14="http://schemas.microsoft.com/office/powerpoint/2010/main" val="70333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F227-D5F8-E322-0CF6-04767857B09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9CD286F-506A-DC2D-E6EC-AF20A6A8848D}"/>
              </a:ext>
            </a:extLst>
          </p:cNvPr>
          <p:cNvSpPr>
            <a:spLocks noGrp="1"/>
          </p:cNvSpPr>
          <p:nvPr>
            <p:ph type="dt" sz="half" idx="10"/>
          </p:nvPr>
        </p:nvSpPr>
        <p:spPr/>
        <p:txBody>
          <a:bodyPr/>
          <a:lstStyle/>
          <a:p>
            <a:fld id="{70F10318-2FF9-4B36-AF2A-27F1CBA7AE76}" type="datetimeFigureOut">
              <a:rPr lang="en-AU" smtClean="0"/>
              <a:t>13/08/2024</a:t>
            </a:fld>
            <a:endParaRPr lang="en-AU"/>
          </a:p>
        </p:txBody>
      </p:sp>
      <p:sp>
        <p:nvSpPr>
          <p:cNvPr id="4" name="Footer Placeholder 3">
            <a:extLst>
              <a:ext uri="{FF2B5EF4-FFF2-40B4-BE49-F238E27FC236}">
                <a16:creationId xmlns:a16="http://schemas.microsoft.com/office/drawing/2014/main" id="{4B013F40-9F02-ACA7-0AF0-94DEE1CA0E3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C01CEF-F3ED-4013-95CE-3EDEF8CFF85B}"/>
              </a:ext>
            </a:extLst>
          </p:cNvPr>
          <p:cNvSpPr>
            <a:spLocks noGrp="1"/>
          </p:cNvSpPr>
          <p:nvPr>
            <p:ph type="sldNum" sz="quarter" idx="12"/>
          </p:nvPr>
        </p:nvSpPr>
        <p:spPr/>
        <p:txBody>
          <a:bodyPr/>
          <a:lstStyle/>
          <a:p>
            <a:fld id="{DDE4D186-0615-4BC0-8EC8-EAEAD1A4E9B5}" type="slidenum">
              <a:rPr lang="en-AU" smtClean="0"/>
              <a:t>‹#›</a:t>
            </a:fld>
            <a:endParaRPr lang="en-AU"/>
          </a:p>
        </p:txBody>
      </p:sp>
    </p:spTree>
    <p:extLst>
      <p:ext uri="{BB962C8B-B14F-4D97-AF65-F5344CB8AC3E}">
        <p14:creationId xmlns:p14="http://schemas.microsoft.com/office/powerpoint/2010/main" val="9585810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680DD-EE38-994A-C164-358ADC24B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DFC0C6B-2178-F057-9ED4-59D166554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3B9DF1-69CC-E93E-4D49-8F5D84E39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F10318-2FF9-4B36-AF2A-27F1CBA7AE76}" type="datetimeFigureOut">
              <a:rPr lang="en-AU" smtClean="0"/>
              <a:t>13/08/2024</a:t>
            </a:fld>
            <a:endParaRPr lang="en-AU"/>
          </a:p>
        </p:txBody>
      </p:sp>
      <p:sp>
        <p:nvSpPr>
          <p:cNvPr id="5" name="Footer Placeholder 4">
            <a:extLst>
              <a:ext uri="{FF2B5EF4-FFF2-40B4-BE49-F238E27FC236}">
                <a16:creationId xmlns:a16="http://schemas.microsoft.com/office/drawing/2014/main" id="{E17C2E9C-1223-AA24-B1F9-44D4C6CC5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2A09856-DB2A-F9C8-4D27-55AB2DFD7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E4D186-0615-4BC0-8EC8-EAEAD1A4E9B5}" type="slidenum">
              <a:rPr lang="en-AU" smtClean="0"/>
              <a:t>‹#›</a:t>
            </a:fld>
            <a:endParaRPr lang="en-AU"/>
          </a:p>
        </p:txBody>
      </p:sp>
    </p:spTree>
    <p:extLst>
      <p:ext uri="{BB962C8B-B14F-4D97-AF65-F5344CB8AC3E}">
        <p14:creationId xmlns:p14="http://schemas.microsoft.com/office/powerpoint/2010/main" val="385166678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FE1947-0F44-771B-60D6-5382146052DD}"/>
              </a:ext>
            </a:extLst>
          </p:cNvPr>
          <p:cNvSpPr>
            <a:spLocks noGrp="1"/>
          </p:cNvSpPr>
          <p:nvPr>
            <p:ph type="title"/>
          </p:nvPr>
        </p:nvSpPr>
        <p:spPr/>
        <p:txBody>
          <a:bodyPr/>
          <a:lstStyle/>
          <a:p>
            <a:r>
              <a:rPr lang="sw" sz="4800" b="1" i="0" u="none" strike="noStrike">
                <a:highlight>
                  <a:srgbClr val="000000">
                    <a:alpha val="0"/>
                  </a:srgbClr>
                </a:highlight>
                <a:latin typeface="Arial"/>
              </a:rPr>
              <a:t>Afya ya kingono na mahusiano yenye afya</a:t>
            </a:r>
            <a:endParaRPr lang="en-AU" dirty="0"/>
          </a:p>
        </p:txBody>
      </p:sp>
      <p:pic>
        <p:nvPicPr>
          <p:cNvPr id="3" name="Picture 2">
            <a:extLst>
              <a:ext uri="{FF2B5EF4-FFF2-40B4-BE49-F238E27FC236}">
                <a16:creationId xmlns:a16="http://schemas.microsoft.com/office/drawing/2014/main" id="{C2D8A8A6-9B42-74F5-0A6C-FEEB90CD26D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636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E35176-7DBA-9AFF-90FE-149EB0771E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49032FF-65F4-5BA3-71C1-0D0645DDB3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244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EF6661-A57F-8B36-A31F-1B90BBB78EF6}"/>
              </a:ext>
            </a:extLst>
          </p:cNvPr>
          <p:cNvSpPr>
            <a:spLocks noGrp="1"/>
          </p:cNvSpPr>
          <p:nvPr>
            <p:ph type="title"/>
          </p:nvPr>
        </p:nvSpPr>
        <p:spPr/>
        <p:txBody>
          <a:bodyPr/>
          <a:lstStyle/>
          <a:p>
            <a:pPr algn="ctr" rtl="0"/>
            <a:r>
              <a:rPr lang="sw" i="0" u="none" strike="noStrike">
                <a:highlight>
                  <a:srgbClr val="000000">
                    <a:alpha val="0"/>
                  </a:srgbClr>
                </a:highlight>
                <a:latin typeface="Arial"/>
              </a:rPr>
              <a:t>Furaha ya ngono</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3E2A67DE-F035-F49B-574E-9C80A62257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980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AA4FAE-A972-7FE4-C002-9AFC13A18C4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38F1668-F4FB-28A3-0D5A-F478436DFE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509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00340F-0DC6-963E-597C-515DAE097B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93E3C89-B4CF-C589-F1B3-78FCB5AEF92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214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96CD3E-56F2-84A0-0CA8-5CA127843F3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B2D2CB8-831E-FCE7-B83C-3DD390C74C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674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C5B2C3-BC54-CB1C-81B4-3B1CFB7F633A}"/>
              </a:ext>
            </a:extLst>
          </p:cNvPr>
          <p:cNvSpPr>
            <a:spLocks noGrp="1"/>
          </p:cNvSpPr>
          <p:nvPr>
            <p:ph type="title"/>
          </p:nvPr>
        </p:nvSpPr>
        <p:spPr/>
        <p:txBody>
          <a:bodyPr/>
          <a:lstStyle/>
          <a:p>
            <a:pPr algn="ctr" rtl="0"/>
            <a:r>
              <a:rPr lang="sw" i="0" u="none" strike="noStrike">
                <a:highlight>
                  <a:srgbClr val="000000">
                    <a:alpha val="0"/>
                  </a:srgbClr>
                </a:highlight>
                <a:latin typeface="Arial"/>
              </a:rPr>
              <a:t>Matatizo ya kingono</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994B0FD6-08CF-7F19-AC29-463A124614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498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8FB298-9ED1-0749-0491-E88F9061A56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7FB6B67-7F0C-EABE-38C5-A4DCC92698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072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73218A-B755-1036-6BA1-E058C4D8D2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10AE1EC-6F9A-629F-BD5A-297312F64C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663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9708C6-34A4-2452-C6E2-3005559A25C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47FC074-1133-6659-0687-F873E3042B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3516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D4C22A-3625-0E72-BA40-16C88E5EC8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5145F40-0A41-2296-F0DF-F05108B7E3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159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0CFEA4-FE58-9E1C-C1C0-B323944BE8C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DCA3A91-DF8E-F572-AEAD-6F04AAC4FD4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6260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63963A-8819-BCA3-CD6E-C2D405E05E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3B07893-6C56-6A96-E9C3-EBF0CFD4200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102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CE8DB1-1235-C771-DA34-EBE0D8763D1D}"/>
              </a:ext>
            </a:extLst>
          </p:cNvPr>
          <p:cNvSpPr>
            <a:spLocks noGrp="1"/>
          </p:cNvSpPr>
          <p:nvPr>
            <p:ph type="title"/>
          </p:nvPr>
        </p:nvSpPr>
        <p:spPr/>
        <p:txBody>
          <a:bodyPr/>
          <a:lstStyle/>
          <a:p>
            <a:pPr algn="ctr" rtl="0"/>
            <a:r>
              <a:rPr lang="sw" i="0" u="none" strike="noStrike">
                <a:highlight>
                  <a:srgbClr val="000000">
                    <a:alpha val="0"/>
                  </a:srgbClr>
                </a:highlight>
                <a:latin typeface="Arial"/>
              </a:rPr>
              <a:t>Mahusiano yenye heshima na idhini</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559691FB-48B2-00D0-AE8B-F4DECE4FDE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092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81B751-FDBF-5514-55E7-46A0C9BCC97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EF6450-A42F-7691-8EF4-EC2653BADF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3209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64AD3E-B97E-64B0-FB36-EDF9B17408C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B3837E7-C76B-2875-8587-D332119B7A8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43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A2863A-0DA0-C2B2-9485-F3891E8D241F}"/>
              </a:ext>
            </a:extLst>
          </p:cNvPr>
          <p:cNvSpPr>
            <a:spLocks noGrp="1"/>
          </p:cNvSpPr>
          <p:nvPr>
            <p:ph type="title"/>
          </p:nvPr>
        </p:nvSpPr>
        <p:spPr/>
        <p:txBody>
          <a:bodyPr/>
          <a:lstStyle/>
          <a:p>
            <a:r>
              <a:rPr lang="sw" sz="3600" b="0" i="0" u="none" strike="noStrike">
                <a:highlight>
                  <a:srgbClr val="000000">
                    <a:alpha val="0"/>
                  </a:srgbClr>
                </a:highlight>
                <a:latin typeface="Arial"/>
              </a:rPr>
              <a:t>Nani anaweza kusaidia?</a:t>
            </a:r>
            <a:endParaRPr lang="en-AU" dirty="0"/>
          </a:p>
        </p:txBody>
      </p:sp>
      <p:pic>
        <p:nvPicPr>
          <p:cNvPr id="3" name="Picture 2">
            <a:extLst>
              <a:ext uri="{FF2B5EF4-FFF2-40B4-BE49-F238E27FC236}">
                <a16:creationId xmlns:a16="http://schemas.microsoft.com/office/drawing/2014/main" id="{D479C455-936E-E3C3-93B1-5CCB3C8777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061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5E9A17-4E45-72BB-8B33-5F68CB91AADA}"/>
              </a:ext>
            </a:extLst>
          </p:cNvPr>
          <p:cNvSpPr>
            <a:spLocks noGrp="1"/>
          </p:cNvSpPr>
          <p:nvPr>
            <p:ph type="title"/>
          </p:nvPr>
        </p:nvSpPr>
        <p:spPr/>
        <p:txBody>
          <a:bodyPr/>
          <a:lstStyle/>
          <a:p>
            <a:pPr algn="ctr" rtl="0"/>
            <a:r>
              <a:rPr lang="sw" i="0" u="none" strike="noStrike">
                <a:highlight>
                  <a:srgbClr val="000000">
                    <a:alpha val="0"/>
                  </a:srgbClr>
                </a:highlight>
                <a:latin typeface="Arial"/>
              </a:rPr>
              <a:t>Maambukizi ya zinaa (STIs)</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96C1318C-AE6E-056A-3E91-A643D6C502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6717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605F9A-3705-EA38-DA1A-FB8BBEA5CDD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524AF8F-197C-6D96-00AC-7347720C96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462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DCB985-3D28-6F2E-F192-39B6E12B89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2A3E225-2C84-9093-4286-DB68B41376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4737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DB0B25-FFE5-DE10-0BAC-009CF6A1720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A9ADBF6-E40F-CD37-6132-A63960B762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016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70FF9D-68B4-04F6-33D3-B68AC44744F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616A302-1DDD-1CB7-2D9A-2FBB0E4182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455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9EE86C-15C3-F9B0-9AA3-E5722F059821}"/>
              </a:ext>
            </a:extLst>
          </p:cNvPr>
          <p:cNvSpPr>
            <a:spLocks noGrp="1"/>
          </p:cNvSpPr>
          <p:nvPr>
            <p:ph type="title"/>
          </p:nvPr>
        </p:nvSpPr>
        <p:spPr/>
        <p:txBody>
          <a:bodyPr/>
          <a:lstStyle/>
          <a:p>
            <a:pPr rtl="0"/>
            <a:r>
              <a:rPr lang="sw" sz="4000" b="1" i="0" u="none" strike="noStrike">
                <a:highlight>
                  <a:srgbClr val="000000">
                    <a:alpha val="0"/>
                  </a:srgbClr>
                </a:highlight>
                <a:latin typeface="Arial"/>
              </a:rPr>
              <a:t>Mwili Wangu. Afya Yangu.</a:t>
            </a:r>
            <a:br>
              <a:rPr lang="sw" sz="4000" b="0" i="0" u="none" strike="noStrike">
                <a:highlight>
                  <a:srgbClr val="000000">
                    <a:alpha val="0"/>
                  </a:srgbClr>
                </a:highlight>
                <a:latin typeface="Arial"/>
              </a:rPr>
            </a:br>
            <a:r>
              <a:rPr lang="sw" b="0" i="0" u="none" strike="noStrike">
                <a:highlight>
                  <a:srgbClr val="000000">
                    <a:alpha val="0"/>
                  </a:srgbClr>
                </a:highlight>
                <a:latin typeface="Arial"/>
              </a:rPr>
              <a:t>Seti ya zana ya elimu ya afya.</a:t>
            </a:r>
            <a:endParaRPr lang="en-AU" dirty="0"/>
          </a:p>
        </p:txBody>
      </p:sp>
      <p:pic>
        <p:nvPicPr>
          <p:cNvPr id="3" name="Picture 2">
            <a:extLst>
              <a:ext uri="{FF2B5EF4-FFF2-40B4-BE49-F238E27FC236}">
                <a16:creationId xmlns:a16="http://schemas.microsoft.com/office/drawing/2014/main" id="{F5AA74F8-2D0F-0F8B-4B95-9115BFC7D3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4061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E6E102-D9C6-AE4C-BF04-59313BD0679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C21038E-4B2B-9A66-44A1-6575258ABC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56450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8B196A-DF5F-7500-F021-8FBA5D5E1D23}"/>
              </a:ext>
            </a:extLst>
          </p:cNvPr>
          <p:cNvSpPr>
            <a:spLocks noGrp="1"/>
          </p:cNvSpPr>
          <p:nvPr>
            <p:ph type="title"/>
          </p:nvPr>
        </p:nvSpPr>
        <p:spPr/>
        <p:txBody>
          <a:bodyPr/>
          <a:lstStyle/>
          <a:p>
            <a:pPr algn="ctr" rtl="0"/>
            <a:r>
              <a:rPr lang="sw" i="0" u="none" strike="noStrike">
                <a:highlight>
                  <a:srgbClr val="000000">
                    <a:alpha val="0"/>
                  </a:srgbClr>
                </a:highlight>
                <a:latin typeface="Arial"/>
              </a:rPr>
              <a:t>Mpango wa uzazi</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EE8D8DCE-D8B8-D4C3-4CEB-DCA2C3426C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923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88FCDC-8323-6A6C-E104-CDB9643C98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C930495-AA64-32BB-C031-CEB83663FD6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0028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4A8982-F756-D152-460F-190751FD910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B3E9139-5B73-4E18-8B35-7F40C011127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510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D96F6F-9037-68BD-CB30-C2E5AA8FA1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D0C159C-8D33-7F90-2EC5-0669538290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4739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771CCD-AFAE-321F-5184-C48DADB764B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40F9B3F-B7F7-25B7-7F94-2FAC8A28F6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2205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0DC4D6-C3BC-08E2-7F89-A178E6F102F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627A51D-163D-6FB4-16D3-95A1013122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7190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EA9638-7125-55CA-9FBE-85A5BB09126B}"/>
              </a:ext>
            </a:extLst>
          </p:cNvPr>
          <p:cNvSpPr>
            <a:spLocks noGrp="1"/>
          </p:cNvSpPr>
          <p:nvPr>
            <p:ph type="title"/>
          </p:nvPr>
        </p:nvSpPr>
        <p:spPr/>
        <p:txBody>
          <a:bodyPr/>
          <a:lstStyle/>
          <a:p>
            <a:pPr algn="ctr" rtl="0"/>
            <a:r>
              <a:rPr lang="sw" i="0" u="none" strike="noStrike">
                <a:highlight>
                  <a:srgbClr val="000000">
                    <a:alpha val="0"/>
                  </a:srgbClr>
                </a:highlight>
                <a:latin typeface="Arial"/>
              </a:rPr>
              <a:t>Ujauzito ambao haukupangwa na utoaji mimba</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0A09DB6F-D38E-1474-EF9F-8D11C253EB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154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946B72-7F8E-78E3-1D3A-BE58DC003E2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A70E04-6AC1-77DB-CF78-5C5E3D3995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159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6011BB-92AD-D83D-1076-F6FC0584A46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BA5B789-33A6-F329-398C-AA07367B14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966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196FA1-5C69-0C4D-C23F-796944CC90CE}"/>
              </a:ext>
            </a:extLst>
          </p:cNvPr>
          <p:cNvSpPr>
            <a:spLocks noGrp="1"/>
          </p:cNvSpPr>
          <p:nvPr>
            <p:ph type="title"/>
          </p:nvPr>
        </p:nvSpPr>
        <p:spPr/>
        <p:txBody>
          <a:bodyPr/>
          <a:lstStyle/>
          <a:p>
            <a:pPr algn="ctr" rtl="0"/>
            <a:r>
              <a:rPr lang="sw" i="0" u="none" strike="noStrike">
                <a:highlight>
                  <a:srgbClr val="000000">
                    <a:alpha val="0"/>
                  </a:srgbClr>
                </a:highlight>
                <a:latin typeface="Arial"/>
              </a:rPr>
              <a:t>Afya ya kingono</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BD396B1F-CC69-CB54-5CDB-1C5146BB12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4335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42596A-0424-27BF-E6C1-3E28C97ED0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EAB3476-71EA-C751-721F-78FF3C7A45E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583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9FDF85-936F-662B-AD97-5AAB4F61EC30}"/>
              </a:ext>
            </a:extLst>
          </p:cNvPr>
          <p:cNvSpPr>
            <a:spLocks noGrp="1"/>
          </p:cNvSpPr>
          <p:nvPr>
            <p:ph type="title"/>
          </p:nvPr>
        </p:nvSpPr>
        <p:spPr/>
        <p:txBody>
          <a:bodyPr/>
          <a:lstStyle/>
          <a:p>
            <a:pPr algn="ctr" rtl="0"/>
            <a:r>
              <a:rPr lang="sw" i="0" u="none" strike="noStrike">
                <a:highlight>
                  <a:srgbClr val="000000">
                    <a:alpha val="0"/>
                  </a:srgbClr>
                </a:highlight>
                <a:latin typeface="Arial"/>
              </a:rPr>
              <a:t>Chaguo lako</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C93781E6-144B-4532-8E09-53D2A1F1CB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9824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CC17CB-53E5-E7A1-2543-FDFEFECFA8C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8634B6E-20E9-B92D-BBFB-F0C60BF20C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7500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7B3B1D-B02F-C9F4-63C7-5DA3CFE6C01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ED9D5A-2DDC-9E95-993A-EA4DC9C7CB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31233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A698DB-1C53-0E7C-08F3-D2AEE6DBD0E9}"/>
              </a:ext>
            </a:extLst>
          </p:cNvPr>
          <p:cNvSpPr>
            <a:spLocks noGrp="1"/>
          </p:cNvSpPr>
          <p:nvPr>
            <p:ph type="title"/>
          </p:nvPr>
        </p:nvSpPr>
        <p:spPr/>
        <p:txBody>
          <a:bodyPr/>
          <a:lstStyle/>
          <a:p>
            <a:r>
              <a:rPr lang="sw" sz="3600" b="0" i="0" u="none" strike="noStrike">
                <a:highlight>
                  <a:srgbClr val="000000">
                    <a:alpha val="0"/>
                  </a:srgbClr>
                </a:highlight>
                <a:latin typeface="Arial"/>
              </a:rPr>
              <a:t>Nani anaweza kusaidia?</a:t>
            </a:r>
            <a:endParaRPr lang="en-AU" dirty="0"/>
          </a:p>
        </p:txBody>
      </p:sp>
      <p:pic>
        <p:nvPicPr>
          <p:cNvPr id="3" name="Picture 2">
            <a:extLst>
              <a:ext uri="{FF2B5EF4-FFF2-40B4-BE49-F238E27FC236}">
                <a16:creationId xmlns:a16="http://schemas.microsoft.com/office/drawing/2014/main" id="{7BB6A198-FB93-FF8B-D492-86F1DE7B62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5862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5FCCF3-A2D2-B23E-2431-370A2037F13A}"/>
              </a:ext>
            </a:extLst>
          </p:cNvPr>
          <p:cNvSpPr>
            <a:spLocks noGrp="1"/>
          </p:cNvSpPr>
          <p:nvPr>
            <p:ph type="title"/>
          </p:nvPr>
        </p:nvSpPr>
        <p:spPr/>
        <p:txBody>
          <a:bodyPr/>
          <a:lstStyle/>
          <a:p>
            <a:pPr rtl="0"/>
            <a:r>
              <a:rPr lang="sw" b="1" i="0" u="none" strike="noStrike">
                <a:highlight>
                  <a:srgbClr val="000000">
                    <a:alpha val="0"/>
                  </a:srgbClr>
                </a:highlight>
                <a:latin typeface="Arial"/>
              </a:rPr>
              <a:t>Maelezo zaidi kwa wawezeshaji </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C7BD0CFC-45B9-7E4F-F208-99797A30F6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1213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30BDB8-D207-A543-0584-6F5640D5E5BD}"/>
              </a:ext>
            </a:extLst>
          </p:cNvPr>
          <p:cNvSpPr>
            <a:spLocks noGrp="1"/>
          </p:cNvSpPr>
          <p:nvPr>
            <p:ph type="title"/>
          </p:nvPr>
        </p:nvSpPr>
        <p:spPr/>
        <p:txBody>
          <a:bodyPr/>
          <a:lstStyle/>
          <a:p>
            <a:pPr rtl="0"/>
            <a:r>
              <a:rPr lang="sw" b="1" i="0" u="none" strike="noStrike">
                <a:highlight>
                  <a:srgbClr val="000000">
                    <a:alpha val="0"/>
                  </a:srgbClr>
                </a:highlight>
                <a:latin typeface="Arial"/>
              </a:rPr>
              <a:t>Huduma za karibu</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9CCE160-B036-C7CA-EB74-DE0F9099A7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390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BB6304-7D53-1369-2EE5-2CDA03C325F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0DEF0F2-35F4-8D1B-296A-639A22DE12A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020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16ED02-523F-2FEB-F428-0EB7008B574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52846CA-31C5-4B51-96D7-16FBF955A9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197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8C253E-AEDE-9346-00F0-BC155587806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224D6A-FE83-E9B6-E56A-77AFD1FCD34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312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7DA6E9-391C-AC27-1D2E-47FBBF9A5C4F}"/>
              </a:ext>
            </a:extLst>
          </p:cNvPr>
          <p:cNvSpPr>
            <a:spLocks noGrp="1"/>
          </p:cNvSpPr>
          <p:nvPr>
            <p:ph type="title"/>
          </p:nvPr>
        </p:nvSpPr>
        <p:spPr/>
        <p:txBody>
          <a:bodyPr/>
          <a:lstStyle/>
          <a:p>
            <a:pPr algn="ctr" rtl="0"/>
            <a:r>
              <a:rPr lang="sw" i="0" u="none" strike="noStrike">
                <a:highlight>
                  <a:srgbClr val="000000">
                    <a:alpha val="0"/>
                  </a:srgbClr>
                </a:highlight>
                <a:latin typeface="Arial"/>
              </a:rPr>
              <a:t>Ujinsia</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BC510656-5189-CF16-A8E1-3AC64FB754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667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8133AC-635B-1F61-10F1-C9843C8AB2A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AB37C8F-D903-6831-D66B-E2DF9A1C37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13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13DD6C-9919-0DE4-E0FE-5C8FAE3D338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FFAE5BE-4DDA-A3B7-F7AB-69C4F5F079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7968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4031</Words>
  <Application>Microsoft Office PowerPoint</Application>
  <PresentationFormat>Widescreen</PresentationFormat>
  <Paragraphs>282</Paragraphs>
  <Slides>47</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Aptos</vt:lpstr>
      <vt:lpstr>Aptos Display</vt:lpstr>
      <vt:lpstr>Arial</vt:lpstr>
      <vt:lpstr>Calibri</vt:lpstr>
      <vt:lpstr>Courier New</vt:lpstr>
      <vt:lpstr>Office Theme</vt:lpstr>
      <vt:lpstr>Afya ya kingono na mahusiano yenye afya</vt:lpstr>
      <vt:lpstr>PowerPoint Presentation</vt:lpstr>
      <vt:lpstr>Mwili Wangu. Afya Yangu. Seti ya zana ya elimu ya afya.</vt:lpstr>
      <vt:lpstr>Afya ya kingono</vt:lpstr>
      <vt:lpstr>PowerPoint Presentation</vt:lpstr>
      <vt:lpstr>PowerPoint Presentation</vt:lpstr>
      <vt:lpstr>Ujinsia</vt:lpstr>
      <vt:lpstr>PowerPoint Presentation</vt:lpstr>
      <vt:lpstr>PowerPoint Presentation</vt:lpstr>
      <vt:lpstr>PowerPoint Presentation</vt:lpstr>
      <vt:lpstr>Furaha ya ngono</vt:lpstr>
      <vt:lpstr>PowerPoint Presentation</vt:lpstr>
      <vt:lpstr>PowerPoint Presentation</vt:lpstr>
      <vt:lpstr>PowerPoint Presentation</vt:lpstr>
      <vt:lpstr>Matatizo ya kingono</vt:lpstr>
      <vt:lpstr>PowerPoint Presentation</vt:lpstr>
      <vt:lpstr>PowerPoint Presentation</vt:lpstr>
      <vt:lpstr>PowerPoint Presentation</vt:lpstr>
      <vt:lpstr>PowerPoint Presentation</vt:lpstr>
      <vt:lpstr>PowerPoint Presentation</vt:lpstr>
      <vt:lpstr>Mahusiano yenye heshima na idhini</vt:lpstr>
      <vt:lpstr>PowerPoint Presentation</vt:lpstr>
      <vt:lpstr>PowerPoint Presentation</vt:lpstr>
      <vt:lpstr>Nani anaweza kusaidia?</vt:lpstr>
      <vt:lpstr>Maambukizi ya zinaa (STIs)</vt:lpstr>
      <vt:lpstr>PowerPoint Presentation</vt:lpstr>
      <vt:lpstr>PowerPoint Presentation</vt:lpstr>
      <vt:lpstr>PowerPoint Presentation</vt:lpstr>
      <vt:lpstr>PowerPoint Presentation</vt:lpstr>
      <vt:lpstr>PowerPoint Presentation</vt:lpstr>
      <vt:lpstr>Mpango wa uzazi</vt:lpstr>
      <vt:lpstr>PowerPoint Presentation</vt:lpstr>
      <vt:lpstr>PowerPoint Presentation</vt:lpstr>
      <vt:lpstr>PowerPoint Presentation</vt:lpstr>
      <vt:lpstr>PowerPoint Presentation</vt:lpstr>
      <vt:lpstr>PowerPoint Presentation</vt:lpstr>
      <vt:lpstr>Ujauzito ambao haukupangwa na utoaji mimba</vt:lpstr>
      <vt:lpstr>PowerPoint Presentation</vt:lpstr>
      <vt:lpstr>PowerPoint Presentation</vt:lpstr>
      <vt:lpstr>PowerPoint Presentation</vt:lpstr>
      <vt:lpstr>Chaguo lako</vt:lpstr>
      <vt:lpstr>PowerPoint Presentation</vt:lpstr>
      <vt:lpstr>PowerPoint Presentation</vt:lpstr>
      <vt:lpstr>Nani anaweza kusaidia?</vt:lpstr>
      <vt:lpstr>Maelezo zaidi kwa wawezeshaji </vt:lpstr>
      <vt:lpstr>Huduma za karibu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2024-08-13T05:36:00Z</dcterms:created>
  <dcterms:modified xsi:type="dcterms:W3CDTF">2024-08-13T05:51:10Z</dcterms:modified>
</cp:coreProperties>
</file>