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85" autoAdjust="0"/>
  </p:normalViewPr>
  <p:slideViewPr>
    <p:cSldViewPr snapToGrid="0">
      <p:cViewPr varScale="1">
        <p:scale>
          <a:sx n="105" d="100"/>
          <a:sy n="105" d="100"/>
        </p:scale>
        <p:origin x="23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45F982E-CA7D-4F95-BF2D-1AD784E6D60F}" type="datetimeFigureOut">
              <a:rPr lang="en-AU" smtClean="0"/>
              <a:t>18/09/2024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F41A8E0-E928-4270-82DF-1DF03DB91F30}" type="slidenum">
              <a:rPr lang="en-AU" smtClean="0"/>
              <a:t>‹#›</a:t>
            </a:fld>
            <a:endParaRPr lang="en-AU"/>
          </a:p>
        </p:txBody>
      </p:sp>
    </p:spTree>
    <p:extLst>
      <p:ext uri="{BB962C8B-B14F-4D97-AF65-F5344CB8AC3E}">
        <p14:creationId xmlns:p14="http://schemas.microsoft.com/office/powerpoint/2010/main" val="206656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1" u="none" strike="noStrike" dirty="0">
                <a:highlight>
                  <a:srgbClr val="000000">
                    <a:alpha val="0"/>
                  </a:srgbClr>
                </a:highlight>
                <a:latin typeface="+mn-lt"/>
              </a:rPr>
              <a:t>Qoraal ku socda fududeeyaha:</a:t>
            </a:r>
          </a:p>
          <a:p>
            <a:pPr rtl="0"/>
            <a:r>
              <a:rPr lang="so" sz="1200" b="0" i="1" u="none" strike="noStrike" dirty="0">
                <a:highlight>
                  <a:srgbClr val="000000">
                    <a:alpha val="0"/>
                  </a:srgbClr>
                </a:highlight>
                <a:latin typeface="+mn-lt"/>
              </a:rPr>
              <a:t>Bandhigani waa mowduucyo iyo fariimo kala duwan oo la soo uruuriyay oo la xiriira caafimaadka galmada. Waxaa loogu talagalay in uu noqdo qalab lagu caawiyo fududeeyayaasha - shaqaalaha taageerada laba-luqadlaha ah, xirfadlayaasha caafimaadka, barayaasha, iyo hoggaamiyeyaasha bulshada - inay kala hadlaan caafimaadka galmada haweenka qaxootiga iyo bulshooyinka soogalootiga ah. </a:t>
            </a:r>
          </a:p>
          <a:p>
            <a:endParaRPr lang="en-AU" sz="1200" i="1" dirty="0">
              <a:latin typeface="+mn-lt"/>
            </a:endParaRPr>
          </a:p>
          <a:p>
            <a:pPr rtl="0"/>
            <a:r>
              <a:rPr lang="so" sz="1200" b="0" i="1" u="none" strike="noStrike" dirty="0">
                <a:highlight>
                  <a:srgbClr val="000000">
                    <a:alpha val="0"/>
                  </a:srgbClr>
                </a:highlight>
                <a:latin typeface="+mn-lt"/>
              </a:rPr>
              <a:t>Uma baahnid inaad soo bandhigto bandhigga oo dhan. </a:t>
            </a:r>
            <a:r>
              <a:rPr lang="so" sz="1200" b="1" i="1" u="none" strike="noStrike" dirty="0">
                <a:highlight>
                  <a:srgbClr val="000000">
                    <a:alpha val="0"/>
                  </a:srgbClr>
                </a:highlight>
                <a:latin typeface="+mn-lt"/>
              </a:rPr>
              <a:t>Dooro mawduucyo iyo fariimo khuseeya dhagaystayaashaada. </a:t>
            </a:r>
            <a:r>
              <a:rPr lang="so" sz="1200" b="0" i="1" u="none" strike="noStrike" dirty="0">
                <a:highlight>
                  <a:srgbClr val="000000">
                    <a:alpha val="0"/>
                  </a:srgbClr>
                </a:highlight>
                <a:latin typeface="+mn-lt"/>
              </a:rPr>
              <a:t>Waxaan garowsannahay in fariimaha qaarkood aysan ku habooneyn dhaqamada qaarkood ama in ka qeybgalayaashu ay uu arki karaan farriimo gaar ah ama mawduucyo iney iska soo horjeedaan, sida ka hortagga uurka ama ilmo iska soo rididda. Haddii fariintu ay muhiim u tahay dhagaystayaashaada laakiin aad rabto inaad u gudbiso si ka duwan, waxaad xor u tahay inaad isticmaasho ereyo ku haboon dhagaystayaashaada.</a:t>
            </a:r>
          </a:p>
          <a:p>
            <a:endParaRPr lang="en-AU" sz="1200" dirty="0">
              <a:latin typeface="+mn-lt"/>
            </a:endParaRPr>
          </a:p>
          <a:p>
            <a:pPr rtl="0"/>
            <a:r>
              <a:rPr lang="so" sz="1200" b="0" i="1" u="none" strike="noStrike" dirty="0">
                <a:highlight>
                  <a:srgbClr val="000000">
                    <a:alpha val="0"/>
                  </a:srgbClr>
                </a:highlight>
                <a:latin typeface="+mn-lt"/>
              </a:rPr>
              <a:t>Waxaan ku isticmaaleynaa magac-u-yaalada 'adiga' iyo 'waxaaga' bandhiggan, sida aan ku sameyno bandhigyada kale ee qalabkan. Waxaan rumaysanahay in qaabkan sida tooska ah loola hadlaayo dhagaystayaasha uu si fiican u shaqeeyo oo uu farriimaha ka dhigo kuwo qeexan oo iyagana khuseeyo. Haddii qaabkan tooska ah uu yahay mid ay aad uga soo horjeedaan</a:t>
            </a:r>
            <a:r>
              <a:rPr lang="en-US" sz="1200" b="0" i="1" u="none" strike="noStrike" dirty="0">
                <a:highlight>
                  <a:srgbClr val="000000">
                    <a:alpha val="0"/>
                  </a:srgbClr>
                </a:highlight>
                <a:latin typeface="+mn-lt"/>
              </a:rPr>
              <a:t> </a:t>
            </a:r>
            <a:r>
              <a:rPr lang="so" sz="1200" b="0" i="1" u="none" strike="noStrike" dirty="0">
                <a:highlight>
                  <a:srgbClr val="000000">
                    <a:alpha val="0"/>
                  </a:srgbClr>
                </a:highlight>
                <a:latin typeface="+mn-lt"/>
              </a:rPr>
              <a:t>dhagaystayaashaada, waxaad beddel ahaan aad u isticmaali kartaa magac-u-yaalada 'annaga', 'waxeena', ama 'iyada', ‘waxeeda</a:t>
            </a:r>
            <a:r>
              <a:rPr lang="en-AU" sz="1200" b="0" i="1" u="none" strike="noStrike" dirty="0">
                <a:highlight>
                  <a:srgbClr val="000000">
                    <a:alpha val="0"/>
                  </a:srgbClr>
                </a:highlight>
                <a:latin typeface="+mn-lt"/>
              </a:rPr>
              <a:t>’</a:t>
            </a:r>
            <a:r>
              <a:rPr lang="so" sz="1200" b="0" i="1" u="none" strike="noStrike" dirty="0">
                <a:highlight>
                  <a:srgbClr val="000000">
                    <a:alpha val="0"/>
                  </a:srgbClr>
                </a:highlight>
                <a:latin typeface="+mn-lt"/>
              </a:rPr>
              <a:t>.</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a:t>
            </a:fld>
            <a:endParaRPr lang="en-AU"/>
          </a:p>
        </p:txBody>
      </p:sp>
    </p:spTree>
    <p:extLst>
      <p:ext uri="{BB962C8B-B14F-4D97-AF65-F5344CB8AC3E}">
        <p14:creationId xmlns:p14="http://schemas.microsoft.com/office/powerpoint/2010/main" val="33031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so" sz="1200" b="0" i="0" u="none" strike="noStrike" dirty="0">
                <a:highlight>
                  <a:srgbClr val="000000">
                    <a:alpha val="0"/>
                  </a:srgbClr>
                </a:highlight>
                <a:latin typeface="+mn-lt"/>
              </a:rPr>
              <a:t>Nasiib darro, muuqaallada dadka qaawan waxey saameyn karaan waxa ay dadku ka qabaan galmada iyo awoodda dareenka galmada. Waxayna tani saameyn xun ku yeelan kartaa xiriirka dadka ka dhaxeeya.</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Way fududahay in la helo oo la daawado muuqaallada dadka qaawan, markaa waa muhiim inaad ka warqabto saameynta ay ku yeelan karto awoodda dareenka galmadaada iyo xiriirkaaga.</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Xusuusnow, muuqaallada dadka qaawan waxaa loo sameeyay madadaalo ahaan. Ma muujinayso waxa galmadu ay u eg tahay nolosha dhabta ah.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Muuqaallada dadka qaawan ayaa inta badan muujiya: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ragga oo xakameynaya haweenka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galmo ogolaansho la'aan ah - marka qofku aanu ogolayn inuu galmo sameeyo ama lagu qasbo ama lagu cadaadiyo inuu galmo sameeyo</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raaxo la buunbuuniyey.</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Muuqaallada dadka qaawan ma aha nolosha dhabta ah.</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10</a:t>
            </a:fld>
            <a:endParaRPr lang="en-AU"/>
          </a:p>
        </p:txBody>
      </p:sp>
    </p:spTree>
    <p:extLst>
      <p:ext uri="{BB962C8B-B14F-4D97-AF65-F5344CB8AC3E}">
        <p14:creationId xmlns:p14="http://schemas.microsoft.com/office/powerpoint/2010/main" val="380190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Aan ka hadalno raaxada galmada iyo waxa saameyn ku yeelan kara noloshaada galmada.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11</a:t>
            </a:fld>
            <a:endParaRPr lang="en-AU"/>
          </a:p>
        </p:txBody>
      </p:sp>
    </p:spTree>
    <p:extLst>
      <p:ext uri="{BB962C8B-B14F-4D97-AF65-F5344CB8AC3E}">
        <p14:creationId xmlns:p14="http://schemas.microsoft.com/office/powerpoint/2010/main" val="382374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so" sz="1200" b="0" i="0" u="none" strike="noStrike" dirty="0">
                <a:highlight>
                  <a:srgbClr val="000000">
                    <a:alpha val="0"/>
                  </a:srgbClr>
                </a:highlight>
                <a:latin typeface="Calibri"/>
              </a:rPr>
              <a:t>I</a:t>
            </a:r>
            <a:r>
              <a:rPr lang="so" sz="1200" b="0" i="0" u="none" strike="noStrike" dirty="0">
                <a:highlight>
                  <a:srgbClr val="000000">
                    <a:alpha val="0"/>
                  </a:srgbClr>
                </a:highlight>
                <a:latin typeface="+mn-lt"/>
              </a:rPr>
              <a:t>n kasta oo dadka qaarkiis ay galmadu uu arkaan isku day ah in ay carruur dhalaan, sidoo kale waa in ay dareemaan fiicnaan.</a:t>
            </a:r>
          </a:p>
          <a:p>
            <a:pPr marL="181218" indent="-181218" rtl="0">
              <a:buFont typeface="Arial" panose="020B0604020202020204" pitchFamily="34" charset="0"/>
              <a:buChar char="•"/>
            </a:pPr>
            <a:r>
              <a:rPr lang="so" sz="1200" b="0" i="0" u="none" strike="noStrike" dirty="0">
                <a:highlight>
                  <a:srgbClr val="000000">
                    <a:alpha val="0"/>
                  </a:srgbClr>
                </a:highlight>
                <a:latin typeface="+mn-lt"/>
              </a:rPr>
              <a:t>Dumarku waxay xaq u leeyihiin inay dareemaan raaxada galmada sida ragga. Way u fiican tahay haweeneyda inay ku raaxaysato galmada oo ay dareento raaxo. Way fiican tahay in haweeneydu ay ogaato jirkeeda, inay ogaato waxa ay ku faraxsan tahay, si ay u ogaato halka ay jeceshahay in laga taabto iyo sidoo kale waxa aysan jeclayn.</a:t>
            </a:r>
          </a:p>
          <a:p>
            <a:pPr marL="180000" indent="-180000" defTabSz="1021679" rtl="0">
              <a:buFont typeface="Arial" panose="020B0604020202020204" pitchFamily="34" charset="0"/>
              <a:buChar char="•"/>
              <a:defRPr/>
            </a:pPr>
            <a:r>
              <a:rPr lang="so" sz="1200" b="0" i="0" u="none" strike="noStrike" dirty="0">
                <a:highlight>
                  <a:srgbClr val="000000">
                    <a:alpha val="0"/>
                  </a:srgbClr>
                </a:highlight>
                <a:latin typeface="+mn-lt"/>
              </a:rPr>
              <a:t>Inaad yeelato waayo-aragnimo galmo oo raaxo leh sidoo kale waxay u fiican tahay caafimaadkaaga. Waxay kaa caawin kartaa: inaad si fiican u seexato, u yarayso walbahaarka, hoos u dhigto dhiig karka iyo wanaajinta caafimaadka wadnahaaga. </a:t>
            </a:r>
          </a:p>
          <a:p>
            <a:pPr marL="180000" indent="-180000" defTabSz="1021679" rtl="0">
              <a:buFont typeface="Arial" panose="020B0604020202020204" pitchFamily="34" charset="0"/>
              <a:buChar char="•"/>
              <a:defRPr/>
            </a:pPr>
            <a:r>
              <a:rPr lang="so" sz="1200" b="0" i="0" u="none" strike="noStrike" dirty="0">
                <a:highlight>
                  <a:srgbClr val="000000">
                    <a:alpha val="0"/>
                  </a:srgbClr>
                </a:highlight>
                <a:latin typeface="+mn-lt"/>
              </a:rPr>
              <a:t>Australia gudaheeda, waa CAADI in laga hadlo galmada, awoodda dareenka galmadaada iyo raaxada galmada.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12</a:t>
            </a:fld>
            <a:endParaRPr lang="en-AU"/>
          </a:p>
        </p:txBody>
      </p:sp>
    </p:spTree>
    <p:extLst>
      <p:ext uri="{BB962C8B-B14F-4D97-AF65-F5344CB8AC3E}">
        <p14:creationId xmlns:p14="http://schemas.microsoft.com/office/powerpoint/2010/main" val="229133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Waxaa jira waxyaabo aad sameyn karto si ay kaaga caawiyaan inaad dareento raaxo oo aad hesho nolol galmo oo wanaagsan. </a:t>
            </a:r>
          </a:p>
          <a:p>
            <a:pPr rtl="0"/>
            <a:r>
              <a:rPr lang="so" sz="1200" b="0" i="0" u="none" strike="noStrike" dirty="0">
                <a:highlight>
                  <a:srgbClr val="000000">
                    <a:alpha val="0"/>
                  </a:srgbClr>
                </a:highlight>
                <a:latin typeface="+mn-lt"/>
              </a:rPr>
              <a:t>Waxaad isku dayi kartaa inaad:</a:t>
            </a:r>
          </a:p>
          <a:p>
            <a:pPr marL="219159" indent="-191564" rtl="0">
              <a:buFont typeface="Arial" panose="020B0604020202020204" pitchFamily="34" charset="0"/>
              <a:buChar char="•"/>
            </a:pPr>
            <a:r>
              <a:rPr lang="so" sz="1200" b="0" i="0" u="none" strike="noStrike" dirty="0">
                <a:highlight>
                  <a:srgbClr val="000000">
                    <a:alpha val="0"/>
                  </a:srgbClr>
                </a:highlight>
                <a:latin typeface="+mn-lt"/>
              </a:rPr>
              <a:t>ogaato awoodda dareenka galmadaada adiga oo baranaya jirkaaga - adoo sahaminaya waxa ku wanaagsan iyada oo loo marayo taabashadada ama tan lammaanahaaga</a:t>
            </a:r>
          </a:p>
          <a:p>
            <a:pPr marL="219159" indent="-191564" rtl="0">
              <a:buFont typeface="Arial" panose="020B0604020202020204" pitchFamily="34" charset="0"/>
              <a:buChar char="•"/>
            </a:pPr>
            <a:r>
              <a:rPr lang="so" sz="1200" b="0" i="0" u="none" strike="noStrike" dirty="0">
                <a:highlight>
                  <a:srgbClr val="000000">
                    <a:alpha val="0"/>
                  </a:srgbClr>
                </a:highlight>
                <a:latin typeface="+mn-lt"/>
              </a:rPr>
              <a:t>la hadal lammaanahaaga galmada - waa muhiim inaad isku daydo inaad ka hadasho waxa saxda ah iyo waxa aan ahayn. Haddii adiga iyo lammaanahaaga aad dareentaan ixtiraam iyo ku faraxsanaan noloshiina galmada, xiriirkiinu wuxuu noqon karaa mid wanaagsan oo xoog badan</a:t>
            </a:r>
          </a:p>
          <a:p>
            <a:pPr marL="219159" indent="-191564" rtl="0">
              <a:buFont typeface="Arial" panose="020B0604020202020204" pitchFamily="34" charset="0"/>
              <a:buChar char="•"/>
            </a:pPr>
            <a:r>
              <a:rPr lang="so" sz="1200" b="0" i="0" u="none" strike="noStrike" dirty="0">
                <a:highlight>
                  <a:srgbClr val="000000">
                    <a:alpha val="0"/>
                  </a:srgbClr>
                </a:highlight>
                <a:latin typeface="+mn-lt"/>
              </a:rPr>
              <a:t>waqti u yeelo galmada - waxaan ku noolnahay nolol mashquul ah, laakiin way fiican tahay inaad galmo samayso marka adiga iyo lammaanahaagu aad rabtaan</a:t>
            </a:r>
          </a:p>
          <a:p>
            <a:pPr marL="219159" indent="-191564" rtl="0">
              <a:buFont typeface="Arial" panose="020B0604020202020204" pitchFamily="34" charset="0"/>
              <a:buChar char="•"/>
            </a:pPr>
            <a:r>
              <a:rPr lang="so" sz="1200" b="0" i="0" u="none" strike="noStrike" dirty="0">
                <a:highlight>
                  <a:srgbClr val="000000">
                    <a:alpha val="0"/>
                  </a:srgbClr>
                </a:highlight>
                <a:latin typeface="+mn-lt"/>
              </a:rPr>
              <a:t>la hadal dhakhtar, kalkaaliso ama qof lagu kalsoon yahay haddii aad qabto dhibaatooyin galmo.</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13</a:t>
            </a:fld>
            <a:endParaRPr lang="en-AU"/>
          </a:p>
        </p:txBody>
      </p:sp>
    </p:spTree>
    <p:extLst>
      <p:ext uri="{BB962C8B-B14F-4D97-AF65-F5344CB8AC3E}">
        <p14:creationId xmlns:p14="http://schemas.microsoft.com/office/powerpoint/2010/main" val="277963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Waa wax iska caadi ah in noloshaada galmo ay isbedesho inta aad nooshahay.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Waxyaabo badan ayaa saameyn ku yeelan kara noloshaada galmo, sida: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isbedel ku dhaca jirkaaga wakhtiyo kala duwan oo noloshaada ah. Tusaale ahaan, dhalmada ka dib ama markaad weynaato, waxaa laga yaabaa inaadan dareemin inaad galmo samayso ama galmada ayaa laga yaabaa inay xanuun kugu noqoto</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caafimaadkaaga iyo caafimaadka lammaanahaaga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jawiga aad ku jirto - sida aad dareemayso, haddii aad walaacsan tahay</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haddii aad ku faraxsan tahay xiriirkaaga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mas’uuliyadahaaga guriga, sida daryeelka carruurta yaryar, waalidiinta da'da ah ama kuwa kale.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14</a:t>
            </a:fld>
            <a:endParaRPr lang="en-AU"/>
          </a:p>
        </p:txBody>
      </p:sp>
    </p:spTree>
    <p:extLst>
      <p:ext uri="{BB962C8B-B14F-4D97-AF65-F5344CB8AC3E}">
        <p14:creationId xmlns:p14="http://schemas.microsoft.com/office/powerpoint/2010/main" val="20239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Aynu ka hadalno qaar ka mid ah dhibaatooyinka galmada ee caadiga ah.</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15</a:t>
            </a:fld>
            <a:endParaRPr lang="en-AU"/>
          </a:p>
        </p:txBody>
      </p:sp>
    </p:spTree>
    <p:extLst>
      <p:ext uri="{BB962C8B-B14F-4D97-AF65-F5344CB8AC3E}">
        <p14:creationId xmlns:p14="http://schemas.microsoft.com/office/powerpoint/2010/main" val="109969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anose="020B0604020202020204" pitchFamily="34" charset="0"/>
              <a:buChar char="•"/>
              <a:defRPr/>
            </a:pPr>
            <a:r>
              <a:rPr lang="so" sz="1200" b="0" i="0" u="none" strike="noStrike" dirty="0">
                <a:solidFill>
                  <a:schemeClr val="tx1"/>
                </a:solidFill>
                <a:highlight>
                  <a:srgbClr val="000000">
                    <a:alpha val="0"/>
                  </a:srgbClr>
                </a:highlight>
                <a:latin typeface="+mn-lt"/>
              </a:rPr>
              <a:t>Dumar badan ayaa ka walwala galmada. Tusaale ahaan, waxaa laga yaabaa inaad dareento xanuun waqtiga galmada ama waxaad ka walwali kartaa inaadan dareemeynin inaad sameyneyso galmo.</a:t>
            </a:r>
          </a:p>
          <a:p>
            <a:pPr marL="191564" indent="-191564" rtl="0">
              <a:buFont typeface="Arial" panose="020B0604020202020204" pitchFamily="34" charset="0"/>
              <a:buChar char="•"/>
            </a:pPr>
            <a:r>
              <a:rPr lang="so" sz="1200" b="0" i="0" u="none" strike="noStrike" dirty="0">
                <a:solidFill>
                  <a:schemeClr val="tx1"/>
                </a:solidFill>
                <a:highlight>
                  <a:srgbClr val="000000">
                    <a:alpha val="0"/>
                  </a:srgbClr>
                </a:highlight>
                <a:latin typeface="+mn-lt"/>
              </a:rPr>
              <a:t>Waxaad la hadli kartaa dhakhtarkaaga ama kalkaalisadaada haddii aad wax walaac ah qabtid.</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16</a:t>
            </a:fld>
            <a:endParaRPr lang="en-AU"/>
          </a:p>
        </p:txBody>
      </p:sp>
    </p:spTree>
    <p:extLst>
      <p:ext uri="{BB962C8B-B14F-4D97-AF65-F5344CB8AC3E}">
        <p14:creationId xmlns:p14="http://schemas.microsoft.com/office/powerpoint/2010/main" val="155349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Dumarka qaarkood waxay ka welwelaan galmada xanuunka badan.</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Galmada xanuunka badan waa marka ay haweeneydu dareento xanuun ka hor, inta lagu guda jiro, ama ka dib galmada dhanka </a:t>
            </a:r>
            <a:r>
              <a:rPr lang="en-US" sz="1200" b="0" i="0" u="none" strike="noStrike" dirty="0" err="1">
                <a:highlight>
                  <a:srgbClr val="000000">
                    <a:alpha val="0"/>
                  </a:srgbClr>
                </a:highlight>
                <a:latin typeface="+mn-lt"/>
              </a:rPr>
              <a:t>xubinta</a:t>
            </a:r>
            <a:r>
              <a:rPr lang="en-US" sz="1200" b="0" i="0" u="none" strike="noStrike" baseline="0" dirty="0">
                <a:highlight>
                  <a:srgbClr val="000000">
                    <a:alpha val="0"/>
                  </a:srgbClr>
                </a:highlight>
                <a:latin typeface="+mn-lt"/>
              </a:rPr>
              <a:t> </a:t>
            </a:r>
            <a:r>
              <a:rPr lang="en-US" sz="1200" b="0" i="0" u="none" strike="noStrike" baseline="0" dirty="0" err="1">
                <a:highlight>
                  <a:srgbClr val="000000">
                    <a:alpha val="0"/>
                  </a:srgbClr>
                </a:highlight>
                <a:latin typeface="+mn-lt"/>
              </a:rPr>
              <a:t>taranka</a:t>
            </a:r>
            <a:r>
              <a:rPr lang="en-US" sz="1200" b="0" i="0" u="none" strike="noStrike" baseline="0" dirty="0">
                <a:highlight>
                  <a:srgbClr val="000000">
                    <a:alpha val="0"/>
                  </a:srgbClr>
                </a:highlight>
                <a:latin typeface="+mn-lt"/>
              </a:rPr>
              <a:t> </a:t>
            </a:r>
            <a:r>
              <a:rPr lang="so" sz="1200" b="0" i="0" u="none" strike="noStrike" dirty="0">
                <a:highlight>
                  <a:srgbClr val="000000">
                    <a:alpha val="0"/>
                  </a:srgbClr>
                </a:highlight>
                <a:latin typeface="+mn-lt"/>
              </a:rPr>
              <a:t>ah.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Galmada xanuunka badan waxay saameyn kartaa qof kasta, laakiin waxay ku badan tahay:</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dumarka da'da yar</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dumarka dhawaan dhalay ama naaska nuujinaya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dumarka da'da weyn ee aan caadadu ku dhicin.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17</a:t>
            </a:fld>
            <a:endParaRPr lang="en-AU"/>
          </a:p>
        </p:txBody>
      </p:sp>
    </p:spTree>
    <p:extLst>
      <p:ext uri="{BB962C8B-B14F-4D97-AF65-F5344CB8AC3E}">
        <p14:creationId xmlns:p14="http://schemas.microsoft.com/office/powerpoint/2010/main" val="293933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anose="020B0604020202020204" pitchFamily="34" charset="0"/>
              <a:buChar char="•"/>
              <a:defRPr/>
            </a:pPr>
            <a:r>
              <a:rPr lang="so" sz="1200" b="0" i="0" u="none" strike="noStrike" dirty="0">
                <a:highlight>
                  <a:srgbClr val="000000">
                    <a:alpha val="0"/>
                  </a:srgbClr>
                </a:highlight>
                <a:latin typeface="+mn-lt"/>
              </a:rPr>
              <a:t>Galmada xanuunka badan waxaa keeni kara waxyaabo kala duwan.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Haddii aad la kulanto galmo xanuun badan, waxaad la hadli kartaa dhakhtarkaaga ama kalkaalisadaada.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Waxay kaa caawin karaan inaad ogaato sababta galmadu ay u xanuun badan tahay waxayna kugula talin karaan daaweynta saxda ah.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Waxaa laga yaabaa inay:</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daaweeyan waxa keenaya xanuunka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kugula talin karaan isticmaalka saliidaha - saliidaha ayaa ah walax gaar ah, dareere iyo saliid oo aad marsan karto gudaha xubinta taranka dumarka iyo xubinta taranka ee lammaanahaaga si ay xubinta taranka dumarka u qoydo ugana ilaaliso xanuunka xilliga galmada </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kugula talin karaa inaad isticmaasho kareem gaar ah oo loogu tallagalay siilkaada haddii aad dhawaan dhashey ama haddii aad ku jirto marxaladda nolosha ee dambe – agagaarka waqtiga ay caadadaadu ka joogsato</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soo jeediyo habab aad ku nasan karto xilliga galmada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kuu gudbiyo dhakhtar takhasus leh, tusaale ahaan dhakhtarka fiisiyoterabi ee ku takhasusay caafimaadka dumarka.</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18</a:t>
            </a:fld>
            <a:endParaRPr lang="en-AU"/>
          </a:p>
        </p:txBody>
      </p:sp>
    </p:spTree>
    <p:extLst>
      <p:ext uri="{BB962C8B-B14F-4D97-AF65-F5344CB8AC3E}">
        <p14:creationId xmlns:p14="http://schemas.microsoft.com/office/powerpoint/2010/main" val="91762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buFont typeface="Arial" panose="020B0604020202020204" pitchFamily="34" charset="0"/>
              <a:buChar char="•"/>
            </a:pPr>
            <a:r>
              <a:rPr lang="so" sz="1200" b="0" i="0" u="none" strike="noStrike" dirty="0">
                <a:highlight>
                  <a:srgbClr val="000000">
                    <a:alpha val="0"/>
                  </a:srgbClr>
                </a:highlight>
                <a:latin typeface="+mn-lt"/>
              </a:rPr>
              <a:t>Dumarka qaarkood dareemis la’aanta inay galmo sameeyaan waxay sidoo kale ku noqon kartaa walwal. In uu yaraado ama aadan wax xiiso ah u qabin galmo waxaa loo yaqaana xiisihii dhaqdhaqaaqa galmada oo yaraaday. Xiisaha dhaqdhaqaaqa galmada waa inta aad jeceshahay in aad galmo la sameyso lam</a:t>
            </a:r>
            <a:r>
              <a:rPr lang="en-US" sz="1200" b="0" i="0" u="none" strike="noStrike" dirty="0">
                <a:highlight>
                  <a:srgbClr val="000000">
                    <a:alpha val="0"/>
                  </a:srgbClr>
                </a:highlight>
                <a:latin typeface="+mn-lt"/>
              </a:rPr>
              <a:t>m</a:t>
            </a:r>
            <a:r>
              <a:rPr lang="so" sz="1200" b="0" i="0" u="none" strike="noStrike" dirty="0">
                <a:highlight>
                  <a:srgbClr val="000000">
                    <a:alpha val="0"/>
                  </a:srgbClr>
                </a:highlight>
                <a:latin typeface="+mn-lt"/>
              </a:rPr>
              <a:t>aane ama kaligaa.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Qof kasta ayaa la kulmi karaa xiisaha dhaqdhaqaaqa galmada oo yaraaday. Waxay dhici kartaa da' kasta, laakiin waxay noqotaa wax caadi ah mar kasta oo aan sii weynaano.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Haddii xiisaha dhaqdhaqaaqa galmada oo yaraaday uusan dhib kugu heynin, waxba maaha. Xiisaha dhaqdhaqaaqa galmada oo yaraaday waa dhibaato keliya haddii ay walwal kugu tahay ama ay ku dareensiiso farxad la’aan.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19</a:t>
            </a:fld>
            <a:endParaRPr lang="en-AU"/>
          </a:p>
        </p:txBody>
      </p:sp>
    </p:spTree>
    <p:extLst>
      <p:ext uri="{BB962C8B-B14F-4D97-AF65-F5344CB8AC3E}">
        <p14:creationId xmlns:p14="http://schemas.microsoft.com/office/powerpoint/2010/main" val="245079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a:t>
            </a:fld>
            <a:endParaRPr lang="en-AU"/>
          </a:p>
        </p:txBody>
      </p:sp>
    </p:spTree>
    <p:extLst>
      <p:ext uri="{BB962C8B-B14F-4D97-AF65-F5344CB8AC3E}">
        <p14:creationId xmlns:p14="http://schemas.microsoft.com/office/powerpoint/2010/main" val="1734651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Haddii xiisahaaga dhaqdhaqaaqa galmada uu yaraaday uuna welwel kugu haayo ama uu ku dareensii</a:t>
            </a:r>
            <a:r>
              <a:rPr lang="en-US" sz="1200" b="0" i="0" u="none" strike="noStrike" dirty="0">
                <a:highlight>
                  <a:srgbClr val="000000">
                    <a:alpha val="0"/>
                  </a:srgbClr>
                </a:highlight>
                <a:latin typeface="+mn-lt"/>
              </a:rPr>
              <a:t>y</a:t>
            </a:r>
            <a:r>
              <a:rPr lang="so" sz="1200" b="0" i="0" u="none" strike="noStrike" dirty="0">
                <a:highlight>
                  <a:srgbClr val="000000">
                    <a:alpha val="0"/>
                  </a:srgbClr>
                </a:highlight>
                <a:latin typeface="+mn-lt"/>
              </a:rPr>
              <a:t>o farxad la’aan, waxa jira daweyn la heli karo.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Dhakhtarkaaga ayaa kaa caawin karaa inaad ogaato sababta xiisahaaga dhaqdhaqaaqa galmada uu u yaraaday wuxuuna kugula talin karaa daaweyn sax ah. Tusaale ahaan, haddii xiisahaaga dhaqdhaqaaqa galmada ee yaraaday ay sabab u tahay qaar ka mid ah dhibaatooyinka xiriirkaaga, dhakhtarkaagu wuxuu kugula talin karaa daaweynta xiriirka.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20</a:t>
            </a:fld>
            <a:endParaRPr lang="en-AU"/>
          </a:p>
        </p:txBody>
      </p:sp>
    </p:spTree>
    <p:extLst>
      <p:ext uri="{BB962C8B-B14F-4D97-AF65-F5344CB8AC3E}">
        <p14:creationId xmlns:p14="http://schemas.microsoft.com/office/powerpoint/2010/main" val="315061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Aan ka hadalno xiriirada ku dhisan ixtiraamka iyo ogolaanshaha.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21</a:t>
            </a:fld>
            <a:endParaRPr lang="en-AU"/>
          </a:p>
        </p:txBody>
      </p:sp>
    </p:spTree>
    <p:extLst>
      <p:ext uri="{BB962C8B-B14F-4D97-AF65-F5344CB8AC3E}">
        <p14:creationId xmlns:p14="http://schemas.microsoft.com/office/powerpoint/2010/main" val="133542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Lahaanshaha xiriir ku dhisan ixtiraam, daacad, badqabna leh ayaa muhiim u ah caafimaadkaaga iyo ladnaantaada.</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Waxyaabaha ugu muhiimsan ee xiriir kasta waa: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ixtiraam - marka labada lammaane ay aqbalaan midba midka kale sida ay yihiin, taas oo ay qayb ka tahay waxay jecel yihiin, waxay neceb yihiin, iyo xuduudahooda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wada hadal furan - marka aad si xor ah kala hadli karto lammaanahaaga fikradahaaga, dareenkaaga, baahiyahaaga, waxaad jeceshahay iyo waxaadan jeclayn </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badqabka - waa inaadan waligaa ka cabsan lammaanahaaga ama ha dareensiinin lammaanahaaga cabsi.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22</a:t>
            </a:fld>
            <a:endParaRPr lang="en-AU"/>
          </a:p>
        </p:txBody>
      </p:sp>
    </p:spTree>
    <p:extLst>
      <p:ext uri="{BB962C8B-B14F-4D97-AF65-F5344CB8AC3E}">
        <p14:creationId xmlns:p14="http://schemas.microsoft.com/office/powerpoint/2010/main" val="280167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en-AU" sz="1200" b="0" i="0" u="none" strike="noStrike" noProof="1">
                <a:highlight>
                  <a:srgbClr val="000000">
                    <a:alpha val="0"/>
                  </a:srgbClr>
                </a:highlight>
                <a:latin typeface="+mn-lt"/>
              </a:rPr>
              <a:t>Xiriirka galmada ee caafimaadka qaba waxaa ku jira ogolaansho.</a:t>
            </a:r>
          </a:p>
          <a:p>
            <a:pPr marL="191564" indent="-191564" rtl="0">
              <a:buFont typeface="Arial" panose="020B0604020202020204" pitchFamily="34" charset="0"/>
              <a:buChar char="•"/>
            </a:pPr>
            <a:r>
              <a:rPr lang="en-AU" sz="1200" b="0" i="0" u="none" strike="noStrike" noProof="1">
                <a:highlight>
                  <a:srgbClr val="000000">
                    <a:alpha val="0"/>
                  </a:srgbClr>
                </a:highlight>
                <a:latin typeface="+mn-lt"/>
              </a:rPr>
              <a:t>Markaad ka hadlayso galmada, ogolaanshaha macnaheedu waa inaad si xor ah oo farxad leh u ogolaatay inaad galmo samayso ama wax ku saabsan galmo aad la samayso qof kale sababtoo ah wakhtigaas waad doonaysaa inaad samayso. Waxaa qayb ka ah nooc kasta oo galmo ah: galmada</a:t>
            </a:r>
            <a:r>
              <a:rPr lang="en-AU" sz="1200" b="0" i="0" u="none" strike="noStrike" baseline="0" noProof="1">
                <a:highlight>
                  <a:srgbClr val="000000">
                    <a:alpha val="0"/>
                  </a:srgbClr>
                </a:highlight>
                <a:latin typeface="+mn-lt"/>
              </a:rPr>
              <a:t> xubinta taranka</a:t>
            </a:r>
            <a:r>
              <a:rPr lang="en-AU" sz="1200" b="0" i="0" u="none" strike="noStrike" noProof="1">
                <a:highlight>
                  <a:srgbClr val="000000">
                    <a:alpha val="0"/>
                  </a:srgbClr>
                </a:highlight>
                <a:latin typeface="+mn-lt"/>
              </a:rPr>
              <a:t>, afka ama dabada, ama wax kasta oo galmo ah oo aad ka hesho samaynteeda, ilaa iyo inta aad labadiinuba rabtan inaad samaysaan.</a:t>
            </a:r>
          </a:p>
          <a:p>
            <a:pPr marL="191564" indent="-191564" rtl="0">
              <a:buFont typeface="Arial" panose="020B0604020202020204" pitchFamily="34" charset="0"/>
              <a:buChar char="•"/>
            </a:pPr>
            <a:r>
              <a:rPr lang="en-AU" sz="1200" b="0" i="0" u="none" strike="noStrike" noProof="1">
                <a:highlight>
                  <a:srgbClr val="000000">
                    <a:alpha val="0"/>
                  </a:srgbClr>
                </a:highlight>
                <a:latin typeface="+mn-lt"/>
              </a:rPr>
              <a:t>Oggolaanshaha waa inuu noqdaa mid labada dhinac ah, taas oo macnaheedu yahay in labada lammaane ay ku heshiiyaan.</a:t>
            </a:r>
          </a:p>
          <a:p>
            <a:pPr marL="191564" indent="-191564" defTabSz="966612" rtl="0">
              <a:buFont typeface="Arial" panose="020B0604020202020204" pitchFamily="34" charset="0"/>
              <a:buChar char="•"/>
              <a:defRPr/>
            </a:pPr>
            <a:r>
              <a:rPr lang="en-AU" sz="1200" b="0" i="0" u="none" strike="noStrike" noProof="1">
                <a:highlight>
                  <a:srgbClr val="000000">
                    <a:alpha val="0"/>
                  </a:srgbClr>
                </a:highlight>
                <a:latin typeface="+mn-lt"/>
              </a:rPr>
              <a:t>Wax micno ah ma leh haddii ay tahay markii ugu horeysay ee aad galmo la samaynayso ama aad qof la samaynayso wax galmo ah markii 100-aad, oggolaanshaha had iyo jeer waa muhiim. </a:t>
            </a:r>
          </a:p>
          <a:p>
            <a:pPr marL="191564" indent="-191564" rtl="0">
              <a:buFont typeface="Arial" panose="020B0604020202020204" pitchFamily="34" charset="0"/>
              <a:buChar char="•"/>
            </a:pPr>
            <a:r>
              <a:rPr lang="en-AU" sz="1200" b="0" i="0" u="none" strike="noStrike" noProof="1">
                <a:highlight>
                  <a:srgbClr val="000000">
                    <a:alpha val="0"/>
                  </a:srgbClr>
                </a:highlight>
                <a:latin typeface="+mn-lt"/>
              </a:rPr>
              <a:t>Waxaad xaq u leedahay inaad tiraahdo 'maya', xitaa haddii uu yahay ninkaaga ama lammaanahaaga muddada dheer. Waxaa laga yaabaa inaadan ku jirin jawi galmo, waxaa laga yaabaa in aadan jeclayn waxyaabaha galmada ah ee lammaanahaagu kuu soo jeediyo, ama waxay kugu noqon kartaa xanuun.</a:t>
            </a:r>
          </a:p>
          <a:p>
            <a:pPr marL="191564" indent="-191564" rtl="0">
              <a:buFont typeface="Arial" panose="020B0604020202020204" pitchFamily="34" charset="0"/>
              <a:buChar char="•"/>
            </a:pPr>
            <a:r>
              <a:rPr lang="en-AU" sz="1200" b="0" i="0" u="none" strike="noStrike" noProof="1">
                <a:highlight>
                  <a:srgbClr val="000000">
                    <a:alpha val="0"/>
                  </a:srgbClr>
                </a:highlight>
                <a:latin typeface="+mn-lt"/>
              </a:rPr>
              <a:t>Xitaa haddii aad ogolaatay inaad qof la samayso galmo laakiin isbedel uu ku yimid maskaxdaada, waxaad oran kartaa 'jooji' waqti kasta, xitaa markaad galmo ku guuda jirto.</a:t>
            </a:r>
          </a:p>
          <a:p>
            <a:pPr marL="191564" indent="-191564" defTabSz="1021679" rtl="0">
              <a:buFont typeface="Arial" panose="020B0604020202020204" pitchFamily="34" charset="0"/>
              <a:buChar char="•"/>
              <a:defRPr/>
            </a:pPr>
            <a:r>
              <a:rPr lang="en-AU" sz="1200" b="0" i="0" u="none" strike="noStrike" noProof="1">
                <a:highlight>
                  <a:srgbClr val="000000">
                    <a:alpha val="0"/>
                  </a:srgbClr>
                </a:highlight>
                <a:latin typeface="+mn-lt"/>
              </a:rPr>
              <a:t>Galmada ogolaansho la'aanta waa xadgudub galmo mana aha caadi.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23</a:t>
            </a:fld>
            <a:endParaRPr lang="en-AU"/>
          </a:p>
        </p:txBody>
      </p:sp>
    </p:spTree>
    <p:extLst>
      <p:ext uri="{BB962C8B-B14F-4D97-AF65-F5344CB8AC3E}">
        <p14:creationId xmlns:p14="http://schemas.microsoft.com/office/powerpoint/2010/main" val="171745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Haddii aad ka welwelsantahay in qof uu galmo sameeyay ama uu kugu sameeyay waxyaabo galmo ah iyadoo uusan ogolaansho kaa heysanin, ama haddii aad ka walaacsan tahay xiriirkaaga galmo, waxaad wici kartaa 1800RESPECT.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1800RESPECT waa adeegga qaran ee la</a:t>
            </a:r>
            <a:r>
              <a:rPr lang="en-US" sz="1200" b="0" i="0" u="none" strike="noStrike" dirty="0">
                <a:highlight>
                  <a:srgbClr val="000000">
                    <a:alpha val="0"/>
                  </a:srgbClr>
                </a:highlight>
                <a:latin typeface="+mn-lt"/>
              </a:rPr>
              <a:t>-</a:t>
            </a:r>
            <a:r>
              <a:rPr lang="so" sz="1200" b="0" i="0" u="none" strike="noStrike" dirty="0">
                <a:highlight>
                  <a:srgbClr val="000000">
                    <a:alpha val="0"/>
                  </a:srgbClr>
                </a:highlight>
                <a:latin typeface="+mn-lt"/>
              </a:rPr>
              <a:t>talinta xadgudubka galmada iyo gacan ka hadalka gudaha qoyska.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Waxaad wici kartaa adeeggan waqti kasta – 24-ka saacadood maalintii, 7 maalmood todobaadkii.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Haddii Ingiriisigu aanu ahayn luqadaada koowaad oo aad doorbidayso inaad ku hadasho luqadaada, waxaad codsan kartaa turjumaan.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La-taliyeyaashu way dhegaysan doonaan sheekadaada waxayna ku siin doonaan taageero</a:t>
            </a:r>
            <a:r>
              <a:rPr lang="en-US" sz="1200" b="0" i="0" u="none" strike="noStrike" dirty="0">
                <a:highlight>
                  <a:srgbClr val="000000">
                    <a:alpha val="0"/>
                  </a:srgbClr>
                </a:highlight>
                <a:latin typeface="+mn-lt"/>
              </a:rPr>
              <a:t> </a:t>
            </a:r>
            <a:r>
              <a:rPr lang="en-US" sz="1200" b="0" i="0" u="none" strike="noStrike" dirty="0" err="1">
                <a:highlight>
                  <a:srgbClr val="000000">
                    <a:alpha val="0"/>
                  </a:srgbClr>
                </a:highlight>
                <a:latin typeface="+mn-lt"/>
              </a:rPr>
              <a:t>ku</a:t>
            </a:r>
            <a:r>
              <a:rPr lang="en-US" sz="1200" b="0" i="0" u="none" strike="noStrike" dirty="0">
                <a:highlight>
                  <a:srgbClr val="000000">
                    <a:alpha val="0"/>
                  </a:srgbClr>
                </a:highlight>
                <a:latin typeface="+mn-lt"/>
              </a:rPr>
              <a:t> </a:t>
            </a:r>
            <a:r>
              <a:rPr lang="en-US" sz="1200" b="0" i="0" u="none" strike="noStrike" dirty="0" err="1">
                <a:highlight>
                  <a:srgbClr val="000000">
                    <a:alpha val="0"/>
                  </a:srgbClr>
                </a:highlight>
                <a:latin typeface="+mn-lt"/>
              </a:rPr>
              <a:t>habboon</a:t>
            </a:r>
            <a:r>
              <a:rPr lang="so" sz="1200" b="0" i="0" u="none" strike="noStrike" dirty="0">
                <a:highlight>
                  <a:srgbClr val="000000">
                    <a:alpha val="0"/>
                  </a:srgbClr>
                </a:highlight>
                <a:latin typeface="+mn-lt"/>
              </a:rPr>
              <a:t> adiga iyo xaaladaada.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Waxaad sidoo kale booqan kartaa shabakadooda 1800respect.org.au si aad u hesho macluumaad ku qoran luqado kala duwan iyo si aad u hesho adeegyada taageerada gobolkaaga ama aagaaga.</a:t>
            </a:r>
            <a:endParaRPr lang="en-AU" dirty="0">
              <a:latin typeface="+mn-lt"/>
            </a:endParaRP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Waxa kale oo laga yaabaa inaad leedahay saaxiib, xubin qoyskaaga, oday bulsheed ama shaqaale caafimaad oo aad ku kalsoon tahay, weydiiso talo ama taageero.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24</a:t>
            </a:fld>
            <a:endParaRPr lang="en-AU"/>
          </a:p>
        </p:txBody>
      </p:sp>
    </p:spTree>
    <p:extLst>
      <p:ext uri="{BB962C8B-B14F-4D97-AF65-F5344CB8AC3E}">
        <p14:creationId xmlns:p14="http://schemas.microsoft.com/office/powerpoint/2010/main" val="3039675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Aynu ka hadalno caabuqyada galmada lagu kala qaado, ama STIs, iyo waxa aad samayn karto haddii ay kugu dhacaan.</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25</a:t>
            </a:fld>
            <a:endParaRPr lang="en-AU"/>
          </a:p>
        </p:txBody>
      </p:sp>
    </p:spTree>
    <p:extLst>
      <p:ext uri="{BB962C8B-B14F-4D97-AF65-F5344CB8AC3E}">
        <p14:creationId xmlns:p14="http://schemas.microsoft.com/office/powerpoint/2010/main" val="2386465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STIs waa caabuqyada lagu kala qaado galmada oo ka gudbi kara hal qof, kan cudurka qaba, una gudbi kara qof kale xilliga galmada. Waxaa jira noocyo kala duwan oo STIs ah, tusaale ahaan kalamiidiya, nabarrada xubnaha taranka</a:t>
            </a:r>
            <a:r>
              <a:rPr lang="en-US" sz="1200" b="0" i="0" u="none" strike="noStrike" dirty="0">
                <a:highlight>
                  <a:srgbClr val="000000">
                    <a:alpha val="0"/>
                  </a:srgbClr>
                </a:highlight>
                <a:latin typeface="+mn-lt"/>
              </a:rPr>
              <a:t>(</a:t>
            </a:r>
            <a:r>
              <a:rPr lang="en-US" sz="1200" b="0" i="0" u="none" strike="noStrike" baseline="0" dirty="0">
                <a:highlight>
                  <a:srgbClr val="000000">
                    <a:alpha val="0"/>
                  </a:srgbClr>
                </a:highlight>
                <a:latin typeface="+mn-lt"/>
              </a:rPr>
              <a:t>genital herpes)</a:t>
            </a:r>
            <a:r>
              <a:rPr lang="so" sz="1200" b="0" i="0" u="none" strike="noStrike" dirty="0">
                <a:highlight>
                  <a:srgbClr val="000000">
                    <a:alpha val="0"/>
                  </a:srgbClr>
                </a:highlight>
                <a:latin typeface="+mn-lt"/>
              </a:rPr>
              <a:t>, cagaarshowga B, ama waraabowga.</a:t>
            </a:r>
          </a:p>
          <a:p>
            <a:pPr marL="191564" indent="-191564" defTabSz="966493" rtl="0">
              <a:buFont typeface="Arial" panose="020B0604020202020204" pitchFamily="34" charset="0"/>
              <a:buChar char="•"/>
              <a:defRPr/>
            </a:pPr>
            <a:r>
              <a:rPr lang="so" sz="1200" b="0" i="0" u="none" strike="noStrike" dirty="0">
                <a:highlight>
                  <a:srgbClr val="000000">
                    <a:alpha val="0"/>
                  </a:srgbClr>
                </a:highlight>
                <a:latin typeface="+mn-lt"/>
              </a:rPr>
              <a:t>Qof kastaa ayu ku dhici karaa STI - haddii aad la galmooto dad kala duwan, ama lammaanahaagu uu u galmoodo dad kale, waxaa kugu dhici karaa STI.</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Inta badan STIs waa la daawayn karaa ama waxaa lagu xakameyn karaa daawo.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STIs waxay sababi karaan dhibaatooyin caafimaad haddii aan la daweyn.  </a:t>
            </a:r>
          </a:p>
          <a:p>
            <a:pPr marL="191564" indent="-191564" defTabSz="1012139" rtl="0">
              <a:buFont typeface="Arial" panose="020B0604020202020204" pitchFamily="34" charset="0"/>
              <a:buChar char="•"/>
              <a:defRPr/>
            </a:pPr>
            <a:r>
              <a:rPr lang="so" sz="1200" b="0" i="0" u="none" strike="noStrike" dirty="0">
                <a:highlight>
                  <a:srgbClr val="000000">
                    <a:alpha val="0"/>
                  </a:srgbClr>
                </a:highlight>
                <a:latin typeface="+mn-lt"/>
              </a:rPr>
              <a:t>Sida ugu fiican ee aad iskaga ilaalin karto inuu kugu dhaco STIs ama aad u gudbiso dadka kale waa inaad isticmaasho cinjirka galmada marka aad galmo samaynayso. Cinjirka galmada wuxuu joojiyaa isdhaafsiga dheecaanka jirka ee gudbin kara STIs.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26</a:t>
            </a:fld>
            <a:endParaRPr lang="en-AU"/>
          </a:p>
        </p:txBody>
      </p:sp>
    </p:spTree>
    <p:extLst>
      <p:ext uri="{BB962C8B-B14F-4D97-AF65-F5344CB8AC3E}">
        <p14:creationId xmlns:p14="http://schemas.microsoft.com/office/powerpoint/2010/main" val="173884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anose="020B0604020202020204" pitchFamily="34" charset="0"/>
              <a:buChar char="•"/>
            </a:pPr>
            <a:r>
              <a:rPr lang="en-AU" sz="1200" b="0" i="0" u="none" strike="noStrike" noProof="1">
                <a:highlight>
                  <a:srgbClr val="000000">
                    <a:alpha val="0"/>
                  </a:srgbClr>
                </a:highlight>
                <a:latin typeface="+mn-lt"/>
              </a:rPr>
              <a:t>Calaamadaha caadiga ah ee STIs waxaa ka mid ah:</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cuncun, finan, boog, barar ama nabro ku geedaaman xubnaha taranka: cambarka, guska ama futada </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xanuun marka la kadinaayo</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dareere aan caadi ahayn ama dheecaan ka soo baxa xubnaha taranka:</a:t>
            </a:r>
            <a:r>
              <a:rPr lang="en-AU" sz="1200" b="0" i="0" u="none" strike="noStrike" baseline="0" noProof="1">
                <a:highlight>
                  <a:srgbClr val="000000">
                    <a:alpha val="0"/>
                  </a:srgbClr>
                </a:highlight>
                <a:latin typeface="+mn-lt"/>
              </a:rPr>
              <a:t> xubinta taranka</a:t>
            </a:r>
            <a:r>
              <a:rPr lang="en-AU" sz="1200" b="0" i="0" u="none" strike="noStrike" noProof="1">
                <a:highlight>
                  <a:srgbClr val="000000">
                    <a:alpha val="0"/>
                  </a:srgbClr>
                </a:highlight>
                <a:latin typeface="+mn-lt"/>
              </a:rPr>
              <a:t>, guska ama futada</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xanuun ama dhiigbax xilliga galmada.</a:t>
            </a:r>
          </a:p>
          <a:p>
            <a:pPr marL="191564" indent="-191564" rtl="0">
              <a:buFont typeface="Arial" panose="020B0604020202020204" pitchFamily="34" charset="0"/>
              <a:buChar char="•"/>
            </a:pPr>
            <a:r>
              <a:rPr lang="en-AU" sz="1200" b="0" i="0" u="none" strike="noStrike" noProof="1">
                <a:highlight>
                  <a:srgbClr val="000000">
                    <a:alpha val="0"/>
                  </a:srgbClr>
                </a:highlight>
                <a:latin typeface="+mn-lt"/>
              </a:rPr>
              <a:t>Laakin dhammaan STI-ga ma wada lahan calaamado.</a:t>
            </a:r>
          </a:p>
          <a:p>
            <a:pPr marL="191564" indent="-191564" defTabSz="1021679" rtl="0">
              <a:buFont typeface="Arial" panose="020B0604020202020204" pitchFamily="34" charset="0"/>
              <a:buChar char="•"/>
              <a:defRPr/>
            </a:pPr>
            <a:r>
              <a:rPr lang="en-AU" sz="1200" b="0" i="0" u="none" strike="noStrike" noProof="1">
                <a:highlight>
                  <a:srgbClr val="000000">
                    <a:alpha val="0"/>
                  </a:srgbClr>
                </a:highlight>
                <a:latin typeface="+mn-lt"/>
              </a:rPr>
              <a:t>Baaritaanada STI waa habka kaliya ee lagu ogaan karo inaad qabto STI. </a:t>
            </a:r>
          </a:p>
          <a:p>
            <a:pPr marL="191564" indent="-191564" defTabSz="1021679" rtl="0">
              <a:buFont typeface="Arial" panose="020B0604020202020204" pitchFamily="34" charset="0"/>
              <a:buChar char="•"/>
              <a:defRPr/>
            </a:pPr>
            <a:r>
              <a:rPr lang="en-AU" sz="1200" b="0" i="0" u="none" strike="noStrike" noProof="1">
                <a:highlight>
                  <a:srgbClr val="000000">
                    <a:alpha val="0"/>
                  </a:srgbClr>
                </a:highlight>
                <a:latin typeface="+mn-lt"/>
              </a:rPr>
              <a:t>Haddii aad ka welwelsan tahay inaad qabtid STI, weydii dhakhtar ama kalkaalisada si ay baaritaan STI ah kugu sameyso.</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27</a:t>
            </a:fld>
            <a:endParaRPr lang="en-AU"/>
          </a:p>
        </p:txBody>
      </p:sp>
    </p:spTree>
    <p:extLst>
      <p:ext uri="{BB962C8B-B14F-4D97-AF65-F5344CB8AC3E}">
        <p14:creationId xmlns:p14="http://schemas.microsoft.com/office/powerpoint/2010/main" val="1850838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Haddii aad galmo samayso, waa inaad iska baartaa STI haddii:</a:t>
            </a:r>
          </a:p>
          <a:p>
            <a:pPr marL="190278" indent="-191564" rtl="0">
              <a:buFont typeface="Arial" panose="020B0604020202020204" pitchFamily="34" charset="0"/>
              <a:buChar char="•"/>
            </a:pPr>
            <a:r>
              <a:rPr lang="so" sz="1200" b="0" i="0" u="none" strike="noStrike" dirty="0">
                <a:highlight>
                  <a:srgbClr val="000000">
                    <a:alpha val="0"/>
                  </a:srgbClr>
                </a:highlight>
                <a:latin typeface="+mn-lt"/>
              </a:rPr>
              <a:t>aad leedahay wax calaamado ah</a:t>
            </a:r>
          </a:p>
          <a:p>
            <a:pPr marL="190278" indent="-191564" rtl="0">
              <a:buFont typeface="Arial" panose="020B0604020202020204" pitchFamily="34" charset="0"/>
              <a:buChar char="•"/>
            </a:pPr>
            <a:r>
              <a:rPr lang="so" sz="1200" b="0" i="0" u="none" strike="noStrike" dirty="0">
                <a:highlight>
                  <a:srgbClr val="000000">
                    <a:alpha val="0"/>
                  </a:srgbClr>
                </a:highlight>
                <a:latin typeface="+mn-lt"/>
              </a:rPr>
              <a:t>aad yeelatay lammaane cusub oo galmo ah</a:t>
            </a:r>
          </a:p>
          <a:p>
            <a:pPr marL="190278" indent="-191564" rtl="0">
              <a:buFont typeface="Arial" panose="020B0604020202020204" pitchFamily="34" charset="0"/>
              <a:buChar char="•"/>
            </a:pPr>
            <a:r>
              <a:rPr lang="so" sz="1200" b="0" i="0" u="none" strike="noStrike" dirty="0">
                <a:highlight>
                  <a:srgbClr val="000000">
                    <a:alpha val="0"/>
                  </a:srgbClr>
                </a:highlight>
                <a:latin typeface="+mn-lt"/>
              </a:rPr>
              <a:t>lammaanahaagu uu qabo STI ama calaamadaha STI</a:t>
            </a:r>
          </a:p>
          <a:p>
            <a:pPr marL="190278" indent="-191564" defTabSz="1021679" rtl="0">
              <a:buFont typeface="Arial" panose="020B0604020202020204" pitchFamily="34" charset="0"/>
              <a:buChar char="•"/>
              <a:defRPr/>
            </a:pPr>
            <a:r>
              <a:rPr lang="so" sz="1200" b="0" i="0" u="none" strike="noStrike" dirty="0">
                <a:highlight>
                  <a:srgbClr val="000000">
                    <a:alpha val="0"/>
                  </a:srgbClr>
                </a:highlight>
                <a:latin typeface="+mn-lt"/>
              </a:rPr>
              <a:t>adiga ama lammaanahaaga aad galmo la sameyseen dad kale.</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28</a:t>
            </a:fld>
            <a:endParaRPr lang="en-AU"/>
          </a:p>
        </p:txBody>
      </p:sp>
    </p:spTree>
    <p:extLst>
      <p:ext uri="{BB962C8B-B14F-4D97-AF65-F5344CB8AC3E}">
        <p14:creationId xmlns:p14="http://schemas.microsoft.com/office/powerpoint/2010/main" val="4217191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Qiyaasida waxa dhici kara marka aad sameyso baaritaanka STI waxay kaa caawin kartaa inaad dareento </a:t>
            </a:r>
            <a:r>
              <a:rPr lang="en-AU" sz="1200" b="0" i="0" u="none" strike="noStrike" noProof="1">
                <a:highlight>
                  <a:srgbClr val="000000">
                    <a:alpha val="0"/>
                  </a:srgbClr>
                </a:highlight>
                <a:latin typeface="+mn-lt"/>
              </a:rPr>
              <a:t>wacnaan.</a:t>
            </a:r>
          </a:p>
          <a:p>
            <a:pPr marL="191564" indent="-191564" rtl="0">
              <a:buFont typeface="Arial" panose="020B0604020202020204" pitchFamily="34" charset="0"/>
              <a:buChar char="•"/>
            </a:pPr>
            <a:r>
              <a:rPr lang="en-AU" sz="1200" b="0" i="0" u="none" strike="noStrike" noProof="1">
                <a:highlight>
                  <a:srgbClr val="000000">
                    <a:alpha val="0"/>
                  </a:srgbClr>
                </a:highlight>
                <a:latin typeface="+mn-lt"/>
              </a:rPr>
              <a:t>Dhakhtarka ama kalkaalisada ayaa ku weydiin doona su'aalo ku saabsan caafimaadkaaga, noloshaada galmada iyo haddii aad leedahay wax calaamado ah. Tusaale ahaan:</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Ma laguugu sameeyay baaritaan STI hadda ka hore? Goorma ayaad sameysay baaritaankii kuugu dambeeyay ee STI-ga?</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Ma sameysaa galmada dhanka xubinta</a:t>
            </a:r>
            <a:r>
              <a:rPr lang="en-AU" sz="1200" b="0" i="0" u="none" strike="noStrike" baseline="0" noProof="1">
                <a:highlight>
                  <a:srgbClr val="000000">
                    <a:alpha val="0"/>
                  </a:srgbClr>
                </a:highlight>
                <a:latin typeface="+mn-lt"/>
              </a:rPr>
              <a:t> taranka</a:t>
            </a:r>
            <a:r>
              <a:rPr lang="en-AU" sz="1200" b="0" i="0" u="none" strike="noStrike" noProof="1">
                <a:highlight>
                  <a:srgbClr val="000000">
                    <a:alpha val="0"/>
                  </a:srgbClr>
                </a:highlight>
                <a:latin typeface="+mn-lt"/>
              </a:rPr>
              <a:t> ah? Ma sameysaa galmada afka ah? Ma sameysaa galmada dabada ah?</a:t>
            </a:r>
          </a:p>
          <a:p>
            <a:pPr marL="665891" lvl="1" indent="-182645" defTabSz="966612" rtl="0">
              <a:buFont typeface="Calibri" panose="020F0502020204030204" pitchFamily="34" charset="0"/>
              <a:buChar char="-"/>
            </a:pPr>
            <a:r>
              <a:rPr lang="en-AU" sz="1200" b="0" i="0" u="none" strike="noStrike" noProof="1">
                <a:highlight>
                  <a:srgbClr val="000000">
                    <a:alpha val="0"/>
                  </a:srgbClr>
                </a:highlight>
                <a:latin typeface="+mn-lt"/>
              </a:rPr>
              <a:t>Ma leedahay wax calaamado ah? </a:t>
            </a:r>
          </a:p>
          <a:p>
            <a:pPr marL="181240" indent="-181240" defTabSz="966612" rtl="0">
              <a:buFont typeface="Arial" panose="020B0604020202020204" pitchFamily="34" charset="0"/>
              <a:buChar char="•"/>
            </a:pPr>
            <a:r>
              <a:rPr lang="so" sz="1200" b="0" i="0" u="none" strike="noStrike" dirty="0">
                <a:highlight>
                  <a:srgbClr val="000000">
                    <a:alpha val="0"/>
                  </a:srgbClr>
                </a:highlight>
                <a:latin typeface="+mn-lt"/>
              </a:rPr>
              <a:t>Qaar badan oo ka mid ah STIs ma lahan calaamado - laakiin dumarka qaarkood ayaa laga yaabaa inay dareemaan xanuun marka ay galmo sameynaayaan, xanuun marka ay kadinaayan, dareere aan caadi ahayn ama dheecaan ka soo baxa xubinta taranka, ama dhiigbax.</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Waa muhiim inaad si daacad ah uga jawaabto su'aalahan oo aadan waxba qarin. Dhakhaatiirta iyo kalkaaliyayaashu kala ma hadli doonaan arrimahaaga caafimaadka qof kale.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Dhakhtarkaaga ama kalkaalisadaada ayaa sameyn doona baaritaanno. Waxaa dhici karta: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in ay qaadaan dhiigaaga ama kaadidaada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dheecaan ka qaadaan cunahaaga</a:t>
            </a:r>
            <a:r>
              <a:rPr lang="so-SO" sz="1200" b="0" i="0" u="none" strike="noStrike" noProof="0" dirty="0">
                <a:highlight>
                  <a:srgbClr val="000000">
                    <a:alpha val="0"/>
                  </a:srgbClr>
                </a:highlight>
                <a:latin typeface="+mn-lt"/>
              </a:rPr>
              <a:t>, xubinta</a:t>
            </a:r>
            <a:r>
              <a:rPr lang="so-SO" sz="1200" b="0" i="0" u="none" strike="noStrike" baseline="0" noProof="0" dirty="0">
                <a:highlight>
                  <a:srgbClr val="000000">
                    <a:alpha val="0"/>
                  </a:srgbClr>
                </a:highlight>
                <a:latin typeface="+mn-lt"/>
              </a:rPr>
              <a:t> taranka</a:t>
            </a:r>
            <a:r>
              <a:rPr lang="so-SO" sz="1200" b="0" i="0" u="none" strike="noStrike" noProof="0" dirty="0">
                <a:highlight>
                  <a:srgbClr val="000000">
                    <a:alpha val="0"/>
                  </a:srgbClr>
                </a:highlight>
                <a:latin typeface="+mn-lt"/>
              </a:rPr>
              <a:t> ama futada</a:t>
            </a:r>
          </a:p>
          <a:p>
            <a:pPr marL="665891" lvl="1" indent="-182645" defTabSz="966612" rtl="0">
              <a:buFont typeface="Calibri" panose="020F0502020204030204" pitchFamily="34" charset="0"/>
              <a:buChar char="-"/>
            </a:pPr>
            <a:r>
              <a:rPr lang="so-SO" sz="1200" b="0" i="0" u="none" strike="noStrike" noProof="0" dirty="0">
                <a:highlight>
                  <a:srgbClr val="000000">
                    <a:alpha val="0"/>
                  </a:srgbClr>
                </a:highlight>
                <a:latin typeface="+mn-lt"/>
              </a:rPr>
              <a:t>sameeyaan baaritaanka</a:t>
            </a:r>
            <a:r>
              <a:rPr lang="so-SO" sz="1200" b="0" i="0" u="none" strike="noStrike" baseline="0" noProof="0" dirty="0">
                <a:highlight>
                  <a:srgbClr val="000000">
                    <a:alpha val="0"/>
                  </a:srgbClr>
                </a:highlight>
                <a:latin typeface="+mn-lt"/>
              </a:rPr>
              <a:t> xubinta taranka</a:t>
            </a:r>
            <a:r>
              <a:rPr lang="so-SO" sz="1200" b="0" i="0" u="none" strike="noStrike" noProof="0" dirty="0">
                <a:highlight>
                  <a:srgbClr val="000000">
                    <a:alpha val="0"/>
                  </a:srgbClr>
                </a:highlight>
                <a:latin typeface="+mn-lt"/>
              </a:rPr>
              <a:t> (fiiriyaan cambarkaaga iyo</a:t>
            </a:r>
            <a:r>
              <a:rPr lang="so-SO" sz="1200" b="0" i="0" u="none" strike="noStrike" baseline="0" noProof="0" dirty="0">
                <a:highlight>
                  <a:srgbClr val="000000">
                    <a:alpha val="0"/>
                  </a:srgbClr>
                </a:highlight>
                <a:latin typeface="+mn-lt"/>
              </a:rPr>
              <a:t> xubinta taranka</a:t>
            </a:r>
            <a:r>
              <a:rPr lang="so" sz="1200" b="0" i="0" u="none" strike="noStrike" dirty="0">
                <a:highlight>
                  <a:srgbClr val="000000">
                    <a:alpha val="0"/>
                  </a:srgbClr>
                </a:highlight>
                <a:latin typeface="+mn-lt"/>
              </a:rPr>
              <a:t>).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Caadi ahaan waxay qaadataa 1-2 toddobaad si loo helo natiijooyinka baaritaanka. Dabadeed, dhakhtarka ama kalkaalisada ayaa laga yaabaa inay kuu soo diraan qoraal, ku soo wacaan, ama ku weydiiyaan inaad u timaado ballan kale.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Baaritaanka STI sidoo kale waa fursad wanaagsan oo lagu heli karo macluumaad dheeraad ah ama lagu weydiin karo su'aalo ku saabsan wax kasta oo welwel kugu haaya.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29</a:t>
            </a:fld>
            <a:endParaRPr lang="en-AU"/>
          </a:p>
        </p:txBody>
      </p:sp>
    </p:spTree>
    <p:extLst>
      <p:ext uri="{BB962C8B-B14F-4D97-AF65-F5344CB8AC3E}">
        <p14:creationId xmlns:p14="http://schemas.microsoft.com/office/powerpoint/2010/main" val="208331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rPr>
              <a:t>Jirkayga. Caafimaadkayga. </a:t>
            </a:r>
            <a:r>
              <a:rPr lang="so" sz="1200" b="0" i="0" u="none" strike="noStrike" dirty="0">
                <a:solidFill>
                  <a:srgbClr val="000000"/>
                </a:solidFill>
                <a:highlight>
                  <a:srgbClr val="000000">
                    <a:alpha val="0"/>
                  </a:srgbClr>
                </a:highlight>
                <a:latin typeface="+mn-lt"/>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Booqo jeanhailes.org.au si aad u hesho macluumaad dheeraad ah iyo liiska bandhigyada la heli karo ee Ingiriisiga iyo luqadaha kale.</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a:t>
            </a:fld>
            <a:endParaRPr lang="en-AU"/>
          </a:p>
        </p:txBody>
      </p:sp>
    </p:spTree>
    <p:extLst>
      <p:ext uri="{BB962C8B-B14F-4D97-AF65-F5344CB8AC3E}">
        <p14:creationId xmlns:p14="http://schemas.microsoft.com/office/powerpoint/2010/main" val="2533140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anose="020B0604020202020204" pitchFamily="34" charset="0"/>
              <a:buChar char="•"/>
            </a:pPr>
            <a:r>
              <a:rPr lang="so" sz="1200" b="0" i="0" u="none" strike="noStrike" dirty="0">
                <a:highlight>
                  <a:srgbClr val="000000">
                    <a:alpha val="0"/>
                  </a:srgbClr>
                </a:highlight>
                <a:latin typeface="+mn-lt"/>
              </a:rPr>
              <a:t>Waxaad kala hadli kartaa dhakhtarka, kalkaalisada ama shaqaalaha caafimaadka si lagugu sameeyo baaritaanka STI. </a:t>
            </a:r>
          </a:p>
          <a:p>
            <a:pPr marL="190278" indent="-190278" rtl="0">
              <a:buFont typeface="Arial" panose="020B0604020202020204" pitchFamily="34" charset="0"/>
              <a:buChar char="•"/>
            </a:pPr>
            <a:r>
              <a:rPr lang="so" sz="1200" b="0" i="0" u="none" strike="noStrike" dirty="0">
                <a:highlight>
                  <a:srgbClr val="000000">
                    <a:alpha val="0"/>
                  </a:srgbClr>
                </a:highlight>
                <a:latin typeface="+mn-lt"/>
              </a:rPr>
              <a:t>Waxaad aadi kartaa rugta caafimaadka dumarka, ama rugta caafimaadka galmada. Rugahani waxay ku takhasusaan caafimaadka galmada iyo baaritaanada STI. Waa xulasho wanaagsan, haddii aad dareento xishood ama aad dhibsato inaad u tagto dhakhtarkaaga ama kalkaalisadaada caadiga ah.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30</a:t>
            </a:fld>
            <a:endParaRPr lang="en-AU"/>
          </a:p>
        </p:txBody>
      </p:sp>
    </p:spTree>
    <p:extLst>
      <p:ext uri="{BB962C8B-B14F-4D97-AF65-F5344CB8AC3E}">
        <p14:creationId xmlns:p14="http://schemas.microsoft.com/office/powerpoint/2010/main" val="3574302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Aynu ka hadalno noocyada kala duwan ee ka hortagga uurka.</a:t>
            </a:r>
          </a:p>
          <a:p>
            <a:endParaRPr lang="en-AU" dirty="0">
              <a:latin typeface="+mn-lt"/>
            </a:endParaRPr>
          </a:p>
          <a:p>
            <a:pPr rtl="0"/>
            <a:r>
              <a:rPr lang="so" sz="1200" b="0" i="1" u="none" strike="noStrike" dirty="0">
                <a:highlight>
                  <a:srgbClr val="000000">
                    <a:alpha val="0"/>
                  </a:srgbClr>
                </a:highlight>
                <a:latin typeface="+mn-lt"/>
              </a:rPr>
              <a:t>Qoraal ku socda fududeeyaha: </a:t>
            </a:r>
          </a:p>
          <a:p>
            <a:pPr defTabSz="1012139" rtl="0">
              <a:defRPr/>
            </a:pPr>
            <a:r>
              <a:rPr lang="so" sz="1200" b="0" i="1" u="none" strike="noStrike" dirty="0">
                <a:highlight>
                  <a:srgbClr val="000000">
                    <a:alpha val="0"/>
                  </a:srgbClr>
                </a:highlight>
                <a:latin typeface="+mn-lt"/>
              </a:rPr>
              <a:t>Haddii fariimaha qaybtan ay yihiin kuwo aan ku habboonayn dhagaystayaashaada, waad ka boodi kartaa ama bedeli kartaa ereyada si ay ugu habboonadaan dhagaystayaashaada.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31</a:t>
            </a:fld>
            <a:endParaRPr lang="en-AU"/>
          </a:p>
        </p:txBody>
      </p:sp>
    </p:spTree>
    <p:extLst>
      <p:ext uri="{BB962C8B-B14F-4D97-AF65-F5344CB8AC3E}">
        <p14:creationId xmlns:p14="http://schemas.microsoft.com/office/powerpoint/2010/main" val="4059033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buFont typeface="Arial" panose="020B0604020202020204" pitchFamily="34" charset="0"/>
              <a:buChar char="•"/>
            </a:pPr>
            <a:r>
              <a:rPr lang="so" sz="1200" b="0" i="0" u="none" strike="noStrike" dirty="0">
                <a:highlight>
                  <a:srgbClr val="000000">
                    <a:alpha val="0"/>
                  </a:srgbClr>
                </a:highlight>
                <a:latin typeface="+mn-lt"/>
              </a:rPr>
              <a:t>Ka-hortagga uur-qaadku waa shay aad samayneyso, qaadaneyso ama isticmaaleyso haddii aad galmo samayso laakiin aadan doonayn inaad uur yeelato. </a:t>
            </a:r>
          </a:p>
          <a:p>
            <a:pPr marL="180000" indent="-180000" defTabSz="966612" rtl="0">
              <a:buFont typeface="Arial" panose="020B0604020202020204" pitchFamily="34" charset="0"/>
              <a:buChar char="•"/>
            </a:pPr>
            <a:r>
              <a:rPr lang="so" sz="1200" b="0" i="0" u="none" strike="noStrike" dirty="0">
                <a:highlight>
                  <a:srgbClr val="000000">
                    <a:alpha val="0"/>
                  </a:srgbClr>
                </a:highlight>
                <a:latin typeface="+mn-lt"/>
              </a:rPr>
              <a:t>Waxaa jira noocyo kala duwan oo ka hortagga uurka ah.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Inta badan shayga ka hortagga uurka waa la joojin karaa ama laga saari karaa waqti kasta si aad mar kale uur u yeelato haddii aad rabto.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Dhakhtarkaaga ama kalkaalisadaada ayaa kaa caawin kara go'aaminta ka hortagga uurka ee kugu habboon.</a:t>
            </a:r>
          </a:p>
          <a:p>
            <a:pPr marL="180000" indent="-180000"/>
            <a:endParaRPr lang="en-AU" dirty="0">
              <a:latin typeface="+mn-lt"/>
            </a:endParaRPr>
          </a:p>
        </p:txBody>
      </p:sp>
      <p:sp>
        <p:nvSpPr>
          <p:cNvPr id="4" name="Slide Number Placeholder 3"/>
          <p:cNvSpPr>
            <a:spLocks noGrp="1"/>
          </p:cNvSpPr>
          <p:nvPr>
            <p:ph type="sldNum" sz="quarter" idx="5"/>
          </p:nvPr>
        </p:nvSpPr>
        <p:spPr/>
        <p:txBody>
          <a:bodyPr/>
          <a:lstStyle/>
          <a:p>
            <a:fld id="{FF41A8E0-E928-4270-82DF-1DF03DB91F30}" type="slidenum">
              <a:rPr lang="en-AU" smtClean="0"/>
              <a:t>32</a:t>
            </a:fld>
            <a:endParaRPr lang="en-AU"/>
          </a:p>
        </p:txBody>
      </p:sp>
    </p:spTree>
    <p:extLst>
      <p:ext uri="{BB962C8B-B14F-4D97-AF65-F5344CB8AC3E}">
        <p14:creationId xmlns:p14="http://schemas.microsoft.com/office/powerpoint/2010/main" val="1721663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Waxaad isticmaali kartaa ka-hortagga uur-qaadista muddada-dheer oo ku habboon, kharash-ku-ool ah kana hortagaya uur-qaadista ilaa 10 sano.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Noocyada caadiga ah waa: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irbada garabka la gashto - ul khafiif ah, dabacsan, caag ah, cabbirka kabriidka, kaas oo la geliyo maqaarkaaga hoostiisa ee garabkaaga. Waxay ka hortagtaa uurka ilaa 3 sano</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qalabka la geliyo ilmo galeenka (IUD) – qalab yar, caag ama bir ah oo ilmo galeenka la geliyo. Waxay ka hortagtaa uurka 5 ilaa 10 sano</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irbad –</a:t>
            </a:r>
            <a:r>
              <a:rPr lang="so" sz="1200" b="0" i="0" u="none" strike="noStrike" dirty="0">
                <a:highlight>
                  <a:srgbClr val="000000">
                    <a:alpha val="0"/>
                  </a:srgbClr>
                </a:highlight>
                <a:latin typeface="+mn-lt"/>
                <a:cs typeface="Times New Roman"/>
              </a:rPr>
              <a:t> irbad uu dhakhtarkaagu ku siiyo saddexdii biloodba mar si uu uurka uga hortago.</a:t>
            </a:r>
            <a:endParaRPr lang="en-AU" sz="1200" dirty="0">
              <a:latin typeface="+mn-lt"/>
            </a:endParaRPr>
          </a:p>
          <a:p>
            <a:pPr marL="196334" indent="-191564" rtl="0">
              <a:buFont typeface="Arial" panose="020B0604020202020204" pitchFamily="34" charset="0"/>
              <a:buChar char="•"/>
            </a:pPr>
            <a:r>
              <a:rPr lang="so" sz="1200" b="0" i="0" u="none" strike="noStrike" dirty="0">
                <a:solidFill>
                  <a:srgbClr val="333333"/>
                </a:solidFill>
                <a:highlight>
                  <a:srgbClr val="000000">
                    <a:alpha val="0"/>
                  </a:srgbClr>
                </a:highlight>
                <a:latin typeface="+mn-lt"/>
              </a:rPr>
              <a:t>Dhakhaatiir iyo kalkaaliyeyaal si gaar ah u tababaran waxay irbada garabka la gashto iyo qalabka la geliyo ilmo galeenka (IUD) ka geliyaan meelaha sida rugaha qorsheynta qoyska, qolalka dhakhtarkaaga ama dhakhtarka haweenka ama rugaha caafimaadka dumarka.</a:t>
            </a:r>
            <a:endParaRPr lang="en-AU" sz="1200" dirty="0">
              <a:latin typeface="+mn-lt"/>
            </a:endParaRPr>
          </a:p>
          <a:p>
            <a:pPr marL="191564" indent="-191564" rtl="0">
              <a:buFont typeface="Arial" panose="020B0604020202020204" pitchFamily="34" charset="0"/>
              <a:buChar char="•"/>
            </a:pPr>
            <a:r>
              <a:rPr lang="so" sz="1200" b="0" i="0" u="none" strike="noStrike" dirty="0">
                <a:highlight>
                  <a:srgbClr val="000000">
                    <a:alpha val="0"/>
                  </a:srgbClr>
                </a:highlight>
                <a:latin typeface="+mn-lt"/>
              </a:rPr>
              <a:t>Waxay sidoo kale ka saari karaan irbada garabka la gashto ama qalabka la geliyo ilmo galeenka (IUD) waqti kasta haddii aadan doonaynin mar dambe. Marka lagaa saaro, waxaad awoodi doontaa inaad uur yeelato.</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Qofna ma sheegi karo inaad isticmaasho noocyadan ka hortagga uurka.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33</a:t>
            </a:fld>
            <a:endParaRPr lang="en-AU"/>
          </a:p>
        </p:txBody>
      </p:sp>
    </p:spTree>
    <p:extLst>
      <p:ext uri="{BB962C8B-B14F-4D97-AF65-F5344CB8AC3E}">
        <p14:creationId xmlns:p14="http://schemas.microsoft.com/office/powerpoint/2010/main" val="1760796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Waxaa jira noocyo kale oo caadi ah oo ka-hortagga uur-qaadista, laakiin uma fiicna ka hortagga uurka sida ka-hortagga uur-qaadista muddada-dheer, sidaa darteed waxaa jirta fursad yar oo aad uur ku yeelan karto markaad isticmaaleyso.</a:t>
            </a:r>
            <a:endParaRPr lang="en-AU" sz="1200" dirty="0">
              <a:latin typeface="+mn-lt"/>
            </a:endParaRPr>
          </a:p>
          <a:p>
            <a:pPr marL="191564" indent="-191564" rtl="0">
              <a:buFont typeface="Arial" panose="020B0604020202020204" pitchFamily="34" charset="0"/>
              <a:buChar char="•"/>
            </a:pPr>
            <a:r>
              <a:rPr lang="so" sz="1200" b="0" i="0" u="none" strike="noStrike" dirty="0">
                <a:highlight>
                  <a:srgbClr val="000000">
                    <a:alpha val="0"/>
                  </a:srgbClr>
                </a:highlight>
                <a:latin typeface="+mn-lt"/>
              </a:rPr>
              <a:t>Cinjirka galmada: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Cinjirka galmada labku waa bac ama galka caagga ah ee lammaanahaagu uu gashado guskiisa galmada ka hor.</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Cinjirka galmada dhedigu waa bac ama gal caag ah oo aad gelin karto </a:t>
            </a:r>
            <a:r>
              <a:rPr lang="so-SO" sz="1200" b="0" i="0" u="none" strike="noStrike" noProof="0" dirty="0">
                <a:highlight>
                  <a:srgbClr val="000000">
                    <a:alpha val="0"/>
                  </a:srgbClr>
                </a:highlight>
                <a:latin typeface="+mn-lt"/>
              </a:rPr>
              <a:t>xubinta</a:t>
            </a:r>
            <a:r>
              <a:rPr lang="en-US" sz="1200" b="0" i="0" u="none" strike="noStrike" baseline="0" dirty="0">
                <a:highlight>
                  <a:srgbClr val="000000">
                    <a:alpha val="0"/>
                  </a:srgbClr>
                </a:highlight>
                <a:latin typeface="+mn-lt"/>
              </a:rPr>
              <a:t> </a:t>
            </a:r>
            <a:r>
              <a:rPr lang="en-US" sz="1200" b="0" i="0" u="none" strike="noStrike" baseline="0" dirty="0" err="1">
                <a:highlight>
                  <a:srgbClr val="000000">
                    <a:alpha val="0"/>
                  </a:srgbClr>
                </a:highlight>
                <a:latin typeface="+mn-lt"/>
              </a:rPr>
              <a:t>taranka</a:t>
            </a:r>
            <a:r>
              <a:rPr lang="so" sz="1200" b="0" i="0" u="none" strike="noStrike" dirty="0">
                <a:highlight>
                  <a:srgbClr val="000000">
                    <a:alpha val="0"/>
                  </a:srgbClr>
                </a:highlight>
                <a:latin typeface="+mn-lt"/>
              </a:rPr>
              <a:t> ka hor galmada. </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Cinjirka galmada waa nooca kaliya ee ka hortagga uurka ee ka ilaaliya STIs.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Kiniinnada ka hortagga uurka waa kaniiniyo ka hortagga uurka. Waxaad u baahan tahay inaad maalin kasta kaniin qaadato haddii aad rabto inaad ka hortagto uur. Markaad joojiso qaadashada kaniiniga, waxaad awoodi doontaa inaad uur yeelato.</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Xaashida khafiifka ah ee la geliyo dumarka waa koofiyad yar oo aad gelineyso xubinta taranka dumarka (afka ilmgaleenka) ka hor galmada. </a:t>
            </a:r>
          </a:p>
          <a:p>
            <a:pPr marL="191564" indent="-191564" rtl="0">
              <a:buFont typeface="Arial" panose="020B0604020202020204" pitchFamily="34" charset="0"/>
              <a:buChar char="•"/>
            </a:pPr>
            <a:r>
              <a:rPr lang="it-AU" sz="1200" b="0" i="0" u="none" strike="noStrike" kern="1200" dirty="0">
                <a:solidFill>
                  <a:schemeClr val="tx1"/>
                </a:solidFill>
                <a:highlight>
                  <a:srgbClr val="000000">
                    <a:alpha val="0"/>
                  </a:srgbClr>
                </a:highlight>
                <a:latin typeface="+mn-lt"/>
                <a:ea typeface="+mn-ea"/>
                <a:cs typeface="+mn-cs"/>
              </a:rPr>
              <a:t>Wareega la geliyo siilka waa faraati (ring) jilicsan oo caag ah oo aad gelinayso xubinta taranka 3 toddobaad bil kastaba. </a:t>
            </a:r>
            <a:endParaRPr lang="so" sz="1200" b="0" i="0" u="none" strike="noStrike" kern="1200" dirty="0">
              <a:solidFill>
                <a:schemeClr val="tx1"/>
              </a:solidFill>
              <a:highlight>
                <a:srgbClr val="000000">
                  <a:alpha val="0"/>
                </a:srgbClr>
              </a:highligh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34</a:t>
            </a:fld>
            <a:endParaRPr lang="en-AU"/>
          </a:p>
        </p:txBody>
      </p:sp>
    </p:spTree>
    <p:extLst>
      <p:ext uri="{BB962C8B-B14F-4D97-AF65-F5344CB8AC3E}">
        <p14:creationId xmlns:p14="http://schemas.microsoft.com/office/powerpoint/2010/main" val="219395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Noocyada kale ee ka hortagga uurka:</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Habka wacyigelinta bacriminta - marka aad la socoto 'xilligaaga bacrinta' oo aadan galmo samayn inta lagu jiro wakhtigaas. ‘Xilligaaga bacrintu’waxay ku dhowdahay wakhtiga ukunta la soo daayo, waqti u dhexeeya caadadaada. Tani waa mid ka mid ah noocyada ugu waxtarka yar ee ka hortagga uurka maadaama ay adag tahay in si sax ah loo ogaado marka 'xilligaaga bacrintu' ay dhacdo bil kasta.</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Habka ka-bixida waxay ka dhigan tahay in lammaanahaagu uu xubinkiisa taranka ka soo saaro xubintaada taranka ka hor inta uusan biya-bixin. Habka ka-bixida waa habka ugu waxtarka yar ee ka hortagga uurka. </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Ka-hortagga uur-qaadista degdegga ah waa kaniini aad qaadan karto ilaa 3 maalmood kadib galmo aan la ilaalin si aad uurka uga hortagto.</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Ka-hortagga uur-qaadidda joogtada ah macneheedu waa qalliin lagaga hortagayo uurka si joogto ah. Ragga iyo dumarka wey sameeyn karaan qalliinkaan.</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35</a:t>
            </a:fld>
            <a:endParaRPr lang="en-AU"/>
          </a:p>
        </p:txBody>
      </p:sp>
    </p:spTree>
    <p:extLst>
      <p:ext uri="{BB962C8B-B14F-4D97-AF65-F5344CB8AC3E}">
        <p14:creationId xmlns:p14="http://schemas.microsoft.com/office/powerpoint/2010/main" val="267859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Xusuusnow:</a:t>
            </a:r>
          </a:p>
          <a:p>
            <a:pPr marL="190278" lvl="1" indent="-190278" rtl="0">
              <a:spcBef>
                <a:spcPts val="634"/>
              </a:spcBef>
              <a:buFont typeface="Arial" panose="020B0604020202020204" pitchFamily="34" charset="0"/>
              <a:buChar char="•"/>
            </a:pPr>
            <a:r>
              <a:rPr lang="so" sz="1200" b="0" i="0" u="none" strike="noStrike" dirty="0">
                <a:highlight>
                  <a:srgbClr val="000000">
                    <a:alpha val="0"/>
                  </a:srgbClr>
                </a:highlight>
                <a:latin typeface="+mn-lt"/>
              </a:rPr>
              <a:t>Haddii aad galmo sameysid laakiin aadan rabin inaad uur yeelato, isticmaal ka hortagga uurka.</a:t>
            </a:r>
          </a:p>
          <a:p>
            <a:pPr marL="190278" lvl="1" indent="-190278" rtl="0">
              <a:spcBef>
                <a:spcPts val="634"/>
              </a:spcBef>
              <a:buFont typeface="Arial" panose="020B0604020202020204" pitchFamily="34" charset="0"/>
              <a:buChar char="•"/>
            </a:pPr>
            <a:r>
              <a:rPr lang="so" sz="1200" b="0" i="0" u="none" strike="noStrike" dirty="0">
                <a:highlight>
                  <a:srgbClr val="000000">
                    <a:alpha val="0"/>
                  </a:srgbClr>
                </a:highlight>
                <a:latin typeface="+mn-lt"/>
              </a:rPr>
              <a:t>Ka-hortagga uur-qaadista muddada dheer waa habka ugu waxtarka badan.</a:t>
            </a:r>
          </a:p>
          <a:p>
            <a:pPr marL="190278" lvl="1" indent="-190278" rtl="0">
              <a:spcBef>
                <a:spcPts val="634"/>
              </a:spcBef>
              <a:buFont typeface="Arial" panose="020B0604020202020204" pitchFamily="34" charset="0"/>
              <a:buChar char="•"/>
            </a:pPr>
            <a:r>
              <a:rPr lang="so" sz="1200" b="0" i="0" u="none" strike="noStrike" dirty="0">
                <a:highlight>
                  <a:srgbClr val="000000">
                    <a:alpha val="0"/>
                  </a:srgbClr>
                </a:highlight>
                <a:latin typeface="+mn-lt"/>
              </a:rPr>
              <a:t>Cinjirka galmada waxay ka difaacaan STIs.</a:t>
            </a:r>
          </a:p>
          <a:p>
            <a:pPr marL="190278" lvl="1" indent="-190278" rtl="0">
              <a:spcBef>
                <a:spcPts val="634"/>
              </a:spcBef>
              <a:buFont typeface="Arial" panose="020B0604020202020204" pitchFamily="34" charset="0"/>
              <a:buChar char="•"/>
            </a:pPr>
            <a:r>
              <a:rPr lang="so" sz="1200" b="0" i="0" u="none" strike="noStrike" dirty="0">
                <a:highlight>
                  <a:srgbClr val="000000">
                    <a:alpha val="0"/>
                  </a:srgbClr>
                </a:highlight>
                <a:latin typeface="+mn-lt"/>
              </a:rPr>
              <a:t>Waxaad kala hadli kartaa dhakhtarkaaga ama kalkaalisadaada noocyada kala duwan ee ka hortagga uurka.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36</a:t>
            </a:fld>
            <a:endParaRPr lang="en-AU"/>
          </a:p>
        </p:txBody>
      </p:sp>
    </p:spTree>
    <p:extLst>
      <p:ext uri="{BB962C8B-B14F-4D97-AF65-F5344CB8AC3E}">
        <p14:creationId xmlns:p14="http://schemas.microsoft.com/office/powerpoint/2010/main" val="1181195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Aynu ka hadalno uurka aan la qorshayn oo aan la rabin iyo waxa aad ka qaban karto.</a:t>
            </a:r>
          </a:p>
          <a:p>
            <a:endParaRPr lang="en-AU" dirty="0">
              <a:latin typeface="+mn-lt"/>
            </a:endParaRPr>
          </a:p>
          <a:p>
            <a:pPr rtl="0"/>
            <a:r>
              <a:rPr lang="so" sz="1200" b="0" i="1" u="none" strike="noStrike" dirty="0">
                <a:highlight>
                  <a:srgbClr val="000000">
                    <a:alpha val="0"/>
                  </a:srgbClr>
                </a:highlight>
                <a:latin typeface="+mn-lt"/>
              </a:rPr>
              <a:t>Qoraal ku socda fududeeyaha: </a:t>
            </a:r>
          </a:p>
          <a:p>
            <a:pPr defTabSz="1012139" rtl="0">
              <a:defRPr/>
            </a:pPr>
            <a:r>
              <a:rPr lang="so" sz="1200" b="0" i="1" u="none" strike="noStrike" dirty="0">
                <a:highlight>
                  <a:srgbClr val="000000">
                    <a:alpha val="0"/>
                  </a:srgbClr>
                </a:highlight>
                <a:latin typeface="+mn-lt"/>
              </a:rPr>
              <a:t>Haddii fariimaha qaybtan ay yihiin kuwo aan ku habboonayn dhagaystayaashaada, waxaad dooran kartaa inaad ka boodo iyaga ama aad bedesho ereyada si ay ugu habboonaadan dhagaystayaashaada.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37</a:t>
            </a:fld>
            <a:endParaRPr lang="en-AU"/>
          </a:p>
        </p:txBody>
      </p:sp>
    </p:spTree>
    <p:extLst>
      <p:ext uri="{BB962C8B-B14F-4D97-AF65-F5344CB8AC3E}">
        <p14:creationId xmlns:p14="http://schemas.microsoft.com/office/powerpoint/2010/main" val="170227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Australia gudaheeda, uurka intiisa badan ayaa ah kuwa aan la qorsheyn. Uurka aan qorshaysnayn macnaheedu waa inaadan rabin inaad uur yeelato markaad galmo samaynayso.</a:t>
            </a:r>
          </a:p>
          <a:p>
            <a:pPr marL="191564" indent="-191564" rtl="0">
              <a:buFont typeface="Arial" panose="020B0604020202020204" pitchFamily="34" charset="0"/>
              <a:buChar char="•"/>
            </a:pPr>
            <a:r>
              <a:rPr lang="so" sz="1200" b="0" i="0" u="none" strike="noStrike" dirty="0">
                <a:highlight>
                  <a:srgbClr val="000000">
                    <a:alpha val="0"/>
                  </a:srgbClr>
                </a:highlight>
                <a:latin typeface="+mn-lt"/>
              </a:rPr>
              <a:t>Tani way dhici kartaa sababtoo ah:</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waxaad ilowday inaad isticmaasho ka hortagga uurka</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ka-hortaggaaga uur qaadku si fiican uma shaqeeynaayo </a:t>
            </a:r>
          </a:p>
          <a:p>
            <a:pPr marL="665891" lvl="1" indent="-182645" defTabSz="966612" rtl="0">
              <a:buFont typeface="Calibri" panose="020F0502020204030204" pitchFamily="34" charset="0"/>
              <a:buChar char="-"/>
            </a:pPr>
            <a:r>
              <a:rPr lang="so" sz="1200" b="0" i="0" u="none" strike="noStrike" dirty="0">
                <a:highlight>
                  <a:srgbClr val="000000">
                    <a:alpha val="0"/>
                  </a:srgbClr>
                </a:highlight>
                <a:latin typeface="+mn-lt"/>
              </a:rPr>
              <a:t>uurkaagu waxaa sababay kufsi. Kufsigu waa marka qof kugu qasbo inaad galmo la samayso isagoo aan ogolaansho kaa heysanin ama adigoo aan rabin.</a:t>
            </a:r>
          </a:p>
          <a:p>
            <a:pPr marL="1213244" lvl="2" indent="-191564" rtl="0">
              <a:buFont typeface="Courier New" panose="02070309020205020404" pitchFamily="49" charset="0"/>
              <a:buChar char="o"/>
            </a:pPr>
            <a:r>
              <a:rPr lang="so" sz="1200" b="0" i="0" u="none" strike="noStrike" dirty="0">
                <a:highlight>
                  <a:srgbClr val="000000">
                    <a:alpha val="0"/>
                  </a:srgbClr>
                </a:highlight>
                <a:latin typeface="+mn-lt"/>
              </a:rPr>
              <a:t>Kufsigu waa dambi. </a:t>
            </a:r>
          </a:p>
          <a:p>
            <a:pPr marL="1213244" lvl="2" indent="-191564" rtl="0">
              <a:buFont typeface="Courier New" panose="02070309020205020404" pitchFamily="49" charset="0"/>
              <a:buChar char="o"/>
            </a:pPr>
            <a:r>
              <a:rPr lang="so" sz="1200" b="0" i="0" u="none" strike="noStrike" dirty="0">
                <a:highlight>
                  <a:srgbClr val="000000">
                    <a:alpha val="0"/>
                  </a:srgbClr>
                </a:highlight>
                <a:latin typeface="+mn-lt"/>
              </a:rPr>
              <a:t>Kufsigu wuxuu dhici karaa xitaa marka xiriir la leeyahay. </a:t>
            </a:r>
          </a:p>
          <a:p>
            <a:pPr marL="1213244" lvl="2" indent="-191564" defTabSz="1021679" rtl="0">
              <a:buFont typeface="Courier New" panose="02070309020205020404" pitchFamily="49" charset="0"/>
              <a:buChar char="o"/>
              <a:defRPr/>
            </a:pPr>
            <a:r>
              <a:rPr lang="so" sz="1200" b="0" i="0" u="none" strike="noStrike" dirty="0">
                <a:highlight>
                  <a:srgbClr val="000000">
                    <a:alpha val="0"/>
                  </a:srgbClr>
                </a:highlight>
                <a:latin typeface="+mn-lt"/>
              </a:rPr>
              <a:t>Haddii lagu kufsaday ama lagu faraxumeeyay oo aad u baahan tahay caawimo, waxaad wici kartaa 1800RESPECT (1800 737 732). Waxaad wici kartaa adeeggan waqti kasta – 24-ka saacadood maalintii, 7 maalmood </a:t>
            </a:r>
            <a:r>
              <a:rPr lang="en-US" sz="1200" b="0" i="0" u="none" strike="noStrike" dirty="0" err="1">
                <a:highlight>
                  <a:srgbClr val="000000">
                    <a:alpha val="0"/>
                  </a:srgbClr>
                </a:highlight>
                <a:latin typeface="+mn-lt"/>
              </a:rPr>
              <a:t>usbuuca</a:t>
            </a:r>
            <a:r>
              <a:rPr lang="so" sz="1200" b="0" i="0" u="none" strike="noStrike" dirty="0">
                <a:highlight>
                  <a:srgbClr val="000000">
                    <a:alpha val="0"/>
                  </a:srgbClr>
                </a:highlight>
                <a:latin typeface="+mn-lt"/>
              </a:rPr>
              <a:t>. La-taliyayaashooda ayaa dhageysan doona sheekadaada oo ku siin doona gargaarka aad u baahan tahay. Waxaad codsan kartaa turjumaan haddii aad doorbidayso inaad ku hadasho luqadaada.</a:t>
            </a:r>
          </a:p>
          <a:p>
            <a:endParaRPr lang="en-AU" dirty="0">
              <a:latin typeface="+mn-lt"/>
            </a:endParaRPr>
          </a:p>
        </p:txBody>
      </p:sp>
      <p:sp>
        <p:nvSpPr>
          <p:cNvPr id="4" name="Slide Number Placeholder 3"/>
          <p:cNvSpPr>
            <a:spLocks noGrp="1"/>
          </p:cNvSpPr>
          <p:nvPr>
            <p:ph type="sldNum" sz="quarter" idx="5"/>
          </p:nvPr>
        </p:nvSpPr>
        <p:spPr/>
        <p:txBody>
          <a:bodyPr/>
          <a:lstStyle/>
          <a:p>
            <a:fld id="{FF41A8E0-E928-4270-82DF-1DF03DB91F30}" type="slidenum">
              <a:rPr lang="en-AU" smtClean="0"/>
              <a:t>38</a:t>
            </a:fld>
            <a:endParaRPr lang="en-AU"/>
          </a:p>
        </p:txBody>
      </p:sp>
    </p:spTree>
    <p:extLst>
      <p:ext uri="{BB962C8B-B14F-4D97-AF65-F5344CB8AC3E}">
        <p14:creationId xmlns:p14="http://schemas.microsoft.com/office/powerpoint/2010/main" val="3491011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Haddii aad uur yeelato adoon qorshayn, waxaad dooran kartaa:</a:t>
            </a:r>
          </a:p>
          <a:p>
            <a:pPr marL="189776" indent="-189776" rtl="0">
              <a:buFont typeface="Arial" panose="020B0604020202020204" pitchFamily="34" charset="0"/>
              <a:buChar char="•"/>
            </a:pPr>
            <a:r>
              <a:rPr lang="so" sz="1200" b="0" i="0" u="none" strike="noStrike" dirty="0">
                <a:highlight>
                  <a:srgbClr val="000000">
                    <a:alpha val="0"/>
                  </a:srgbClr>
                </a:highlight>
                <a:latin typeface="+mn-lt"/>
              </a:rPr>
              <a:t>inaad ilmaha haysato </a:t>
            </a:r>
          </a:p>
          <a:p>
            <a:pPr marL="189776" indent="-189776" rtl="0">
              <a:buFont typeface="Arial" panose="020B0604020202020204" pitchFamily="34" charset="0"/>
              <a:buChar char="•"/>
            </a:pPr>
            <a:r>
              <a:rPr lang="so" sz="1200" b="0" i="0" u="none" strike="noStrike" dirty="0">
                <a:highlight>
                  <a:srgbClr val="000000">
                    <a:alpha val="0"/>
                  </a:srgbClr>
                </a:highlight>
                <a:latin typeface="+mn-lt"/>
              </a:rPr>
              <a:t>iin aad sii wareejisid ilmaha si loo korsado - taas oo macnaheedu yahay inaad uur sii lahaatid oo aad ilmaha dhasho, ka dibna si sharci ah aad ilmaha u siiso qof kale si uu u koriyo</a:t>
            </a:r>
          </a:p>
          <a:p>
            <a:pPr marL="189776" indent="-189776" rtl="0">
              <a:buFont typeface="Arial" panose="020B0604020202020204" pitchFamily="34" charset="0"/>
              <a:buChar char="•"/>
            </a:pPr>
            <a:r>
              <a:rPr lang="so" sz="1200" b="0" i="0" u="none" strike="noStrike" dirty="0">
                <a:highlight>
                  <a:srgbClr val="000000">
                    <a:alpha val="0"/>
                  </a:srgbClr>
                </a:highlight>
                <a:latin typeface="+mn-lt"/>
              </a:rPr>
              <a:t>ilmo iska soo ridid - taas oo macnaheedu yahay in aad qaadato daawo ama aad gashid qalliin si aad uurka u soo afjarto. Waxa kaliya oo aad iska soo xaaqi kartaa ilmaha ilaa kala bar uurkaaga (qiyaastii 20 toddobaad).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39</a:t>
            </a:fld>
            <a:endParaRPr lang="en-AU"/>
          </a:p>
        </p:txBody>
      </p:sp>
    </p:spTree>
    <p:extLst>
      <p:ext uri="{BB962C8B-B14F-4D97-AF65-F5344CB8AC3E}">
        <p14:creationId xmlns:p14="http://schemas.microsoft.com/office/powerpoint/2010/main" val="336740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so" sz="1200" b="0" i="0" u="none" strike="noStrike" kern="1200" dirty="0">
                <a:solidFill>
                  <a:srgbClr val="000000"/>
                </a:solidFill>
                <a:highlight>
                  <a:srgbClr val="000000">
                    <a:alpha val="0"/>
                  </a:srgbClr>
                </a:highlight>
                <a:latin typeface="+mn-lt"/>
                <a:ea typeface="+mn-ea"/>
                <a:cs typeface="+mn-cs"/>
              </a:rPr>
              <a:t>Aynu ka hadalno caafimaadka galmada.</a:t>
            </a:r>
            <a:endParaRPr lang="en-AU" sz="1200" b="0" i="0" u="none" strike="noStrike" kern="1200" dirty="0">
              <a:solidFill>
                <a:srgbClr val="000000"/>
              </a:solidFill>
              <a:highlight>
                <a:srgbClr val="000000">
                  <a:alpha val="0"/>
                </a:srgbClr>
              </a:highligh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a:t>
            </a:fld>
            <a:endParaRPr lang="en-AU"/>
          </a:p>
        </p:txBody>
      </p:sp>
    </p:spTree>
    <p:extLst>
      <p:ext uri="{BB962C8B-B14F-4D97-AF65-F5344CB8AC3E}">
        <p14:creationId xmlns:p14="http://schemas.microsoft.com/office/powerpoint/2010/main" val="3096796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highlight>
                  <a:srgbClr val="000000">
                    <a:alpha val="0"/>
                  </a:srgbClr>
                </a:highlight>
                <a:latin typeface="+mn-lt"/>
              </a:rPr>
              <a:t>Waa muhiim in la ogaado in ilmo iska soo xaaqidku uu sharci ka yahay Australia. Taas macnaheedu waxa weeye in ilmo iska soo xaaqidku aanu dembi ahayn.</a:t>
            </a:r>
          </a:p>
          <a:p>
            <a:pPr marL="191564" indent="-191564" defTabSz="1012139" rtl="0">
              <a:buFont typeface="Arial" panose="020B0604020202020204" pitchFamily="34" charset="0"/>
              <a:buChar char="•"/>
              <a:defRPr/>
            </a:pPr>
            <a:r>
              <a:rPr lang="so" sz="1200" b="0" i="0" u="none" strike="noStrike" dirty="0">
                <a:highlight>
                  <a:srgbClr val="000000">
                    <a:alpha val="0"/>
                  </a:srgbClr>
                </a:highlight>
                <a:latin typeface="+mn-lt"/>
              </a:rPr>
              <a:t>Australia gudaheeda, waxaad xaq u leedahay inaad uurkaaga afjarto haddii aad rabto. </a:t>
            </a:r>
          </a:p>
          <a:p>
            <a:pPr marL="191564" indent="-191564" defTabSz="1012139" rtl="0">
              <a:buFont typeface="Arial" panose="020B0604020202020204" pitchFamily="34" charset="0"/>
              <a:buChar char="•"/>
              <a:defRPr/>
            </a:pPr>
            <a:r>
              <a:rPr lang="so" sz="1200" b="0" i="0" u="none" strike="noStrike" dirty="0">
                <a:highlight>
                  <a:srgbClr val="000000">
                    <a:alpha val="0"/>
                  </a:srgbClr>
                </a:highlight>
                <a:latin typeface="+mn-lt"/>
              </a:rPr>
              <a:t>Ilmo iska soo xaaqiddu caadhi bey ka tahay Australia.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Kala hadal dhakhtarkaaga, kalkaalisadaada ama rugta caafimaadka galmada ee maxalliga ah wixii macluumaad dheeraad ah oo ku saabsan sida ilmo la iskaga soo ridido gobolkaaga ama aagaaga.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40</a:t>
            </a:fld>
            <a:endParaRPr lang="en-AU"/>
          </a:p>
        </p:txBody>
      </p:sp>
    </p:spTree>
    <p:extLst>
      <p:ext uri="{BB962C8B-B14F-4D97-AF65-F5344CB8AC3E}">
        <p14:creationId xmlns:p14="http://schemas.microsoft.com/office/powerpoint/2010/main" val="13857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Aynu ka hadalno in la isku qasbo in wax la dhalo.</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41</a:t>
            </a:fld>
            <a:endParaRPr lang="en-AU"/>
          </a:p>
        </p:txBody>
      </p:sp>
    </p:spTree>
    <p:extLst>
      <p:ext uri="{BB962C8B-B14F-4D97-AF65-F5344CB8AC3E}">
        <p14:creationId xmlns:p14="http://schemas.microsoft.com/office/powerpoint/2010/main" val="3450983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defTabSz="966612" rtl="0">
              <a:buFont typeface="Arial" panose="020B0604020202020204" pitchFamily="34" charset="0"/>
              <a:buChar char="•"/>
              <a:defRPr/>
            </a:pPr>
            <a:r>
              <a:rPr lang="so" sz="1200" b="0" i="0" u="none" strike="noStrike" dirty="0">
                <a:highlight>
                  <a:srgbClr val="000000">
                    <a:alpha val="0"/>
                  </a:srgbClr>
                </a:highlight>
                <a:latin typeface="+mn-lt"/>
                <a:cs typeface="Arial"/>
              </a:rPr>
              <a:t>Australia gudaheeda, waxaad xaq u leedahay inaad doorato waxa jirkaaga ku dhacaya. Tan waxaa qayb ka ah doorashooyinkaaga taranka, taas oo macnaheedu yahay inaad dooran karto inaad isticmaasho ka-hortagga uur-qaadidda si aad uga hortagto uur, inaad uur yeelato oo aad ilmo dhasho, ama aad ilmo iska soo riddo.</a:t>
            </a:r>
          </a:p>
          <a:p>
            <a:pPr marL="190278" indent="-190278" rtl="0">
              <a:buFont typeface="Arial" panose="020B0604020202020204" pitchFamily="34" charset="0"/>
              <a:buChar char="•"/>
            </a:pPr>
            <a:r>
              <a:rPr lang="so" sz="1200" b="0" i="0" u="none" strike="noStrike" dirty="0">
                <a:solidFill>
                  <a:srgbClr val="121212"/>
                </a:solidFill>
                <a:highlight>
                  <a:srgbClr val="000000">
                    <a:alpha val="0"/>
                  </a:srgbClr>
                </a:highlight>
                <a:latin typeface="+mn-lt"/>
              </a:rPr>
              <a:t>Marka qof kale, sida lammaanahaaga ama xubin qoyskaaga, uu xukumo doorashooyinkaaga taranka, waxaa loo yaqaanaa in la isku qasbo in wax la dhalo. </a:t>
            </a:r>
          </a:p>
          <a:p>
            <a:pPr marL="190278" indent="-190278" rtl="0">
              <a:buFont typeface="Arial" panose="020B0604020202020204" pitchFamily="34" charset="0"/>
              <a:buChar char="•"/>
            </a:pPr>
            <a:r>
              <a:rPr lang="so" sz="1200" b="0" i="0" u="none" strike="noStrike" dirty="0">
                <a:highlight>
                  <a:srgbClr val="000000">
                    <a:alpha val="0"/>
                  </a:srgbClr>
                </a:highlight>
                <a:latin typeface="+mn-lt"/>
              </a:rPr>
              <a:t>Ku qasbida in wax la dhalo ma aha caadi. </a:t>
            </a:r>
          </a:p>
          <a:p>
            <a:endParaRPr lang="en-AU" dirty="0">
              <a:latin typeface="+mn-lt"/>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42</a:t>
            </a:fld>
            <a:endParaRPr lang="en-AU"/>
          </a:p>
        </p:txBody>
      </p:sp>
    </p:spTree>
    <p:extLst>
      <p:ext uri="{BB962C8B-B14F-4D97-AF65-F5344CB8AC3E}">
        <p14:creationId xmlns:p14="http://schemas.microsoft.com/office/powerpoint/2010/main" val="697834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rtl="0">
              <a:buFont typeface="Arial" panose="020B0604020202020204" pitchFamily="34" charset="0"/>
              <a:buChar char="•"/>
            </a:pPr>
            <a:r>
              <a:rPr lang="so" sz="1200" b="0" i="0" u="none" strike="noStrike" dirty="0">
                <a:highlight>
                  <a:srgbClr val="000000">
                    <a:alpha val="0"/>
                  </a:srgbClr>
                </a:highlight>
                <a:latin typeface="+mn-lt"/>
                <a:cs typeface="Arial"/>
              </a:rPr>
              <a:t>Qofna waa inuusan kugu cadaadin inaad isticmaasho ka hortagga uurka. </a:t>
            </a:r>
          </a:p>
          <a:p>
            <a:pPr marL="189776" indent="-189776" rtl="0">
              <a:buFont typeface="Arial" panose="020B0604020202020204" pitchFamily="34" charset="0"/>
              <a:buChar char="•"/>
            </a:pPr>
            <a:r>
              <a:rPr lang="so" sz="1200" b="0" i="0" u="none" strike="noStrike" dirty="0">
                <a:highlight>
                  <a:srgbClr val="000000">
                    <a:alpha val="0"/>
                  </a:srgbClr>
                </a:highlight>
                <a:latin typeface="+mn-lt"/>
                <a:cs typeface="Arial"/>
              </a:rPr>
              <a:t>Qofna waa inuusan kugu cadaadin inaad hal hab oo ka hortagga uurka aad ka doorato mid kale. </a:t>
            </a:r>
          </a:p>
          <a:p>
            <a:pPr marL="189776" indent="-189776" rtl="0">
              <a:buFont typeface="Arial" panose="020B0604020202020204" pitchFamily="34" charset="0"/>
              <a:buChar char="•"/>
            </a:pPr>
            <a:r>
              <a:rPr lang="so" sz="1200" b="0" i="0" u="none" strike="noStrike" dirty="0">
                <a:highlight>
                  <a:srgbClr val="000000">
                    <a:alpha val="0"/>
                  </a:srgbClr>
                </a:highlight>
                <a:latin typeface="+mn-lt"/>
                <a:cs typeface="Arial"/>
              </a:rPr>
              <a:t>Qofna waa inuusan kugu cadaadin inaadan isticmaalin ka-hortagga uur-qaadida gabi ahaanba. </a:t>
            </a:r>
          </a:p>
          <a:p>
            <a:pPr marL="189776" indent="-189776" rtl="0">
              <a:buFont typeface="Arial" panose="020B0604020202020204" pitchFamily="34" charset="0"/>
              <a:buChar char="•"/>
            </a:pPr>
            <a:r>
              <a:rPr lang="so" sz="1200" b="0" i="0" u="none" strike="noStrike" dirty="0">
                <a:highlight>
                  <a:srgbClr val="000000">
                    <a:alpha val="0"/>
                  </a:srgbClr>
                </a:highlight>
                <a:latin typeface="+mn-lt"/>
                <a:cs typeface="Arial"/>
              </a:rPr>
              <a:t>Qofna waa inuusan kugu cadaadin inaad uur sii lahaatid.</a:t>
            </a:r>
          </a:p>
          <a:p>
            <a:pPr marL="189776" indent="-189776" rtl="0">
              <a:buFont typeface="Arial" panose="020B0604020202020204" pitchFamily="34" charset="0"/>
              <a:buChar char="•"/>
            </a:pPr>
            <a:r>
              <a:rPr lang="so" sz="1200" b="0" i="0" u="none" strike="noStrike" dirty="0">
                <a:highlight>
                  <a:srgbClr val="000000">
                    <a:alpha val="0"/>
                  </a:srgbClr>
                </a:highlight>
                <a:latin typeface="+mn-lt"/>
                <a:cs typeface="Arial"/>
              </a:rPr>
              <a:t>Qofna waa inuusan kugu cadaadin inaad ilmo iska soo xaaqdo.</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43</a:t>
            </a:fld>
            <a:endParaRPr lang="en-AU"/>
          </a:p>
        </p:txBody>
      </p:sp>
    </p:spTree>
    <p:extLst>
      <p:ext uri="{BB962C8B-B14F-4D97-AF65-F5344CB8AC3E}">
        <p14:creationId xmlns:p14="http://schemas.microsoft.com/office/powerpoint/2010/main" val="213631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Haddii aad la kulanto in lagugu qasbaayo inaad wax dhasho, ama haddii aad ka welwelsan tahay xiriirkaaga galmo, waxaad wici kartaa 1800RESPECT.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1800RESPECT waa adeegga qaran ee la talinta xadgudubka galmada iyo gacan ka hadalka gudaha qoyska.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Waxaad wici kartaa adeeggan waqti kasta – 24-ka saacadood maalintii, 7 maalmood todobaadkii.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Haddii Ingiriisigu aanu ahayn luqadaada koowaad oo aad doorbidayso inaad ku hadasho luqadaada, waxaad codsan kartaa turjumaan.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La-taliyeyaashu way dhegaysan doonaan sheekadaada waxayna ku siin doonaan taageero</a:t>
            </a:r>
            <a:r>
              <a:rPr lang="en-US" sz="1200" b="0" i="0" u="none" strike="noStrike" dirty="0">
                <a:highlight>
                  <a:srgbClr val="000000">
                    <a:alpha val="0"/>
                  </a:srgbClr>
                </a:highlight>
                <a:latin typeface="+mn-lt"/>
              </a:rPr>
              <a:t> </a:t>
            </a:r>
            <a:r>
              <a:rPr lang="en-US" sz="1200" b="0" i="0" u="none" strike="noStrike" dirty="0" err="1">
                <a:highlight>
                  <a:srgbClr val="000000">
                    <a:alpha val="0"/>
                  </a:srgbClr>
                </a:highlight>
                <a:latin typeface="+mn-lt"/>
              </a:rPr>
              <a:t>ku</a:t>
            </a:r>
            <a:r>
              <a:rPr lang="en-US" sz="1200" b="0" i="0" u="none" strike="noStrike" dirty="0">
                <a:highlight>
                  <a:srgbClr val="000000">
                    <a:alpha val="0"/>
                  </a:srgbClr>
                </a:highlight>
                <a:latin typeface="+mn-lt"/>
              </a:rPr>
              <a:t> </a:t>
            </a:r>
            <a:r>
              <a:rPr lang="en-US" sz="1200" b="0" i="0" u="none" strike="noStrike" dirty="0" err="1">
                <a:highlight>
                  <a:srgbClr val="000000">
                    <a:alpha val="0"/>
                  </a:srgbClr>
                </a:highlight>
                <a:latin typeface="+mn-lt"/>
              </a:rPr>
              <a:t>haboon</a:t>
            </a:r>
            <a:r>
              <a:rPr lang="so" sz="1200" b="0" i="0" u="none" strike="noStrike" dirty="0">
                <a:highlight>
                  <a:srgbClr val="000000">
                    <a:alpha val="0"/>
                  </a:srgbClr>
                </a:highlight>
                <a:latin typeface="+mn-lt"/>
              </a:rPr>
              <a:t> adiga iyo xaaladaada. </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Waxaad sidoo kale booqan kartaa shabakadooda 1800respect.org.au si aad u hesho macluumaad ku qoran luqado kala duwan iyo si aad u hesho adeegyada taageerada gobolkaaga ama aagaaga.</a:t>
            </a:r>
            <a:endParaRPr lang="en-AU" dirty="0">
              <a:latin typeface="+mn-lt"/>
            </a:endParaRP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Waxa kale oo laga yaabaa inaad leedahay saaxiib, xubin qoyskaaga, oday bulsheed ama shaqaale caafimaad oo aad ku kalsoon tahay, weydiiso talo ama taageero. </a:t>
            </a:r>
          </a:p>
          <a:p>
            <a:pPr defTabSz="1021679">
              <a:defRPr/>
            </a:pPr>
            <a:endParaRPr lang="en-AU" dirty="0">
              <a:latin typeface="+mn-lt"/>
            </a:endParaRPr>
          </a:p>
        </p:txBody>
      </p:sp>
      <p:sp>
        <p:nvSpPr>
          <p:cNvPr id="4" name="Slide Number Placeholder 3"/>
          <p:cNvSpPr>
            <a:spLocks noGrp="1"/>
          </p:cNvSpPr>
          <p:nvPr>
            <p:ph type="sldNum" sz="quarter" idx="5"/>
          </p:nvPr>
        </p:nvSpPr>
        <p:spPr/>
        <p:txBody>
          <a:bodyPr/>
          <a:lstStyle/>
          <a:p>
            <a:fld id="{FF41A8E0-E928-4270-82DF-1DF03DB91F30}" type="slidenum">
              <a:rPr lang="en-AU" smtClean="0"/>
              <a:t>44</a:t>
            </a:fld>
            <a:endParaRPr lang="en-AU"/>
          </a:p>
        </p:txBody>
      </p:sp>
    </p:spTree>
    <p:extLst>
      <p:ext uri="{BB962C8B-B14F-4D97-AF65-F5344CB8AC3E}">
        <p14:creationId xmlns:p14="http://schemas.microsoft.com/office/powerpoint/2010/main" val="529819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solidFill>
                  <a:schemeClr val="tx1"/>
                </a:solidFill>
                <a:highlight>
                  <a:srgbClr val="000000">
                    <a:alpha val="0"/>
                  </a:srgbClr>
                </a:highlight>
                <a:latin typeface="+mn-lt"/>
              </a:rPr>
              <a:t>Waa kuwan mareegaha laga helo macluumaad dheeraad ah oo ku saabsan mawduucyada lagu soo bandhigay bandhiggan:</a:t>
            </a:r>
          </a:p>
          <a:p>
            <a:pPr marL="181240" indent="-181240" rtl="0">
              <a:buFont typeface="Arial" panose="020B0604020202020204" pitchFamily="34" charset="0"/>
              <a:buChar char="•"/>
            </a:pPr>
            <a:r>
              <a:rPr lang="so" sz="1200" b="0" i="0" u="none" strike="noStrike" dirty="0">
                <a:solidFill>
                  <a:schemeClr val="tx1"/>
                </a:solidFill>
                <a:highlight>
                  <a:srgbClr val="000000">
                    <a:alpha val="0"/>
                  </a:srgbClr>
                </a:highlight>
                <a:latin typeface="+mn-lt"/>
              </a:rPr>
              <a:t>Turjumaada Caafimaadka – healthtranslations.vic.gov.au – maktabad khadka tooska ah oo bilaash ah oo lagu turjumay macluumaadka caafimaadka iyo fayoobida. Waxaad macluumaadka ku raadin kartaa luqad ahaan iyo mowduuc ahaan.</a:t>
            </a:r>
          </a:p>
          <a:p>
            <a:pPr marL="181240" indent="-181240" rtl="0">
              <a:buFont typeface="Arial" panose="020B0604020202020204" pitchFamily="34" charset="0"/>
              <a:buChar char="•"/>
            </a:pPr>
            <a:r>
              <a:rPr lang="so" sz="1200" b="0" i="0" u="none" strike="noStrike" dirty="0">
                <a:solidFill>
                  <a:schemeClr val="tx1"/>
                </a:solidFill>
                <a:highlight>
                  <a:srgbClr val="000000">
                    <a:alpha val="0"/>
                  </a:srgbClr>
                </a:highlight>
                <a:latin typeface="+mn-lt"/>
              </a:rPr>
              <a:t>Xarunta Dhaqamada Kala Duwan ee Caafimaadka Haweenka - mcwh.com.au - urur heer qaran ah - oo bulshada ku salaysan, oo ay hogaaminayaan looguna tallagalay haweenka asalkoodu soogalootiga ah iyo qaxootiga. Waxay heystaan ​​</a:t>
            </a:r>
            <a:r>
              <a:rPr lang="en-US" sz="1200" b="0" i="0" u="none" strike="noStrike" dirty="0">
                <a:solidFill>
                  <a:schemeClr val="tx1"/>
                </a:solidFill>
                <a:highlight>
                  <a:srgbClr val="000000">
                    <a:alpha val="0"/>
                  </a:srgbClr>
                </a:highlight>
                <a:latin typeface="+mn-lt"/>
              </a:rPr>
              <a:t>b</a:t>
            </a:r>
            <a:r>
              <a:rPr lang="so" sz="1200" b="0" i="0" u="none" strike="noStrike" dirty="0">
                <a:solidFill>
                  <a:schemeClr val="tx1"/>
                </a:solidFill>
                <a:highlight>
                  <a:srgbClr val="000000">
                    <a:alpha val="0"/>
                  </a:srgbClr>
                </a:highlight>
                <a:latin typeface="+mn-lt"/>
              </a:rPr>
              <a:t>uug-yaraha Maktabadda Luqadaha badan leh oo kumanaan agab leh kuna saabsan caafimaadka haweenka kaas oo ku qoran in ka badan 70 luqadood.</a:t>
            </a:r>
            <a:endParaRPr lang="en-AU" sz="1200" i="0" dirty="0">
              <a:solidFill>
                <a:schemeClr val="tx1"/>
              </a:solidFill>
              <a:latin typeface="+mn-lt"/>
            </a:endParaRPr>
          </a:p>
          <a:p>
            <a:pPr marL="181240" indent="-181240" rtl="0">
              <a:buFont typeface="Arial" panose="020B0604020202020204" pitchFamily="34" charset="0"/>
              <a:buChar char="•"/>
            </a:pPr>
            <a:r>
              <a:rPr lang="so" sz="1200" b="0" i="0" u="none" strike="noStrike" dirty="0">
                <a:solidFill>
                  <a:schemeClr val="tx1"/>
                </a:solidFill>
                <a:highlight>
                  <a:srgbClr val="000000">
                    <a:alpha val="0"/>
                  </a:srgbClr>
                </a:highlight>
                <a:latin typeface="+mn-lt"/>
              </a:rPr>
              <a:t>Isbahaysiga Qorshaynta Qoyska Australia – familyplanningallianceaustralia.org.au - ururka ugu sarreeya ee caafimaadka taranka iyo galmada ee adeegyada gobol kasta iyo aag kasta. Mareegyada gobolka-ku salaysan waxay bixiyaan macluumaad ku saabsan mawduucyo kala duwan oo ku saabsan caafimaadka galmada iyo taranka, sida ka hortagga uurka, uur aan la qorshayn, ilmo iska soo rididda, ama xiriirada ku dhisan ixtiraamka.</a:t>
            </a:r>
          </a:p>
          <a:p>
            <a:pPr marL="181240" indent="-181240" defTabSz="966612" rtl="0">
              <a:buFont typeface="Arial" panose="020B0604020202020204" pitchFamily="34" charset="0"/>
              <a:buChar char="•"/>
              <a:defRPr/>
            </a:pPr>
            <a:r>
              <a:rPr lang="so" sz="1200" b="0" i="0" u="none" strike="noStrike" dirty="0">
                <a:solidFill>
                  <a:schemeClr val="tx1"/>
                </a:solidFill>
                <a:highlight>
                  <a:srgbClr val="000000">
                    <a:alpha val="0"/>
                  </a:srgbClr>
                </a:highlight>
                <a:latin typeface="+mn-lt"/>
              </a:rPr>
              <a:t>Ka hortagga uurka – contraception.org.au – mareeg ku qoran Ingiriis oo leh macluumaad ku saabsan hababka kala duwan ee ka hortagga uurka.</a:t>
            </a:r>
          </a:p>
          <a:p>
            <a:pPr marL="181240" indent="-181240" defTabSz="966612" rtl="0">
              <a:buFont typeface="Arial" panose="020B0604020202020204" pitchFamily="34" charset="0"/>
              <a:buChar char="•"/>
              <a:defRPr/>
            </a:pPr>
            <a:r>
              <a:rPr lang="so" sz="1200" b="0" i="0" u="none" strike="noStrike" dirty="0">
                <a:solidFill>
                  <a:schemeClr val="tx1"/>
                </a:solidFill>
                <a:highlight>
                  <a:srgbClr val="000000">
                    <a:alpha val="0"/>
                  </a:srgbClr>
                </a:highlight>
                <a:latin typeface="+mn-lt"/>
              </a:rPr>
              <a:t>healthdirect – healthdirect.gov.au – Mareega dowlada Australia oo leh macluumaad caafimaad oo ku saabsan mowduucyo kala duwan iyo 24-ka-saacadood-maalintii, 7-maalmood-isbuucii telefoonka caawinta 1800 022 222.</a:t>
            </a:r>
          </a:p>
          <a:p>
            <a:pPr marL="181240" indent="-181240" algn="l" defTabSz="966612" rtl="0">
              <a:buFont typeface="Arial" panose="020B0604020202020204" pitchFamily="34" charset="0"/>
              <a:buChar char="•"/>
              <a:defRPr/>
            </a:pPr>
            <a:r>
              <a:rPr lang="so" sz="1200" b="0" i="0" u="none" strike="noStrike" dirty="0">
                <a:solidFill>
                  <a:schemeClr val="tx1"/>
                </a:solidFill>
                <a:highlight>
                  <a:srgbClr val="000000">
                    <a:alpha val="0"/>
                  </a:srgbClr>
                </a:highlight>
                <a:latin typeface="+mn-lt"/>
              </a:rPr>
              <a:t>Shabakadda Caafimaadka Haweenka Australia – awhn.org.au/organisations – waa shabakad Ingiriisi ku qoran oo leh liiska ururada ka jira dhammaan gobolada iyo aagaaga oo bixiya adeegyada caafimaad ee haweenka ee la heli karo.</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45</a:t>
            </a:fld>
            <a:endParaRPr lang="en-AU"/>
          </a:p>
        </p:txBody>
      </p:sp>
    </p:spTree>
    <p:extLst>
      <p:ext uri="{BB962C8B-B14F-4D97-AF65-F5344CB8AC3E}">
        <p14:creationId xmlns:p14="http://schemas.microsoft.com/office/powerpoint/2010/main" val="3892140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1" u="none" strike="noStrike" dirty="0">
                <a:solidFill>
                  <a:srgbClr val="000000"/>
                </a:solidFill>
                <a:highlight>
                  <a:srgbClr val="000000">
                    <a:alpha val="0"/>
                  </a:srgbClr>
                </a:highlight>
                <a:latin typeface="+mn-lt"/>
              </a:rPr>
              <a:t>Qoraal ku socda fududeeyaha: bixi faahfaahinta adeegyada caafimaadka maxalliga ah iyo rugaha caafimaadka galmada.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46</a:t>
            </a:fld>
            <a:endParaRPr lang="en-AU"/>
          </a:p>
        </p:txBody>
      </p:sp>
    </p:spTree>
    <p:extLst>
      <p:ext uri="{BB962C8B-B14F-4D97-AF65-F5344CB8AC3E}">
        <p14:creationId xmlns:p14="http://schemas.microsoft.com/office/powerpoint/2010/main" val="1776568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47</a:t>
            </a:fld>
            <a:endParaRPr lang="en-AU"/>
          </a:p>
        </p:txBody>
      </p:sp>
    </p:spTree>
    <p:extLst>
      <p:ext uri="{BB962C8B-B14F-4D97-AF65-F5344CB8AC3E}">
        <p14:creationId xmlns:p14="http://schemas.microsoft.com/office/powerpoint/2010/main" val="346385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so" sz="1200" b="0" i="0" kern="1200" dirty="0">
                <a:solidFill>
                  <a:srgbClr val="222222"/>
                </a:solidFill>
                <a:effectLst/>
                <a:latin typeface="+mn-lt"/>
                <a:ea typeface="+mn-ea"/>
                <a:cs typeface="Arial" panose="020B0604020202020204" pitchFamily="34" charset="0"/>
              </a:rPr>
              <a:t>Caafimaadka galmada ee wanaagsan waa muhiim. </a:t>
            </a:r>
          </a:p>
          <a:p>
            <a:pPr marL="181218" indent="-181218" rtl="0">
              <a:buFont typeface="Arial" panose="020B0604020202020204" pitchFamily="34" charset="0"/>
              <a:buChar char="•"/>
            </a:pPr>
            <a:r>
              <a:rPr lang="so" sz="1200" b="0" i="0" kern="1200" dirty="0">
                <a:solidFill>
                  <a:srgbClr val="222222"/>
                </a:solidFill>
                <a:effectLst/>
                <a:latin typeface="+mn-lt"/>
                <a:ea typeface="+mn-ea"/>
                <a:cs typeface="Arial" panose="020B0604020202020204" pitchFamily="34" charset="0"/>
              </a:rPr>
              <a:t>Caafimaadka galmo ee wanaagsan waxay ka dhigan tahay in adiga:</a:t>
            </a:r>
          </a:p>
          <a:p>
            <a:pPr marL="664463" lvl="1" indent="-181218" rtl="0">
              <a:buFont typeface="Calibri" panose="020F0502020204030204" pitchFamily="34" charset="0"/>
              <a:buChar char="-"/>
            </a:pPr>
            <a:r>
              <a:rPr lang="so" sz="1200" b="0" i="0" kern="1200" dirty="0">
                <a:solidFill>
                  <a:srgbClr val="222222"/>
                </a:solidFill>
                <a:effectLst/>
                <a:latin typeface="+mn-lt"/>
                <a:ea typeface="+mn-ea"/>
                <a:cs typeface="Arial" panose="020B0604020202020204" pitchFamily="34" charset="0"/>
              </a:rPr>
              <a:t>aad leedahay xiriir ku dhisan ixtiraam</a:t>
            </a:r>
          </a:p>
          <a:p>
            <a:pPr marL="664463" lvl="1" indent="-181218" rtl="0">
              <a:buFont typeface="Calibri" panose="020F0502020204030204" pitchFamily="34" charset="0"/>
              <a:buChar char="-"/>
            </a:pPr>
            <a:r>
              <a:rPr lang="so" sz="1200" b="0" i="0" kern="1200" dirty="0">
                <a:solidFill>
                  <a:srgbClr val="222222"/>
                </a:solidFill>
                <a:effectLst/>
                <a:latin typeface="+mn-lt"/>
                <a:ea typeface="+mn-ea"/>
                <a:cs typeface="Arial" panose="020B0604020202020204" pitchFamily="34" charset="0"/>
              </a:rPr>
              <a:t>aad leedahay waayo-aragnimo galmo oo raaxo iyo badbaadaba leh </a:t>
            </a:r>
          </a:p>
          <a:p>
            <a:pPr marL="664463" lvl="1" indent="-181218" rtl="0">
              <a:buFont typeface="Calibri" panose="020F0502020204030204" pitchFamily="34" charset="0"/>
              <a:buChar char="-"/>
            </a:pPr>
            <a:r>
              <a:rPr lang="so" sz="1200" b="0" i="0" kern="1200" dirty="0">
                <a:solidFill>
                  <a:srgbClr val="222222"/>
                </a:solidFill>
                <a:effectLst/>
                <a:latin typeface="+mn-lt"/>
                <a:ea typeface="+mn-ea"/>
                <a:cs typeface="Arial" panose="020B0604020202020204" pitchFamily="34" charset="0"/>
              </a:rPr>
              <a:t>aad dareemeyso badqab aadna ka welwelin rabshad ama xoog–qasab, xoog–qasab waa marka qof isticmaalayo xoog ama hanjabaad si wax aad ugu sameeysid</a:t>
            </a:r>
          </a:p>
          <a:p>
            <a:pPr marL="664463" lvl="1" indent="-181218" rtl="0">
              <a:buFont typeface="Calibri" panose="020F0502020204030204" pitchFamily="34" charset="0"/>
              <a:buChar char="-"/>
            </a:pPr>
            <a:r>
              <a:rPr lang="so" sz="1200" b="0" i="0" kern="1200" dirty="0">
                <a:solidFill>
                  <a:srgbClr val="222222"/>
                </a:solidFill>
                <a:effectLst/>
                <a:latin typeface="+mn-lt"/>
                <a:ea typeface="+mn-ea"/>
                <a:cs typeface="Arial" panose="020B0604020202020204" pitchFamily="34" charset="0"/>
              </a:rPr>
              <a:t>aad heli karto daryeel caafimaad oo dhanka galmada iyo macluumaadka ahba. Waa inaad awood u leedahay inaad raadsato oo aad caawimo u hesho dhibaato kasta oo galmo ah, tusaale ahaan, sida looga fogaado caabuqyada galmada lagu kala qaado (STIs).</a:t>
            </a:r>
            <a:endParaRPr lang="en-AU" sz="1200" b="0" i="0" kern="1200" dirty="0">
              <a:solidFill>
                <a:srgbClr val="222222"/>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5</a:t>
            </a:fld>
            <a:endParaRPr lang="en-AU"/>
          </a:p>
        </p:txBody>
      </p:sp>
    </p:spTree>
    <p:extLst>
      <p:ext uri="{BB962C8B-B14F-4D97-AF65-F5344CB8AC3E}">
        <p14:creationId xmlns:p14="http://schemas.microsoft.com/office/powerpoint/2010/main" val="152992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81218" algn="l" defTabSz="914400" rtl="0" eaLnBrk="1" latinLnBrk="0" hangingPunct="1">
              <a:buFont typeface="Arial" panose="020B0604020202020204" pitchFamily="34" charset="0"/>
              <a:buChar char="•"/>
            </a:pPr>
            <a:r>
              <a:rPr lang="so" sz="1200" kern="1200" dirty="0">
                <a:solidFill>
                  <a:schemeClr val="tx1"/>
                </a:solidFill>
                <a:latin typeface="+mn-lt"/>
                <a:ea typeface="+mn-ea"/>
                <a:cs typeface="+mn-cs"/>
              </a:rPr>
              <a:t>Waa muhiim inaad daryeesho caafimaadkaaga galmada.</a:t>
            </a:r>
          </a:p>
          <a:p>
            <a:pPr marL="0" indent="-181218" algn="l" defTabSz="914400" rtl="0" eaLnBrk="1" latinLnBrk="0" hangingPunct="1">
              <a:buFont typeface="Arial" panose="020B0604020202020204" pitchFamily="34" charset="0"/>
              <a:buChar char="•"/>
            </a:pPr>
            <a:r>
              <a:rPr lang="so" sz="1200" kern="1200" dirty="0">
                <a:solidFill>
                  <a:schemeClr val="tx1"/>
                </a:solidFill>
                <a:latin typeface="+mn-lt"/>
                <a:ea typeface="+mn-ea"/>
                <a:cs typeface="+mn-cs"/>
              </a:rPr>
              <a:t>Way fiican tahay inaad</a:t>
            </a:r>
            <a:r>
              <a:rPr lang="en-US" sz="1200" kern="1200" dirty="0">
                <a:solidFill>
                  <a:schemeClr val="tx1"/>
                </a:solidFill>
                <a:latin typeface="+mn-lt"/>
                <a:ea typeface="+mn-ea"/>
                <a:cs typeface="+mn-cs"/>
              </a:rPr>
              <a:t> </a:t>
            </a:r>
            <a:r>
              <a:rPr lang="so" sz="1200" kern="1200" dirty="0">
                <a:solidFill>
                  <a:schemeClr val="tx1"/>
                </a:solidFill>
                <a:latin typeface="+mn-lt"/>
                <a:ea typeface="+mn-ea"/>
                <a:cs typeface="+mn-cs"/>
              </a:rPr>
              <a:t>barato inaad caafimaadkaaga galmada aad kala hadasho:</a:t>
            </a:r>
          </a:p>
          <a:p>
            <a:pPr marL="666000" lvl="1" indent="-181218" algn="l" defTabSz="914400" rtl="0" eaLnBrk="1" latinLnBrk="0" hangingPunct="1">
              <a:buFont typeface="Arial" panose="020B0604020202020204" pitchFamily="34" charset="0"/>
              <a:buChar char="-"/>
            </a:pPr>
            <a:r>
              <a:rPr lang="so" sz="1200" kern="1200" dirty="0">
                <a:solidFill>
                  <a:schemeClr val="tx1"/>
                </a:solidFill>
                <a:latin typeface="+mn-lt"/>
                <a:ea typeface="+mn-ea"/>
                <a:cs typeface="+mn-cs"/>
              </a:rPr>
              <a:t>lammaanahaaga, si aad u yeelatan xiriir ku dhisan ixtiraam </a:t>
            </a:r>
          </a:p>
          <a:p>
            <a:pPr marL="666000" lvl="1" indent="-181218" algn="l" defTabSz="914400" rtl="0" eaLnBrk="1" latinLnBrk="0" hangingPunct="1">
              <a:buFont typeface="Arial" panose="020B0604020202020204" pitchFamily="34" charset="0"/>
              <a:buChar char="-"/>
            </a:pPr>
            <a:r>
              <a:rPr lang="so" sz="1200" kern="1200" dirty="0">
                <a:solidFill>
                  <a:schemeClr val="tx1"/>
                </a:solidFill>
                <a:latin typeface="+mn-lt"/>
                <a:ea typeface="+mn-ea"/>
                <a:cs typeface="+mn-cs"/>
              </a:rPr>
              <a:t>carruurtaada, si ay caafimaadka galmada ugu noqoto mid aan dhib lahayn in laga hadlo lagana caawiyo inay go'aanno wanaagsan ka gaaraan caafimaadkooda galmada.</a:t>
            </a:r>
          </a:p>
          <a:p>
            <a:pPr marL="180000" indent="-181218" algn="l" defTabSz="914400" rtl="0" eaLnBrk="1" latinLnBrk="0" hangingPunct="1">
              <a:buFont typeface="Arial" panose="020B0604020202020204" pitchFamily="34" charset="0"/>
              <a:buChar char="•"/>
            </a:pPr>
            <a:r>
              <a:rPr lang="so" sz="1200" kern="1200" dirty="0">
                <a:solidFill>
                  <a:schemeClr val="tx1"/>
                </a:solidFill>
                <a:latin typeface="+mn-lt"/>
                <a:ea typeface="+mn-ea"/>
                <a:cs typeface="+mn-cs"/>
              </a:rPr>
              <a:t>Australia gudaheeda, waa CAADI in laga hadlo caafimaadka galmada. Carruurtu waxay ku bartaan caafimaadka galmada dugsiyada dadweynaha.</a:t>
            </a:r>
          </a:p>
          <a:p>
            <a:pPr marL="180000" indent="-181218" algn="l" defTabSz="914400" rtl="0" eaLnBrk="1" latinLnBrk="0" hangingPunct="1">
              <a:buFont typeface="Arial" panose="020B0604020202020204" pitchFamily="34" charset="0"/>
              <a:buChar char="•"/>
            </a:pPr>
            <a:r>
              <a:rPr lang="so" sz="1200" kern="1200" dirty="0">
                <a:solidFill>
                  <a:schemeClr val="tx1"/>
                </a:solidFill>
                <a:latin typeface="+mn-lt"/>
                <a:ea typeface="+mn-ea"/>
                <a:cs typeface="+mn-cs"/>
              </a:rPr>
              <a:t>Waxaad aadi kartaa rugaha caafimaadka gaarka ah waxaadna la hadli kartaa dhakhaatiirta ama kalkaaliyayaasha caafimaadka kuwaas oo ku caawin kara haddii ay dhibaato kaa haysato caafimaadkaaga galmada.</a:t>
            </a:r>
          </a:p>
          <a:p>
            <a:pPr marL="180000" indent="-181218" algn="l" defTabSz="914400" rtl="0" eaLnBrk="1" latinLnBrk="0" hangingPunct="1">
              <a:buFont typeface="Arial" panose="020B0604020202020204" pitchFamily="34" charset="0"/>
              <a:buChar char="•"/>
              <a:defRPr/>
            </a:pPr>
            <a:r>
              <a:rPr lang="so" sz="1200" kern="1200" dirty="0">
                <a:solidFill>
                  <a:schemeClr val="tx1"/>
                </a:solidFill>
                <a:latin typeface="+mn-lt"/>
                <a:ea typeface="+mn-ea"/>
                <a:cs typeface="+mn-cs"/>
              </a:rPr>
              <a:t>Waa muhiim inaad aragto dhakhtar ama kalkaaliye haddii aad dhibaato ku qabto caafimaadkaaga.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6</a:t>
            </a:fld>
            <a:endParaRPr lang="en-AU"/>
          </a:p>
        </p:txBody>
      </p:sp>
    </p:spTree>
    <p:extLst>
      <p:ext uri="{BB962C8B-B14F-4D97-AF65-F5344CB8AC3E}">
        <p14:creationId xmlns:p14="http://schemas.microsoft.com/office/powerpoint/2010/main" val="354533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Aan ka hadalno awoodda dareenka galmada.</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7</a:t>
            </a:fld>
            <a:endParaRPr lang="en-AU"/>
          </a:p>
        </p:txBody>
      </p:sp>
    </p:spTree>
    <p:extLst>
      <p:ext uri="{BB962C8B-B14F-4D97-AF65-F5344CB8AC3E}">
        <p14:creationId xmlns:p14="http://schemas.microsoft.com/office/powerpoint/2010/main" val="28556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so" sz="1200" b="0" i="0" u="none" strike="noStrike" dirty="0">
                <a:solidFill>
                  <a:srgbClr val="000000"/>
                </a:solidFill>
                <a:highlight>
                  <a:srgbClr val="000000">
                    <a:alpha val="0"/>
                  </a:srgbClr>
                </a:highlight>
                <a:latin typeface="+mn-lt"/>
              </a:rPr>
              <a:t>Awoodda dareenka galmada waa qayb muhiim ah oo ka mid ah caafimaadkaaga iyo ladnaantaada inta aad nooshahay. Waa mid Isku-dhafan oo shakhsiyan ah.</a:t>
            </a:r>
          </a:p>
          <a:p>
            <a:pPr marL="191564" indent="-191564" rtl="0">
              <a:buFont typeface="Arial" panose="020B0604020202020204" pitchFamily="34" charset="0"/>
              <a:buChar char="•"/>
            </a:pPr>
            <a:r>
              <a:rPr lang="so" sz="1200" b="0" i="0" u="none" strike="noStrike" dirty="0">
                <a:solidFill>
                  <a:srgbClr val="202124"/>
                </a:solidFill>
                <a:highlight>
                  <a:srgbClr val="000000">
                    <a:alpha val="0"/>
                  </a:srgbClr>
                </a:highlight>
                <a:latin typeface="+mn-lt"/>
              </a:rPr>
              <a:t>Waxay ku saabsan tahay dareenkaaga galmo, fikradahaaga, soo jiidashadaada iyo dabeecadahaaga ku aadan dadka kale.</a:t>
            </a:r>
            <a:r>
              <a:rPr lang="so" sz="1200" b="0" i="0" u="none" strike="noStrike" dirty="0">
                <a:highlight>
                  <a:srgbClr val="000000">
                    <a:alpha val="0"/>
                  </a:srgbClr>
                </a:highlight>
                <a:latin typeface="+mn-lt"/>
              </a:rPr>
              <a:t> Dareennadan iyo fikradahani waa kuwo caadi ah oo dabiici ah.</a:t>
            </a:r>
          </a:p>
          <a:p>
            <a:pPr marL="191564" indent="-191564" defTabSz="1021679" rtl="0">
              <a:buFont typeface="Arial" panose="020B0604020202020204" pitchFamily="34" charset="0"/>
              <a:buChar char="•"/>
              <a:defRPr/>
            </a:pPr>
            <a:r>
              <a:rPr lang="so" sz="1200" b="0" i="0" u="none" strike="noStrike" dirty="0">
                <a:highlight>
                  <a:srgbClr val="000000">
                    <a:alpha val="0"/>
                  </a:srgbClr>
                </a:highlight>
                <a:latin typeface="+mn-lt"/>
              </a:rPr>
              <a:t>Awoodda dareenka galmada sidoo kale waxaa saameeya: </a:t>
            </a:r>
          </a:p>
          <a:p>
            <a:pPr marL="665891" lvl="1" indent="-182645" defTabSz="1021679" rtl="0">
              <a:buFont typeface="Calibri" panose="020F0502020204030204" pitchFamily="34" charset="0"/>
              <a:buChar char="-"/>
              <a:defRPr/>
            </a:pPr>
            <a:r>
              <a:rPr lang="so" sz="1200" b="0" i="0" u="none" strike="noStrike" dirty="0">
                <a:highlight>
                  <a:srgbClr val="000000">
                    <a:alpha val="0"/>
                  </a:srgbClr>
                </a:highlight>
                <a:latin typeface="+mn-lt"/>
              </a:rPr>
              <a:t>jinsigaaga bayoolojiga - haddii aad tahay naag, nin ama mid kale</a:t>
            </a:r>
          </a:p>
          <a:p>
            <a:pPr marL="665891" lvl="1" indent="-182645" defTabSz="1021679" rtl="0">
              <a:buFont typeface="Calibri" panose="020F0502020204030204" pitchFamily="34" charset="0"/>
              <a:buChar char="-"/>
              <a:defRPr/>
            </a:pPr>
            <a:r>
              <a:rPr lang="so" sz="1200" b="0" i="0" u="none" strike="noStrike" dirty="0">
                <a:highlight>
                  <a:srgbClr val="000000">
                    <a:alpha val="0"/>
                  </a:srgbClr>
                </a:highlight>
                <a:latin typeface="+mn-lt"/>
              </a:rPr>
              <a:t>jinsiga aad dareento inaad tahay - naag, nin ama mid kale</a:t>
            </a:r>
          </a:p>
          <a:p>
            <a:pPr marL="665891" lvl="1" indent="-182645" defTabSz="1021679" rtl="0">
              <a:buFont typeface="Calibri" panose="020F0502020204030204" pitchFamily="34" charset="0"/>
              <a:buChar char="-"/>
              <a:defRPr/>
            </a:pPr>
            <a:r>
              <a:rPr lang="so" sz="1200" b="0" i="0" u="none" strike="noStrike" dirty="0">
                <a:highlight>
                  <a:srgbClr val="000000">
                    <a:alpha val="0"/>
                  </a:srgbClr>
                </a:highlight>
                <a:latin typeface="+mn-lt"/>
              </a:rPr>
              <a:t>cidda ku soo jiidata</a:t>
            </a:r>
          </a:p>
          <a:p>
            <a:pPr marL="665891" lvl="1" indent="-182645" defTabSz="1021679" rtl="0">
              <a:buFont typeface="Calibri" panose="020F0502020204030204" pitchFamily="34" charset="0"/>
              <a:buChar char="-"/>
              <a:defRPr/>
            </a:pPr>
            <a:r>
              <a:rPr lang="so" sz="1200" b="0" i="0" u="none" strike="noStrike" dirty="0">
                <a:highlight>
                  <a:srgbClr val="000000">
                    <a:alpha val="0"/>
                  </a:srgbClr>
                </a:highlight>
                <a:latin typeface="+mn-lt"/>
              </a:rPr>
              <a:t>kacsi, raaxaysi, isu soo dhawaansho</a:t>
            </a:r>
          </a:p>
          <a:p>
            <a:pPr marL="665891" lvl="1" indent="-182645" defTabSz="1021679" rtl="0">
              <a:buFont typeface="Calibri" panose="020F0502020204030204" pitchFamily="34" charset="0"/>
              <a:buChar char="-"/>
              <a:defRPr/>
            </a:pPr>
            <a:r>
              <a:rPr lang="so" sz="1200" b="0" i="0" u="none" strike="noStrike" dirty="0">
                <a:highlight>
                  <a:srgbClr val="000000">
                    <a:alpha val="0"/>
                  </a:srgbClr>
                </a:highlight>
                <a:latin typeface="+mn-lt"/>
              </a:rPr>
              <a:t>taranka (inaad carruur yeelato). </a:t>
            </a:r>
          </a:p>
          <a:p>
            <a:pPr marL="0" indent="0">
              <a:buFont typeface="Arial" panose="020B0604020202020204" pitchFamily="34" charset="0"/>
              <a:buNone/>
            </a:pPr>
            <a:endParaRPr lang="en-AU" b="0" dirty="0">
              <a:latin typeface="+mn-lt"/>
            </a:endParaRPr>
          </a:p>
        </p:txBody>
      </p:sp>
      <p:sp>
        <p:nvSpPr>
          <p:cNvPr id="4" name="Slide Number Placeholder 3"/>
          <p:cNvSpPr>
            <a:spLocks noGrp="1"/>
          </p:cNvSpPr>
          <p:nvPr>
            <p:ph type="sldNum" sz="quarter" idx="5"/>
          </p:nvPr>
        </p:nvSpPr>
        <p:spPr/>
        <p:txBody>
          <a:bodyPr/>
          <a:lstStyle/>
          <a:p>
            <a:fld id="{FF41A8E0-E928-4270-82DF-1DF03DB91F30}" type="slidenum">
              <a:rPr lang="en-AU" smtClean="0"/>
              <a:t>8</a:t>
            </a:fld>
            <a:endParaRPr lang="en-AU"/>
          </a:p>
        </p:txBody>
      </p:sp>
    </p:spTree>
    <p:extLst>
      <p:ext uri="{BB962C8B-B14F-4D97-AF65-F5344CB8AC3E}">
        <p14:creationId xmlns:p14="http://schemas.microsoft.com/office/powerpoint/2010/main" val="74996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so" sz="1200" b="0" i="0" u="none" strike="noStrike" dirty="0">
                <a:highlight>
                  <a:srgbClr val="000000">
                    <a:alpha val="0"/>
                  </a:srgbClr>
                </a:highlight>
                <a:latin typeface="+mn-lt"/>
              </a:rPr>
              <a:t>Awoodda dareenka galmadaada way kobci kartaa wayna isbedeli kartaa wakhti ka dib.</a:t>
            </a:r>
          </a:p>
          <a:p>
            <a:pPr marL="181218" indent="-181218" rtl="0">
              <a:buFont typeface="Arial" panose="020B0604020202020204" pitchFamily="34" charset="0"/>
              <a:buChar char="•"/>
            </a:pPr>
            <a:r>
              <a:rPr lang="so" sz="1200" b="0" i="0" u="none" strike="noStrike" dirty="0">
                <a:highlight>
                  <a:srgbClr val="000000">
                    <a:alpha val="0"/>
                  </a:srgbClr>
                </a:highlight>
                <a:latin typeface="+mn-lt"/>
              </a:rPr>
              <a:t>Waxyaabo badan ayaa saameyn ku yeelan kara awoodda dareenka galmadaada:</a:t>
            </a:r>
          </a:p>
          <a:p>
            <a:pPr marL="665891" lvl="1" indent="-182645" defTabSz="1012139" rtl="0">
              <a:buFont typeface="Calibri" panose="020F0502020204030204" pitchFamily="34" charset="0"/>
              <a:buChar char="-"/>
              <a:defRPr/>
            </a:pPr>
            <a:r>
              <a:rPr lang="so" sz="1200" b="0" i="0" u="none" strike="noStrike" dirty="0">
                <a:highlight>
                  <a:srgbClr val="000000">
                    <a:alpha val="0"/>
                  </a:srgbClr>
                </a:highlight>
                <a:latin typeface="+mn-lt"/>
              </a:rPr>
              <a:t>asxaabtaada iyo qoyskaaga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dhaqankaaga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diintaada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waayo-aragnimadaada hore</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warbaahinta, sida filimada, TV-ga, baraha bulshada</a:t>
            </a:r>
          </a:p>
          <a:p>
            <a:pPr marL="665891" lvl="1" indent="-182645" rtl="0">
              <a:buFont typeface="Calibri" panose="020F0502020204030204" pitchFamily="34" charset="0"/>
              <a:buChar char="-"/>
            </a:pPr>
            <a:r>
              <a:rPr lang="so" sz="1200" b="0" i="0" u="none" strike="noStrike" dirty="0">
                <a:highlight>
                  <a:srgbClr val="000000">
                    <a:alpha val="0"/>
                  </a:srgbClr>
                </a:highlight>
                <a:latin typeface="+mn-lt"/>
              </a:rPr>
              <a:t>muuqaallada dadka qaawan. </a:t>
            </a:r>
          </a:p>
          <a:p>
            <a:endParaRPr lang="en-AU" dirty="0"/>
          </a:p>
        </p:txBody>
      </p:sp>
      <p:sp>
        <p:nvSpPr>
          <p:cNvPr id="4" name="Slide Number Placeholder 3"/>
          <p:cNvSpPr>
            <a:spLocks noGrp="1"/>
          </p:cNvSpPr>
          <p:nvPr>
            <p:ph type="sldNum" sz="quarter" idx="5"/>
          </p:nvPr>
        </p:nvSpPr>
        <p:spPr/>
        <p:txBody>
          <a:bodyPr/>
          <a:lstStyle/>
          <a:p>
            <a:fld id="{FF41A8E0-E928-4270-82DF-1DF03DB91F30}" type="slidenum">
              <a:rPr lang="en-AU" smtClean="0"/>
              <a:t>9</a:t>
            </a:fld>
            <a:endParaRPr lang="en-AU"/>
          </a:p>
        </p:txBody>
      </p:sp>
    </p:spTree>
    <p:extLst>
      <p:ext uri="{BB962C8B-B14F-4D97-AF65-F5344CB8AC3E}">
        <p14:creationId xmlns:p14="http://schemas.microsoft.com/office/powerpoint/2010/main" val="257693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E6E-E17A-6BBD-C39D-F63E90E56CC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7006AB0-320C-638F-ADF6-6FAD3F1DF860}"/>
              </a:ext>
            </a:extLst>
          </p:cNvPr>
          <p:cNvSpPr>
            <a:spLocks noGrp="1"/>
          </p:cNvSpPr>
          <p:nvPr>
            <p:ph type="dt" sz="half" idx="10"/>
          </p:nvPr>
        </p:nvSpPr>
        <p:spPr/>
        <p:txBody>
          <a:bodyPr/>
          <a:lstStyle/>
          <a:p>
            <a:fld id="{DA36EDD0-CF93-4EC8-B7BF-1BC7194D08AB}" type="datetimeFigureOut">
              <a:rPr lang="en-AU" smtClean="0"/>
              <a:t>18/09/2024</a:t>
            </a:fld>
            <a:endParaRPr lang="en-AU"/>
          </a:p>
        </p:txBody>
      </p:sp>
      <p:sp>
        <p:nvSpPr>
          <p:cNvPr id="4" name="Footer Placeholder 3">
            <a:extLst>
              <a:ext uri="{FF2B5EF4-FFF2-40B4-BE49-F238E27FC236}">
                <a16:creationId xmlns:a16="http://schemas.microsoft.com/office/drawing/2014/main" id="{D7E92CEC-2D85-0B20-34E2-83DC49FEB64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6B058F8-5D4C-66C5-6302-7896CCD96ED6}"/>
              </a:ext>
            </a:extLst>
          </p:cNvPr>
          <p:cNvSpPr>
            <a:spLocks noGrp="1"/>
          </p:cNvSpPr>
          <p:nvPr>
            <p:ph type="sldNum" sz="quarter" idx="12"/>
          </p:nvPr>
        </p:nvSpPr>
        <p:spPr/>
        <p:txBody>
          <a:bodyPr/>
          <a:lstStyle/>
          <a:p>
            <a:fld id="{08846498-9DC4-4847-8E6B-B12EDB5732DD}" type="slidenum">
              <a:rPr lang="en-AU" smtClean="0"/>
              <a:t>‹#›</a:t>
            </a:fld>
            <a:endParaRPr lang="en-AU"/>
          </a:p>
        </p:txBody>
      </p:sp>
    </p:spTree>
    <p:extLst>
      <p:ext uri="{BB962C8B-B14F-4D97-AF65-F5344CB8AC3E}">
        <p14:creationId xmlns:p14="http://schemas.microsoft.com/office/powerpoint/2010/main" val="26298939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E76A0-03E9-5370-0567-619C6ED0F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7AC21C-E4E1-EC1D-3965-2107B7730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5DD8BE-3E75-35D5-1705-A3ED7B2DE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36EDD0-CF93-4EC8-B7BF-1BC7194D08AB}" type="datetimeFigureOut">
              <a:rPr lang="en-AU" smtClean="0"/>
              <a:t>18/09/2024</a:t>
            </a:fld>
            <a:endParaRPr lang="en-AU"/>
          </a:p>
        </p:txBody>
      </p:sp>
      <p:sp>
        <p:nvSpPr>
          <p:cNvPr id="5" name="Footer Placeholder 4">
            <a:extLst>
              <a:ext uri="{FF2B5EF4-FFF2-40B4-BE49-F238E27FC236}">
                <a16:creationId xmlns:a16="http://schemas.microsoft.com/office/drawing/2014/main" id="{5DC115D8-3BFE-47E6-D985-7BAEE4C53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5E9DFA8-1B75-31A4-4860-EBE565E3B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846498-9DC4-4847-8E6B-B12EDB5732DD}" type="slidenum">
              <a:rPr lang="en-AU" smtClean="0"/>
              <a:t>‹#›</a:t>
            </a:fld>
            <a:endParaRPr lang="en-AU"/>
          </a:p>
        </p:txBody>
      </p:sp>
    </p:spTree>
    <p:extLst>
      <p:ext uri="{BB962C8B-B14F-4D97-AF65-F5344CB8AC3E}">
        <p14:creationId xmlns:p14="http://schemas.microsoft.com/office/powerpoint/2010/main" val="146478796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5364EE-FE17-934A-46B3-A68C0CDE151A}"/>
              </a:ext>
            </a:extLst>
          </p:cNvPr>
          <p:cNvSpPr>
            <a:spLocks noGrp="1"/>
          </p:cNvSpPr>
          <p:nvPr>
            <p:ph type="title"/>
          </p:nvPr>
        </p:nvSpPr>
        <p:spPr/>
        <p:txBody>
          <a:bodyPr/>
          <a:lstStyle/>
          <a:p>
            <a:r>
              <a:rPr lang="so" sz="4200" b="1" i="0" u="none" strike="noStrike">
                <a:highlight>
                  <a:srgbClr val="000000">
                    <a:alpha val="0"/>
                  </a:srgbClr>
                </a:highlight>
                <a:latin typeface="Arial"/>
              </a:rPr>
              <a:t>Caafimaadka galmada iyo xiriirada caafimaadka leh</a:t>
            </a:r>
            <a:endParaRPr lang="en-AU" sz="4200" dirty="0"/>
          </a:p>
        </p:txBody>
      </p:sp>
      <p:pic>
        <p:nvPicPr>
          <p:cNvPr id="3" name="Picture 2">
            <a:extLst>
              <a:ext uri="{FF2B5EF4-FFF2-40B4-BE49-F238E27FC236}">
                <a16:creationId xmlns:a16="http://schemas.microsoft.com/office/drawing/2014/main" id="{3807B2B8-33FF-45D7-3FA6-D6FF43688F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777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3E114E-6B35-574B-0A70-76EBF89CD9F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A245503-E6C7-BADE-A7BD-5C5183DD5B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8895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1B3E51-CD45-11E6-774A-F37E6A113997}"/>
              </a:ext>
            </a:extLst>
          </p:cNvPr>
          <p:cNvSpPr>
            <a:spLocks noGrp="1"/>
          </p:cNvSpPr>
          <p:nvPr>
            <p:ph type="title"/>
          </p:nvPr>
        </p:nvSpPr>
        <p:spPr/>
        <p:txBody>
          <a:bodyPr/>
          <a:lstStyle/>
          <a:p>
            <a:pPr algn="ctr" rtl="0"/>
            <a:r>
              <a:rPr lang="so" i="0" u="none" strike="noStrike">
                <a:highlight>
                  <a:srgbClr val="000000">
                    <a:alpha val="0"/>
                  </a:srgbClr>
                </a:highlight>
                <a:latin typeface="Arial"/>
              </a:rPr>
              <a:t>Raaxada galmada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0843DF2-D9D9-3C4E-9729-A7E81AE8A5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744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3869ED-EAD9-A322-B966-C78075EDB58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038801-9676-FE29-079E-6E548E73950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954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20A72B-F7B6-DBE4-0CBB-3264301136F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07055F3-A4F5-A04B-D5AF-D0EB34381E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444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455A14-6B95-95FF-2283-1CD591904AD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6C26F6-4676-7FD7-7D9D-28CB9040F2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444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E84AEA-770A-2889-3659-E0B8C339657B}"/>
              </a:ext>
            </a:extLst>
          </p:cNvPr>
          <p:cNvSpPr>
            <a:spLocks noGrp="1"/>
          </p:cNvSpPr>
          <p:nvPr>
            <p:ph type="title"/>
          </p:nvPr>
        </p:nvSpPr>
        <p:spPr/>
        <p:txBody>
          <a:bodyPr/>
          <a:lstStyle/>
          <a:p>
            <a:pPr algn="ctr" rtl="0"/>
            <a:r>
              <a:rPr lang="so" i="0" u="none" strike="noStrike">
                <a:highlight>
                  <a:srgbClr val="000000">
                    <a:alpha val="0"/>
                  </a:srgbClr>
                </a:highlight>
                <a:latin typeface="Arial"/>
              </a:rPr>
              <a:t>Dhibaatooyinka dhanka galmada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34BE8120-11F6-EFC3-DA26-068FAE1AC6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478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417056-7E9C-BB29-72F3-F0F973ED6BC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A86A394-03F9-27E6-2D55-AF724BDD15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04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A8D677-3C81-FD10-A0B0-F75BDC4FAA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F6D89CA-1A64-7D30-5DA5-28A751B2C6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5754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A59138-613C-D4FA-5732-765115521FF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C2BA069-0C4D-3EC3-FF28-CBBD4CA20B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233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5BD7D7-A431-27CC-AAFC-03A2915F2B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D60E74C-59A3-6FA6-F5A5-0E10310058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890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568D6B-BF4B-BC9A-7954-B44F5DDE7B39}"/>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AF1117AE-CFCA-1312-95B5-14D2D486C347}"/>
              </a:ext>
            </a:extLst>
          </p:cNvPr>
          <p:cNvPicPr>
            <a:picLocks noChangeAspect="1"/>
          </p:cNvPicPr>
          <p:nvPr/>
        </p:nvPicPr>
        <p:blipFill>
          <a:blip r:embed="rId3"/>
          <a:stretch>
            <a:fillRect/>
          </a:stretch>
        </p:blipFill>
        <p:spPr>
          <a:xfrm>
            <a:off x="-528" y="-297"/>
            <a:ext cx="12192528" cy="6858297"/>
          </a:xfrm>
          <a:prstGeom prst="rect">
            <a:avLst/>
          </a:prstGeom>
        </p:spPr>
      </p:pic>
    </p:spTree>
    <p:extLst>
      <p:ext uri="{BB962C8B-B14F-4D97-AF65-F5344CB8AC3E}">
        <p14:creationId xmlns:p14="http://schemas.microsoft.com/office/powerpoint/2010/main" val="347828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AA0A60-2F6E-829E-3505-C2DFA41483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E06919-65F7-B5B7-12D0-9544FF02B7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10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D0F70E-7B88-E30B-D7BC-EB9733D636F6}"/>
              </a:ext>
            </a:extLst>
          </p:cNvPr>
          <p:cNvSpPr>
            <a:spLocks noGrp="1"/>
          </p:cNvSpPr>
          <p:nvPr>
            <p:ph type="title"/>
          </p:nvPr>
        </p:nvSpPr>
        <p:spPr/>
        <p:txBody>
          <a:bodyPr/>
          <a:lstStyle/>
          <a:p>
            <a:pPr algn="ctr" rtl="0"/>
            <a:r>
              <a:rPr lang="so" i="0" u="none" strike="noStrike">
                <a:highlight>
                  <a:srgbClr val="000000">
                    <a:alpha val="0"/>
                  </a:srgbClr>
                </a:highlight>
                <a:latin typeface="Arial"/>
              </a:rPr>
              <a:t>Xiriirada ku dhisan ixtiraamka iyo ogolaanshaha </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18176FDB-DA40-DE19-C303-97EA5B313B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083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806D03-738F-D1CD-D6E2-FE8795FC55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670F90-3CA1-75E9-101D-B79FDAD0AA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0913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FB5F92-FF95-E849-123C-3DA25CE65D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E500991-E0A2-7E1C-10E8-336F2B9C93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162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C30D22-8361-4D05-0EF1-1652292E4973}"/>
              </a:ext>
            </a:extLst>
          </p:cNvPr>
          <p:cNvSpPr>
            <a:spLocks noGrp="1"/>
          </p:cNvSpPr>
          <p:nvPr>
            <p:ph type="title"/>
          </p:nvPr>
        </p:nvSpPr>
        <p:spPr/>
        <p:txBody>
          <a:bodyPr/>
          <a:lstStyle/>
          <a:p>
            <a:r>
              <a:rPr lang="so" sz="3600" b="1" i="0" u="none" strike="noStrike">
                <a:highlight>
                  <a:srgbClr val="000000">
                    <a:alpha val="0"/>
                  </a:srgbClr>
                </a:highlight>
                <a:latin typeface="Arial"/>
              </a:rPr>
              <a:t>Yaa caawin kara?</a:t>
            </a:r>
            <a:endParaRPr lang="en-AU" b="1" dirty="0"/>
          </a:p>
        </p:txBody>
      </p:sp>
      <p:pic>
        <p:nvPicPr>
          <p:cNvPr id="3" name="Picture 2">
            <a:extLst>
              <a:ext uri="{FF2B5EF4-FFF2-40B4-BE49-F238E27FC236}">
                <a16:creationId xmlns:a16="http://schemas.microsoft.com/office/drawing/2014/main" id="{62F0EE14-5439-B541-F80B-3886EA3AE0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598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7FDF6A-C744-4FBC-BBE9-79857BE2CBFB}"/>
              </a:ext>
            </a:extLst>
          </p:cNvPr>
          <p:cNvSpPr>
            <a:spLocks noGrp="1"/>
          </p:cNvSpPr>
          <p:nvPr>
            <p:ph type="title"/>
          </p:nvPr>
        </p:nvSpPr>
        <p:spPr/>
        <p:txBody>
          <a:bodyPr/>
          <a:lstStyle/>
          <a:p>
            <a:pPr algn="ctr" rtl="0"/>
            <a:r>
              <a:rPr lang="so" i="0" u="none" strike="noStrike">
                <a:highlight>
                  <a:srgbClr val="000000">
                    <a:alpha val="0"/>
                  </a:srgbClr>
                </a:highlight>
                <a:latin typeface="Arial"/>
              </a:rPr>
              <a:t>Caabuqyada galmada lagu kala qaado (STIs)</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DA7CACAD-B7AA-479B-D9A4-BA050DED5D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4743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11FA32-08BD-F5B4-2E30-A026BE21540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929FF43-529F-54B0-1390-126B80FEA46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3344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FD5C42-C41F-BB87-9AED-E7499D09CDF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E16B486-ACDE-4206-141D-8041DC94E3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999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2CEFCA-5703-4093-A760-B83BEF03098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A0ED5C-00D5-011F-074E-5BCFA75613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763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798A16-0069-3402-CE33-6209EFCB463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8FA0F96-789F-0593-2D6F-4244E54773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766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21DEE6-7AA6-404C-0804-E63BBE89CA32}"/>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4A8DA7F0-9F3A-C77E-953C-63C79BBE64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2091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7A4EDC-4331-F349-5318-5A3F6082044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778F67C-9C26-7A06-B9BA-F49BA2B345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3552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6E5422-31A9-FED1-2837-08127007CAEE}"/>
              </a:ext>
            </a:extLst>
          </p:cNvPr>
          <p:cNvSpPr>
            <a:spLocks noGrp="1"/>
          </p:cNvSpPr>
          <p:nvPr>
            <p:ph type="title"/>
          </p:nvPr>
        </p:nvSpPr>
        <p:spPr/>
        <p:txBody>
          <a:bodyPr/>
          <a:lstStyle/>
          <a:p>
            <a:pPr algn="ctr" rtl="0"/>
            <a:r>
              <a:rPr lang="so" i="0" u="none" strike="noStrike">
                <a:highlight>
                  <a:srgbClr val="000000">
                    <a:alpha val="0"/>
                  </a:srgbClr>
                </a:highlight>
                <a:latin typeface="Arial"/>
              </a:rPr>
              <a:t>Ka hortagga uurka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3BC7B7BE-219D-C80A-3DC2-2B5AD68090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4191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1F8A38-0AA5-760D-A116-E8A211EDEE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B629FEF-993C-3B24-31EE-77322CDE40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627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57CE9B-DA4C-AC83-5E61-D5CA75CBD58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C7DF628-5250-081C-0D70-E855B826C1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0309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2AE805-F754-DA1B-0374-8B73900D905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1AA8E6D-CBCE-921C-88E1-DE59E70603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6903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BC1EBA-9CD6-D804-C2E5-A29986C5FF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C0E29F3-15BB-61BA-7A2B-328D83F07BC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4193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86C22A-A598-42EB-8632-23DF727413AE}"/>
              </a:ext>
            </a:extLst>
          </p:cNvPr>
          <p:cNvSpPr>
            <a:spLocks noGrp="1"/>
          </p:cNvSpPr>
          <p:nvPr>
            <p:ph type="title"/>
          </p:nvPr>
        </p:nvSpPr>
        <p:spPr/>
        <p:txBody>
          <a:bodyPr/>
          <a:lstStyle/>
          <a:p>
            <a:r>
              <a:rPr lang="so" sz="3600" i="0" u="none" strike="noStrike">
                <a:solidFill>
                  <a:srgbClr val="000000"/>
                </a:solidFill>
                <a:highlight>
                  <a:srgbClr val="000000">
                    <a:alpha val="0"/>
                  </a:srgbClr>
                </a:highlight>
                <a:latin typeface="Arial"/>
              </a:rPr>
              <a:t>Xusuusnow:</a:t>
            </a:r>
            <a:endParaRPr lang="en-AU" dirty="0">
              <a:solidFill>
                <a:srgbClr val="000000"/>
              </a:solidFill>
            </a:endParaRPr>
          </a:p>
        </p:txBody>
      </p:sp>
      <p:pic>
        <p:nvPicPr>
          <p:cNvPr id="3" name="Picture 2">
            <a:extLst>
              <a:ext uri="{FF2B5EF4-FFF2-40B4-BE49-F238E27FC236}">
                <a16:creationId xmlns:a16="http://schemas.microsoft.com/office/drawing/2014/main" id="{97302B16-7FB1-40B3-9685-5DD799F381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6418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455C79-FC15-F58F-FFEE-D396AC7310B6}"/>
              </a:ext>
            </a:extLst>
          </p:cNvPr>
          <p:cNvSpPr>
            <a:spLocks noGrp="1"/>
          </p:cNvSpPr>
          <p:nvPr>
            <p:ph type="title"/>
          </p:nvPr>
        </p:nvSpPr>
        <p:spPr/>
        <p:txBody>
          <a:bodyPr/>
          <a:lstStyle/>
          <a:p>
            <a:pPr algn="ctr" rtl="0"/>
            <a:r>
              <a:rPr lang="so" i="0" u="none" strike="noStrike">
                <a:highlight>
                  <a:srgbClr val="000000">
                    <a:alpha val="0"/>
                  </a:srgbClr>
                </a:highlight>
                <a:latin typeface="Arial"/>
              </a:rPr>
              <a:t>Uurka aan qorshaysnayn iyo ilmo iska </a:t>
            </a:r>
            <a:br>
              <a:rPr lang="en-US" i="0" u="none" strike="noStrike">
                <a:highlight>
                  <a:srgbClr val="000000">
                    <a:alpha val="0"/>
                  </a:srgbClr>
                </a:highlight>
                <a:latin typeface="Arial"/>
              </a:rPr>
            </a:br>
            <a:r>
              <a:rPr lang="so" i="0" u="none" strike="noStrike">
                <a:highlight>
                  <a:srgbClr val="000000">
                    <a:alpha val="0"/>
                  </a:srgbClr>
                </a:highlight>
                <a:latin typeface="Arial"/>
              </a:rPr>
              <a:t>soo rididda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067B3FB6-B6B8-14FF-9416-85B4D6916F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3933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B92E0F-AF08-1D2C-24DD-003F6F9B660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16727EC-4FDF-A1EA-F76D-985FE714B4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7720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76C53C-C51B-B5B6-5905-7374654A0ED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495A445-FCBC-9364-1A64-30B3734DAD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724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8053BB-6ECA-D594-F207-EFC978E19322}"/>
              </a:ext>
            </a:extLst>
          </p:cNvPr>
          <p:cNvSpPr>
            <a:spLocks noGrp="1"/>
          </p:cNvSpPr>
          <p:nvPr>
            <p:ph type="title"/>
          </p:nvPr>
        </p:nvSpPr>
        <p:spPr/>
        <p:txBody>
          <a:bodyPr/>
          <a:lstStyle/>
          <a:p>
            <a:pPr algn="ctr" rtl="0"/>
            <a:r>
              <a:rPr lang="so" i="0" u="none" strike="noStrike">
                <a:highlight>
                  <a:srgbClr val="000000">
                    <a:alpha val="0"/>
                  </a:srgbClr>
                </a:highlight>
                <a:latin typeface="Arial"/>
              </a:rPr>
              <a:t>Caafimaadka</a:t>
            </a:r>
            <a:r>
              <a:rPr lang="so" sz="4400" b="0" i="0" u="none" strike="noStrike">
                <a:highlight>
                  <a:srgbClr val="000000">
                    <a:alpha val="0"/>
                  </a:srgbClr>
                </a:highlight>
                <a:latin typeface="Arial"/>
              </a:rPr>
              <a:t> </a:t>
            </a:r>
            <a:r>
              <a:rPr lang="so">
                <a:highlight>
                  <a:srgbClr val="000000">
                    <a:alpha val="0"/>
                  </a:srgbClr>
                </a:highlight>
                <a:latin typeface="Arial"/>
              </a:rPr>
              <a:t>galmada</a:t>
            </a:r>
            <a:endParaRPr lang="so" dirty="0">
              <a:highlight>
                <a:srgbClr val="000000">
                  <a:alpha val="0"/>
                </a:srgbClr>
              </a:highlight>
              <a:latin typeface="Arial"/>
            </a:endParaRPr>
          </a:p>
        </p:txBody>
      </p:sp>
      <p:pic>
        <p:nvPicPr>
          <p:cNvPr id="3" name="Picture 2">
            <a:extLst>
              <a:ext uri="{FF2B5EF4-FFF2-40B4-BE49-F238E27FC236}">
                <a16:creationId xmlns:a16="http://schemas.microsoft.com/office/drawing/2014/main" id="{BDBCA63D-4BA7-254F-EFAC-19DEADBADB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1211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899AD2-D80C-CF49-B609-C717D686DD7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D2219A-8586-B28C-6E5F-079926CBCD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0549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247295-1466-9FEC-B156-C92EB4C755CB}"/>
              </a:ext>
            </a:extLst>
          </p:cNvPr>
          <p:cNvSpPr>
            <a:spLocks noGrp="1"/>
          </p:cNvSpPr>
          <p:nvPr>
            <p:ph type="title"/>
          </p:nvPr>
        </p:nvSpPr>
        <p:spPr/>
        <p:txBody>
          <a:bodyPr/>
          <a:lstStyle/>
          <a:p>
            <a:pPr algn="ctr" rtl="0"/>
            <a:r>
              <a:rPr lang="so" i="0" u="none" strike="noStrike">
                <a:highlight>
                  <a:srgbClr val="000000">
                    <a:alpha val="0"/>
                  </a:srgbClr>
                </a:highlight>
                <a:latin typeface="Arial"/>
              </a:rPr>
              <a:t>Doorashadaada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A353453F-4720-1E20-26AB-23691EF433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2081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5AFC33-E56F-6A3F-5BD3-75D988B31B8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8BB228C-6A01-C15A-A553-7B7A04E8AD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8761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5FE61C-E454-789A-D606-5D816A1D6F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0862C44-58B6-E8C4-6E71-8C81A0E9F3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7184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672567-0FC4-CEEB-FDBD-DDA0B8DCDB2E}"/>
              </a:ext>
            </a:extLst>
          </p:cNvPr>
          <p:cNvSpPr>
            <a:spLocks noGrp="1"/>
          </p:cNvSpPr>
          <p:nvPr>
            <p:ph type="title"/>
          </p:nvPr>
        </p:nvSpPr>
        <p:spPr/>
        <p:txBody>
          <a:bodyPr/>
          <a:lstStyle/>
          <a:p>
            <a:r>
              <a:rPr lang="so" sz="3600" b="1" i="0" u="none" strike="noStrike">
                <a:highlight>
                  <a:srgbClr val="000000">
                    <a:alpha val="0"/>
                  </a:srgbClr>
                </a:highlight>
                <a:latin typeface="Arial"/>
              </a:rPr>
              <a:t>Yaa caawin kara?</a:t>
            </a:r>
            <a:endParaRPr lang="en-AU" b="1" dirty="0"/>
          </a:p>
        </p:txBody>
      </p:sp>
      <p:pic>
        <p:nvPicPr>
          <p:cNvPr id="3" name="Picture 2">
            <a:extLst>
              <a:ext uri="{FF2B5EF4-FFF2-40B4-BE49-F238E27FC236}">
                <a16:creationId xmlns:a16="http://schemas.microsoft.com/office/drawing/2014/main" id="{AB5B86DD-0801-1EFF-9F13-F753E6384AE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696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35485B-D15D-7D50-3276-4C9C22446878}"/>
              </a:ext>
            </a:extLst>
          </p:cNvPr>
          <p:cNvSpPr>
            <a:spLocks noGrp="1"/>
          </p:cNvSpPr>
          <p:nvPr>
            <p:ph type="title"/>
          </p:nvPr>
        </p:nvSpPr>
        <p:spPr/>
        <p:txBody>
          <a:bodyPr/>
          <a:lstStyle/>
          <a:p>
            <a:pPr rtl="0"/>
            <a:r>
              <a:rPr lang="so" sz="3200" b="1" i="0" u="none" strike="noStrike">
                <a:highlight>
                  <a:srgbClr val="000000">
                    <a:alpha val="0"/>
                  </a:srgbClr>
                </a:highlight>
                <a:latin typeface="Arial"/>
              </a:rPr>
              <a:t>Macluumaad dheeraad ah oo loogu </a:t>
            </a:r>
            <a:br>
              <a:rPr lang="en-US" sz="3200" b="1" i="0" u="none" strike="noStrike">
                <a:highlight>
                  <a:srgbClr val="000000">
                    <a:alpha val="0"/>
                  </a:srgbClr>
                </a:highlight>
                <a:latin typeface="Arial"/>
              </a:rPr>
            </a:br>
            <a:r>
              <a:rPr lang="so" sz="3200" b="1" i="0" u="none" strike="noStrike">
                <a:highlight>
                  <a:srgbClr val="000000">
                    <a:alpha val="0"/>
                  </a:srgbClr>
                </a:highlight>
                <a:latin typeface="Arial"/>
              </a:rPr>
              <a:t>talagalay fududeeyayaasha </a:t>
            </a:r>
            <a:endParaRPr lang="so" sz="3200"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4EEF3C20-ADD1-58EB-5865-9423CFBFE5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298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B3BBED-EFFA-D824-0307-62BFBDA6BDF9}"/>
              </a:ext>
            </a:extLst>
          </p:cNvPr>
          <p:cNvSpPr>
            <a:spLocks noGrp="1"/>
          </p:cNvSpPr>
          <p:nvPr>
            <p:ph type="title"/>
          </p:nvPr>
        </p:nvSpPr>
        <p:spPr/>
        <p:txBody>
          <a:bodyPr/>
          <a:lstStyle/>
          <a:p>
            <a:pPr rtl="0"/>
            <a:r>
              <a:rPr lang="so" b="1" i="0" u="none" strike="noStrike">
                <a:highlight>
                  <a:srgbClr val="000000">
                    <a:alpha val="0"/>
                  </a:srgbClr>
                </a:highlight>
                <a:latin typeface="Arial"/>
              </a:rPr>
              <a:t>Adeegyada maxalliga ah</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678040F-3DA6-F64F-CEE1-D7329EA110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0921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CE3BEA-B5DE-0847-CD8F-771A600439CC}"/>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8652EDA2-E1D6-D557-1883-8E6411C154AB}"/>
              </a:ext>
            </a:extLst>
          </p:cNvPr>
          <p:cNvPicPr>
            <a:picLocks noChangeAspect="1"/>
          </p:cNvPicPr>
          <p:nvPr/>
        </p:nvPicPr>
        <p:blipFill>
          <a:blip r:embed="rId3"/>
          <a:stretch>
            <a:fillRect/>
          </a:stretch>
        </p:blipFill>
        <p:spPr>
          <a:xfrm>
            <a:off x="0" y="-298"/>
            <a:ext cx="12192528" cy="6858297"/>
          </a:xfrm>
          <a:prstGeom prst="rect">
            <a:avLst/>
          </a:prstGeom>
        </p:spPr>
      </p:pic>
    </p:spTree>
    <p:extLst>
      <p:ext uri="{BB962C8B-B14F-4D97-AF65-F5344CB8AC3E}">
        <p14:creationId xmlns:p14="http://schemas.microsoft.com/office/powerpoint/2010/main" val="358241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4C3E17-7D7B-7CBE-B137-5300F3CB96C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784A9A7-95AA-95F2-BAC0-20DB48A0B9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347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6A11C4-822C-B969-BF07-C84461B0CE7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196E2F6-9025-E85D-A467-ADDEAF8955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533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8D9DED-F4A8-FBFE-7991-A20307FB3FC6}"/>
              </a:ext>
            </a:extLst>
          </p:cNvPr>
          <p:cNvSpPr>
            <a:spLocks noGrp="1"/>
          </p:cNvSpPr>
          <p:nvPr>
            <p:ph type="title"/>
          </p:nvPr>
        </p:nvSpPr>
        <p:spPr/>
        <p:txBody>
          <a:bodyPr/>
          <a:lstStyle/>
          <a:p>
            <a:pPr algn="ctr" rtl="0"/>
            <a:r>
              <a:rPr lang="so" i="0" u="none" strike="noStrike">
                <a:highlight>
                  <a:srgbClr val="000000">
                    <a:alpha val="0"/>
                  </a:srgbClr>
                </a:highlight>
                <a:latin typeface="Arial"/>
              </a:rPr>
              <a:t>Awoodda dareenka galmada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456AC2A4-C77F-8600-F755-B7B0E4E81A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58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EC5288-45FC-85E0-9F93-0D9C92A7047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9C06776-A47D-4B94-3674-648161D88C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967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8D7B821-875F-F804-D34B-5FF7F9E2B4E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BEE7C32-FBDF-FA80-F9D4-8BE6865D4B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0746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TotalTime>
  <Words>4620</Words>
  <Application>Microsoft Office PowerPoint</Application>
  <PresentationFormat>Widescreen</PresentationFormat>
  <Paragraphs>284</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Aptos</vt:lpstr>
      <vt:lpstr>Aptos Display</vt:lpstr>
      <vt:lpstr>Arial</vt:lpstr>
      <vt:lpstr>Calibri</vt:lpstr>
      <vt:lpstr>Courier New</vt:lpstr>
      <vt:lpstr>Office Theme</vt:lpstr>
      <vt:lpstr>Caafimaadka galmada iyo xiriirada caafimaadka leh</vt:lpstr>
      <vt:lpstr>PowerPoint Presentation</vt:lpstr>
      <vt:lpstr>Jirkayga. Caafimaadkayga. Qalabka waxbarashada caafimaadka.</vt:lpstr>
      <vt:lpstr>Caafimaadka galmada</vt:lpstr>
      <vt:lpstr>PowerPoint Presentation</vt:lpstr>
      <vt:lpstr>PowerPoint Presentation</vt:lpstr>
      <vt:lpstr>Awoodda dareenka galmada</vt:lpstr>
      <vt:lpstr>PowerPoint Presentation</vt:lpstr>
      <vt:lpstr>PowerPoint Presentation</vt:lpstr>
      <vt:lpstr>PowerPoint Presentation</vt:lpstr>
      <vt:lpstr>Raaxada galmada</vt:lpstr>
      <vt:lpstr>PowerPoint Presentation</vt:lpstr>
      <vt:lpstr>PowerPoint Presentation</vt:lpstr>
      <vt:lpstr>PowerPoint Presentation</vt:lpstr>
      <vt:lpstr>Dhibaatooyinka dhanka galmada</vt:lpstr>
      <vt:lpstr>PowerPoint Presentation</vt:lpstr>
      <vt:lpstr>PowerPoint Presentation</vt:lpstr>
      <vt:lpstr>PowerPoint Presentation</vt:lpstr>
      <vt:lpstr>PowerPoint Presentation</vt:lpstr>
      <vt:lpstr>PowerPoint Presentation</vt:lpstr>
      <vt:lpstr>Xiriirada ku dhisan ixtiraamka iyo ogolaanshaha </vt:lpstr>
      <vt:lpstr>PowerPoint Presentation</vt:lpstr>
      <vt:lpstr>PowerPoint Presentation</vt:lpstr>
      <vt:lpstr>Yaa caawin kara?</vt:lpstr>
      <vt:lpstr>Caabuqyada galmada lagu kala qaado (STIs)</vt:lpstr>
      <vt:lpstr>PowerPoint Presentation</vt:lpstr>
      <vt:lpstr>PowerPoint Presentation</vt:lpstr>
      <vt:lpstr>PowerPoint Presentation</vt:lpstr>
      <vt:lpstr>PowerPoint Presentation</vt:lpstr>
      <vt:lpstr>PowerPoint Presentation</vt:lpstr>
      <vt:lpstr>Ka hortagga uurka</vt:lpstr>
      <vt:lpstr>PowerPoint Presentation</vt:lpstr>
      <vt:lpstr>PowerPoint Presentation</vt:lpstr>
      <vt:lpstr>PowerPoint Presentation</vt:lpstr>
      <vt:lpstr>PowerPoint Presentation</vt:lpstr>
      <vt:lpstr>Xusuusnow:</vt:lpstr>
      <vt:lpstr>Uurka aan qorshaysnayn iyo ilmo iska  soo rididda</vt:lpstr>
      <vt:lpstr>PowerPoint Presentation</vt:lpstr>
      <vt:lpstr>PowerPoint Presentation</vt:lpstr>
      <vt:lpstr>PowerPoint Presentation</vt:lpstr>
      <vt:lpstr>Doorashadaada</vt:lpstr>
      <vt:lpstr>PowerPoint Presentation</vt:lpstr>
      <vt:lpstr>PowerPoint Presentation</vt:lpstr>
      <vt:lpstr>Yaa caawin kara?</vt:lpstr>
      <vt:lpstr>Macluumaad dheeraad ah oo loogu  talagalay fududeeyayaasha </vt:lpstr>
      <vt:lpstr>Adeegyada maxalliga ah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2024-08-05T00:44:37Z</dcterms:created>
  <dcterms:modified xsi:type="dcterms:W3CDTF">2024-09-18T03:20:48Z</dcterms:modified>
</cp:coreProperties>
</file>