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588" autoAdjust="0"/>
  </p:normalViewPr>
  <p:slideViewPr>
    <p:cSldViewPr snapToGrid="0">
      <p:cViewPr varScale="1">
        <p:scale>
          <a:sx n="108" d="100"/>
          <a:sy n="108" d="100"/>
        </p:scale>
        <p:origin x="22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8623A8D3-40AE-49A4-9043-0169DE666096}" type="datetimeFigureOut">
              <a:rPr lang="en-AU" smtClean="0"/>
              <a:t>19/09/2024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6371B68A-E283-42F5-ADB0-B6F80BEF229B}" type="slidenum">
              <a:rPr lang="en-AU" smtClean="0"/>
              <a:t>‹#›</a:t>
            </a:fld>
            <a:endParaRPr lang="en-AU"/>
          </a:p>
        </p:txBody>
      </p:sp>
    </p:spTree>
    <p:extLst>
      <p:ext uri="{BB962C8B-B14F-4D97-AF65-F5344CB8AC3E}">
        <p14:creationId xmlns:p14="http://schemas.microsoft.com/office/powerpoint/2010/main" val="4206182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0" i="1" u="none" strike="noStrike" dirty="0">
                <a:highlight>
                  <a:srgbClr val="000000">
                    <a:alpha val="0"/>
                  </a:srgbClr>
                </a:highlight>
                <a:latin typeface="Times New Roman" panose="02020603050405020304" pitchFamily="18" charset="0"/>
                <a:ea typeface="Arial Unicode MS"/>
              </a:rPr>
              <a:t>सूत्रधार के लिए नोट:</a:t>
            </a:r>
          </a:p>
          <a:p>
            <a:pPr rtl="0"/>
            <a:r>
              <a:rPr lang="hi" sz="1200" b="0" i="1" u="none" strike="noStrike" dirty="0">
                <a:highlight>
                  <a:srgbClr val="000000">
                    <a:alpha val="0"/>
                  </a:srgbClr>
                </a:highlight>
                <a:latin typeface="Times New Roman" panose="02020603050405020304" pitchFamily="18" charset="0"/>
                <a:ea typeface="Arial Unicode MS"/>
              </a:rPr>
              <a:t>यह प्रस्तुति यौन स्वास्थ्य से संबंधित विभिन्न विषयों और संदेशों का संग्रह है। यह सुविधाकर्ताओं की मदद करने के लिए एक उपकरण के रूप में अभिप्रेत है - द्विभाषी सहायता कार्यकर्ता, स्वास्थ्य पेशेवर, शिक्षक और समुदाय के नेता - शरणार्थी और प्रवासी समुदायों की महिलाओं के साथ यौन स्वास्थ्य के बारे में बात करते हैं। </a:t>
            </a:r>
          </a:p>
          <a:p>
            <a:endParaRPr lang="en-AU" sz="1200" i="1" dirty="0">
              <a:latin typeface="Times New Roman" panose="02020603050405020304" pitchFamily="18" charset="0"/>
              <a:cs typeface="Times New Roman" panose="02020603050405020304" pitchFamily="18" charset="0"/>
            </a:endParaRPr>
          </a:p>
          <a:p>
            <a:pPr rtl="0"/>
            <a:r>
              <a:rPr lang="hi" sz="1200" b="0" i="1" u="none" strike="noStrike" dirty="0">
                <a:highlight>
                  <a:srgbClr val="000000">
                    <a:alpha val="0"/>
                  </a:srgbClr>
                </a:highlight>
                <a:latin typeface="Times New Roman" panose="02020603050405020304" pitchFamily="18" charset="0"/>
                <a:ea typeface="Arial Unicode MS"/>
              </a:rPr>
              <a:t>आपको पूरी प्रस्तुति देने की जरूरत नहीं है। </a:t>
            </a:r>
            <a:r>
              <a:rPr lang="hi" sz="1200" b="1" i="1" u="none" strike="noStrike" dirty="0">
                <a:highlight>
                  <a:srgbClr val="000000">
                    <a:alpha val="0"/>
                  </a:srgbClr>
                </a:highlight>
                <a:latin typeface="Times New Roman" panose="02020603050405020304" pitchFamily="18" charset="0"/>
                <a:ea typeface="Arial Unicode MS"/>
              </a:rPr>
              <a:t>ऐसे विषय और संदेश चुनें जो आपके दर्शकों के लिए प्रासंगिक हों </a:t>
            </a:r>
            <a:r>
              <a:rPr lang="hi" sz="1200" b="0" i="1" u="none" strike="noStrike" dirty="0">
                <a:highlight>
                  <a:srgbClr val="000000">
                    <a:alpha val="0"/>
                  </a:srgbClr>
                </a:highlight>
                <a:latin typeface="Times New Roman" panose="02020603050405020304" pitchFamily="18" charset="0"/>
                <a:ea typeface="Arial Unicode MS"/>
              </a:rPr>
              <a:t>हम यह समझते हैं कि शायद कुछ संदेश कुछ संस्कृतियों के लिए उपयुक्त न हों या कुछ संदेश या विषय प्रतिभागियों को विवादास्पद लग सकते हैं, जैसे गर्भनिरोधन या गर्भपात। यदि कोई संदेश आपके दर्शकों के लिए महत्वपूर्ण है, लेकिन आप इसे एक अलग तरीके से बताना चाहते हैं, तो बेझिझक ऐसे शब्दों का उपयोग करें जो आपके श्रोताओं के लिए अधिक उपयुक्त हों।</a:t>
            </a:r>
          </a:p>
          <a:p>
            <a:endParaRPr lang="en-AU" sz="1200" dirty="0">
              <a:latin typeface="Times New Roman" panose="02020603050405020304" pitchFamily="18" charset="0"/>
              <a:cs typeface="Times New Roman" panose="02020603050405020304" pitchFamily="18" charset="0"/>
            </a:endParaRPr>
          </a:p>
          <a:p>
            <a:pPr rtl="0"/>
            <a:r>
              <a:rPr lang="hi" sz="1200" b="0" i="1" u="none" strike="noStrike" dirty="0">
                <a:highlight>
                  <a:srgbClr val="000000">
                    <a:alpha val="0"/>
                  </a:srgbClr>
                </a:highlight>
                <a:latin typeface="Times New Roman" panose="02020603050405020304" pitchFamily="18" charset="0"/>
                <a:ea typeface="Arial Unicode MS"/>
              </a:rPr>
              <a:t>हम इस प्रस्तुति में 'आप' और 'आपका' सर्वनाम का उपयोग कर रहे हैं, जैसा कि हम टूलकिट में अन्य प्रस्तुतियों में करते हैं। हमारा मानना है कि श्रोताओं से सीधे बात करने का यह तरीका अच्छे से काम करता है और संदेशों को स्पष्ट और संबंधित बनाता है। यदि यह प्रत्यक्ष रूप आपके दर्शकों के लिए बहुत अधिक चुनौतीपूर्ण है, तो आप इसके बजाय 'हम', 'हमारा' या 'वह', 'उसका' सर्वनाम का उपयोग कर सकते हैं।</a:t>
            </a:r>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1</a:t>
            </a:fld>
            <a:endParaRPr lang="en-AU"/>
          </a:p>
        </p:txBody>
      </p:sp>
    </p:spTree>
    <p:extLst>
      <p:ext uri="{BB962C8B-B14F-4D97-AF65-F5344CB8AC3E}">
        <p14:creationId xmlns:p14="http://schemas.microsoft.com/office/powerpoint/2010/main" val="3436042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दुर्भाग्य से, पोर्नोग्राफ़ी इस बात को प्रभावित कर सकती है कि लोग सेक्स और लैंगिकता के बारे में क्या सोचते हैं। और इसका लोगों के रिश्तों पर बुरा असर पड़ सकता है।</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पोर्नोग्राफ़ी मिलना और उसे देखना आसान है, इसलिए यह जानना ज़रूरी है कि इसका आपकी लैंगिकता और रिश्तों पर क्या प्रभाव पड़ सकता है।</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याद रखें, पोर्नोग्राफी मनोरंजन के लिए बनाई जाती है। यह इस बात को नहीं दर्शाता कि वास्तविक जीवन में सेक्स कैसा होता है। </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पोर्नोग्राफी में अक्सर यह दिखाया जाता है:</a:t>
            </a:r>
          </a:p>
          <a:p>
            <a:pPr marL="665891" lvl="1" indent="-182645"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पुरुषों द्वारा महिलाओं पर काबू पाना</a:t>
            </a:r>
          </a:p>
          <a:p>
            <a:pPr marL="665891" lvl="1" indent="-182645"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सहमति के बिना यौन संबंध - जब कोई व्यक्ति यौन संबंध बनाने के लिए सहमत नहीं होता है या जबरन यौन संबंध बनाने के लिए दबाव डाला जाता है</a:t>
            </a:r>
          </a:p>
          <a:p>
            <a:pPr marL="665891" lvl="1" indent="-182645"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बढ़ा चढ़ा कर दिखाया गया आनंद।</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पोर्नोग्राफी वास्तविक जीवन नहीं है।</a:t>
            </a:r>
          </a:p>
          <a:p>
            <a:endParaRPr lang="en-AU" dirty="0"/>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10</a:t>
            </a:fld>
            <a:endParaRPr lang="en-AU"/>
          </a:p>
        </p:txBody>
      </p:sp>
    </p:spTree>
    <p:extLst>
      <p:ext uri="{BB962C8B-B14F-4D97-AF65-F5344CB8AC3E}">
        <p14:creationId xmlns:p14="http://schemas.microsoft.com/office/powerpoint/2010/main" val="268818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 sz="1200" b="0" i="0" u="none" strike="noStrike" dirty="0">
                <a:highlight>
                  <a:srgbClr val="000000">
                    <a:alpha val="0"/>
                  </a:srgbClr>
                </a:highlight>
                <a:latin typeface="Arial Unicode MS"/>
                <a:ea typeface="Arial Unicode MS"/>
              </a:rPr>
              <a:t>आइए यौन सुख के बारे में बात करते हैं और यह कि आपके यौन जीवन को क्या प्रभावित कर सकता है।</a:t>
            </a:r>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11</a:t>
            </a:fld>
            <a:endParaRPr lang="en-AU"/>
          </a:p>
        </p:txBody>
      </p:sp>
    </p:spTree>
    <p:extLst>
      <p:ext uri="{BB962C8B-B14F-4D97-AF65-F5344CB8AC3E}">
        <p14:creationId xmlns:p14="http://schemas.microsoft.com/office/powerpoint/2010/main" val="3912084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हालाँकि कुछ लोगों के लिए सेक्स मुख्य रूप से बच्चे पैदा कर पाने के बारे में है, यह अच्छा भी लगना चाहिए।</a:t>
            </a:r>
          </a:p>
          <a:p>
            <a:pPr marL="181218" indent="-181218"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महिलाओं को भी पुरुषों के समान ही यौन सुख का अनुभव करने का अधिकार है। एक महिला के लिए सेक्स का आनंद लेना और आनंद महसूस करना अच्छा है। एक महिला के लिए अपने शरीर को जानना अच्छा है, यह जानना कि उसे क्या अच्छा लगता है, यह जानना कि उसे कहाँ छूना पसंद है, लेकिन यह भी कि उसे क्या पसंद नहीं है।</a:t>
            </a:r>
          </a:p>
          <a:p>
            <a:pPr marL="191564" indent="-191564" defTabSz="1021679"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सुखद यौन अनुभव होना भी आपके स्वास्थ्य के लिए अच्छा है। यह आपकी मदद कर सकता है: बेहतर नींद लेने में, तनाव कम करने में, रक्तचाप कम करने और आपके हृदय स्वास्थ्य में सुधार करने में। </a:t>
            </a:r>
          </a:p>
          <a:p>
            <a:pPr marL="191564" indent="-191564" defTabSz="1021679"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ऑस्ट्रेलिया में, सेक्स, लैंगिकता और यौन सुख के बारे में बात करना ठीक है। </a:t>
            </a:r>
          </a:p>
          <a:p>
            <a:endParaRPr lang="en-AU" dirty="0"/>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12</a:t>
            </a:fld>
            <a:endParaRPr lang="en-AU"/>
          </a:p>
        </p:txBody>
      </p:sp>
    </p:spTree>
    <p:extLst>
      <p:ext uri="{BB962C8B-B14F-4D97-AF65-F5344CB8AC3E}">
        <p14:creationId xmlns:p14="http://schemas.microsoft.com/office/powerpoint/2010/main" val="2492532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0" i="0" u="none" strike="noStrike" dirty="0">
                <a:highlight>
                  <a:srgbClr val="000000">
                    <a:alpha val="0"/>
                  </a:srgbClr>
                </a:highlight>
                <a:latin typeface="Arial Unicode MS"/>
                <a:ea typeface="Arial Unicode MS"/>
              </a:rPr>
              <a:t>आप ऐसी चीजें कर सकते हैं जो आपको आनंद महसूस करने और बेहतर यौन जीवन जीने में मदद कर सकती हैं। </a:t>
            </a:r>
          </a:p>
          <a:p>
            <a:pPr rtl="0"/>
            <a:r>
              <a:rPr lang="hi" sz="1200" b="0" i="0" u="none" strike="noStrike" dirty="0">
                <a:highlight>
                  <a:srgbClr val="000000">
                    <a:alpha val="0"/>
                  </a:srgbClr>
                </a:highlight>
                <a:latin typeface="Arial Unicode MS"/>
                <a:ea typeface="Arial Unicode MS"/>
              </a:rPr>
              <a:t> आप ऐसा करने की कोशिश कर सकते हैं:</a:t>
            </a:r>
          </a:p>
          <a:p>
            <a:pPr marL="219159"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अपने शरीर को जानने के द्वारा अपनी लैंगिकता को जानें - यह पता लगाएं कि अपने साथी या अपने स्वयं के स्पर्श के माध्यम से क्या आपको अच्छा लगता है</a:t>
            </a:r>
          </a:p>
          <a:p>
            <a:pPr marL="219159"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अपने यौन साथी से बात करें - यह बात कर पाना महत्वपूर्ण है कि क्या सही है और क्या नहीं। यदि आप और आपका साथी अपने यौन जीवन में सम्मानित और ख़ुशी महसूस करते हैं, तो इससे आपका रिश्ता बेहतर और मजबूत हो सकता है</a:t>
            </a:r>
          </a:p>
          <a:p>
            <a:pPr marL="219159"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सेक्स के लिए समय निकालें - हम व्यस्त जीवन जीते हैं, लेकिन जब आप और आपका साथी चाहें तो सेक्स करना अच्छा होता है</a:t>
            </a:r>
          </a:p>
          <a:p>
            <a:pPr marL="219159"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यदि आपको यौन समस्याएं हैं तो डॉक्टर, नर्स या किसी विश्वसनीय व्यक्ति से बात करें।</a:t>
            </a:r>
          </a:p>
          <a:p>
            <a:endParaRPr lang="en-AU" dirty="0"/>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13</a:t>
            </a:fld>
            <a:endParaRPr lang="en-AU"/>
          </a:p>
        </p:txBody>
      </p:sp>
    </p:spTree>
    <p:extLst>
      <p:ext uri="{BB962C8B-B14F-4D97-AF65-F5344CB8AC3E}">
        <p14:creationId xmlns:p14="http://schemas.microsoft.com/office/powerpoint/2010/main" val="12325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आपके पूरे जीवन में आपकी सेक्स लाइफ में बदलाव आना सामान्य है। </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कई चीजें आपके यौन जीवन को प्रभावित कर सकती हैं, जैसे:</a:t>
            </a:r>
          </a:p>
          <a:p>
            <a:pPr marL="665891" lvl="1" indent="-182645"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आपके जीवन में अलग-अलग समय पर आपके शरीर में आए परिवर्तन। उदाहरण के लिए, बच्चे के जन्म के बाद या जब आपकी उम्र हो जाती है, तो हो सकता है कि आपका सेक्स करने का मन न हो या सेक्स करते समय दर्द हो।</a:t>
            </a:r>
          </a:p>
          <a:p>
            <a:pPr marL="665891" lvl="1" indent="-182645"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आपका स्वास्थ्य और आपके साथी का स्वास्थ्य</a:t>
            </a:r>
          </a:p>
          <a:p>
            <a:pPr marL="665891" lvl="1" indent="-182645"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आपका मूड - यदि आप तनावग्रस्त हैं तो आप कैसा महसूस कर रहे हैं</a:t>
            </a:r>
          </a:p>
          <a:p>
            <a:pPr marL="665891" lvl="1" indent="-182645"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क्या आप अपने रिश्ते में खुश हैं</a:t>
            </a:r>
          </a:p>
          <a:p>
            <a:pPr marL="665891" lvl="1" indent="-182645"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घर पर आपकी जिम्मेदारियां, जैसे छोटे बच्चों, बुजुर्ग माता-पिता या किसी और की देखभाल करना। </a:t>
            </a: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14</a:t>
            </a:fld>
            <a:endParaRPr lang="en-AU"/>
          </a:p>
        </p:txBody>
      </p:sp>
    </p:spTree>
    <p:extLst>
      <p:ext uri="{BB962C8B-B14F-4D97-AF65-F5344CB8AC3E}">
        <p14:creationId xmlns:p14="http://schemas.microsoft.com/office/powerpoint/2010/main" val="1492817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 sz="1200" b="0" i="0" u="none" strike="noStrike" dirty="0">
                <a:highlight>
                  <a:srgbClr val="000000">
                    <a:alpha val="0"/>
                  </a:srgbClr>
                </a:highlight>
                <a:latin typeface="Arial Unicode MS"/>
                <a:ea typeface="Arial Unicode MS"/>
              </a:rPr>
              <a:t>चलिए कुछ सामान्य यौन समस्याओं के बारे में बात करते हैं।</a:t>
            </a:r>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15</a:t>
            </a:fld>
            <a:endParaRPr lang="en-AU"/>
          </a:p>
        </p:txBody>
      </p:sp>
    </p:spTree>
    <p:extLst>
      <p:ext uri="{BB962C8B-B14F-4D97-AF65-F5344CB8AC3E}">
        <p14:creationId xmlns:p14="http://schemas.microsoft.com/office/powerpoint/2010/main" val="2074575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966493" rtl="0">
              <a:buFont typeface="Arial" panose="020B0604020202020204" pitchFamily="34" charset="0"/>
              <a:buChar char="•"/>
              <a:defRPr/>
            </a:pPr>
            <a:r>
              <a:rPr lang="hi" sz="1200" b="0" i="0" u="none" strike="noStrike" dirty="0">
                <a:solidFill>
                  <a:schemeClr val="tx1"/>
                </a:solidFill>
                <a:highlight>
                  <a:srgbClr val="000000">
                    <a:alpha val="0"/>
                  </a:srgbClr>
                </a:highlight>
                <a:latin typeface="Arial Unicode MS"/>
                <a:ea typeface="Arial Unicode MS"/>
              </a:rPr>
              <a:t>कई महिलाएं सेक्स को लेकर चिंतित रहती हैं। उदाहरण के लिए, आपको सेक्स में दर्द हो सकता है या आप इस बात से परेशान हो सकते हैं कि आपका सेक्स करने का मन नहीं करता है।</a:t>
            </a:r>
          </a:p>
          <a:p>
            <a:pPr marL="191564" indent="-191564" rtl="0">
              <a:buFont typeface="Arial" panose="020B0604020202020204" pitchFamily="34" charset="0"/>
              <a:buChar char="•"/>
            </a:pPr>
            <a:r>
              <a:rPr lang="hi" sz="1200" b="0" i="0" u="none" strike="noStrike" dirty="0">
                <a:solidFill>
                  <a:schemeClr val="tx1"/>
                </a:solidFill>
                <a:highlight>
                  <a:srgbClr val="000000">
                    <a:alpha val="0"/>
                  </a:srgbClr>
                </a:highlight>
                <a:latin typeface="Arial Unicode MS"/>
                <a:ea typeface="Arial Unicode MS"/>
              </a:rPr>
              <a:t>अगर आपको कोई परेशानी है तो आप अपने डॉक्टर या नर्स से बात कर सकते हैं।</a:t>
            </a:r>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16</a:t>
            </a:fld>
            <a:endParaRPr lang="en-AU"/>
          </a:p>
        </p:txBody>
      </p:sp>
    </p:spTree>
    <p:extLst>
      <p:ext uri="{BB962C8B-B14F-4D97-AF65-F5344CB8AC3E}">
        <p14:creationId xmlns:p14="http://schemas.microsoft.com/office/powerpoint/2010/main" val="3774923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कुछ महिलाएं सेक्स से होने वाले दर्द के बारे में चिंतित रहती हैं।</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दर्द वाला सेक्स वह होता है जब किसी महिला को योनि सेक्स के ठीक पहले, दौरान या बाद में दर्द महसूस होता है। </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दर्द भरा सेक्स किसी को भी प्रभावित कर सकता है, लेकिन यह अधिक आम है:</a:t>
            </a:r>
          </a:p>
          <a:p>
            <a:pPr marL="665891" lvl="1" indent="-182645"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नवयुवतियों में</a:t>
            </a:r>
          </a:p>
          <a:p>
            <a:pPr marL="665891" lvl="1" indent="-182645"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जिन महिलाओं का हाल ही में प्रसव हुआ है या जो स्तनपान करवाती हैं</a:t>
            </a:r>
          </a:p>
          <a:p>
            <a:pPr marL="665891" lvl="1" indent="-182645"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बड़ी उम्र की महिलाओं में जिन्हें अब मासिक धर्म नहीं होता। </a:t>
            </a:r>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17</a:t>
            </a:fld>
            <a:endParaRPr lang="en-AU"/>
          </a:p>
        </p:txBody>
      </p:sp>
    </p:spTree>
    <p:extLst>
      <p:ext uri="{BB962C8B-B14F-4D97-AF65-F5344CB8AC3E}">
        <p14:creationId xmlns:p14="http://schemas.microsoft.com/office/powerpoint/2010/main" val="3034972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966493"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पीड़ादायक सेक्स विभिन्न कारणों से हो सकता है। </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यदि आपको सेक्स करते हुए दर्द होता है, तो आप अपने डॉक्टर या नर्स से इस बारे में बात कर सकते हैं। </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वे आपको सेक्स में दर्द का कारण जानने में मदद कर सकते हैं और उसका सही बता सकते हैं। </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वो शायद:</a:t>
            </a:r>
          </a:p>
          <a:p>
            <a:pPr marL="665891" lvl="1" indent="-182645" defTabSz="966612"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दर्द के कारण का इलाज कर सकते हैं</a:t>
            </a:r>
          </a:p>
          <a:p>
            <a:pPr marL="665891" lvl="1" indent="-182645" defTabSz="966612"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लुब्रिकेंट्स का उपयोग करने की सलाह दे सकते हैं -लुब्रिकेंट्स विशेष जेल, तरल और तेल होते हैं जिन्हें आप अपनी योनि के अंदर और अपने साथी के लिंग पर लगा सकते हैं ताकि योनि को अधिक नम बनाया जा सके और सेक्स के दौरान दर्द से बचा जा सके। </a:t>
            </a:r>
          </a:p>
          <a:p>
            <a:pPr marL="665891" lvl="1" indent="-182645" defTabSz="966612"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यदि आपका हाल ही में प्रसव हुआ है तो आपकी योनि के लिए विशेष क्रीम का उपयोग करने की सलाह दे सकते हैं या यदि आप जीवन के बाद के चरण में हैं - उस समय के आसपास जब आपके पीरियड्स आना बंद हो जाते हैं।</a:t>
            </a:r>
          </a:p>
          <a:p>
            <a:pPr marL="665891" lvl="1" indent="-182645" defTabSz="966612"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सेक्स के दौरान शांतचित्त रहने के तरीके सुझा सकते हैं</a:t>
            </a:r>
          </a:p>
          <a:p>
            <a:pPr marL="665891" lvl="1" indent="-182645" defTabSz="966612"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आपको किसी विशेषज्ञ के पास भेज सकते हैं, उदाहरण के लिए कोई फिजियोथेरेपिस्ट जिसे महिलाओं के स्वास्थ्य में विशेषज्ञता प्राप्त हो।</a:t>
            </a:r>
            <a:endParaRPr lang="en-AU" sz="1200" dirty="0"/>
          </a:p>
          <a:p>
            <a:endParaRPr lang="en-AU" dirty="0"/>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18</a:t>
            </a:fld>
            <a:endParaRPr lang="en-AU"/>
          </a:p>
        </p:txBody>
      </p:sp>
    </p:spTree>
    <p:extLst>
      <p:ext uri="{BB962C8B-B14F-4D97-AF65-F5344CB8AC3E}">
        <p14:creationId xmlns:p14="http://schemas.microsoft.com/office/powerpoint/2010/main" val="2620770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कुछ महिलाओं के लिए सेक्स करने का मन नहीं करना भी चिंता का विषय हो सकता है। यौन संबंध बनाने में कम या कोई दिलचस्पी नहीं होने को कामेच्छा कम होना कहा जाता है। कामेच्छा यह है कि आप अपने साथी के साथ या अपने आप से कितना सेक्स करना चाहते हैं। </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कम कामेच्छा किसी को भी हो सकती है ऐसा किसी भी उम्र में हो सकता है, लेकिन जैसे-जैसे हमारी उम्र बढ़ती है, ऐसा होना अधिक सामान्य होता जाता है।  </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यदि कामेच्छा कम होने से आपको परेशानी नहीं है, तो यह कोई समस्या नहीं है। कम कामेच्छा केवल तभी समस्या है यदि इसकी वजह से आप चिंतित रहते हैं या दुखी होते हैं। </a:t>
            </a:r>
          </a:p>
          <a:p>
            <a:endParaRPr lang="en-AU" dirty="0"/>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19</a:t>
            </a:fld>
            <a:endParaRPr lang="en-AU"/>
          </a:p>
        </p:txBody>
      </p:sp>
    </p:spTree>
    <p:extLst>
      <p:ext uri="{BB962C8B-B14F-4D97-AF65-F5344CB8AC3E}">
        <p14:creationId xmlns:p14="http://schemas.microsoft.com/office/powerpoint/2010/main" val="2583763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2</a:t>
            </a:fld>
            <a:endParaRPr lang="en-AU"/>
          </a:p>
        </p:txBody>
      </p:sp>
    </p:spTree>
    <p:extLst>
      <p:ext uri="{BB962C8B-B14F-4D97-AF65-F5344CB8AC3E}">
        <p14:creationId xmlns:p14="http://schemas.microsoft.com/office/powerpoint/2010/main" val="2277023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यदि आपकी कामेच्छा कम है और यह आपको परेशानी देता है या आपको दुखी करता है, तो इसका उपचार उपलब्ध है। </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आपका डॉक्टर आपकी कामेच्छा कम होने के कारण का पता लगाने में मदद कर सकता है और उसका उपचार बता सकता है। उदाहरण के लिए, यदि आपकी कम कामेच्छा आपके रिश्ते में कुछ समस्याओं के कारण है, तो आपका डॉक्टर रिलेशनशिप थेरेपी का सुझाव दे सकता है।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20</a:t>
            </a:fld>
            <a:endParaRPr lang="en-AU"/>
          </a:p>
        </p:txBody>
      </p:sp>
    </p:spTree>
    <p:extLst>
      <p:ext uri="{BB962C8B-B14F-4D97-AF65-F5344CB8AC3E}">
        <p14:creationId xmlns:p14="http://schemas.microsoft.com/office/powerpoint/2010/main" val="497321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 sz="1200" b="0" i="0" u="none" strike="noStrike" dirty="0">
                <a:highlight>
                  <a:srgbClr val="000000">
                    <a:alpha val="0"/>
                  </a:srgbClr>
                </a:highlight>
                <a:latin typeface="Arial Unicode MS"/>
                <a:ea typeface="Arial Unicode MS"/>
              </a:rPr>
              <a:t>आइए सम्मानजनक रिश्तों और सहमति के बारे में बात करते हैं।</a:t>
            </a:r>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21</a:t>
            </a:fld>
            <a:endParaRPr lang="en-AU"/>
          </a:p>
        </p:txBody>
      </p:sp>
    </p:spTree>
    <p:extLst>
      <p:ext uri="{BB962C8B-B14F-4D97-AF65-F5344CB8AC3E}">
        <p14:creationId xmlns:p14="http://schemas.microsoft.com/office/powerpoint/2010/main" val="2246179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एक सम्मानजनक, ईमानदार और सुरक्षित संबंध आपके स्वास्थ्य और भलाई के लिए महत्वपूर्ण है।</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हर रिश्ते में सबसे महत्वपूर्ण चीजें हैं:</a:t>
            </a:r>
          </a:p>
          <a:p>
            <a:pPr marL="665891" lvl="1" indent="-182645" defTabSz="966612"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सम्मान - जब दोनों साथी एक-दूसरे को वैसे ही स्वीकार करते हैं जैसे वे हैं, जिसमें उनकी पसंद, नापसंद और सीमाएँ शामिल हैं</a:t>
            </a:r>
          </a:p>
          <a:p>
            <a:pPr marL="665891" lvl="1" indent="-182645" defTabSz="966612"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खुली बातचीत - जब आप अपने साथी के साथ अपने विचारों, भावनाओं, जरूरतों, आपको क्या पसंद है और क्या नहीं, के बारे में खुलकर बात कर सकते हैं </a:t>
            </a:r>
          </a:p>
          <a:p>
            <a:pPr marL="665891" lvl="1" indent="-182645" defTabSz="966612"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सुरक्षा - आपको कभी भी अपने साथी से डर नहीं लगना चाहिए या अपने साथी को डराना नहीं चाहिए। </a:t>
            </a:r>
          </a:p>
          <a:p>
            <a:endParaRPr lang="en-AU" sz="1200" dirty="0"/>
          </a:p>
          <a:p>
            <a:endParaRPr lang="en-AU" dirty="0"/>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22</a:t>
            </a:fld>
            <a:endParaRPr lang="en-AU"/>
          </a:p>
        </p:txBody>
      </p:sp>
    </p:spTree>
    <p:extLst>
      <p:ext uri="{BB962C8B-B14F-4D97-AF65-F5344CB8AC3E}">
        <p14:creationId xmlns:p14="http://schemas.microsoft.com/office/powerpoint/2010/main" val="264148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एक स्वस्थ यौन संबंध में सहमति शामिल है।</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सेक्स के बारे में बात करते समय, सहमति का मतलब है कि आप स्वतंत्र रूप से और खुशी से किसी अन्य व्यक्ति के साथ यौन संबंध बनाने या यौन सम्बन्धी क्रियाकलापों के लिए सहमत हैं क्योंकि आप उस समय ऐसा चाहते हैं। इसमें किसी भी प्रकार का सेक्स शामिल है: योनि, मुख या गुदा मैथुन या कोई भी यौन कार्य जिसे करने में आपको आनंद आता है, जब तक कि आप दोनों उन्हें करना चाहते हैं।</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सहमति आपसी होनी चाहिए, जिसका अर्थ है कि दोनों साथी सहमत हैं।</a:t>
            </a:r>
          </a:p>
          <a:p>
            <a:pPr marL="191564" indent="-191564" defTabSz="966612"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इससे कोई फर्क नहीं पड़ता कि आप किसी के साथ पहली बार यौन संबंध बना रहे हैं या यौन क्रियाकलाप कर रहे हैं या 100</a:t>
            </a:r>
            <a:r>
              <a:rPr lang="hi" sz="1200" b="0" i="0" u="none" strike="noStrike" baseline="30000" dirty="0">
                <a:highlight>
                  <a:srgbClr val="000000">
                    <a:alpha val="0"/>
                  </a:srgbClr>
                </a:highlight>
                <a:latin typeface="Arial Unicode MS"/>
                <a:ea typeface="Arial Unicode MS"/>
              </a:rPr>
              <a:t>वीं </a:t>
            </a:r>
            <a:r>
              <a:rPr lang="hi" sz="1200" b="0" i="0" u="none" strike="noStrike" dirty="0">
                <a:highlight>
                  <a:srgbClr val="000000">
                    <a:alpha val="0"/>
                  </a:srgbClr>
                </a:highlight>
                <a:latin typeface="Arial Unicode MS"/>
                <a:ea typeface="Arial Unicode MS"/>
              </a:rPr>
              <a:t>बार, सहमति हमेशा ही महत्वपूर्ण होती है। </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आपको 'नहीं' कहने का अधिकार है, भले ही वे आपके पति हों या लम्बे समय के साथी हों। हो सकता है कि आप सेक्स के मूड में न हों, हो सकता है कि आपको अपने साथी द्वारा सुझाई गई यौन बातें पसंद न हों, या इससे आपको दर्द होता हो।</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भले ही आप किसी के साथ सेक्स करने के लिए राजी हो गए हों लेकिन आपने अपना मन बदल लिया हो, आप किसी भी समय 'रुकने ' के लिए कह सकते हैं, यहां तक कि सेक्स करते समय भी।</a:t>
            </a:r>
          </a:p>
          <a:p>
            <a:pPr marL="191564" indent="-191564" defTabSz="1021679"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सहमति के बिना सेक्स यौन हिंसा है और यह बिलकुल ठीक नहीं है। </a:t>
            </a:r>
          </a:p>
          <a:p>
            <a:pPr marL="191564" indent="-191564">
              <a:buFontTx/>
              <a:buChar char="-"/>
            </a:pPr>
            <a:endParaRPr lang="en-AU" dirty="0"/>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23</a:t>
            </a:fld>
            <a:endParaRPr lang="en-AU"/>
          </a:p>
        </p:txBody>
      </p:sp>
    </p:spTree>
    <p:extLst>
      <p:ext uri="{BB962C8B-B14F-4D97-AF65-F5344CB8AC3E}">
        <p14:creationId xmlns:p14="http://schemas.microsoft.com/office/powerpoint/2010/main" val="2113217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1021679"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यदि आप चिंतित हैं कि किसी ने आपकी सहमति के बिना आपके साथ यौन संबंध बनाए हैं या यौन क्रियाकलाप किए हैं, या यदि आप अपने यौन संबंधों को लेकर चिंतित हैं, तो आप 1800RESPECT पर कॉल कर सकते हैं। </a:t>
            </a:r>
          </a:p>
          <a:p>
            <a:pPr marL="191564" indent="-191564" defTabSz="1021679"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1800RESPECT राष्ट्रीय यौन हिंसा और घरेलू पारिवारिक हिंसा परामर्श सेवा है। </a:t>
            </a:r>
          </a:p>
          <a:p>
            <a:pPr marL="191564" indent="-191564" defTabSz="1021679"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आप इस सेवा को किसी भी समय कॉल कर सकते हैं - दिन के 24 घंटे, सप्ताह के 7 दिन।  </a:t>
            </a:r>
          </a:p>
          <a:p>
            <a:pPr marL="191564" indent="-191564" defTabSz="1021679"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यदि अंग्रेजी आपकी पहली भाषा नहीं है और आप अपनी भाषा में बात करना पसंद करते हैं, तो आप दुभाषिए की मांग कर सकते हैं। </a:t>
            </a:r>
          </a:p>
          <a:p>
            <a:pPr marL="191564" indent="-191564" defTabSz="1021679"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कॉउंसलर आपकी बात सुनेंगे और वह सहायता देंगे जो आपके और आपकी स्थिति के लिए उचित हो। </a:t>
            </a:r>
          </a:p>
          <a:p>
            <a:pPr marL="191564" indent="-191564" defTabSz="1021679"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आप विभिन्न भाषाओं में जानकारी के लिए और अपने राज्य या क्षेत्र में सहायता सेवाओं को देखने के लिए उनकी वेबसाइट 1800respect.org.au पर भी जा सकते हैं।</a:t>
            </a:r>
            <a:endParaRPr lang="en-AU" dirty="0"/>
          </a:p>
          <a:p>
            <a:pPr marL="191564" indent="-191564" defTabSz="1021679"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हो सकता है कि आपका कोई मित्र, परिवार का सदस्य, समुदाय का बुजुर्ग या स्वास्थ्य कार्यकर्ता भी हो जिस पर आप भरोसा करते हों और उनसे उनकी सलाह या सहायता मांगें। </a:t>
            </a:r>
          </a:p>
          <a:p>
            <a:pPr defTabSz="1021679">
              <a:defRPr/>
            </a:pPr>
            <a:endParaRPr lang="en-AU" dirty="0"/>
          </a:p>
          <a:p>
            <a:pPr defTabSz="1021679">
              <a:defRPr/>
            </a:pP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24</a:t>
            </a:fld>
            <a:endParaRPr lang="en-AU"/>
          </a:p>
        </p:txBody>
      </p:sp>
    </p:spTree>
    <p:extLst>
      <p:ext uri="{BB962C8B-B14F-4D97-AF65-F5344CB8AC3E}">
        <p14:creationId xmlns:p14="http://schemas.microsoft.com/office/powerpoint/2010/main" val="1321832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 sz="1200" b="0" i="0" u="none" strike="noStrike" dirty="0">
                <a:highlight>
                  <a:srgbClr val="000000">
                    <a:alpha val="0"/>
                  </a:srgbClr>
                </a:highlight>
                <a:latin typeface="Arial Unicode MS"/>
                <a:ea typeface="Arial Unicode MS"/>
              </a:rPr>
              <a:t>चलिए यौन संचारित संक्रमणों, या एसटीआई के बारे में बात करते हैं, और यदि आप उनसे संक्रमित हो जाएँ तो आपको क्या करना चाहिए।</a:t>
            </a:r>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25</a:t>
            </a:fld>
            <a:endParaRPr lang="en-AU"/>
          </a:p>
        </p:txBody>
      </p:sp>
    </p:spTree>
    <p:extLst>
      <p:ext uri="{BB962C8B-B14F-4D97-AF65-F5344CB8AC3E}">
        <p14:creationId xmlns:p14="http://schemas.microsoft.com/office/powerpoint/2010/main" val="59957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एसटीआई यौन संचारित संक्रमण हैं जो सेक्स के दौरान एक व्यक्ति, संक्रमित व्यक्ति से दूसरे व्यक्ति को हो सकते हैं। एसटीआई विभिन्न प्रकार के हैं, उदाहरण के लिए क्लैमाइडिया, जननांग दाद, हेपेटाइटिस बी या सिफलिस।</a:t>
            </a:r>
          </a:p>
          <a:p>
            <a:pPr marL="191564" indent="-191564" defTabSz="966493"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एसटीआई किसी को भी हो सकता है - अगर आप अलग-अलग लोगों के साथ सेक्स करते हैं, या आपका पार्टनर दूसरे लोगों के साथ सेक्स करता है, तो आपको एसटीआई हो सकता है।</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अधिकांश एसटीआई को या तो ठीक किया जा सकता है या दवा से नियंत्रित किया जा सकता है।  </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यदि एसटीआई का इलाज नहीं किया जाए तो उनसे स्वास्थ्य समस्याएं हो सकती हैं।  </a:t>
            </a:r>
          </a:p>
          <a:p>
            <a:pPr marL="191564" indent="-191564" defTabSz="1012139"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यौन संचारित रोगों से खुद को बचाने या उन्हें अन्य लोगों को होने से बचाने का सबसे अच्छा तरीका है कि आप यौन संबंध बनाते समय कंडोम का उपयोग करें। कंडोम शरीर के तरल पदार्थों के आदान-प्रदान को रोकता है जो एसटीआई संचारित कर सकते हैं। </a:t>
            </a: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26</a:t>
            </a:fld>
            <a:endParaRPr lang="en-AU"/>
          </a:p>
        </p:txBody>
      </p:sp>
    </p:spTree>
    <p:extLst>
      <p:ext uri="{BB962C8B-B14F-4D97-AF65-F5344CB8AC3E}">
        <p14:creationId xmlns:p14="http://schemas.microsoft.com/office/powerpoint/2010/main" val="4107763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एसटीआई के आम लक्षणों में शामिल हैं:</a:t>
            </a:r>
          </a:p>
          <a:p>
            <a:pPr marL="665891" lvl="1" indent="-182645" defTabSz="966612"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जननांगों के आसपास खुजली, जलन, छाला, घाव या अल्सर: योनी, लिंग या गुदा </a:t>
            </a:r>
          </a:p>
          <a:p>
            <a:pPr marL="665891" lvl="1" indent="-182645" defTabSz="966612"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पेशाब करते समय दर्द</a:t>
            </a:r>
          </a:p>
          <a:p>
            <a:pPr marL="665891" lvl="1" indent="-182645" defTabSz="966612"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जननांगों से निकलने वाला असामान्य तरल या स्राव: योनि, लिंग या गुदा</a:t>
            </a:r>
          </a:p>
          <a:p>
            <a:pPr marL="665891" lvl="1" indent="-182645" defTabSz="966612"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सेक्स के दौरान दर्द या खून बहना।</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लेकिन सभी एसटीआई से लक्षण नहीं उभरते।</a:t>
            </a:r>
          </a:p>
          <a:p>
            <a:pPr marL="191564" indent="-191564" defTabSz="1021679"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एसटीआई जाँच ही यह जानने का एकमात्र तरीका है कि आपको एसटीआई है या नहीं। </a:t>
            </a:r>
          </a:p>
          <a:p>
            <a:pPr marL="191564" indent="-191564" defTabSz="1021679"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यदि आप चिंतित हैं कि आपको एसटीआई हो सकता है, तो डॉक्टर या नर्स से एसटीआई जाँच करने के लिए कहें।</a:t>
            </a:r>
          </a:p>
          <a:p>
            <a:pPr marL="191564" indent="-191564">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27</a:t>
            </a:fld>
            <a:endParaRPr lang="en-AU"/>
          </a:p>
        </p:txBody>
      </p:sp>
    </p:spTree>
    <p:extLst>
      <p:ext uri="{BB962C8B-B14F-4D97-AF65-F5344CB8AC3E}">
        <p14:creationId xmlns:p14="http://schemas.microsoft.com/office/powerpoint/2010/main" val="1954543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0" i="0" u="none" strike="noStrike" dirty="0">
                <a:highlight>
                  <a:srgbClr val="000000">
                    <a:alpha val="0"/>
                  </a:srgbClr>
                </a:highlight>
                <a:latin typeface="Arial Unicode MS"/>
                <a:ea typeface="Arial Unicode MS"/>
              </a:rPr>
              <a:t>यदि आपने यौन संबंध बनाए हैं, तो आपको एसटीआई जाँच करवानी चाहिए यदि:</a:t>
            </a:r>
          </a:p>
          <a:p>
            <a:pPr marL="190278"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आपको कोई लक्षण हैं</a:t>
            </a:r>
          </a:p>
          <a:p>
            <a:pPr marL="190278"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आपका कोई नया यौन साथी है</a:t>
            </a:r>
          </a:p>
          <a:p>
            <a:pPr marL="190278"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आपके साथी को एसटीआई है या एसटीआई के लक्षण हैं</a:t>
            </a:r>
          </a:p>
          <a:p>
            <a:pPr marL="190278" indent="-191564" defTabSz="1021679"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आप या आपके साथी ने अन्य लोगों के साथ यौन संबंध बनाए हैं।</a:t>
            </a:r>
          </a:p>
          <a:p>
            <a:endParaRPr lang="en-AU" dirty="0"/>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28</a:t>
            </a:fld>
            <a:endParaRPr lang="en-AU"/>
          </a:p>
        </p:txBody>
      </p:sp>
    </p:spTree>
    <p:extLst>
      <p:ext uri="{BB962C8B-B14F-4D97-AF65-F5344CB8AC3E}">
        <p14:creationId xmlns:p14="http://schemas.microsoft.com/office/powerpoint/2010/main" val="3796191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hi" sz="1050" b="0" i="0" u="none" strike="noStrike" dirty="0">
                <a:highlight>
                  <a:srgbClr val="000000">
                    <a:alpha val="0"/>
                  </a:srgbClr>
                </a:highlight>
                <a:latin typeface="Arial Unicode MS"/>
                <a:ea typeface="Arial Unicode MS"/>
              </a:rPr>
              <a:t>यह पता होने से कि एसटीआई जांच के लिए जाने पर क्या किया जाएगा, आपको अधिक सहज महसूस करने में मदद मिल सकती है।</a:t>
            </a:r>
          </a:p>
          <a:p>
            <a:pPr marL="191564" indent="-191564" rtl="0">
              <a:buFont typeface="Arial" panose="020B0604020202020204" pitchFamily="34" charset="0"/>
              <a:buChar char="•"/>
            </a:pPr>
            <a:r>
              <a:rPr lang="hi" sz="1050" b="0" i="0" u="none" strike="noStrike" dirty="0">
                <a:highlight>
                  <a:srgbClr val="000000">
                    <a:alpha val="0"/>
                  </a:srgbClr>
                </a:highlight>
                <a:latin typeface="Arial Unicode MS"/>
                <a:ea typeface="Arial Unicode MS"/>
              </a:rPr>
              <a:t>डॉक्टर या नर्स आपसे आपके स्वास्थ्य, यौन जीवन और यदि कोई लक्षण हैं, तो उन के बारे में प्रश्न पूछेंगे। उदाहरण के लिए:</a:t>
            </a:r>
          </a:p>
          <a:p>
            <a:pPr marL="665891" lvl="1" indent="-182645" defTabSz="966612" rtl="0">
              <a:buFont typeface="Calibri" panose="020F0502020204030204" pitchFamily="34" charset="0"/>
              <a:buChar char="-"/>
            </a:pPr>
            <a:r>
              <a:rPr lang="hi" sz="1050" b="0" i="0" u="none" strike="noStrike" dirty="0">
                <a:highlight>
                  <a:srgbClr val="000000">
                    <a:alpha val="0"/>
                  </a:srgbClr>
                </a:highlight>
                <a:latin typeface="Arial Unicode MS"/>
                <a:ea typeface="Arial Unicode MS"/>
              </a:rPr>
              <a:t>क्या आपने पहले एसटीआई जाँच करवाई है? आपकी पिछली एसटीआई जाँच कब हुई थी?</a:t>
            </a:r>
          </a:p>
          <a:p>
            <a:pPr marL="665891" lvl="1" indent="-182645" defTabSz="966612" rtl="0">
              <a:buFont typeface="Calibri" panose="020F0502020204030204" pitchFamily="34" charset="0"/>
              <a:buChar char="-"/>
            </a:pPr>
            <a:r>
              <a:rPr lang="hi" sz="1050" b="0" i="0" u="none" strike="noStrike" dirty="0">
                <a:highlight>
                  <a:srgbClr val="000000">
                    <a:alpha val="0"/>
                  </a:srgbClr>
                </a:highlight>
                <a:latin typeface="Arial Unicode MS"/>
                <a:ea typeface="Arial Unicode MS"/>
              </a:rPr>
              <a:t>क्या आप योनि सेक्स करते हैं? क्या आप मुख मैथुन करते हैं? क्या आप गुदा मैथुन करते हैं?</a:t>
            </a:r>
          </a:p>
          <a:p>
            <a:pPr marL="665891" lvl="1" indent="-182645" defTabSz="966612" rtl="0">
              <a:buFont typeface="Calibri" panose="020F0502020204030204" pitchFamily="34" charset="0"/>
              <a:buChar char="-"/>
            </a:pPr>
            <a:r>
              <a:rPr lang="hi" sz="1050" b="0" i="0" u="none" strike="noStrike" dirty="0">
                <a:highlight>
                  <a:srgbClr val="000000">
                    <a:alpha val="0"/>
                  </a:srgbClr>
                </a:highlight>
                <a:latin typeface="Arial Unicode MS"/>
                <a:ea typeface="Arial Unicode MS"/>
              </a:rPr>
              <a:t>क्या आपके कोई लक्षण हैं? </a:t>
            </a:r>
          </a:p>
          <a:p>
            <a:pPr marL="181240" indent="-181240" defTabSz="966612" rtl="0">
              <a:buFont typeface="Arial" panose="020B0604020202020204" pitchFamily="34" charset="0"/>
              <a:buChar char="•"/>
            </a:pPr>
            <a:r>
              <a:rPr lang="hi" sz="1050" b="0" i="0" u="none" strike="noStrike" dirty="0">
                <a:highlight>
                  <a:srgbClr val="000000">
                    <a:alpha val="0"/>
                  </a:srgbClr>
                </a:highlight>
                <a:latin typeface="Arial Unicode MS"/>
                <a:ea typeface="Arial Unicode MS"/>
              </a:rPr>
              <a:t>कई एसटीआई में लक्षण नहीं होते - लेकिन कुछ महिलाओं को सेक्स करते समय दर्द, पेशाब करते समय दर्द, उनकी योनि से असामान्य तरल या स्राव या रक्तस्राव हो सकता है।</a:t>
            </a:r>
          </a:p>
          <a:p>
            <a:pPr marL="191564" indent="-191564" rtl="0">
              <a:buFont typeface="Arial" panose="020B0604020202020204" pitchFamily="34" charset="0"/>
              <a:buChar char="•"/>
            </a:pPr>
            <a:r>
              <a:rPr lang="hi" sz="1050" b="0" i="0" u="none" strike="noStrike" dirty="0">
                <a:highlight>
                  <a:srgbClr val="000000">
                    <a:alpha val="0"/>
                  </a:srgbClr>
                </a:highlight>
                <a:latin typeface="Arial Unicode MS"/>
                <a:ea typeface="Arial Unicode MS"/>
              </a:rPr>
              <a:t>इन सवालों का ईमानदारी से जवाब देना और कुछ नहीं छिपाना महत्वपूर्ण है। डॉक्टर और नर्स आपके स्वास्थ्य के मुद्दों के बारे में किसी और से बात नहीं करेंगे। </a:t>
            </a:r>
          </a:p>
          <a:p>
            <a:pPr marL="191564" indent="-191564" rtl="0">
              <a:buFont typeface="Arial" panose="020B0604020202020204" pitchFamily="34" charset="0"/>
              <a:buChar char="•"/>
            </a:pPr>
            <a:r>
              <a:rPr lang="hi" sz="1050" b="0" i="0" u="none" strike="noStrike" dirty="0">
                <a:highlight>
                  <a:srgbClr val="000000">
                    <a:alpha val="0"/>
                  </a:srgbClr>
                </a:highlight>
                <a:latin typeface="Arial Unicode MS"/>
                <a:ea typeface="Arial Unicode MS"/>
              </a:rPr>
              <a:t>आपका डॉक्टर या नर्स कुछ परीक्षण करेंगे। वे कर सकते हैं:</a:t>
            </a:r>
          </a:p>
          <a:p>
            <a:pPr marL="665891" lvl="1" indent="-182645" defTabSz="966612" rtl="0">
              <a:buFont typeface="Calibri" panose="020F0502020204030204" pitchFamily="34" charset="0"/>
              <a:buChar char="-"/>
            </a:pPr>
            <a:r>
              <a:rPr lang="hi" sz="1050" b="0" i="0" u="none" strike="noStrike" dirty="0">
                <a:highlight>
                  <a:srgbClr val="000000">
                    <a:alpha val="0"/>
                  </a:srgbClr>
                </a:highlight>
                <a:latin typeface="Arial Unicode MS"/>
                <a:ea typeface="Arial Unicode MS"/>
              </a:rPr>
              <a:t>आपके रक्त या पेशाब के नमूने लें</a:t>
            </a:r>
          </a:p>
          <a:p>
            <a:pPr marL="665891" lvl="1" indent="-182645" defTabSz="966612" rtl="0">
              <a:buFont typeface="Calibri" panose="020F0502020204030204" pitchFamily="34" charset="0"/>
              <a:buChar char="-"/>
            </a:pPr>
            <a:r>
              <a:rPr lang="hi" sz="1050" b="0" i="0" u="none" strike="noStrike" dirty="0">
                <a:highlight>
                  <a:srgbClr val="000000">
                    <a:alpha val="0"/>
                  </a:srgbClr>
                </a:highlight>
                <a:latin typeface="Arial Unicode MS"/>
                <a:ea typeface="Arial Unicode MS"/>
              </a:rPr>
              <a:t>अपने गले से, योनि या गुदा से एक स्वाब लें</a:t>
            </a:r>
          </a:p>
          <a:p>
            <a:pPr marL="665891" lvl="1" indent="-182645" defTabSz="966612" rtl="0">
              <a:buFont typeface="Calibri" panose="020F0502020204030204" pitchFamily="34" charset="0"/>
              <a:buChar char="-"/>
            </a:pPr>
            <a:r>
              <a:rPr lang="hi" sz="1050" b="0" i="0" u="none" strike="noStrike" dirty="0">
                <a:highlight>
                  <a:srgbClr val="000000">
                    <a:alpha val="0"/>
                  </a:srgbClr>
                </a:highlight>
                <a:latin typeface="Arial Unicode MS"/>
                <a:ea typeface="Arial Unicode MS"/>
              </a:rPr>
              <a:t>योनि का परीक्षण करें (अपनी योनि और स्त्री-बाह्य जननांग को जांचें)। </a:t>
            </a:r>
          </a:p>
          <a:p>
            <a:pPr marL="191564" indent="-191564" rtl="0">
              <a:buFont typeface="Arial" panose="020B0604020202020204" pitchFamily="34" charset="0"/>
              <a:buChar char="•"/>
            </a:pPr>
            <a:r>
              <a:rPr lang="hi" sz="1050" b="0" i="0" u="none" strike="noStrike" dirty="0">
                <a:highlight>
                  <a:srgbClr val="000000">
                    <a:alpha val="0"/>
                  </a:srgbClr>
                </a:highlight>
                <a:latin typeface="Arial Unicode MS"/>
                <a:ea typeface="Arial Unicode MS"/>
              </a:rPr>
              <a:t>परीक्षण के परिणाम आने में आमतौर पर 1-2 सप्ताह लगते हैं। फिर, डॉक्टर या नर्स आपको एक लिखित संदेश भेज सकते हैं, आपको कॉल कर सकते हैं, या आपको किसी और अपॉइंटमेंट पर आने के लिए कह सकते हैं। </a:t>
            </a:r>
          </a:p>
          <a:p>
            <a:pPr marL="191564" indent="-191564" defTabSz="1021679" rtl="0">
              <a:buFont typeface="Arial" panose="020B0604020202020204" pitchFamily="34" charset="0"/>
              <a:buChar char="•"/>
              <a:defRPr/>
            </a:pPr>
            <a:r>
              <a:rPr lang="hi" sz="1050" b="0" i="0" u="none" strike="noStrike" dirty="0">
                <a:highlight>
                  <a:srgbClr val="000000">
                    <a:alpha val="0"/>
                  </a:srgbClr>
                </a:highlight>
                <a:latin typeface="Arial Unicode MS"/>
                <a:ea typeface="Arial Unicode MS"/>
              </a:rPr>
              <a:t> एसटीआई जाँच अधिक जानकारी प्राप्त करने या आपको चिंतित करने वाली किसी भी चीज़ के बारे में प्रश्न पूछने का एक अच्छा अवसर भी है।</a:t>
            </a:r>
          </a:p>
          <a:p>
            <a:pPr marL="191564" indent="-191564">
              <a:buFont typeface="Arial" panose="020B0604020202020204" pitchFamily="34" charset="0"/>
              <a:buChar char="•"/>
            </a:pPr>
            <a:endParaRPr lang="en-AU" sz="1200" dirty="0"/>
          </a:p>
          <a:p>
            <a:endParaRPr lang="en-AU" dirty="0"/>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29</a:t>
            </a:fld>
            <a:endParaRPr lang="en-AU"/>
          </a:p>
        </p:txBody>
      </p:sp>
    </p:spTree>
    <p:extLst>
      <p:ext uri="{BB962C8B-B14F-4D97-AF65-F5344CB8AC3E}">
        <p14:creationId xmlns:p14="http://schemas.microsoft.com/office/powerpoint/2010/main" val="1918930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hi" sz="1200" b="1"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मेरा शरीर। मेरा स्वास्थ्य. </a:t>
            </a: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प्रवासी और शरणार्थी पृष्ठभूमि से महिलाओं को स्वास्थ्य जानकारी देने में संगठनों और शिक्षकों की मदद करने के लिए एक शैक्षिक टूलकिट है। यह महिलाओं से उनके स्वास्थ्य के बारे में बातचीत करने को भी प्रोत्साहित करता है। </a:t>
            </a:r>
          </a:p>
          <a:p>
            <a:pPr defTabSz="966612" rtl="0">
              <a:lnSpc>
                <a:spcPct val="90000"/>
              </a:lnSpc>
              <a:spcBef>
                <a:spcPts val="634"/>
              </a:spcBef>
              <a:defRP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टूलकिट महत्वपूर्ण स्वास्थ्य विषयों पर प्रस्तुतियों की एक विस्तृत श्रृंखला है, जैसे स्वस्थ जीवन, भावनात्मक स्वास्थ्य, रजोनिवृत्ति या यौन स्वास्थ्य।</a:t>
            </a:r>
          </a:p>
          <a:p>
            <a:pPr defTabSz="966612" rtl="0">
              <a:lnSpc>
                <a:spcPct val="90000"/>
              </a:lnSpc>
              <a:spcBef>
                <a:spcPts val="634"/>
              </a:spcBef>
              <a:defRP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अधिक जानकारी और अंग्रेजी और अन्य भाषाओं में उपलब्ध प्रस्तुतियों की सूची के लिए jeanhailes.org.au पर जाएं।</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3</a:t>
            </a:fld>
            <a:endParaRPr lang="en-AU"/>
          </a:p>
        </p:txBody>
      </p:sp>
    </p:spTree>
    <p:extLst>
      <p:ext uri="{BB962C8B-B14F-4D97-AF65-F5344CB8AC3E}">
        <p14:creationId xmlns:p14="http://schemas.microsoft.com/office/powerpoint/2010/main" val="397773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आप डॉक्टर, नर्स या स्वास्थ्य कार्यकर्ता से एसटीआई जाँच करवाने के बारे में बात कर सकते हैं। </a:t>
            </a:r>
          </a:p>
          <a:p>
            <a:pPr marL="190278" indent="-190278"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आप किसी महिला स्वास्थ्य क्लिनिक या यौन स्वास्थ्य केंद्र में जा सकते हैं। ये क्लीनिक यौन स्वास्थ्य और एसटीआई जाँच के विशेषज्ञ हैं। यदि आप अपने नियमित डॉक्टर या नर्स के पास जाने में शर्मिंदगी या असहजता महसूस करते हैं, तो वे एक अच्छा विकल्प हैं। </a:t>
            </a:r>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30</a:t>
            </a:fld>
            <a:endParaRPr lang="en-AU"/>
          </a:p>
        </p:txBody>
      </p:sp>
    </p:spTree>
    <p:extLst>
      <p:ext uri="{BB962C8B-B14F-4D97-AF65-F5344CB8AC3E}">
        <p14:creationId xmlns:p14="http://schemas.microsoft.com/office/powerpoint/2010/main" val="4235763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0" i="0" u="none" strike="noStrike" dirty="0">
                <a:highlight>
                  <a:srgbClr val="000000">
                    <a:alpha val="0"/>
                  </a:srgbClr>
                </a:highlight>
                <a:latin typeface="Arial Unicode MS"/>
                <a:ea typeface="Arial Unicode MS"/>
              </a:rPr>
              <a:t>आइए विभिन्न प्रकार के गर्भनिरोधकों के बारे में बात करते हैं।</a:t>
            </a:r>
          </a:p>
          <a:p>
            <a:endParaRPr lang="en-AU" dirty="0"/>
          </a:p>
          <a:p>
            <a:pPr rtl="0"/>
            <a:r>
              <a:rPr lang="hi" sz="1200" b="0" i="1" u="none" strike="noStrike" dirty="0">
                <a:highlight>
                  <a:srgbClr val="000000">
                    <a:alpha val="0"/>
                  </a:srgbClr>
                </a:highlight>
                <a:latin typeface="Arial Unicode MS"/>
                <a:ea typeface="Arial Unicode MS"/>
              </a:rPr>
              <a:t>सूत्रधार के लिए नोट: </a:t>
            </a:r>
          </a:p>
          <a:p>
            <a:pPr defTabSz="1012139" rtl="0">
              <a:defRPr/>
            </a:pPr>
            <a:r>
              <a:rPr lang="hi" sz="1200" b="0" i="1" u="none" strike="noStrike" dirty="0">
                <a:highlight>
                  <a:srgbClr val="000000">
                    <a:alpha val="0"/>
                  </a:srgbClr>
                </a:highlight>
                <a:latin typeface="Arial Unicode MS"/>
                <a:ea typeface="Arial Unicode MS"/>
              </a:rPr>
              <a:t>यदि इस अनुभाग के संदेश आपके दर्शकों के लिए अनुपयुक्त हैं, तो आप उन्हें छोड़ सकते हैं या अपने श्रोताओं के लिए बेहतर ढंग से शब्दों को बदल सकते हैं।</a:t>
            </a:r>
          </a:p>
          <a:p>
            <a:endParaRPr lang="en-AU" dirty="0"/>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31</a:t>
            </a:fld>
            <a:endParaRPr lang="en-AU"/>
          </a:p>
        </p:txBody>
      </p:sp>
    </p:spTree>
    <p:extLst>
      <p:ext uri="{BB962C8B-B14F-4D97-AF65-F5344CB8AC3E}">
        <p14:creationId xmlns:p14="http://schemas.microsoft.com/office/powerpoint/2010/main" val="3055752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गर्भनिरोधक एक ऐसी चीज है जिसे आप यौन संबंध बनाते हुए करते हैं, लेते हैं या उपयोग करते हैं लेकिन गर्भवती नहीं होना चाहते हैं। </a:t>
            </a:r>
          </a:p>
          <a:p>
            <a:pPr marL="181240" indent="-181240" defTabSz="966612"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गर्भनिरोधक विभिन्न प्रकार के हैं। </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अधिकांश गर्भनिरोधक को किसी भी समय रोका या हटाया जा सकता है ताकि आप चाहें तो दोबारा गर्भवती हो सकती हैं।</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आपका डॉक्टर या नर्स यह तय करने में मदद कर सकते हैं कि आपके लिए कौन सा गर्भनिरोधक सही है।</a:t>
            </a:r>
          </a:p>
          <a:p>
            <a:endParaRPr lang="en-AU" dirty="0"/>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32</a:t>
            </a:fld>
            <a:endParaRPr lang="en-AU"/>
          </a:p>
        </p:txBody>
      </p:sp>
    </p:spTree>
    <p:extLst>
      <p:ext uri="{BB962C8B-B14F-4D97-AF65-F5344CB8AC3E}">
        <p14:creationId xmlns:p14="http://schemas.microsoft.com/office/powerpoint/2010/main" val="293809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आप लंबे समय तक काम करने वाले गर्भनिरोधक का उपयोग कर सकते हैं जो सुविधाजनक, लागत प्रभावी है और 10 साल तक गर्भधारण को रोकता है। </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सामान्य प्रकार हैं:</a:t>
            </a:r>
          </a:p>
          <a:p>
            <a:pPr marL="665891" lvl="1" indent="-182645" defTabSz="966612"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एक इम्प्लांट - एक पतली, लचीली, प्लास्टिक की छड़, एक माचिस के आकार की, जो आपकी बांह पर आपकी त्वचा के अंदर डाली जाती है। यह 3 साल तक गर्भधारण को रोकता है</a:t>
            </a:r>
          </a:p>
          <a:p>
            <a:pPr marL="665891" lvl="1" indent="-182645" defTabSz="966612"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एक अंतर्गर्भाशयी उपकरण (IUD) - एक छोटा, प्लास्टिक या धातु का उपकरण जो आपके गर्भाशय में डाला जाता है। यह 5 से 10 साल तक गर्भधारण को रोकता है</a:t>
            </a:r>
          </a:p>
          <a:p>
            <a:pPr marL="665891" lvl="1" indent="-182645" defTabSz="966612"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एक इंजेक्शन - गर्भावस्था को रोकने के लिए आपके डॉक्टर द्वारा हर तीन महीने में आपको दिया जाने वाला इं</a:t>
            </a:r>
            <a:r>
              <a:rPr lang="hi" sz="1200" b="0" i="0" u="none" strike="noStrike" dirty="0">
                <a:highlight>
                  <a:srgbClr val="000000">
                    <a:alpha val="0"/>
                  </a:srgbClr>
                </a:highlight>
                <a:latin typeface="Arial Unicode MS"/>
                <a:ea typeface="Arial Unicode MS"/>
                <a:cs typeface="Times New Roman"/>
              </a:rPr>
              <a:t>जेक्शन</a:t>
            </a:r>
            <a:endParaRPr lang="en-AU" sz="1200" dirty="0"/>
          </a:p>
          <a:p>
            <a:pPr marL="196334" indent="-191564" rtl="0">
              <a:buFont typeface="Arial" panose="020B0604020202020204" pitchFamily="34" charset="0"/>
              <a:buChar char="•"/>
            </a:pPr>
            <a:r>
              <a:rPr lang="hi" sz="1200" b="0" i="0" u="none" strike="noStrike" dirty="0">
                <a:solidFill>
                  <a:srgbClr val="333333"/>
                </a:solidFill>
                <a:highlight>
                  <a:srgbClr val="000000">
                    <a:alpha val="0"/>
                  </a:srgbClr>
                </a:highlight>
                <a:latin typeface="Arial Unicode MS"/>
                <a:ea typeface="Arial Unicode MS"/>
              </a:rPr>
              <a:t>विशेष रूप से प्रशिक्षित डॉक्टर और नर्स परिवार नियोजन क्लीनिक, आपके डॉक्टर या स्त्री रोग विशेषज्ञ के कमरे या महिला स्वास्थ्य क्लीनिक जैसी जगहों पर इम्प्लांट और आईयूडी लगाते हैं।</a:t>
            </a:r>
            <a:endParaRPr lang="en-AU" sz="1200" dirty="0"/>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 वे किसी भी समय आपके इम्प्लांट या आईयूडी को निकाल सकते हैं, यदि अब आप इसे और नहीं चाहते हैं। एक बार निकालने के बाद, आप फिर से गर्भवती होने में सक्षम होंगी।</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 आप के इस प्रकार के गर्भनिरोधकों का प्रयोग के बारे में किसी को पता नहीं चलता।</a:t>
            </a:r>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33</a:t>
            </a:fld>
            <a:endParaRPr lang="en-AU"/>
          </a:p>
        </p:txBody>
      </p:sp>
    </p:spTree>
    <p:extLst>
      <p:ext uri="{BB962C8B-B14F-4D97-AF65-F5344CB8AC3E}">
        <p14:creationId xmlns:p14="http://schemas.microsoft.com/office/powerpoint/2010/main" val="3047143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0" i="0" u="none" strike="noStrike" dirty="0">
                <a:highlight>
                  <a:srgbClr val="000000">
                    <a:alpha val="0"/>
                  </a:srgbClr>
                </a:highlight>
                <a:latin typeface="Arial Unicode MS"/>
                <a:ea typeface="Arial Unicode MS"/>
              </a:rPr>
              <a:t>गर्भनिरोधक के अन्य सामान्य प्रकार हैं, लेकिन वे लंबे समय तक काम करने वाले गर्भनिरोधक के रूप में गर्भावस्था को रोकने में उतने अच्छे नहीं हैं, इसलिए उनका उपयोग करते समय आपके गर्भवती होने की संभावना कम है।</a:t>
            </a:r>
            <a:endParaRPr lang="en-AU" sz="1200" dirty="0"/>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कंडोम:</a:t>
            </a:r>
          </a:p>
          <a:p>
            <a:pPr marL="665891" lvl="1" indent="-182645" defTabSz="966612"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पुरुष कंडोम एक प्लास्टिक या रबर का आवरण है जिसे आपका साथी सेक्स से पहले अपने तने हुए लिंग पर चढ़ाता है।</a:t>
            </a:r>
          </a:p>
          <a:p>
            <a:pPr marL="665891" lvl="1" indent="-182645" defTabSz="966612"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महिला कंडोम एक प्लास्टिक या रबर का आवरण है जिसे आप सेक्स से पहले अपनी योनि में डाल सकते हैं। </a:t>
            </a:r>
          </a:p>
          <a:p>
            <a:pPr marL="665891" lvl="1" indent="-182645" defTabSz="966612"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कंडोम एकमात्र प्रकार का गर्भनिरोधक है जो एसटीआई से बचाता है। </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गर्भनिरोधक गोलियाँ ऐसी गोलियाँ हैं जो गर्भधारण को रोकती हैं। अगर आप गर्भधारण को रोकना चाहती हैं तो आपको हर दिन एक गोली लेने की जरूरत है।  जब आप गोली लेना बंद कर देती हैं, तो आप गर्भवती हो सकती हैं।</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डायाफ्राम एक छोटी सी टोपी होती है जिसे आप सेक्स से पहले अपनी योनि (गर्भ के प्रवेश द्वार पर) में डालते हैं। </a:t>
            </a:r>
            <a:endParaRPr lang="it-IT" sz="1200" b="0" i="0" u="none" strike="noStrike" dirty="0">
              <a:highlight>
                <a:srgbClr val="000000">
                  <a:alpha val="0"/>
                </a:srgbClr>
              </a:highlight>
              <a:latin typeface="Arial Unicode MS"/>
              <a:ea typeface="Arial Unicode MS"/>
            </a:endParaRPr>
          </a:p>
          <a:p>
            <a:pPr marL="191564" indent="-191564" rtl="0">
              <a:buFont typeface="Arial" panose="020B0604020202020204" pitchFamily="34" charset="0"/>
              <a:buChar char="•"/>
            </a:pPr>
            <a:r>
              <a:rPr lang="hi-IN" sz="1200" b="0" i="0" u="none" strike="noStrike" kern="1200" dirty="0">
                <a:solidFill>
                  <a:schemeClr val="tx1"/>
                </a:solidFill>
                <a:highlight>
                  <a:srgbClr val="000000">
                    <a:alpha val="0"/>
                  </a:srgbClr>
                </a:highlight>
                <a:latin typeface="InvisibleFont"/>
                <a:ea typeface="Arial Unicode MS"/>
                <a:cs typeface="Nirmala UI" panose="020B0502040204020203" pitchFamily="34" charset="0"/>
              </a:rPr>
              <a:t>वैजाइनल रिंग एक नरम प्लास्टिक का रिंग है जिसे आप हर महीने में 3 सप्ताह के लिए अपनी योनि में रखती हैं।</a:t>
            </a:r>
            <a:endParaRPr lang="hi" sz="1200" b="0" i="0" u="none" strike="noStrike" kern="1200" dirty="0">
              <a:solidFill>
                <a:schemeClr val="tx1"/>
              </a:solidFill>
              <a:highlight>
                <a:srgbClr val="000000">
                  <a:alpha val="0"/>
                </a:srgbClr>
              </a:highlight>
              <a:latin typeface="Arial Unicode MS"/>
              <a:ea typeface="Arial Unicode MS"/>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34</a:t>
            </a:fld>
            <a:endParaRPr lang="en-AU"/>
          </a:p>
        </p:txBody>
      </p:sp>
    </p:spTree>
    <p:extLst>
      <p:ext uri="{BB962C8B-B14F-4D97-AF65-F5344CB8AC3E}">
        <p14:creationId xmlns:p14="http://schemas.microsoft.com/office/powerpoint/2010/main" val="3220160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0" i="0" u="none" strike="noStrike" dirty="0">
                <a:highlight>
                  <a:srgbClr val="000000">
                    <a:alpha val="0"/>
                  </a:srgbClr>
                </a:highlight>
                <a:latin typeface="Arial Unicode MS"/>
                <a:ea typeface="Arial Unicode MS"/>
              </a:rPr>
              <a:t>अन्य प्रकार के गर्भनिरोधक:</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फर्टिलिटी अवेयरनेस मेथड - जब आप अपनी 'फर्टाइल विंडो' को ध्यान में रखते हैं और उस दौरान सेक्स नहीं करते हैं। आपकी 'फर्टाइल विंडो' उस समय के आसपास होती है जब अंडा बनता है, कभी-कभी आपके मासिक धर्म के दौरान। यह सब से कम प्रभावी प्रकार के गर्भनिरोधकों में से एक है क्योंकि यह जानना मुश्किल है कि आपकी 'फर्टाइल विंडो' हर महीने कब होती है।</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निकासी विधि का मतलब है कि आपका साथी स्खलन से पहले अपने लिंग को आपकी योनि से बाहर निकालता है। निकासी विधि गर्भनिरोधक का सबसे कम प्रभावी तरीका है। </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आपातकालीन गर्भनिरोधक एक गोली है जिसे आप गर्भावस्था को रोकने के लिए असुरक्षित यौन संबंध बनाने के 3 दिन बाद तक ले सकती हैं।</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स्थायी गर्भनिरोधक का अर्थ है गर्भधारण को स्थायी रूप से रोकने के लिए एक ऑपरेशन। यह ऑपरेशन पुरुष और महिलाएं करवा सकते हैं।</a:t>
            </a:r>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35</a:t>
            </a:fld>
            <a:endParaRPr lang="en-AU"/>
          </a:p>
        </p:txBody>
      </p:sp>
    </p:spTree>
    <p:extLst>
      <p:ext uri="{BB962C8B-B14F-4D97-AF65-F5344CB8AC3E}">
        <p14:creationId xmlns:p14="http://schemas.microsoft.com/office/powerpoint/2010/main" val="2890253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0" i="0" u="none" strike="noStrike" dirty="0">
                <a:highlight>
                  <a:srgbClr val="000000">
                    <a:alpha val="0"/>
                  </a:srgbClr>
                </a:highlight>
                <a:latin typeface="Arial Unicode MS"/>
                <a:ea typeface="Arial Unicode MS"/>
              </a:rPr>
              <a:t>याद रखें:</a:t>
            </a:r>
          </a:p>
          <a:p>
            <a:pPr marL="190278" lvl="1" indent="-190278" rtl="0">
              <a:spcBef>
                <a:spcPts val="634"/>
              </a:spcBef>
              <a:buFont typeface="Arial" panose="020B0604020202020204" pitchFamily="34" charset="0"/>
              <a:buChar char="•"/>
            </a:pPr>
            <a:r>
              <a:rPr lang="hi" sz="1200" b="0" i="0" u="none" strike="noStrike" dirty="0">
                <a:highlight>
                  <a:srgbClr val="000000">
                    <a:alpha val="0"/>
                  </a:srgbClr>
                </a:highlight>
                <a:latin typeface="Arial Unicode MS"/>
                <a:ea typeface="Arial Unicode MS"/>
              </a:rPr>
              <a:t>यदि आप यौन संबंध बनाती हैं लेकिन गर्भवती नहीं होना चाहती हैं, तो गर्भनिरोधक का उपयोग करें।</a:t>
            </a:r>
          </a:p>
          <a:p>
            <a:pPr marL="190278" lvl="1" indent="-190278" rtl="0">
              <a:spcBef>
                <a:spcPts val="634"/>
              </a:spcBef>
              <a:buFont typeface="Arial" panose="020B0604020202020204" pitchFamily="34" charset="0"/>
              <a:buChar char="•"/>
            </a:pPr>
            <a:r>
              <a:rPr lang="hi" sz="1200" b="0" i="0" u="none" strike="noStrike" dirty="0">
                <a:highlight>
                  <a:srgbClr val="000000">
                    <a:alpha val="0"/>
                  </a:srgbClr>
                </a:highlight>
                <a:latin typeface="Arial Unicode MS"/>
                <a:ea typeface="Arial Unicode MS"/>
              </a:rPr>
              <a:t>लंबे समय तक काम करने वाला गर्भनिरोधक सबसे प्रभावी तरीका है।</a:t>
            </a:r>
          </a:p>
          <a:p>
            <a:pPr marL="190278" lvl="1" indent="-190278" rtl="0">
              <a:spcBef>
                <a:spcPts val="634"/>
              </a:spcBef>
              <a:buFont typeface="Arial" panose="020B0604020202020204" pitchFamily="34" charset="0"/>
              <a:buChar char="•"/>
            </a:pPr>
            <a:r>
              <a:rPr lang="hi" sz="1200" b="0" i="0" u="none" strike="noStrike" dirty="0">
                <a:highlight>
                  <a:srgbClr val="000000">
                    <a:alpha val="0"/>
                  </a:srgbClr>
                </a:highlight>
                <a:latin typeface="Arial Unicode MS"/>
                <a:ea typeface="Arial Unicode MS"/>
              </a:rPr>
              <a:t>कंडोम एसटीआई से बचाते हैं।</a:t>
            </a:r>
          </a:p>
          <a:p>
            <a:pPr marL="190278" lvl="1" indent="-190278" rtl="0">
              <a:spcBef>
                <a:spcPts val="634"/>
              </a:spcBef>
              <a:buFont typeface="Arial" panose="020B0604020202020204" pitchFamily="34" charset="0"/>
              <a:buChar char="•"/>
            </a:pPr>
            <a:r>
              <a:rPr lang="hi" sz="1200" b="0" i="0" u="none" strike="noStrike" dirty="0">
                <a:highlight>
                  <a:srgbClr val="000000">
                    <a:alpha val="0"/>
                  </a:srgbClr>
                </a:highlight>
                <a:latin typeface="Arial Unicode MS"/>
                <a:ea typeface="Arial Unicode MS"/>
              </a:rPr>
              <a:t>आप विभिन्न प्रकार के गर्भनिरोधकों के बारे में अपने डॉक्टर या नर्स से बात कर सकती हैं।</a:t>
            </a:r>
          </a:p>
          <a:p>
            <a:endParaRPr lang="en-AU" dirty="0"/>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36</a:t>
            </a:fld>
            <a:endParaRPr lang="en-AU"/>
          </a:p>
        </p:txBody>
      </p:sp>
    </p:spTree>
    <p:extLst>
      <p:ext uri="{BB962C8B-B14F-4D97-AF65-F5344CB8AC3E}">
        <p14:creationId xmlns:p14="http://schemas.microsoft.com/office/powerpoint/2010/main" val="1540101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0" i="0" u="none" strike="noStrike" dirty="0">
                <a:highlight>
                  <a:srgbClr val="000000">
                    <a:alpha val="0"/>
                  </a:srgbClr>
                </a:highlight>
                <a:latin typeface="Arial Unicode MS"/>
                <a:ea typeface="Arial Unicode MS"/>
              </a:rPr>
              <a:t>आइए उन गर्भधारण के बारे में बात करते हैं जो अनियोजित और अवांछित हैं और आप उनके बारे में क्या कर सकते हैं।</a:t>
            </a:r>
          </a:p>
          <a:p>
            <a:endParaRPr lang="en-AU" dirty="0"/>
          </a:p>
          <a:p>
            <a:pPr rtl="0"/>
            <a:r>
              <a:rPr lang="hi" sz="1200" b="0" i="1" u="none" strike="noStrike" dirty="0">
                <a:highlight>
                  <a:srgbClr val="000000">
                    <a:alpha val="0"/>
                  </a:srgbClr>
                </a:highlight>
                <a:latin typeface="Arial Unicode MS"/>
                <a:ea typeface="Arial Unicode MS"/>
              </a:rPr>
              <a:t>सूत्रधार के लिए नोट: </a:t>
            </a:r>
          </a:p>
          <a:p>
            <a:pPr defTabSz="1012139" rtl="0">
              <a:defRPr/>
            </a:pPr>
            <a:r>
              <a:rPr lang="hi" sz="1200" b="0" i="1" u="none" strike="noStrike" dirty="0">
                <a:highlight>
                  <a:srgbClr val="000000">
                    <a:alpha val="0"/>
                  </a:srgbClr>
                </a:highlight>
                <a:latin typeface="Arial Unicode MS"/>
                <a:ea typeface="Arial Unicode MS"/>
              </a:rPr>
              <a:t>यदि इस अनुभाग के संदेश आपके दर्शकों के लिए अनुपयुक्त हैं, तो आप उन्हें छोड़ सकते हैं या अपने श्रोताओं के लिए बेहतर ढंग से शब्दों को बदल सकते हैं।</a:t>
            </a:r>
          </a:p>
          <a:p>
            <a:endParaRPr lang="en-AU" dirty="0"/>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37</a:t>
            </a:fld>
            <a:endParaRPr lang="en-AU"/>
          </a:p>
        </p:txBody>
      </p:sp>
    </p:spTree>
    <p:extLst>
      <p:ext uri="{BB962C8B-B14F-4D97-AF65-F5344CB8AC3E}">
        <p14:creationId xmlns:p14="http://schemas.microsoft.com/office/powerpoint/2010/main" val="2216776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ऑस्ट्रेलिया में, कई गर्भ अनियोजित हैं। अनियोजित गर्भ का मतलब है कि आप सेक्स करते समय गर्भवती नहीं होना चाहती।</a:t>
            </a:r>
          </a:p>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ऐसा इसलिए हो सकता है क्योंकि:</a:t>
            </a:r>
          </a:p>
          <a:p>
            <a:pPr marL="665891" lvl="1" indent="-182645" defTabSz="966612"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आप गर्भनिरोधक का उपयोग करना भूल जाते हैं</a:t>
            </a:r>
          </a:p>
          <a:p>
            <a:pPr marL="665891" lvl="1" indent="-182645" defTabSz="966612"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आपका गर्भनिरोधक ठीक से काम नहीं करता </a:t>
            </a:r>
          </a:p>
          <a:p>
            <a:pPr marL="665891" lvl="1" indent="-182645" defTabSz="966612"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आपका गर्भ बलात्कार का परिणाम है। बलात्कार तब होता है जब कोई आपको आपकी सहमति के बिना और आपकी इच्छा के विरुद्ध यौन संबंध बनाने के लिए मजबूर करता है।</a:t>
            </a:r>
          </a:p>
          <a:p>
            <a:pPr marL="1213244" lvl="2" indent="-191564" rtl="0">
              <a:buFont typeface="Courier New" panose="02070309020205020404" pitchFamily="49" charset="0"/>
              <a:buChar char="o"/>
            </a:pPr>
            <a:r>
              <a:rPr lang="hi" sz="1200" b="0" i="0" u="none" strike="noStrike" dirty="0">
                <a:highlight>
                  <a:srgbClr val="000000">
                    <a:alpha val="0"/>
                  </a:srgbClr>
                </a:highlight>
                <a:latin typeface="Arial Unicode MS"/>
                <a:ea typeface="Arial Unicode MS"/>
              </a:rPr>
              <a:t>बलात्कार एक अपराध है। </a:t>
            </a:r>
          </a:p>
          <a:p>
            <a:pPr marL="1213244" lvl="2" indent="-191564" rtl="0">
              <a:buFont typeface="Courier New" panose="02070309020205020404" pitchFamily="49" charset="0"/>
              <a:buChar char="o"/>
            </a:pPr>
            <a:r>
              <a:rPr lang="hi" sz="1200" b="0" i="0" u="none" strike="noStrike" dirty="0">
                <a:highlight>
                  <a:srgbClr val="000000">
                    <a:alpha val="0"/>
                  </a:srgbClr>
                </a:highlight>
                <a:latin typeface="Arial Unicode MS"/>
                <a:ea typeface="Arial Unicode MS"/>
              </a:rPr>
              <a:t>बलात्कार किसी रिश्ते में हो सकता है। </a:t>
            </a:r>
          </a:p>
          <a:p>
            <a:pPr marL="1213244" lvl="2" indent="-191564" defTabSz="1021679" rtl="0">
              <a:buFont typeface="Courier New" panose="02070309020205020404" pitchFamily="49" charset="0"/>
              <a:buChar char="o"/>
              <a:defRPr/>
            </a:pPr>
            <a:r>
              <a:rPr lang="hi" sz="1200" b="0" i="0" u="none" strike="noStrike" dirty="0">
                <a:highlight>
                  <a:srgbClr val="000000">
                    <a:alpha val="0"/>
                  </a:srgbClr>
                </a:highlight>
                <a:latin typeface="Arial Unicode MS"/>
                <a:ea typeface="Arial Unicode MS"/>
              </a:rPr>
              <a:t>यदि आपके साथ बलात्कार या यौन उत्पीड़न किया गया है और आपको सहायता की आवश्यकता है, तो आप 1800RESPECT (1800 737 732) पर कॉल कर सकते हैं। आप इस सेवा को किसी भी समय कॉल कर सकते हैं - दिन के 24 घंटे, सप्ताह के 7 दिन। उनके काऊंसलर आपकी बात सुनेंगे और आपको आवश्यकतानुसार सहायता देंगे। यदि आप अपनी भाषा में बात करना पसंद चाहें तो आप दुभाषिए की माँग कर सकते हैं।</a:t>
            </a:r>
          </a:p>
          <a:p>
            <a:pPr marL="1213244" lvl="2" indent="-191564">
              <a:buFont typeface="Arial" panose="020B0604020202020204" pitchFamily="34" charset="0"/>
              <a:buChar char="•"/>
            </a:pP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38</a:t>
            </a:fld>
            <a:endParaRPr lang="en-AU"/>
          </a:p>
        </p:txBody>
      </p:sp>
    </p:spTree>
    <p:extLst>
      <p:ext uri="{BB962C8B-B14F-4D97-AF65-F5344CB8AC3E}">
        <p14:creationId xmlns:p14="http://schemas.microsoft.com/office/powerpoint/2010/main" val="33630243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0" i="0" u="none" strike="noStrike" dirty="0">
                <a:highlight>
                  <a:srgbClr val="000000">
                    <a:alpha val="0"/>
                  </a:srgbClr>
                </a:highlight>
                <a:latin typeface="Arial Unicode MS"/>
                <a:ea typeface="Arial Unicode MS"/>
              </a:rPr>
              <a:t>यदि आप बिना योजना के गर्भवती हो जाती हैं, तो आप यह चुन सकती हैं:</a:t>
            </a:r>
          </a:p>
          <a:p>
            <a:pPr marL="189776" indent="-189776"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बच्चे को रखना </a:t>
            </a:r>
          </a:p>
          <a:p>
            <a:pPr marL="189776" indent="-189776"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बच्चे को गोद देने के लिए रखे रखना - जिसका अर्थ है कि आप गर्भ जारी रखते हैं और बच्चे को जन्म देते हैं, फिर कानूनी तौर पर बच्चे को किसी और को पालने के लिए दे देते हैं।</a:t>
            </a:r>
          </a:p>
          <a:p>
            <a:pPr marL="189776" indent="-189776"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गर्भपात करवाना - जिसका अर्थ है कि आप गर्भ को समाप्त करने के लिए दवा लेते हैं या सर्जरी करवाते हैं। आप अपनी गर्भावस्था के केवल आधे समय के अंदर (लगभग 20 सप्ताह में) गर्भपात करा सकती हैं। </a:t>
            </a: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39</a:t>
            </a:fld>
            <a:endParaRPr lang="en-AU"/>
          </a:p>
        </p:txBody>
      </p:sp>
    </p:spTree>
    <p:extLst>
      <p:ext uri="{BB962C8B-B14F-4D97-AF65-F5344CB8AC3E}">
        <p14:creationId xmlns:p14="http://schemas.microsoft.com/office/powerpoint/2010/main" val="1126671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 sz="1200" b="0" i="0" u="none" strike="noStrike" dirty="0">
                <a:highlight>
                  <a:srgbClr val="000000">
                    <a:alpha val="0"/>
                  </a:srgbClr>
                </a:highlight>
                <a:latin typeface="Arial Unicode MS"/>
                <a:ea typeface="Arial Unicode MS"/>
              </a:rPr>
              <a:t>चलिए यौन स्वास्थ्य के बारे में बात करते हैं।</a:t>
            </a:r>
            <a:endParaRPr lang="en-AU" dirty="0"/>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4</a:t>
            </a:fld>
            <a:endParaRPr lang="en-AU"/>
          </a:p>
        </p:txBody>
      </p:sp>
    </p:spTree>
    <p:extLst>
      <p:ext uri="{BB962C8B-B14F-4D97-AF65-F5344CB8AC3E}">
        <p14:creationId xmlns:p14="http://schemas.microsoft.com/office/powerpoint/2010/main" val="3334504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यह जानना महत्वपूर्ण है कि ऑस्ट्रेलिया में गर्भपात कानूनी है। इसका मतलब है कि गर्भपात कोई अपराध नहीं है।</a:t>
            </a:r>
          </a:p>
          <a:p>
            <a:pPr marL="191564" indent="-191564" defTabSz="1012139"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ऑस्ट्रेलिया में, यदि आप चाहें तो आपको अपने गर्भ को समाप्त करने का अधिकार है। </a:t>
            </a:r>
          </a:p>
          <a:p>
            <a:pPr marL="191564" indent="-191564" defTabSz="1012139"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ऑस्ट्रेलिया में गर्भपात काफी आम है। </a:t>
            </a:r>
          </a:p>
          <a:p>
            <a:pPr marL="191564" indent="-191564" defTabSz="1021679"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अपने राज्य या क्षेत्र में गर्भपात करवाने के बारे में अधिक जानकारी के लिए अपने डॉक्टर, नर्स या स्थानीय यौन स्वास्थ्य केंद्र से बात करें। </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40</a:t>
            </a:fld>
            <a:endParaRPr lang="en-AU"/>
          </a:p>
        </p:txBody>
      </p:sp>
    </p:spTree>
    <p:extLst>
      <p:ext uri="{BB962C8B-B14F-4D97-AF65-F5344CB8AC3E}">
        <p14:creationId xmlns:p14="http://schemas.microsoft.com/office/powerpoint/2010/main" val="34974188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 sz="1200" b="0" i="0" u="none" strike="noStrike" dirty="0">
                <a:highlight>
                  <a:srgbClr val="000000">
                    <a:alpha val="0"/>
                  </a:srgbClr>
                </a:highlight>
                <a:latin typeface="Arial Unicode MS"/>
                <a:ea typeface="Arial Unicode MS"/>
              </a:rPr>
              <a:t>चलिए प्रजनन के लिए जबरदस्ती के बारे में बात करते हैं।</a:t>
            </a:r>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41</a:t>
            </a:fld>
            <a:endParaRPr lang="en-AU"/>
          </a:p>
        </p:txBody>
      </p:sp>
    </p:spTree>
    <p:extLst>
      <p:ext uri="{BB962C8B-B14F-4D97-AF65-F5344CB8AC3E}">
        <p14:creationId xmlns:p14="http://schemas.microsoft.com/office/powerpoint/2010/main" val="36599567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defTabSz="966612"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ऑस्ट्रेलिया में, आपको यह चुनने का अधिकार है कि आपके शरीर के साथ क्या होता है। इसमें आपके प्रजनन विकल्प शामिल हैं, जिसका अर्थ है कि आप गर्भधारण को रोकने, गर्भवती होने और बच्चा पैदा करने, या गर्भपात कराने के लिए गर्भनिरोधक का उपयोग करना चुन सकती हैं।</a:t>
            </a:r>
          </a:p>
          <a:p>
            <a:pPr marL="190278" indent="-190278" rtl="0">
              <a:buFont typeface="Arial" panose="020B0604020202020204" pitchFamily="34" charset="0"/>
              <a:buChar char="•"/>
            </a:pPr>
            <a:r>
              <a:rPr lang="hi" sz="1200" b="0" i="0" u="none" strike="noStrike" dirty="0">
                <a:solidFill>
                  <a:srgbClr val="121212"/>
                </a:solidFill>
                <a:highlight>
                  <a:srgbClr val="000000">
                    <a:alpha val="0"/>
                  </a:srgbClr>
                </a:highlight>
                <a:latin typeface="Arial Unicode MS"/>
                <a:ea typeface="Arial Unicode MS"/>
              </a:rPr>
              <a:t>जब कोई और, जैसे आपका साथी या परिवार का सदस्य, आपके प्रजनन विकल्पों को नियंत्रित करता है, तो इसे बलपूर्वक प्रजनन कहा जाता है। </a:t>
            </a:r>
          </a:p>
          <a:p>
            <a:pPr marL="190278" indent="-190278"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प्रजनन संबंधी जबरदस्ती ठीक नहीं है। </a:t>
            </a:r>
          </a:p>
          <a:p>
            <a:endParaRPr lang="en-AU" dirty="0">
              <a:latin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42</a:t>
            </a:fld>
            <a:endParaRPr lang="en-AU"/>
          </a:p>
        </p:txBody>
      </p:sp>
    </p:spTree>
    <p:extLst>
      <p:ext uri="{BB962C8B-B14F-4D97-AF65-F5344CB8AC3E}">
        <p14:creationId xmlns:p14="http://schemas.microsoft.com/office/powerpoint/2010/main" val="3106562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9776" indent="-189776"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कोई को भी आप पर गर्भनिरोधक का उपयोग करने के लिए जबरदस्ती नहीं कर सकता। </a:t>
            </a:r>
          </a:p>
          <a:p>
            <a:pPr marL="189776" indent="-189776"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कोई को भी आप पर किसी एक गर्भनिरोधक की जगह दूसरे को चुनने का दबाव नहीं डाल सकता। </a:t>
            </a:r>
          </a:p>
          <a:p>
            <a:pPr marL="189776" indent="-189776"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कोई भी आप पर गर्भनिरोधक का इस्तेमाल बिल्कुल नहीं करने का दबाव नहीं डाल सकता। </a:t>
            </a:r>
          </a:p>
          <a:p>
            <a:pPr marL="189776" indent="-189776"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कोई को भी आप पर गर्भावस्था जारी रखने के लिए दबाव नहीं डाल सकता।</a:t>
            </a:r>
          </a:p>
          <a:p>
            <a:pPr marL="189776" indent="-189776"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कोई भी आप पर गर्भपात के लिए दबाव नहीं डाल सकता।</a:t>
            </a:r>
          </a:p>
          <a:p>
            <a:endParaRPr lang="en-AU" dirty="0"/>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43</a:t>
            </a:fld>
            <a:endParaRPr lang="en-AU"/>
          </a:p>
        </p:txBody>
      </p:sp>
    </p:spTree>
    <p:extLst>
      <p:ext uri="{BB962C8B-B14F-4D97-AF65-F5344CB8AC3E}">
        <p14:creationId xmlns:p14="http://schemas.microsoft.com/office/powerpoint/2010/main" val="23479550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1021679"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यदि आप के साथ प्रजनन संबंधी जबरदस्ती हो रही है, या यदि आप अपने यौन संबंधों के बारे में चिंतित हैं, तो आप 1800RESPECT पर कॉल कर सकते हैं। </a:t>
            </a:r>
          </a:p>
          <a:p>
            <a:pPr marL="191564" indent="-191564" defTabSz="1021679"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1800RESPECT राष्ट्रीय यौन हिंसा और घरेलू पारिवारिक हिंसा परामर्श सेवा है। </a:t>
            </a:r>
          </a:p>
          <a:p>
            <a:pPr marL="191564" indent="-191564" defTabSz="1021679"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आप इस सेवा को किसी भी समय कॉल कर सकते हैं - दिन के 24 घंटे, सप्ताह के 7 दिन।  </a:t>
            </a:r>
          </a:p>
          <a:p>
            <a:pPr marL="191564" indent="-191564" defTabSz="1021679"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यदि अंग्रेजी आपकी पहली भाषा नहीं है और आप अपनी भाषा में बात करना पसंद करते हैं, तो आप दुभाषिए की मांग कर सकते हैं। </a:t>
            </a:r>
          </a:p>
          <a:p>
            <a:pPr marL="191564" indent="-191564" defTabSz="1021679"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कॉउंसलर आपकी बात सुनेंगे और वह सहायता देंगे जो आपके और आपकी स्थिति के लिए उचित हो। </a:t>
            </a:r>
          </a:p>
          <a:p>
            <a:pPr marL="191564" indent="-191564" defTabSz="1021679"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आप विभिन्न भाषाओं में जानकारी के लिए और अपने राज्य या क्षेत्र में सहायता सेवाओं को देखने के लिए उनकी वेबसाइट 1800respect.org.au पर भी जा सकते हैं।</a:t>
            </a:r>
            <a:endParaRPr lang="en-AU" dirty="0"/>
          </a:p>
          <a:p>
            <a:pPr marL="191564" indent="-191564" defTabSz="1021679"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हो सकता है कि आपका कोई मित्र, परिवार का सदस्य, समुदाय का बुजुर्ग या स्वास्थ्य कार्यकर्ता भी हो जिस पर आप भरोसा करते हों और उनसे उनकी सलाह या सहायता मांगें। </a:t>
            </a:r>
          </a:p>
          <a:p>
            <a:pPr defTabSz="1021679">
              <a:defRPr/>
            </a:pPr>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44</a:t>
            </a:fld>
            <a:endParaRPr lang="en-AU"/>
          </a:p>
        </p:txBody>
      </p:sp>
    </p:spTree>
    <p:extLst>
      <p:ext uri="{BB962C8B-B14F-4D97-AF65-F5344CB8AC3E}">
        <p14:creationId xmlns:p14="http://schemas.microsoft.com/office/powerpoint/2010/main" val="16606113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0" i="0" u="none" strike="noStrike" dirty="0">
                <a:solidFill>
                  <a:schemeClr val="tx1"/>
                </a:solidFill>
                <a:highlight>
                  <a:srgbClr val="000000">
                    <a:alpha val="0"/>
                  </a:srgbClr>
                </a:highlight>
                <a:latin typeface="Arial Unicode MS"/>
                <a:ea typeface="Arial Unicode MS"/>
              </a:rPr>
              <a:t>इस प्रस्तुति में शामिल विषयों पर अधिक जानकारी वाली वेबसाइटें यहां दी गई हैं:</a:t>
            </a:r>
          </a:p>
          <a:p>
            <a:pPr marL="181240" indent="-181240" rtl="0">
              <a:buFont typeface="Arial" panose="020B0604020202020204" pitchFamily="34" charset="0"/>
              <a:buChar char="•"/>
            </a:pPr>
            <a:r>
              <a:rPr lang="hi" sz="1200" b="0" i="0" u="none" strike="noStrike" dirty="0">
                <a:solidFill>
                  <a:schemeClr val="tx1"/>
                </a:solidFill>
                <a:highlight>
                  <a:srgbClr val="000000">
                    <a:alpha val="0"/>
                  </a:srgbClr>
                </a:highlight>
                <a:latin typeface="Arial Unicode MS"/>
                <a:ea typeface="Arial Unicode MS"/>
              </a:rPr>
              <a:t>स्वास्थ्य अनुवाद - healthtranslations.vic.gov.au - स्वास्थ्य और भलाई की अनुवादित जानकारी और संसाधनों की एक मुफ्त ऑनलाइन लाइब्रेरी।  आप भाषा और विषय के आधार पर जानकारी पा  सकते हैं।</a:t>
            </a:r>
          </a:p>
          <a:p>
            <a:pPr marL="181240" indent="-181240" rtl="0">
              <a:buFont typeface="Arial" panose="020B0604020202020204" pitchFamily="34" charset="0"/>
              <a:buChar char="•"/>
            </a:pPr>
            <a:r>
              <a:rPr lang="hi" sz="1200" b="0" i="0" u="none" strike="noStrike" dirty="0">
                <a:solidFill>
                  <a:schemeClr val="tx1"/>
                </a:solidFill>
                <a:highlight>
                  <a:srgbClr val="000000">
                    <a:alpha val="0"/>
                  </a:srgbClr>
                </a:highlight>
                <a:latin typeface="Arial Unicode MS"/>
                <a:ea typeface="Arial Unicode MS"/>
              </a:rPr>
              <a:t>महिलाओं के स्वास्थ्य के लिए बहुसांस्कृतिक केंद्र - mcwh.com.au - एक राष्ट्रीय, समुदाय-आधारित संगठन, जिसका नेतृत्व प्रवासी और शरणार्थी पृष्ठभूमि की महिलाओं के लिए किया जाता है। उनके पास 70 से अधिक भाषाओं में महिलाओं के स्वास्थ्य के बारे में हजारों संसाधनों के साथ बहुभाषी पुस्तकालय कैटलॉग है।</a:t>
            </a:r>
            <a:endParaRPr lang="en-AU" sz="1200" i="0" dirty="0">
              <a:solidFill>
                <a:schemeClr val="tx1"/>
              </a:solidFill>
            </a:endParaRPr>
          </a:p>
          <a:p>
            <a:pPr marL="181240" indent="-181240" rtl="0">
              <a:buFont typeface="Arial" panose="020B0604020202020204" pitchFamily="34" charset="0"/>
              <a:buChar char="•"/>
            </a:pPr>
            <a:r>
              <a:rPr lang="hi" sz="1200" b="0" i="0" u="none" strike="noStrike" dirty="0">
                <a:solidFill>
                  <a:schemeClr val="tx1"/>
                </a:solidFill>
                <a:highlight>
                  <a:srgbClr val="000000">
                    <a:alpha val="0"/>
                  </a:srgbClr>
                </a:highlight>
                <a:latin typeface="Arial Unicode MS"/>
                <a:ea typeface="Arial Unicode MS"/>
              </a:rPr>
              <a:t>परिवार नियोजन गठबंधन ऑस्ट्रेलिया - familyplanningallianceaustralia.org.au - हर राज्य और क्षेत्र में प्रजनन और यौन स्वास्थ्य सेवाएं देने वाला मुख्य संस्थान राज्य-आधारित वेबसाइटें गर्भनिरोधक, अनियोजित गर्भावस्था, गर्भपात, या सम्मानजनक संबंधों जैसे यौन और प्रजनन स्वास्थ्य के विभिन्न विषयों पर जानकारी प्रदान करती हैं।</a:t>
            </a:r>
          </a:p>
          <a:p>
            <a:pPr marL="181240" indent="-181240" defTabSz="966612" rtl="0">
              <a:buFont typeface="Arial" panose="020B0604020202020204" pitchFamily="34" charset="0"/>
              <a:buChar char="•"/>
              <a:defRPr/>
            </a:pPr>
            <a:r>
              <a:rPr lang="hi" sz="1200" b="0" i="0" u="none" strike="noStrike" dirty="0">
                <a:solidFill>
                  <a:schemeClr val="tx1"/>
                </a:solidFill>
                <a:highlight>
                  <a:srgbClr val="000000">
                    <a:alpha val="0"/>
                  </a:srgbClr>
                </a:highlight>
                <a:latin typeface="Arial Unicode MS"/>
                <a:ea typeface="Arial Unicode MS"/>
              </a:rPr>
              <a:t>गर्भनिरोधक - contraception.org.au - अंग्रेजी में एक वेबसाइट जिसमें गर्भनिरोधक के विभिन्न तरीकों की जानकारी है।</a:t>
            </a:r>
          </a:p>
          <a:p>
            <a:pPr marL="181240" indent="-181240" defTabSz="966612" rtl="0">
              <a:buFont typeface="Arial" panose="020B0604020202020204" pitchFamily="34" charset="0"/>
              <a:buChar char="•"/>
              <a:defRPr/>
            </a:pPr>
            <a:r>
              <a:rPr lang="hi" sz="1200" b="0" i="0" u="none" strike="noStrike" dirty="0">
                <a:solidFill>
                  <a:schemeClr val="tx1"/>
                </a:solidFill>
                <a:highlight>
                  <a:srgbClr val="000000">
                    <a:alpha val="0"/>
                  </a:srgbClr>
                </a:highlight>
                <a:latin typeface="Arial Unicode MS"/>
                <a:ea typeface="Arial Unicode MS"/>
              </a:rPr>
              <a:t>healthdirect - healthdirect.gov.au - विभिन्न विषयों पर स्वास्थ्य जानकारी के साथ ऑस्ट्रेलियाई सरकार की वेबसाइट और हर दिन 24 घंटे, हर सप्ताह 7 दिन हेल्पलाइन 1800 022 222।</a:t>
            </a:r>
          </a:p>
          <a:p>
            <a:pPr marL="181240" indent="-181240" algn="l" defTabSz="966612" rtl="0">
              <a:buFont typeface="Arial" panose="020B0604020202020204" pitchFamily="34" charset="0"/>
              <a:buChar char="•"/>
              <a:defRPr/>
            </a:pPr>
            <a:r>
              <a:rPr lang="hi" sz="1200" b="0" i="0" u="none" strike="noStrike" dirty="0">
                <a:solidFill>
                  <a:schemeClr val="tx1"/>
                </a:solidFill>
                <a:highlight>
                  <a:srgbClr val="000000">
                    <a:alpha val="0"/>
                  </a:srgbClr>
                </a:highlight>
                <a:latin typeface="Arial Unicode MS"/>
                <a:ea typeface="Arial Unicode MS"/>
              </a:rPr>
              <a:t>ऑस्ट्रेलियाई महिला स्वास्थ्य नेटवर्क - awhn.org.au/organisations - अंग्रेजी में एक वेबसाइट जिसमें उन सभी राज्यों और क्षेत्रों में संगठनों की सूची है जो महिलाओं की सुलभस्वास्थ्य सेवाएं प्रदान करते हैं।</a:t>
            </a:r>
          </a:p>
          <a:p>
            <a:pPr marL="0" indent="0" defTabSz="966612">
              <a:buFont typeface="Arial" panose="020B0604020202020204" pitchFamily="34" charset="0"/>
              <a:buNone/>
              <a:defRPr/>
            </a:pPr>
            <a:endParaRPr lang="en-AU" b="0" i="0" dirty="0"/>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45</a:t>
            </a:fld>
            <a:endParaRPr lang="en-AU"/>
          </a:p>
        </p:txBody>
      </p:sp>
    </p:spTree>
    <p:extLst>
      <p:ext uri="{BB962C8B-B14F-4D97-AF65-F5344CB8AC3E}">
        <p14:creationId xmlns:p14="http://schemas.microsoft.com/office/powerpoint/2010/main" val="18524629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 sz="1200" b="0" i="1" u="none" strike="noStrike" dirty="0">
                <a:solidFill>
                  <a:srgbClr val="000000"/>
                </a:solidFill>
                <a:highlight>
                  <a:srgbClr val="000000">
                    <a:alpha val="0"/>
                  </a:srgbClr>
                </a:highlight>
                <a:latin typeface="Arial Unicode MS"/>
                <a:ea typeface="Arial Unicode MS"/>
              </a:rPr>
              <a:t>सुविधाकर्ता को नोट करें: स्थानीय स्वास्थ्य सेवाओं और यौन स्वास्थ्य केंद्रों का विवरण प्रदान करें।</a:t>
            </a:r>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46</a:t>
            </a:fld>
            <a:endParaRPr lang="en-AU"/>
          </a:p>
        </p:txBody>
      </p:sp>
    </p:spTree>
    <p:extLst>
      <p:ext uri="{BB962C8B-B14F-4D97-AF65-F5344CB8AC3E}">
        <p14:creationId xmlns:p14="http://schemas.microsoft.com/office/powerpoint/2010/main" val="19402519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47</a:t>
            </a:fld>
            <a:endParaRPr lang="en-AU"/>
          </a:p>
        </p:txBody>
      </p:sp>
    </p:spTree>
    <p:extLst>
      <p:ext uri="{BB962C8B-B14F-4D97-AF65-F5344CB8AC3E}">
        <p14:creationId xmlns:p14="http://schemas.microsoft.com/office/powerpoint/2010/main" val="1426387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anose="020B0604020202020204" pitchFamily="34" charset="0"/>
              <a:buChar char="•"/>
            </a:pPr>
            <a:r>
              <a:rPr lang="hi" sz="1200" b="0" i="0" u="none" strike="noStrike" dirty="0">
                <a:solidFill>
                  <a:srgbClr val="222222"/>
                </a:solidFill>
                <a:highlight>
                  <a:srgbClr val="000000">
                    <a:alpha val="0"/>
                  </a:srgbClr>
                </a:highlight>
                <a:latin typeface="Arial Unicode MS"/>
                <a:ea typeface="Arial Unicode MS"/>
              </a:rPr>
              <a:t>अच्छा यौन स्वास्थ्य महत्वपूर्ण है। </a:t>
            </a:r>
          </a:p>
          <a:p>
            <a:pPr marL="181218" indent="-181218" rtl="0">
              <a:buFont typeface="Arial" panose="020B0604020202020204" pitchFamily="34" charset="0"/>
              <a:buChar char="•"/>
            </a:pPr>
            <a:r>
              <a:rPr lang="hi" sz="1200" b="0" i="0" u="none" strike="noStrike" dirty="0">
                <a:solidFill>
                  <a:srgbClr val="222222"/>
                </a:solidFill>
                <a:highlight>
                  <a:srgbClr val="000000">
                    <a:alpha val="0"/>
                  </a:srgbClr>
                </a:highlight>
                <a:latin typeface="Arial Unicode MS"/>
                <a:ea typeface="Arial Unicode MS"/>
              </a:rPr>
              <a:t>अच्छे यौन स्वास्थ्य का मतलब है कि आपका:</a:t>
            </a:r>
          </a:p>
          <a:p>
            <a:pPr marL="664463" lvl="1" indent="-181218" rtl="0">
              <a:buFont typeface="Calibri" panose="020F0502020204030204" pitchFamily="34" charset="0"/>
              <a:buChar char="-"/>
            </a:pPr>
            <a:r>
              <a:rPr lang="hi" sz="1200" b="0" i="0" u="none" strike="noStrike" dirty="0">
                <a:solidFill>
                  <a:srgbClr val="222222"/>
                </a:solidFill>
                <a:highlight>
                  <a:srgbClr val="000000">
                    <a:alpha val="0"/>
                  </a:srgbClr>
                </a:highlight>
                <a:latin typeface="Arial Unicode MS"/>
                <a:ea typeface="Arial Unicode MS"/>
              </a:rPr>
              <a:t>संबंध सम्मानजनक है</a:t>
            </a:r>
          </a:p>
          <a:p>
            <a:pPr marL="664463" lvl="1" indent="-181218" rtl="0">
              <a:buFont typeface="Calibri" panose="020F0502020204030204" pitchFamily="34" charset="0"/>
              <a:buChar char="-"/>
            </a:pPr>
            <a:r>
              <a:rPr lang="hi" sz="1200" b="0" i="0" u="none" strike="noStrike" dirty="0">
                <a:solidFill>
                  <a:srgbClr val="3C4245"/>
                </a:solidFill>
                <a:highlight>
                  <a:srgbClr val="000000">
                    <a:alpha val="0"/>
                  </a:srgbClr>
                </a:highlight>
                <a:latin typeface="Arial Unicode MS"/>
                <a:ea typeface="Arial Unicode MS"/>
              </a:rPr>
              <a:t>सुखद और सुरक्षित यौन अनुभव है</a:t>
            </a:r>
            <a:r>
              <a:rPr lang="hi" sz="1200" b="0" i="0" u="none" strike="noStrike" dirty="0">
                <a:solidFill>
                  <a:srgbClr val="222222"/>
                </a:solidFill>
                <a:highlight>
                  <a:srgbClr val="000000">
                    <a:alpha val="0"/>
                  </a:srgbClr>
                </a:highlight>
                <a:latin typeface="Arial Unicode MS"/>
                <a:ea typeface="Arial Unicode MS"/>
              </a:rPr>
              <a:t> </a:t>
            </a:r>
          </a:p>
          <a:p>
            <a:pPr marL="664463" lvl="1" indent="-181218" rtl="0">
              <a:buFont typeface="Calibri" panose="020F0502020204030204" pitchFamily="34" charset="0"/>
              <a:buChar char="-"/>
            </a:pPr>
            <a:r>
              <a:rPr lang="hi" sz="1200" b="0" i="0" u="none" strike="noStrike" dirty="0">
                <a:solidFill>
                  <a:srgbClr val="222222"/>
                </a:solidFill>
                <a:highlight>
                  <a:srgbClr val="000000">
                    <a:alpha val="0"/>
                  </a:srgbClr>
                </a:highlight>
                <a:latin typeface="Arial Unicode MS"/>
                <a:ea typeface="Arial Unicode MS"/>
              </a:rPr>
              <a:t>सुरक्षित महसूस करते है और हिंसा या जबरदस्ती के बारे में कोई चिंता नहीं है - जबरदस्ती तब होती है जब कोई आपसे कुछ करवाने के लिए बल या धमकियों का उपयोग करता है</a:t>
            </a:r>
          </a:p>
          <a:p>
            <a:pPr marL="664463" lvl="1" indent="-181218" rtl="0">
              <a:buFont typeface="Calibri" panose="020F0502020204030204" pitchFamily="34" charset="0"/>
              <a:buChar char="-"/>
            </a:pPr>
            <a:r>
              <a:rPr lang="hi" sz="1200" b="0" i="0" u="none" strike="noStrike" dirty="0">
                <a:solidFill>
                  <a:srgbClr val="222222"/>
                </a:solidFill>
                <a:highlight>
                  <a:srgbClr val="000000">
                    <a:alpha val="0"/>
                  </a:srgbClr>
                </a:highlight>
                <a:latin typeface="Arial Unicode MS"/>
                <a:ea typeface="Arial Unicode MS"/>
              </a:rPr>
              <a:t>यौन स्वास्थ्य देखभाल और जानकारी मिल सकती है। आप किसी भी यौन समस्या के लिए मदद माँग और पा सकते हों, उदाहरण के लिए, यौन संचारित संक्रमणों (एसटीआई) से कैसे बचा जाए।</a:t>
            </a:r>
            <a:endParaRPr lang="en-AU" sz="1200" b="0" i="0" dirty="0">
              <a:solidFill>
                <a:srgbClr val="222222"/>
              </a:solidFill>
              <a:effectLst/>
            </a:endParaRPr>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5</a:t>
            </a:fld>
            <a:endParaRPr lang="en-AU"/>
          </a:p>
        </p:txBody>
      </p:sp>
    </p:spTree>
    <p:extLst>
      <p:ext uri="{BB962C8B-B14F-4D97-AF65-F5344CB8AC3E}">
        <p14:creationId xmlns:p14="http://schemas.microsoft.com/office/powerpoint/2010/main" val="2683317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anose="020B0604020202020204" pitchFamily="34" charset="0"/>
              <a:buChar char="•"/>
            </a:pPr>
            <a:r>
              <a:rPr lang="hi" sz="1200" b="0" i="0" u="none" strike="noStrike" dirty="0">
                <a:solidFill>
                  <a:srgbClr val="222222"/>
                </a:solidFill>
                <a:highlight>
                  <a:srgbClr val="000000">
                    <a:alpha val="0"/>
                  </a:srgbClr>
                </a:highlight>
                <a:latin typeface="Arial Unicode MS"/>
                <a:ea typeface="Arial Unicode MS"/>
              </a:rPr>
              <a:t>अपने यौन स्वास्थ्य का ध्यान रखना महत्वपूर्ण है।</a:t>
            </a:r>
          </a:p>
          <a:p>
            <a:pPr marL="181218" indent="-181218" rtl="0">
              <a:buFont typeface="Arial" panose="020B0604020202020204" pitchFamily="34" charset="0"/>
              <a:buChar char="•"/>
            </a:pPr>
            <a:r>
              <a:rPr lang="hi" sz="1200" b="0" i="0" u="none" strike="noStrike" dirty="0">
                <a:solidFill>
                  <a:srgbClr val="222222"/>
                </a:solidFill>
                <a:highlight>
                  <a:srgbClr val="000000">
                    <a:alpha val="0"/>
                  </a:srgbClr>
                </a:highlight>
                <a:latin typeface="Arial Unicode MS"/>
                <a:ea typeface="Arial Unicode MS"/>
              </a:rPr>
              <a:t>यह जानना अच्छा है कि आप इनके साथ यौन स्वास्थ्य के बारे में बात कर सकें:</a:t>
            </a:r>
          </a:p>
          <a:p>
            <a:pPr marL="664463" lvl="1" indent="-181218" rtl="0">
              <a:buFont typeface="Arial" panose="020B0604020202020204" pitchFamily="34" charset="0"/>
              <a:buChar char="-"/>
            </a:pPr>
            <a:r>
              <a:rPr lang="hi" sz="1200" b="0" i="0" u="none" strike="noStrike" dirty="0">
                <a:solidFill>
                  <a:srgbClr val="222222"/>
                </a:solidFill>
                <a:highlight>
                  <a:srgbClr val="000000">
                    <a:alpha val="0"/>
                  </a:srgbClr>
                </a:highlight>
                <a:latin typeface="Arial Unicode MS"/>
                <a:ea typeface="Arial Unicode MS"/>
              </a:rPr>
              <a:t>आपके साथी के साथ, सम्मानजनक संबंध के लिए </a:t>
            </a:r>
          </a:p>
          <a:p>
            <a:pPr marL="664463" lvl="1" indent="-181218" rtl="0">
              <a:buFont typeface="Arial" panose="020B0604020202020204" pitchFamily="34" charset="0"/>
              <a:buChar char="-"/>
            </a:pPr>
            <a:r>
              <a:rPr lang="hi" sz="1200" b="0" i="0" u="none" strike="noStrike" dirty="0">
                <a:solidFill>
                  <a:srgbClr val="222222"/>
                </a:solidFill>
                <a:highlight>
                  <a:srgbClr val="000000">
                    <a:alpha val="0"/>
                  </a:srgbClr>
                </a:highlight>
                <a:latin typeface="Arial Unicode MS"/>
                <a:ea typeface="Arial Unicode MS"/>
              </a:rPr>
              <a:t>अपने बच्चों के साथ, यौन स्वास्थ्य के बारे में बात करने के संकोच को कम करने के लिए और उन्हें अपने स्वयं के यौन स्वास्थ्य के बारे में अच्छे निर्णय लेने में मदद करने के लिए।</a:t>
            </a:r>
          </a:p>
          <a:p>
            <a:pPr marL="181218" indent="-181218" rtl="0">
              <a:buFont typeface="Arial" panose="020B0604020202020204" pitchFamily="34" charset="0"/>
              <a:buChar char="•"/>
            </a:pPr>
            <a:r>
              <a:rPr lang="hi" sz="1200" b="0" i="0" u="none" strike="noStrike" dirty="0">
                <a:solidFill>
                  <a:srgbClr val="222222"/>
                </a:solidFill>
                <a:highlight>
                  <a:srgbClr val="000000">
                    <a:alpha val="0"/>
                  </a:srgbClr>
                </a:highlight>
                <a:latin typeface="Arial Unicode MS"/>
                <a:ea typeface="Arial Unicode MS"/>
              </a:rPr>
              <a:t>ऑस्ट्रेलिया में, यौन स्वास्थ्य के बारे में बात करना ठीक है। बच्चे पब्लिक स्कूलों में यौन स्वास्थ्य के बारे में सीखते हैं।</a:t>
            </a:r>
          </a:p>
          <a:p>
            <a:pPr marL="181218" indent="-181218" rtl="0">
              <a:buFont typeface="Arial" panose="020B0604020202020204" pitchFamily="34" charset="0"/>
              <a:buChar char="•"/>
            </a:pPr>
            <a:r>
              <a:rPr lang="hi" sz="1200" b="0" i="0" u="none" strike="noStrike" dirty="0">
                <a:solidFill>
                  <a:srgbClr val="222222"/>
                </a:solidFill>
                <a:highlight>
                  <a:srgbClr val="000000">
                    <a:alpha val="0"/>
                  </a:srgbClr>
                </a:highlight>
                <a:latin typeface="Arial Unicode MS"/>
                <a:ea typeface="Arial Unicode MS"/>
              </a:rPr>
              <a:t>आप विशेष क्लीनिक में जा सकते हैं और डॉक्टरों या नर्सों से बात कर सकते हैं जो आपके यौन स्वास्थ्य में समस्या होने पर मदद कर सकते हैं।</a:t>
            </a:r>
          </a:p>
          <a:p>
            <a:pPr marL="181218" indent="-181218" defTabSz="966493" rtl="0">
              <a:buFont typeface="Arial" panose="020B0604020202020204" pitchFamily="34" charset="0"/>
              <a:buChar char="•"/>
              <a:defRPr/>
            </a:pPr>
            <a:r>
              <a:rPr lang="hi" sz="1200" b="0" i="0" u="none" strike="noStrike" dirty="0">
                <a:solidFill>
                  <a:srgbClr val="222222"/>
                </a:solidFill>
                <a:highlight>
                  <a:srgbClr val="000000">
                    <a:alpha val="0"/>
                  </a:srgbClr>
                </a:highlight>
                <a:latin typeface="Arial Unicode MS"/>
                <a:ea typeface="Arial Unicode MS"/>
              </a:rPr>
              <a:t>यदि आपको अपने स्वास्थ्य संबंधी कोई समस्या है तो डॉक्टर या नर्स को दिखाना महत्वपूर्ण है।</a:t>
            </a:r>
          </a:p>
          <a:p>
            <a:pPr marL="181218" indent="-181218">
              <a:buFont typeface="Arial" panose="020B0604020202020204" pitchFamily="34" charset="0"/>
              <a:buChar char="•"/>
            </a:pP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6</a:t>
            </a:fld>
            <a:endParaRPr lang="en-AU"/>
          </a:p>
        </p:txBody>
      </p:sp>
    </p:spTree>
    <p:extLst>
      <p:ext uri="{BB962C8B-B14F-4D97-AF65-F5344CB8AC3E}">
        <p14:creationId xmlns:p14="http://schemas.microsoft.com/office/powerpoint/2010/main" val="192691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 sz="1200" b="0" i="0" u="none" strike="noStrike" dirty="0">
                <a:highlight>
                  <a:srgbClr val="000000">
                    <a:alpha val="0"/>
                  </a:srgbClr>
                </a:highlight>
                <a:latin typeface="Arial Unicode MS"/>
                <a:ea typeface="Arial Unicode MS"/>
              </a:rPr>
              <a:t>चलिए लैंगिकता के बारे में बात करते हैं।</a:t>
            </a:r>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7</a:t>
            </a:fld>
            <a:endParaRPr lang="en-AU"/>
          </a:p>
        </p:txBody>
      </p:sp>
    </p:spTree>
    <p:extLst>
      <p:ext uri="{BB962C8B-B14F-4D97-AF65-F5344CB8AC3E}">
        <p14:creationId xmlns:p14="http://schemas.microsoft.com/office/powerpoint/2010/main" val="2406506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hi" sz="1200" b="0" i="0" u="none" strike="noStrike" dirty="0">
                <a:solidFill>
                  <a:srgbClr val="000000"/>
                </a:solidFill>
                <a:highlight>
                  <a:srgbClr val="000000">
                    <a:alpha val="0"/>
                  </a:srgbClr>
                </a:highlight>
                <a:latin typeface="Arial Unicode MS"/>
                <a:ea typeface="Arial Unicode MS"/>
              </a:rPr>
              <a:t>लैंगिकता आपके पूरे जीवनकाल में आपके स्वास्थ्य और भलाई का एक महत्वपूर्ण हिस्सा है। यह जटिल और व्यक्तिगत है।</a:t>
            </a:r>
          </a:p>
          <a:p>
            <a:pPr marL="191564" indent="-191564" rtl="0">
              <a:buFont typeface="Arial" panose="020B0604020202020204" pitchFamily="34" charset="0"/>
              <a:buChar char="•"/>
            </a:pPr>
            <a:r>
              <a:rPr lang="hi" sz="1200" b="0" i="0" u="none" strike="noStrike" dirty="0">
                <a:solidFill>
                  <a:srgbClr val="202124"/>
                </a:solidFill>
                <a:highlight>
                  <a:srgbClr val="000000">
                    <a:alpha val="0"/>
                  </a:srgbClr>
                </a:highlight>
                <a:latin typeface="Arial Unicode MS"/>
                <a:ea typeface="Arial Unicode MS"/>
              </a:rPr>
              <a:t>यह आपकी यौन भावनाओं, विचारों, आकर्षण और अन्य लोगों</a:t>
            </a:r>
            <a:r>
              <a:rPr lang="hi" sz="1200" b="0" i="0" u="none" strike="noStrike" dirty="0">
                <a:highlight>
                  <a:srgbClr val="000000">
                    <a:alpha val="0"/>
                  </a:srgbClr>
                </a:highlight>
                <a:latin typeface="Arial Unicode MS"/>
                <a:ea typeface="Arial Unicode MS"/>
              </a:rPr>
              <a:t> के प्रति व्यवहार के बारे में है। ये भावनाएँ और विचार सामान्य और स्वाभाविक हैं।</a:t>
            </a:r>
          </a:p>
          <a:p>
            <a:pPr marL="191564" indent="-191564" defTabSz="1021679" rtl="0">
              <a:buFont typeface="Arial" panose="020B0604020202020204" pitchFamily="34" charset="0"/>
              <a:buChar char="•"/>
              <a:defRPr/>
            </a:pPr>
            <a:r>
              <a:rPr lang="hi" sz="1200" b="0" i="0" u="none" strike="noStrike" dirty="0">
                <a:highlight>
                  <a:srgbClr val="000000">
                    <a:alpha val="0"/>
                  </a:srgbClr>
                </a:highlight>
                <a:latin typeface="Arial Unicode MS"/>
                <a:ea typeface="Arial Unicode MS"/>
              </a:rPr>
              <a:t>लैंगिकता इससे भी प्रभावित होती है: </a:t>
            </a:r>
          </a:p>
          <a:p>
            <a:pPr marL="665891" lvl="1" indent="-182645" defTabSz="1021679" rtl="0">
              <a:buFont typeface="Calibri" panose="020F0502020204030204" pitchFamily="34" charset="0"/>
              <a:buChar char="-"/>
              <a:defRPr/>
            </a:pPr>
            <a:r>
              <a:rPr lang="hi" sz="1200" b="0" i="0" u="none" strike="noStrike" dirty="0">
                <a:highlight>
                  <a:srgbClr val="000000">
                    <a:alpha val="0"/>
                  </a:srgbClr>
                </a:highlight>
                <a:latin typeface="Arial Unicode MS"/>
                <a:ea typeface="Arial Unicode MS"/>
              </a:rPr>
              <a:t>आपका पैदाइशी लिंग - क्या आप एक महिला, पुरुष या अन्य पैदा हुए थे</a:t>
            </a:r>
          </a:p>
          <a:p>
            <a:pPr marL="665891" lvl="1" indent="-182645" defTabSz="1021679" rtl="0">
              <a:buFont typeface="Calibri" panose="020F0502020204030204" pitchFamily="34" charset="0"/>
              <a:buChar char="-"/>
              <a:defRPr/>
            </a:pPr>
            <a:r>
              <a:rPr lang="hi" sz="1200" b="0" i="0" u="none" strike="noStrike" dirty="0">
                <a:highlight>
                  <a:srgbClr val="000000">
                    <a:alpha val="0"/>
                  </a:srgbClr>
                </a:highlight>
                <a:latin typeface="Arial Unicode MS"/>
                <a:ea typeface="Arial Unicode MS"/>
              </a:rPr>
              <a:t>आप जिस लिंग को महसूस करते हैं वह है - एक महिला, पुरुष या अन्य</a:t>
            </a:r>
          </a:p>
          <a:p>
            <a:pPr marL="665891" lvl="1" indent="-182645" defTabSz="1021679" rtl="0">
              <a:buFont typeface="Calibri" panose="020F0502020204030204" pitchFamily="34" charset="0"/>
              <a:buChar char="-"/>
              <a:defRPr/>
            </a:pPr>
            <a:r>
              <a:rPr lang="hi" sz="1200" b="0" i="0" u="none" strike="noStrike" dirty="0">
                <a:highlight>
                  <a:srgbClr val="000000">
                    <a:alpha val="0"/>
                  </a:srgbClr>
                </a:highlight>
                <a:latin typeface="Arial Unicode MS"/>
                <a:ea typeface="Arial Unicode MS"/>
              </a:rPr>
              <a:t>आप किसके प्रति आकर्षित हैं</a:t>
            </a:r>
          </a:p>
          <a:p>
            <a:pPr marL="665891" lvl="1" indent="-182645" defTabSz="1021679" rtl="0">
              <a:buFont typeface="Calibri" panose="020F0502020204030204" pitchFamily="34" charset="0"/>
              <a:buChar char="-"/>
              <a:defRPr/>
            </a:pPr>
            <a:r>
              <a:rPr lang="hi" sz="1200" b="0" i="0" u="none" strike="noStrike" dirty="0">
                <a:highlight>
                  <a:srgbClr val="000000">
                    <a:alpha val="0"/>
                  </a:srgbClr>
                </a:highlight>
                <a:latin typeface="Arial Unicode MS"/>
                <a:ea typeface="Arial Unicode MS"/>
              </a:rPr>
              <a:t>कामुकता, आनंद, अंतरंगता</a:t>
            </a:r>
          </a:p>
          <a:p>
            <a:pPr marL="665891" lvl="1" indent="-182645" defTabSz="1021679" rtl="0">
              <a:buFont typeface="Calibri" panose="020F0502020204030204" pitchFamily="34" charset="0"/>
              <a:buChar char="-"/>
              <a:defRPr/>
            </a:pPr>
            <a:r>
              <a:rPr lang="hi" sz="1200" b="0" i="0" u="none" strike="noStrike" dirty="0">
                <a:highlight>
                  <a:srgbClr val="000000">
                    <a:alpha val="0"/>
                  </a:srgbClr>
                </a:highlight>
                <a:latin typeface="Arial Unicode MS"/>
                <a:ea typeface="Arial Unicode MS"/>
              </a:rPr>
              <a:t>प्रजनन (बच्चे पैदा करना)। </a:t>
            </a:r>
          </a:p>
          <a:p>
            <a:pPr marL="0" indent="0">
              <a:buFont typeface="Arial" panose="020B0604020202020204" pitchFamily="34" charset="0"/>
              <a:buNone/>
            </a:pPr>
            <a:endParaRPr lang="en-AU" b="0" dirty="0"/>
          </a:p>
        </p:txBody>
      </p:sp>
      <p:sp>
        <p:nvSpPr>
          <p:cNvPr id="4" name="Slide Number Placeholder 3"/>
          <p:cNvSpPr>
            <a:spLocks noGrp="1"/>
          </p:cNvSpPr>
          <p:nvPr>
            <p:ph type="sldNum" sz="quarter" idx="5"/>
          </p:nvPr>
        </p:nvSpPr>
        <p:spPr/>
        <p:txBody>
          <a:bodyPr/>
          <a:lstStyle/>
          <a:p>
            <a:fld id="{6371B68A-E283-42F5-ADB0-B6F80BEF229B}" type="slidenum">
              <a:rPr lang="en-AU" smtClean="0"/>
              <a:t>8</a:t>
            </a:fld>
            <a:endParaRPr lang="en-AU"/>
          </a:p>
        </p:txBody>
      </p:sp>
    </p:spTree>
    <p:extLst>
      <p:ext uri="{BB962C8B-B14F-4D97-AF65-F5344CB8AC3E}">
        <p14:creationId xmlns:p14="http://schemas.microsoft.com/office/powerpoint/2010/main" val="162658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आपकी लैंगिकता समय के साथ विकसित और बदल सकती है।</a:t>
            </a:r>
          </a:p>
          <a:p>
            <a:pPr marL="181218" indent="-181218" rtl="0">
              <a:buFont typeface="Arial" panose="020B0604020202020204" pitchFamily="34" charset="0"/>
              <a:buChar char="•"/>
            </a:pPr>
            <a:r>
              <a:rPr lang="hi" sz="1200" b="0" i="0" u="none" strike="noStrike" dirty="0">
                <a:highlight>
                  <a:srgbClr val="000000">
                    <a:alpha val="0"/>
                  </a:srgbClr>
                </a:highlight>
                <a:latin typeface="Arial Unicode MS"/>
                <a:ea typeface="Arial Unicode MS"/>
              </a:rPr>
              <a:t>आपकी लैंगिकता को कई चीजें प्रभावित कर सकती हैं:</a:t>
            </a:r>
          </a:p>
          <a:p>
            <a:pPr marL="665891" lvl="1" indent="-182645" defTabSz="1012139" rtl="0">
              <a:buFont typeface="Calibri" panose="020F0502020204030204" pitchFamily="34" charset="0"/>
              <a:buChar char="-"/>
              <a:defRPr/>
            </a:pPr>
            <a:r>
              <a:rPr lang="hi" sz="1200" b="0" i="0" u="none" strike="noStrike" dirty="0">
                <a:highlight>
                  <a:srgbClr val="000000">
                    <a:alpha val="0"/>
                  </a:srgbClr>
                </a:highlight>
                <a:latin typeface="Arial Unicode MS"/>
                <a:ea typeface="Arial Unicode MS"/>
              </a:rPr>
              <a:t>आपके मित्र और परिवार</a:t>
            </a:r>
          </a:p>
          <a:p>
            <a:pPr marL="665891" lvl="1" indent="-182645"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आपकी संस्कृति</a:t>
            </a:r>
          </a:p>
          <a:p>
            <a:pPr marL="665891" lvl="1" indent="-182645"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आपका धर्म</a:t>
            </a:r>
          </a:p>
          <a:p>
            <a:pPr marL="665891" lvl="1" indent="-182645"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आपके पिछले अनुभव</a:t>
            </a:r>
          </a:p>
          <a:p>
            <a:pPr marL="665891" lvl="1" indent="-182645"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मीडिया, जैसे फिल्में, टीवी, सोशल मीडिया</a:t>
            </a:r>
          </a:p>
          <a:p>
            <a:pPr marL="665891" lvl="1" indent="-182645" rtl="0">
              <a:buFont typeface="Calibri" panose="020F0502020204030204" pitchFamily="34" charset="0"/>
              <a:buChar char="-"/>
            </a:pPr>
            <a:r>
              <a:rPr lang="hi" sz="1200" b="0" i="0" u="none" strike="noStrike" dirty="0">
                <a:highlight>
                  <a:srgbClr val="000000">
                    <a:alpha val="0"/>
                  </a:srgbClr>
                </a:highlight>
                <a:latin typeface="Arial Unicode MS"/>
                <a:ea typeface="Arial Unicode MS"/>
              </a:rPr>
              <a:t>कामोद्दीपक चित्र। </a:t>
            </a:r>
          </a:p>
          <a:p>
            <a:endParaRPr lang="en-AU" dirty="0"/>
          </a:p>
        </p:txBody>
      </p:sp>
      <p:sp>
        <p:nvSpPr>
          <p:cNvPr id="4" name="Slide Number Placeholder 3"/>
          <p:cNvSpPr>
            <a:spLocks noGrp="1"/>
          </p:cNvSpPr>
          <p:nvPr>
            <p:ph type="sldNum" sz="quarter" idx="5"/>
          </p:nvPr>
        </p:nvSpPr>
        <p:spPr/>
        <p:txBody>
          <a:bodyPr/>
          <a:lstStyle/>
          <a:p>
            <a:fld id="{6371B68A-E283-42F5-ADB0-B6F80BEF229B}" type="slidenum">
              <a:rPr lang="en-AU" smtClean="0"/>
              <a:t>9</a:t>
            </a:fld>
            <a:endParaRPr lang="en-AU"/>
          </a:p>
        </p:txBody>
      </p:sp>
    </p:spTree>
    <p:extLst>
      <p:ext uri="{BB962C8B-B14F-4D97-AF65-F5344CB8AC3E}">
        <p14:creationId xmlns:p14="http://schemas.microsoft.com/office/powerpoint/2010/main" val="2782772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8D477-3F5E-10DF-AD6F-8E032609DB9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EDEE85B-8ACE-235C-1C1B-C9AD241A4140}"/>
              </a:ext>
            </a:extLst>
          </p:cNvPr>
          <p:cNvSpPr>
            <a:spLocks noGrp="1"/>
          </p:cNvSpPr>
          <p:nvPr>
            <p:ph type="dt" sz="half" idx="10"/>
          </p:nvPr>
        </p:nvSpPr>
        <p:spPr/>
        <p:txBody>
          <a:bodyPr/>
          <a:lstStyle/>
          <a:p>
            <a:fld id="{74A7D36C-905D-44DE-A0FA-2200B150267C}" type="datetimeFigureOut">
              <a:rPr lang="en-AU" smtClean="0"/>
              <a:t>19/09/2024</a:t>
            </a:fld>
            <a:endParaRPr lang="en-AU"/>
          </a:p>
        </p:txBody>
      </p:sp>
      <p:sp>
        <p:nvSpPr>
          <p:cNvPr id="4" name="Footer Placeholder 3">
            <a:extLst>
              <a:ext uri="{FF2B5EF4-FFF2-40B4-BE49-F238E27FC236}">
                <a16:creationId xmlns:a16="http://schemas.microsoft.com/office/drawing/2014/main" id="{D9038511-BE39-2B00-3BA3-102FC110A72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BC231B0-25DC-23CC-1198-F2BB59FD3473}"/>
              </a:ext>
            </a:extLst>
          </p:cNvPr>
          <p:cNvSpPr>
            <a:spLocks noGrp="1"/>
          </p:cNvSpPr>
          <p:nvPr>
            <p:ph type="sldNum" sz="quarter" idx="12"/>
          </p:nvPr>
        </p:nvSpPr>
        <p:spPr/>
        <p:txBody>
          <a:bodyPr/>
          <a:lstStyle/>
          <a:p>
            <a:fld id="{61ABF523-AE81-4EBF-87EE-1B03AA2EEFDE}" type="slidenum">
              <a:rPr lang="en-AU" smtClean="0"/>
              <a:t>‹#›</a:t>
            </a:fld>
            <a:endParaRPr lang="en-AU"/>
          </a:p>
        </p:txBody>
      </p:sp>
    </p:spTree>
    <p:extLst>
      <p:ext uri="{BB962C8B-B14F-4D97-AF65-F5344CB8AC3E}">
        <p14:creationId xmlns:p14="http://schemas.microsoft.com/office/powerpoint/2010/main" val="254352184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8D9E9C-6972-60DF-C100-028A3F1CF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B698A1C-4FDB-767B-FC26-ACF77A0B68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4AE9A66-A734-D3DA-F7B3-4BE243CB29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A7D36C-905D-44DE-A0FA-2200B150267C}" type="datetimeFigureOut">
              <a:rPr lang="en-AU" smtClean="0"/>
              <a:t>19/09/2024</a:t>
            </a:fld>
            <a:endParaRPr lang="en-AU"/>
          </a:p>
        </p:txBody>
      </p:sp>
      <p:sp>
        <p:nvSpPr>
          <p:cNvPr id="5" name="Footer Placeholder 4">
            <a:extLst>
              <a:ext uri="{FF2B5EF4-FFF2-40B4-BE49-F238E27FC236}">
                <a16:creationId xmlns:a16="http://schemas.microsoft.com/office/drawing/2014/main" id="{C2D349EB-5643-3CC5-7579-C27FBB3749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588755A1-99D1-7BE5-F8FA-83D0F1DA4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ABF523-AE81-4EBF-87EE-1B03AA2EEFDE}" type="slidenum">
              <a:rPr lang="en-AU" smtClean="0"/>
              <a:t>‹#›</a:t>
            </a:fld>
            <a:endParaRPr lang="en-AU"/>
          </a:p>
        </p:txBody>
      </p:sp>
    </p:spTree>
    <p:extLst>
      <p:ext uri="{BB962C8B-B14F-4D97-AF65-F5344CB8AC3E}">
        <p14:creationId xmlns:p14="http://schemas.microsoft.com/office/powerpoint/2010/main" val="1459250422"/>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FD3B162-BDFF-FB79-8C27-A98CDF074A99}"/>
              </a:ext>
            </a:extLst>
          </p:cNvPr>
          <p:cNvSpPr>
            <a:spLocks noGrp="1"/>
          </p:cNvSpPr>
          <p:nvPr>
            <p:ph type="title"/>
          </p:nvPr>
        </p:nvSpPr>
        <p:spPr/>
        <p:txBody>
          <a:bodyPr>
            <a:normAutofit fontScale="90000"/>
          </a:bodyPr>
          <a:lstStyle/>
          <a:p>
            <a:r>
              <a:rPr lang="hi" sz="48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यौन स्वास्थ्य </a:t>
            </a:r>
            <a:br>
              <a:rPr lang="en-US" sz="48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sz="48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और स्वस्थ संबंध</a:t>
            </a:r>
            <a:endParaRPr lang="en-AU" dirty="0">
              <a:latin typeface="Noto Sans Devanagari" panose="020B0502040504020204"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20284C49-B483-FF52-9620-B6C2E02B326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96693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3C0A598-E058-D1E4-ACBE-420173408D8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BB74A1B-3434-A7A5-6FB7-195F93787A4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94225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E568FAF-60E9-AD23-1E46-C2D678933F96}"/>
              </a:ext>
            </a:extLst>
          </p:cNvPr>
          <p:cNvSpPr>
            <a:spLocks noGrp="1"/>
          </p:cNvSpPr>
          <p:nvPr>
            <p:ph type="title"/>
          </p:nvPr>
        </p:nvSpPr>
        <p:spPr/>
        <p:txBody>
          <a:bodyPr/>
          <a:lstStyle/>
          <a:p>
            <a:pPr algn="ctr" rtl="0"/>
            <a:r>
              <a:rPr lang="hi" sz="4400" b="1" i="0" u="none" strike="noStrike">
                <a:highlight>
                  <a:srgbClr val="000000">
                    <a:alpha val="0"/>
                  </a:srgbClr>
                </a:highlight>
                <a:latin typeface="Noto Sans Devanagari" panose="020B0502040504020204" pitchFamily="34" charset="0"/>
                <a:ea typeface="Arial Unicode MS"/>
                <a:cs typeface="Noto Sans Devanagari" panose="020B0502040504020204" pitchFamily="34" charset="0"/>
              </a:rPr>
              <a:t>यौन सुख</a:t>
            </a:r>
            <a:endParaRPr lang="hi" sz="4400" b="1"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endParaRPr>
          </a:p>
        </p:txBody>
      </p:sp>
      <p:pic>
        <p:nvPicPr>
          <p:cNvPr id="3" name="Picture 2">
            <a:extLst>
              <a:ext uri="{FF2B5EF4-FFF2-40B4-BE49-F238E27FC236}">
                <a16:creationId xmlns:a16="http://schemas.microsoft.com/office/drawing/2014/main" id="{1AD1DB74-C69D-8FCA-8319-61F10AE81D2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35936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BF1A3FE-B59C-019A-38FB-E38C94280DD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0ACC42E-ABBF-AF63-4166-5FDB570558B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48185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7376495-3562-48E5-BB77-A81977E739C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4AC5E47-BF80-11AC-0686-79CB067161A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37992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686E9E9-1C32-C1A0-70BA-322B98AC45E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A22E4C1-2C64-D959-DCEE-070D4AAA267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00729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56BDA9B-5BBE-9507-9E14-6123C476A5CE}"/>
              </a:ext>
            </a:extLst>
          </p:cNvPr>
          <p:cNvSpPr>
            <a:spLocks noGrp="1"/>
          </p:cNvSpPr>
          <p:nvPr>
            <p:ph type="title"/>
          </p:nvPr>
        </p:nvSpPr>
        <p:spPr/>
        <p:txBody>
          <a:bodyPr/>
          <a:lstStyle/>
          <a:p>
            <a:pPr algn="ctr" rtl="0"/>
            <a:r>
              <a:rPr lang="hi" sz="4400" i="0" u="none" strike="noStrike">
                <a:highlight>
                  <a:srgbClr val="000000">
                    <a:alpha val="0"/>
                  </a:srgbClr>
                </a:highlight>
                <a:latin typeface="Noto Sans Devanagari" panose="020B0502040504020204" pitchFamily="34" charset="0"/>
                <a:ea typeface="Arial Unicode MS"/>
                <a:cs typeface="Noto Sans Devanagari" panose="020B0502040504020204" pitchFamily="34" charset="0"/>
              </a:rPr>
              <a:t>यौन समस्याएं</a:t>
            </a:r>
            <a:endParaRPr lang="hi" sz="440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endParaRPr>
          </a:p>
        </p:txBody>
      </p:sp>
      <p:pic>
        <p:nvPicPr>
          <p:cNvPr id="3" name="Picture 2">
            <a:extLst>
              <a:ext uri="{FF2B5EF4-FFF2-40B4-BE49-F238E27FC236}">
                <a16:creationId xmlns:a16="http://schemas.microsoft.com/office/drawing/2014/main" id="{579D4043-EFB6-CCB9-CD64-DE3B88204AC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07913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85C4A8C-9E12-2E16-2BDC-38134EA7DF2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14F25F7-4BAB-5F99-DDB5-8E4CE4E8EE2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8523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CC2F424-8C69-9F6F-3300-E91F35BA26D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3167000-B5D8-534F-D8C2-F7E119537DC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10031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459B5A3-718B-9BB5-20BB-901D1916014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A9B45F0-FDD7-4EA5-A3FA-BDB6C466134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6377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252725A-3EF4-A7EA-3BF2-C88C2C47FD0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3A36BB6-F8AF-7B53-6C54-64422B943E2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1493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F8D0FD5-0BAF-3928-5CF6-A1A755CDF0E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51DC791-E2D4-7021-928A-00DACCD956EC}"/>
              </a:ext>
            </a:extLst>
          </p:cNvPr>
          <p:cNvPicPr>
            <a:picLocks noChangeAspect="1"/>
          </p:cNvPicPr>
          <p:nvPr/>
        </p:nvPicPr>
        <p:blipFill>
          <a:blip r:embed="rId3"/>
          <a:stretch>
            <a:fillRect/>
          </a:stretch>
        </p:blipFill>
        <p:spPr>
          <a:xfrm>
            <a:off x="-528" y="-297"/>
            <a:ext cx="12192528" cy="6858297"/>
          </a:xfrm>
          <a:prstGeom prst="rect">
            <a:avLst/>
          </a:prstGeom>
        </p:spPr>
      </p:pic>
    </p:spTree>
    <p:extLst>
      <p:ext uri="{BB962C8B-B14F-4D97-AF65-F5344CB8AC3E}">
        <p14:creationId xmlns:p14="http://schemas.microsoft.com/office/powerpoint/2010/main" val="1037229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1A25A66-C901-2A95-8DE1-EF61C05981B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E5A8022-C18B-F3F8-3FEE-6B5503D0A33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57984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CB8AAA3-C142-957D-2370-7659835B16CE}"/>
              </a:ext>
            </a:extLst>
          </p:cNvPr>
          <p:cNvSpPr>
            <a:spLocks noGrp="1"/>
          </p:cNvSpPr>
          <p:nvPr>
            <p:ph type="title"/>
          </p:nvPr>
        </p:nvSpPr>
        <p:spPr/>
        <p:txBody>
          <a:bodyPr/>
          <a:lstStyle/>
          <a:p>
            <a:pPr algn="ctr" rtl="0"/>
            <a:r>
              <a:rPr lang="hi" sz="4400" i="0" u="none" strike="noStrike">
                <a:highlight>
                  <a:srgbClr val="000000">
                    <a:alpha val="0"/>
                  </a:srgbClr>
                </a:highlight>
                <a:latin typeface="Noto Sans Devanagari" panose="020B0502040504020204" pitchFamily="34" charset="0"/>
                <a:ea typeface="Arial Unicode MS"/>
                <a:cs typeface="Noto Sans Devanagari" panose="020B0502040504020204" pitchFamily="34" charset="0"/>
              </a:rPr>
              <a:t>सम्मानजनक रिश्ते और सहमति </a:t>
            </a:r>
            <a:endParaRPr lang="hi" sz="440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endParaRPr>
          </a:p>
        </p:txBody>
      </p:sp>
      <p:pic>
        <p:nvPicPr>
          <p:cNvPr id="3" name="Picture 2">
            <a:extLst>
              <a:ext uri="{FF2B5EF4-FFF2-40B4-BE49-F238E27FC236}">
                <a16:creationId xmlns:a16="http://schemas.microsoft.com/office/drawing/2014/main" id="{8C4D4BAE-2957-0812-B349-3D62AF2B47A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38003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1D70C06-0721-A73A-871A-A75376338B9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3D35978-9FE9-D936-DEAB-B77EA436CB5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02568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3869B36-B8B9-C86E-AD07-70EC623BBA8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BA4FACD-86A0-F59F-8CE8-3925764EEB8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27916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B069DF4-7393-4031-48A1-EE19307115C6}"/>
              </a:ext>
            </a:extLst>
          </p:cNvPr>
          <p:cNvSpPr>
            <a:spLocks noGrp="1"/>
          </p:cNvSpPr>
          <p:nvPr>
            <p:ph type="title"/>
          </p:nvPr>
        </p:nvSpPr>
        <p:spPr/>
        <p:txBody>
          <a:bodyPr/>
          <a:lstStyle/>
          <a:p>
            <a:r>
              <a:rPr lang="hi" sz="4000" b="0" i="0" u="none" strike="noStrike">
                <a:highlight>
                  <a:srgbClr val="000000">
                    <a:alpha val="0"/>
                  </a:srgbClr>
                </a:highlight>
                <a:latin typeface="Noto Sans Devanagari" panose="020B0502040504020204" pitchFamily="34" charset="0"/>
                <a:ea typeface="Arial Unicode MS"/>
                <a:cs typeface="Noto Sans Devanagari" panose="020B0502040504020204" pitchFamily="34" charset="0"/>
              </a:rPr>
              <a:t>कौन मदद कर सकता है?</a:t>
            </a:r>
            <a:endParaRPr lang="en-AU" sz="4000" dirty="0">
              <a:latin typeface="Noto Sans Devanagari" panose="020B0502040504020204"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8CA866CC-6244-E944-DE59-01C14E5035A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34034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185343F-48F1-D3A1-5881-F096C1EA957D}"/>
              </a:ext>
            </a:extLst>
          </p:cNvPr>
          <p:cNvSpPr>
            <a:spLocks noGrp="1"/>
          </p:cNvSpPr>
          <p:nvPr>
            <p:ph type="title"/>
          </p:nvPr>
        </p:nvSpPr>
        <p:spPr/>
        <p:txBody>
          <a:bodyPr/>
          <a:lstStyle/>
          <a:p>
            <a:pPr algn="ctr" rtl="0"/>
            <a:r>
              <a:rPr lang="hi" sz="4400" i="0" u="none" strike="noStrike">
                <a:highlight>
                  <a:srgbClr val="000000">
                    <a:alpha val="0"/>
                  </a:srgbClr>
                </a:highlight>
                <a:latin typeface="Noto Sans Devanagari" panose="020B0502040504020204" pitchFamily="34" charset="0"/>
                <a:ea typeface="Arial Unicode MS"/>
                <a:cs typeface="Noto Sans Devanagari" panose="020B0502040504020204" pitchFamily="34" charset="0"/>
              </a:rPr>
              <a:t>यौन संचारित संक्रमण (एसटीआई)</a:t>
            </a:r>
            <a:endParaRPr lang="hi" sz="440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endParaRPr>
          </a:p>
        </p:txBody>
      </p:sp>
      <p:pic>
        <p:nvPicPr>
          <p:cNvPr id="3" name="Picture 2">
            <a:extLst>
              <a:ext uri="{FF2B5EF4-FFF2-40B4-BE49-F238E27FC236}">
                <a16:creationId xmlns:a16="http://schemas.microsoft.com/office/drawing/2014/main" id="{6816CCC1-E434-CBD9-A371-19551101C0E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71361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CC546F6-7028-4F57-0F60-B49A904075F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268D494-D949-36B0-D76C-D1F3FB51F78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49251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3EE3468-C927-42D4-0154-CCF1DBC5BDA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8D6281A-2D40-BD75-5CE3-9CC0E5BE8B9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9373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345AA26-1164-A6A2-4F7F-09988B62DDE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81D795E-8D6F-031E-AB47-71861FF720D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05569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0DC8668-ED3B-DAB6-F000-A032FA54D89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889DB7B-B869-0DA5-DC65-330F243CD25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6061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DE04DB2-D932-DCA1-7CE6-92213432E90B}"/>
              </a:ext>
            </a:extLst>
          </p:cNvPr>
          <p:cNvSpPr>
            <a:spLocks noGrp="1"/>
          </p:cNvSpPr>
          <p:nvPr>
            <p:ph type="title"/>
          </p:nvPr>
        </p:nvSpPr>
        <p:spPr/>
        <p:txBody>
          <a:bodyPr/>
          <a:lstStyle/>
          <a:p>
            <a:pPr rtl="0"/>
            <a:r>
              <a:rPr lang="hi" sz="40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मेरा शरीर। मेरा स्वास्थ्य।</a:t>
            </a:r>
            <a:br>
              <a:rPr lang="hi" sz="40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स्वास्थ्य शिक्षण टूलकिट </a:t>
            </a:r>
            <a:endParaRPr lang="en-AU" sz="3200"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0CEC99F7-58D9-1293-1B3C-D409E1F7ADB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19334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65A1735-B4D0-5C72-2DAF-827DBAB6289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654084F-4C33-B93F-21F3-21C63813858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84708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94DA20E-F407-85CA-A8E9-0DBDD3D1CA3F}"/>
              </a:ext>
            </a:extLst>
          </p:cNvPr>
          <p:cNvSpPr>
            <a:spLocks noGrp="1"/>
          </p:cNvSpPr>
          <p:nvPr>
            <p:ph type="title"/>
          </p:nvPr>
        </p:nvSpPr>
        <p:spPr/>
        <p:txBody>
          <a:bodyPr/>
          <a:lstStyle/>
          <a:p>
            <a:pPr algn="ctr" rtl="0"/>
            <a:r>
              <a:rPr lang="hi" sz="4400" i="0" u="none" strike="noStrike">
                <a:highlight>
                  <a:srgbClr val="000000">
                    <a:alpha val="0"/>
                  </a:srgbClr>
                </a:highlight>
                <a:latin typeface="Noto Sans Devanagari" panose="020B0502040504020204" pitchFamily="34" charset="0"/>
                <a:ea typeface="Arial Unicode MS"/>
                <a:cs typeface="Noto Sans Devanagari" panose="020B0502040504020204" pitchFamily="34" charset="0"/>
              </a:rPr>
              <a:t>गर्भनिरोध</a:t>
            </a:r>
            <a:endParaRPr lang="hi" sz="540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endParaRPr>
          </a:p>
        </p:txBody>
      </p:sp>
      <p:pic>
        <p:nvPicPr>
          <p:cNvPr id="3" name="Picture 2">
            <a:extLst>
              <a:ext uri="{FF2B5EF4-FFF2-40B4-BE49-F238E27FC236}">
                <a16:creationId xmlns:a16="http://schemas.microsoft.com/office/drawing/2014/main" id="{1EF03974-ACE3-45FF-1BBA-57C1A29C349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68986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3AA1C08-5EE2-0A1D-D57C-480C6DB7C41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468924F-F58C-5EF2-4271-A0ABB708C32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10291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1FFF44D-3B45-49FE-626F-972BC292390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2A22839-826D-474E-FC9B-47D6990DFBF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21904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5C389C6-D149-D6B0-1316-F2109E9753B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B2114AF-E7D6-BB6B-D714-748DED5B837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5743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8F1D3EA-10D3-66E1-E502-0606231C016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D309C14-165E-0319-4EF2-FCEBED14685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76465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7DB32E1-6955-9C7A-A88F-AFA582B489C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C93C604-9B16-2478-8566-B5EA3663B30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61538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D9D38F3-B90E-F4EA-FD9B-729F99165342}"/>
              </a:ext>
            </a:extLst>
          </p:cNvPr>
          <p:cNvSpPr>
            <a:spLocks noGrp="1"/>
          </p:cNvSpPr>
          <p:nvPr>
            <p:ph type="title"/>
          </p:nvPr>
        </p:nvSpPr>
        <p:spPr/>
        <p:txBody>
          <a:bodyPr/>
          <a:lstStyle/>
          <a:p>
            <a:pPr algn="ctr" rtl="0"/>
            <a:r>
              <a:rPr lang="hi" sz="4400" i="0" u="none" strike="noStrike">
                <a:highlight>
                  <a:srgbClr val="000000">
                    <a:alpha val="0"/>
                  </a:srgbClr>
                </a:highlight>
                <a:latin typeface="Noto Sans Devanagari" panose="020B0502040504020204" pitchFamily="34" charset="0"/>
                <a:ea typeface="Arial Unicode MS"/>
                <a:cs typeface="Noto Sans Devanagari" panose="020B0502040504020204" pitchFamily="34" charset="0"/>
              </a:rPr>
              <a:t>अनियोजित गर्भधारण और गर्भपात</a:t>
            </a:r>
            <a:endParaRPr lang="hi" sz="440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endParaRPr>
          </a:p>
        </p:txBody>
      </p:sp>
      <p:pic>
        <p:nvPicPr>
          <p:cNvPr id="3" name="Picture 2">
            <a:extLst>
              <a:ext uri="{FF2B5EF4-FFF2-40B4-BE49-F238E27FC236}">
                <a16:creationId xmlns:a16="http://schemas.microsoft.com/office/drawing/2014/main" id="{C6CE57C1-995F-4EEE-3375-662213E0F3B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86257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0923F16-3E97-EEA8-1D21-D461FA56650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CDB6BF8-1699-327A-4392-D9D2AE460CA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68400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F63BA4A-A4AD-14F0-7F1E-C1ABDBA56F1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A7E58CB-3015-25BE-1656-09A3B0BF8C7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47833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A391C7F-9FFE-95E9-7419-D81E19A2292A}"/>
              </a:ext>
            </a:extLst>
          </p:cNvPr>
          <p:cNvSpPr>
            <a:spLocks noGrp="1"/>
          </p:cNvSpPr>
          <p:nvPr>
            <p:ph type="title"/>
          </p:nvPr>
        </p:nvSpPr>
        <p:spPr/>
        <p:txBody>
          <a:bodyPr/>
          <a:lstStyle/>
          <a:p>
            <a:pPr algn="ctr" rtl="0"/>
            <a:r>
              <a:rPr lang="hi" sz="4400" b="1" i="0" u="none" strike="noStrike">
                <a:highlight>
                  <a:srgbClr val="000000">
                    <a:alpha val="0"/>
                  </a:srgbClr>
                </a:highlight>
                <a:latin typeface="Noto Sans Devanagari" panose="020B0502040504020204" pitchFamily="34" charset="0"/>
                <a:ea typeface="Arial Unicode MS"/>
                <a:cs typeface="Noto Sans Devanagari" panose="020B0502040504020204" pitchFamily="34" charset="0"/>
              </a:rPr>
              <a:t>यौन स्वास्थ्य</a:t>
            </a:r>
            <a:endParaRPr lang="hi" sz="4400" b="1"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endParaRPr>
          </a:p>
        </p:txBody>
      </p:sp>
      <p:pic>
        <p:nvPicPr>
          <p:cNvPr id="3" name="Picture 2">
            <a:extLst>
              <a:ext uri="{FF2B5EF4-FFF2-40B4-BE49-F238E27FC236}">
                <a16:creationId xmlns:a16="http://schemas.microsoft.com/office/drawing/2014/main" id="{2D3FBDE3-B48D-9A97-A720-B3B9581DA5F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24375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AED96A3-2948-B3CE-1F50-BC6BC615C6B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2647F16-B3E1-568A-0BBF-41523ADF713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41443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02C978B-4479-20C6-1C1A-2A5845781F57}"/>
              </a:ext>
            </a:extLst>
          </p:cNvPr>
          <p:cNvSpPr>
            <a:spLocks noGrp="1"/>
          </p:cNvSpPr>
          <p:nvPr>
            <p:ph type="title"/>
          </p:nvPr>
        </p:nvSpPr>
        <p:spPr/>
        <p:txBody>
          <a:bodyPr/>
          <a:lstStyle/>
          <a:p>
            <a:pPr algn="ctr" rtl="0"/>
            <a:r>
              <a:rPr lang="hi" sz="4400" i="0" u="none" strike="noStrike">
                <a:highlight>
                  <a:srgbClr val="000000">
                    <a:alpha val="0"/>
                  </a:srgbClr>
                </a:highlight>
                <a:latin typeface="Noto Sans Devanagari" panose="020B0502040504020204" pitchFamily="34" charset="0"/>
                <a:ea typeface="Arial Unicode MS"/>
                <a:cs typeface="Noto Sans Devanagari" panose="020B0502040504020204" pitchFamily="34" charset="0"/>
              </a:rPr>
              <a:t>आपका चुनाव</a:t>
            </a:r>
            <a:endParaRPr lang="hi" sz="440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endParaRPr>
          </a:p>
        </p:txBody>
      </p:sp>
      <p:pic>
        <p:nvPicPr>
          <p:cNvPr id="3" name="Picture 2">
            <a:extLst>
              <a:ext uri="{FF2B5EF4-FFF2-40B4-BE49-F238E27FC236}">
                <a16:creationId xmlns:a16="http://schemas.microsoft.com/office/drawing/2014/main" id="{D456FD93-7FDA-98DD-8DD6-AF61C89C54A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265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4A6E866-923A-820A-CB6D-E55FCCBB348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DAB2284-A53E-1D64-CEA3-AA2A2BCA112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09461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A54539-DF40-A5C5-28AA-9860986B02A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DFF5D30-5117-0DA7-4905-FA8A8E4B193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99059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B11C647-63EC-C0F9-3612-DA3F43DB3BEE}"/>
              </a:ext>
            </a:extLst>
          </p:cNvPr>
          <p:cNvSpPr>
            <a:spLocks noGrp="1"/>
          </p:cNvSpPr>
          <p:nvPr>
            <p:ph type="title"/>
          </p:nvPr>
        </p:nvSpPr>
        <p:spPr/>
        <p:txBody>
          <a:bodyPr/>
          <a:lstStyle/>
          <a:p>
            <a:r>
              <a:rPr lang="hi" sz="4000">
                <a:solidFill>
                  <a:srgbClr val="3D0F58"/>
                </a:solidFill>
                <a:highlight>
                  <a:srgbClr val="000000">
                    <a:alpha val="0"/>
                  </a:srgbClr>
                </a:highlight>
                <a:latin typeface="Noto Sans Devanagari" panose="020B0502040504020204" pitchFamily="34" charset="0"/>
                <a:ea typeface="Arial Unicode MS"/>
                <a:cs typeface="Noto Sans Devanagari" panose="020B0502040504020204" pitchFamily="34" charset="0"/>
              </a:rPr>
              <a:t>कौन मदद कर सकता है?</a:t>
            </a:r>
            <a:endParaRPr lang="en-AU" sz="4000" dirty="0">
              <a:solidFill>
                <a:srgbClr val="3D0F58"/>
              </a:solidFill>
              <a:highlight>
                <a:srgbClr val="000000">
                  <a:alpha val="0"/>
                </a:srgbClr>
              </a:highlight>
              <a:latin typeface="Noto Sans Devanagari" panose="020B0502040504020204" pitchFamily="34" charset="0"/>
              <a:ea typeface="Arial Unicode MS"/>
              <a:cs typeface="Noto Sans Devanagari" panose="020B0502040504020204" pitchFamily="34" charset="0"/>
            </a:endParaRPr>
          </a:p>
        </p:txBody>
      </p:sp>
      <p:pic>
        <p:nvPicPr>
          <p:cNvPr id="3" name="Picture 2">
            <a:extLst>
              <a:ext uri="{FF2B5EF4-FFF2-40B4-BE49-F238E27FC236}">
                <a16:creationId xmlns:a16="http://schemas.microsoft.com/office/drawing/2014/main" id="{9C50BDF1-B753-5CDA-60A9-8B166C95ED3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15204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3C07F25-9C86-CD0A-02F2-15C87DBBC660}"/>
              </a:ext>
            </a:extLst>
          </p:cNvPr>
          <p:cNvSpPr>
            <a:spLocks noGrp="1"/>
          </p:cNvSpPr>
          <p:nvPr>
            <p:ph type="title"/>
          </p:nvPr>
        </p:nvSpPr>
        <p:spPr/>
        <p:txBody>
          <a:bodyPr/>
          <a:lstStyle/>
          <a:p>
            <a:pPr rtl="0"/>
            <a:r>
              <a:rPr lang="hi" sz="4400" b="0" i="0" u="none" strike="noStrike">
                <a:highlight>
                  <a:srgbClr val="000000">
                    <a:alpha val="0"/>
                  </a:srgbClr>
                </a:highlight>
                <a:latin typeface="Noto Sans Devanagari" panose="020B0502040504020204" pitchFamily="34" charset="0"/>
                <a:ea typeface="Arial Unicode MS"/>
                <a:cs typeface="Noto Sans Devanagari" panose="020B0502040504020204" pitchFamily="34" charset="0"/>
              </a:rPr>
              <a:t>सूत्रधारों के लिए अधिक जानकारी </a:t>
            </a:r>
            <a:endParaRPr lang="hi" sz="44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endParaRPr>
          </a:p>
        </p:txBody>
      </p:sp>
      <p:pic>
        <p:nvPicPr>
          <p:cNvPr id="3" name="Picture 2">
            <a:extLst>
              <a:ext uri="{FF2B5EF4-FFF2-40B4-BE49-F238E27FC236}">
                <a16:creationId xmlns:a16="http://schemas.microsoft.com/office/drawing/2014/main" id="{69FF5ED6-FB97-9365-D397-DDDD6066079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5578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B73D4E6-AEC6-2263-9CC9-6B2E5A0E68DF}"/>
              </a:ext>
            </a:extLst>
          </p:cNvPr>
          <p:cNvSpPr>
            <a:spLocks noGrp="1"/>
          </p:cNvSpPr>
          <p:nvPr>
            <p:ph type="title"/>
          </p:nvPr>
        </p:nvSpPr>
        <p:spPr/>
        <p:txBody>
          <a:bodyPr/>
          <a:lstStyle/>
          <a:p>
            <a:pPr rtl="0"/>
            <a:r>
              <a:rPr lang="hi" sz="4000" b="1" i="0" u="none" strike="noStrike">
                <a:highlight>
                  <a:srgbClr val="000000">
                    <a:alpha val="0"/>
                  </a:srgbClr>
                </a:highlight>
                <a:latin typeface="Noto Sans Devanagari" panose="020B0502040504020204" pitchFamily="34" charset="0"/>
                <a:ea typeface="Arial Unicode MS"/>
                <a:cs typeface="Noto Sans Devanagari" panose="020B0502040504020204" pitchFamily="34" charset="0"/>
              </a:rPr>
              <a:t>स्थानीय सेवाएं</a:t>
            </a:r>
            <a:endParaRPr lang="hi" sz="4000" b="1"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endParaRPr>
          </a:p>
        </p:txBody>
      </p:sp>
      <p:pic>
        <p:nvPicPr>
          <p:cNvPr id="3" name="Picture 2">
            <a:extLst>
              <a:ext uri="{FF2B5EF4-FFF2-40B4-BE49-F238E27FC236}">
                <a16:creationId xmlns:a16="http://schemas.microsoft.com/office/drawing/2014/main" id="{0F5D1F0C-4203-76ED-4C01-A5504C8D9A3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15811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B8E0ED6-A797-0784-A368-A2375A324993}"/>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82DDC5C7-B7F5-8648-85E0-C83F0C63309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15953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942A015-0E80-0747-3FD5-008C1C136B8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B49B8BB-2FE0-F751-61D4-5BC954AF15F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8251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B3ECF7E-CF2E-9C47-1F9A-CCD36A434E3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AB28F22-9EBE-8152-D718-C1FD623B0EC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34927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D0FC6BC-DE97-B348-1C2A-049B98909D47}"/>
              </a:ext>
            </a:extLst>
          </p:cNvPr>
          <p:cNvSpPr>
            <a:spLocks noGrp="1"/>
          </p:cNvSpPr>
          <p:nvPr>
            <p:ph type="title"/>
          </p:nvPr>
        </p:nvSpPr>
        <p:spPr/>
        <p:txBody>
          <a:bodyPr/>
          <a:lstStyle/>
          <a:p>
            <a:pPr algn="ctr" rtl="0"/>
            <a:r>
              <a:rPr lang="hi" sz="4400" i="0" u="none" strike="noStrike">
                <a:highlight>
                  <a:srgbClr val="000000">
                    <a:alpha val="0"/>
                  </a:srgbClr>
                </a:highlight>
                <a:latin typeface="Noto Sans Devanagari" panose="020B0502040504020204" pitchFamily="34" charset="0"/>
                <a:ea typeface="Arial Unicode MS"/>
                <a:cs typeface="Noto Sans Devanagari" panose="020B0502040504020204" pitchFamily="34" charset="0"/>
              </a:rPr>
              <a:t>लैंगिकता</a:t>
            </a:r>
            <a:endParaRPr lang="hi" sz="440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endParaRPr>
          </a:p>
        </p:txBody>
      </p:sp>
      <p:pic>
        <p:nvPicPr>
          <p:cNvPr id="3" name="Picture 2">
            <a:extLst>
              <a:ext uri="{FF2B5EF4-FFF2-40B4-BE49-F238E27FC236}">
                <a16:creationId xmlns:a16="http://schemas.microsoft.com/office/drawing/2014/main" id="{9C236BB6-12DE-BF0B-4D19-D08E0E44511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34412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FF8163A-1114-7D19-8D98-9D21ECFF484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431959A-8FED-9CB7-C454-492D63AC2BC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91093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5E2B991-A01D-6FA8-4F9C-80788DE3927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B7531B5-4EC4-4A65-DB37-38C904044C0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36712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TotalTime>
  <Words>4985</Words>
  <Application>Microsoft Office PowerPoint</Application>
  <PresentationFormat>Widescreen</PresentationFormat>
  <Paragraphs>293</Paragraphs>
  <Slides>47</Slides>
  <Notes>47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Aptos</vt:lpstr>
      <vt:lpstr>Aptos Display</vt:lpstr>
      <vt:lpstr>Arial</vt:lpstr>
      <vt:lpstr>Arial Unicode MS</vt:lpstr>
      <vt:lpstr>Calibri</vt:lpstr>
      <vt:lpstr>Courier New</vt:lpstr>
      <vt:lpstr>InvisibleFont</vt:lpstr>
      <vt:lpstr>Nirmala UI</vt:lpstr>
      <vt:lpstr>Noto Sans Devanagari</vt:lpstr>
      <vt:lpstr>Times New Roman</vt:lpstr>
      <vt:lpstr>Office Theme</vt:lpstr>
      <vt:lpstr>यौन स्वास्थ्य  और स्वस्थ संबंध</vt:lpstr>
      <vt:lpstr>PowerPoint Presentation</vt:lpstr>
      <vt:lpstr>मेरा शरीर। मेरा स्वास्थ्य। स्वास्थ्य शिक्षण टूलकिट </vt:lpstr>
      <vt:lpstr>यौन स्वास्थ्य</vt:lpstr>
      <vt:lpstr>PowerPoint Presentation</vt:lpstr>
      <vt:lpstr>PowerPoint Presentation</vt:lpstr>
      <vt:lpstr>लैंगिकता</vt:lpstr>
      <vt:lpstr>PowerPoint Presentation</vt:lpstr>
      <vt:lpstr>PowerPoint Presentation</vt:lpstr>
      <vt:lpstr>PowerPoint Presentation</vt:lpstr>
      <vt:lpstr>यौन सुख</vt:lpstr>
      <vt:lpstr>PowerPoint Presentation</vt:lpstr>
      <vt:lpstr>PowerPoint Presentation</vt:lpstr>
      <vt:lpstr>PowerPoint Presentation</vt:lpstr>
      <vt:lpstr>यौन समस्याएं</vt:lpstr>
      <vt:lpstr>PowerPoint Presentation</vt:lpstr>
      <vt:lpstr>PowerPoint Presentation</vt:lpstr>
      <vt:lpstr>PowerPoint Presentation</vt:lpstr>
      <vt:lpstr>PowerPoint Presentation</vt:lpstr>
      <vt:lpstr>PowerPoint Presentation</vt:lpstr>
      <vt:lpstr>सम्मानजनक रिश्ते और सहमति </vt:lpstr>
      <vt:lpstr>PowerPoint Presentation</vt:lpstr>
      <vt:lpstr>PowerPoint Presentation</vt:lpstr>
      <vt:lpstr>कौन मदद कर सकता है?</vt:lpstr>
      <vt:lpstr>यौन संचारित संक्रमण (एसटीआई)</vt:lpstr>
      <vt:lpstr>PowerPoint Presentation</vt:lpstr>
      <vt:lpstr>PowerPoint Presentation</vt:lpstr>
      <vt:lpstr>PowerPoint Presentation</vt:lpstr>
      <vt:lpstr>PowerPoint Presentation</vt:lpstr>
      <vt:lpstr>PowerPoint Presentation</vt:lpstr>
      <vt:lpstr>गर्भनिरोध</vt:lpstr>
      <vt:lpstr>PowerPoint Presentation</vt:lpstr>
      <vt:lpstr>PowerPoint Presentation</vt:lpstr>
      <vt:lpstr>PowerPoint Presentation</vt:lpstr>
      <vt:lpstr>PowerPoint Presentation</vt:lpstr>
      <vt:lpstr>PowerPoint Presentation</vt:lpstr>
      <vt:lpstr>अनियोजित गर्भधारण और गर्भपात</vt:lpstr>
      <vt:lpstr>PowerPoint Presentation</vt:lpstr>
      <vt:lpstr>PowerPoint Presentation</vt:lpstr>
      <vt:lpstr>PowerPoint Presentation</vt:lpstr>
      <vt:lpstr>आपका चुनाव</vt:lpstr>
      <vt:lpstr>PowerPoint Presentation</vt:lpstr>
      <vt:lpstr>PowerPoint Presentation</vt:lpstr>
      <vt:lpstr>कौन मदद कर सकता है?</vt:lpstr>
      <vt:lpstr>सूत्रधारों के लिए अधिक जानकारी </vt:lpstr>
      <vt:lpstr>स्थानीय सेवाएं</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5</cp:revision>
  <dcterms:created xsi:type="dcterms:W3CDTF">2024-08-20T01:58:53Z</dcterms:created>
  <dcterms:modified xsi:type="dcterms:W3CDTF">2024-09-19T00:37:02Z</dcterms:modified>
</cp:coreProperties>
</file>