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74" autoAdjust="0"/>
  </p:normalViewPr>
  <p:slideViewPr>
    <p:cSldViewPr snapToGrid="0">
      <p:cViewPr varScale="1">
        <p:scale>
          <a:sx n="120" d="100"/>
          <a:sy n="120" d="100"/>
        </p:scale>
        <p:origin x="1818" y="96"/>
      </p:cViewPr>
      <p:guideLst/>
    </p:cSldViewPr>
  </p:slideViewPr>
  <p:notesTextViewPr>
    <p:cViewPr>
      <p:scale>
        <a:sx n="120" d="100"/>
        <a:sy n="120" d="100"/>
      </p:scale>
      <p:origin x="0" y="0"/>
    </p:cViewPr>
  </p:notesTextViewPr>
  <p:notesViewPr>
    <p:cSldViewPr snapToGrid="0">
      <p:cViewPr varScale="1">
        <p:scale>
          <a:sx n="116" d="100"/>
          <a:sy n="116" d="100"/>
        </p:scale>
        <p:origin x="112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E3AA41F0-4919-4D6B-B0F0-7D0AFB755954}" type="datetimeFigureOut">
              <a:rPr lang="en-AU" smtClean="0"/>
              <a:t>17/09/2024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227C3998-6055-4CEE-BB49-15FE029A0143}" type="slidenum">
              <a:rPr lang="en-AU" smtClean="0"/>
              <a:t>‹#›</a:t>
            </a:fld>
            <a:endParaRPr lang="en-AU"/>
          </a:p>
        </p:txBody>
      </p:sp>
    </p:spTree>
    <p:extLst>
      <p:ext uri="{BB962C8B-B14F-4D97-AF65-F5344CB8AC3E}">
        <p14:creationId xmlns:p14="http://schemas.microsoft.com/office/powerpoint/2010/main" val="2877472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1pPr>
    <a:lvl2pPr marL="4572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2pPr>
    <a:lvl3pPr marL="9144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3pPr>
    <a:lvl4pPr marL="13716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4pPr>
    <a:lvl5pPr marL="18288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یادداشت برای برگزار کننده</a:t>
            </a:r>
          </a:p>
          <a:p>
            <a:pPr algn="r" rtl="1"/>
            <a:r>
              <a:rPr lang="fa-I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این برنامه مجموعه ای از موضوعات و پیام های مختلف مرتبط با سلامت جنسی است. این برنامه به عنوان ابزاری برای کمک به تسهیل‌گران - مددکاران حمایت کننده دوزبانه، متخصصان بهداشت، مربیان و رهبران جامعه - در مورد سلامت جنسی زنانِ جوامع پناهنده و مهاجر در نظر گرفته شده است. </a:t>
            </a:r>
          </a:p>
          <a:p>
            <a:pPr algn="l" rtl="1"/>
            <a:endParaRPr lang="en-AU"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endParaRPr>
          </a:p>
          <a:p>
            <a:pPr algn="r" rtl="1"/>
            <a:r>
              <a:rPr lang="fa-I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شما مجبور نیستید کل برنامه را ارائه دهید. موضوعات و پیام هایی را انتخاب کنید که به مخاطبان شما مربوط می‌شود. قابل درک است که موضوعات خاصی ممکن است برای برخی فرهنگ‌ها مناسب نباشد یا ممکن است پیام‌ها یا موضوعات خاصی مانند پیشگیری از بارداری یا سقط جنین برای شرکت کنندگان ناراحت کننده باشد. اگر پیامی برای مخاطبان شما مهم است، اما می‌خواهید آن را به روشی متفاوت ارائه دهید، از کلماتی استفاده کنید که برای مخاطبانتان مناسب‌تر است.</a:t>
            </a:r>
          </a:p>
          <a:p>
            <a:pPr algn="l" rtl="1"/>
            <a:endParaRPr lang="en-AU"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endParaRPr>
          </a:p>
          <a:p>
            <a:pPr algn="r" rtl="1"/>
            <a:r>
              <a:rPr lang="fa-I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ما در این برنامه از ضمایر "شما" و "برای شما" استفاده می کنیم، همان طور که در سایر برنامه ها در جعبه ابزار استفاده کرده ایم. ما معتقدیم که این شکل از صحبت مستقیم با مخاطب به خوبی جواب می دهد و پیام ها را واضح و ملموس می کند. اگر این شکل مستقیم برای مخاطبان شما تعارض آمیز است، می توانید به جای آن از ضمایر «ما» و «برای ما» یا «او» و «برای او» استفاده کنید.</a:t>
            </a:r>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1</a:t>
            </a:fld>
            <a:endParaRPr lang="en-AU"/>
          </a:p>
        </p:txBody>
      </p:sp>
    </p:spTree>
    <p:extLst>
      <p:ext uri="{BB962C8B-B14F-4D97-AF65-F5344CB8AC3E}">
        <p14:creationId xmlns:p14="http://schemas.microsoft.com/office/powerpoint/2010/main" val="291638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algn="r" rtl="1">
              <a:buFont typeface="Arial" panose="020B0604020202020204" pitchFamily="34" charset="0"/>
              <a:buChar char="•"/>
            </a:pPr>
            <a:r>
              <a:rPr lang="fa-IR" sz="1200" b="0" i="0" u="none" strike="noStrike" dirty="0">
                <a:highlight>
                  <a:srgbClr val="000000">
                    <a:alpha val="0"/>
                  </a:srgbClr>
                </a:highlight>
              </a:rPr>
              <a:t>متأسفانه فیلم‌های شهوت‌انگیز می تواند بر افکار مردم در مورد جنسیت و رابطه جنسی تأثیر بگذارد. و این می تواند بر روابط افراد تأثیر بدی داشته باشد.</a:t>
            </a:r>
          </a:p>
          <a:p>
            <a:pPr marL="191564" indent="-191564" algn="r" rtl="1">
              <a:buFont typeface="Arial" panose="020B0604020202020204" pitchFamily="34" charset="0"/>
              <a:buChar char="•"/>
            </a:pPr>
            <a:r>
              <a:rPr lang="fa-IR" sz="1200" b="0" i="0" u="none" strike="noStrike" dirty="0">
                <a:highlight>
                  <a:srgbClr val="000000">
                    <a:alpha val="0"/>
                  </a:srgbClr>
                </a:highlight>
              </a:rPr>
              <a:t>پیدا کردن و تماشای فیلم‌های شهوت‌انگیز آسان است، بنابراین مهم است که از تأثیری که می تواند بر تمایلات و روابط جنسی شما بگذارد آگاه باشید.</a:t>
            </a:r>
          </a:p>
          <a:p>
            <a:pPr marL="191564" indent="-191564" algn="r" rtl="1">
              <a:buFont typeface="Arial" panose="020B0604020202020204" pitchFamily="34" charset="0"/>
              <a:buChar char="•"/>
            </a:pPr>
            <a:r>
              <a:rPr lang="fa-IR" sz="1200" b="0" i="0" u="none" strike="noStrike" dirty="0">
                <a:highlight>
                  <a:srgbClr val="000000">
                    <a:alpha val="0"/>
                  </a:srgbClr>
                </a:highlight>
              </a:rPr>
              <a:t>به یاد داشته باشید، فیلم‌های شهوت‌انگیز برای سرگرمی ساخته شده اند و چگونگی رابطه جنسی در زندگی واقعی را نشان نمی دهد. </a:t>
            </a:r>
          </a:p>
          <a:p>
            <a:pPr marL="191564" indent="-191564" algn="r" rtl="1">
              <a:buFont typeface="Arial" panose="020B0604020202020204" pitchFamily="34" charset="0"/>
              <a:buChar char="•"/>
            </a:pPr>
            <a:r>
              <a:rPr lang="fa-IR" sz="1200" b="0" i="0" u="none" strike="noStrike" dirty="0">
                <a:highlight>
                  <a:srgbClr val="000000">
                    <a:alpha val="0"/>
                  </a:srgbClr>
                </a:highlight>
              </a:rPr>
              <a:t>فیلم‌های شهوت‌انگیز اغلب اینها را نشان می دهد:</a:t>
            </a:r>
          </a:p>
          <a:p>
            <a:pPr marL="665891" lvl="1" indent="-182645" algn="r" rtl="1">
              <a:buFont typeface="Calibri" panose="020F0502020204030204" pitchFamily="34" charset="0"/>
              <a:buChar char="-"/>
            </a:pPr>
            <a:r>
              <a:rPr lang="fa-IR" sz="1200" b="0" i="0" u="none" strike="noStrike" dirty="0">
                <a:highlight>
                  <a:srgbClr val="000000">
                    <a:alpha val="0"/>
                  </a:srgbClr>
                </a:highlight>
              </a:rPr>
              <a:t>مردانی که زنان را تحت سلطه می‌گیرند</a:t>
            </a:r>
          </a:p>
          <a:p>
            <a:pPr marL="665891" lvl="1" indent="-182645" algn="r" rtl="1">
              <a:buFont typeface="Calibri" panose="020F0502020204030204" pitchFamily="34" charset="0"/>
              <a:buChar char="-"/>
            </a:pPr>
            <a:r>
              <a:rPr lang="fa-IR" sz="1200" b="0" i="0" u="none" strike="noStrike" dirty="0">
                <a:highlight>
                  <a:srgbClr val="000000">
                    <a:alpha val="0"/>
                  </a:srgbClr>
                </a:highlight>
              </a:rPr>
              <a:t>رابطه جنسی بدون رضایت - زمانی که شخصی با رابطه جنسی موافقت نمی کند یا مجبور می‌شود یا تحت فشار قرار می گیرد تا رابطه جنسی داشته باشد</a:t>
            </a:r>
          </a:p>
          <a:p>
            <a:pPr marL="665891" lvl="1" indent="-182645" algn="r" rtl="1">
              <a:buFont typeface="Calibri" panose="020F0502020204030204" pitchFamily="34" charset="0"/>
              <a:buChar char="-"/>
            </a:pPr>
            <a:r>
              <a:rPr lang="fa-IR" sz="1200" b="0" i="0" u="none" strike="noStrike" dirty="0">
                <a:highlight>
                  <a:srgbClr val="000000">
                    <a:alpha val="0"/>
                  </a:srgbClr>
                </a:highlight>
              </a:rPr>
              <a:t>لذت اغراق آمیز</a:t>
            </a:r>
          </a:p>
          <a:p>
            <a:pPr marL="191564" indent="-191564" algn="r" rtl="1">
              <a:buFont typeface="Arial" panose="020B0604020202020204" pitchFamily="34" charset="0"/>
              <a:buChar char="•"/>
            </a:pPr>
            <a:r>
              <a:rPr lang="fa-IR" sz="1200" b="0" i="0" u="none" strike="noStrike" dirty="0">
                <a:highlight>
                  <a:srgbClr val="000000">
                    <a:alpha val="0"/>
                  </a:srgbClr>
                </a:highlight>
              </a:rPr>
              <a:t>فیلم‌های شهوت‌انگیز زندگی واقعی نیستند.</a:t>
            </a:r>
          </a:p>
          <a:p>
            <a:endParaRPr lang="en-AU" dirty="0"/>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10</a:t>
            </a:fld>
            <a:endParaRPr lang="en-AU"/>
          </a:p>
        </p:txBody>
      </p:sp>
    </p:spTree>
    <p:extLst>
      <p:ext uri="{BB962C8B-B14F-4D97-AF65-F5344CB8AC3E}">
        <p14:creationId xmlns:p14="http://schemas.microsoft.com/office/powerpoint/2010/main" val="991871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IR" sz="1200" b="0" i="0" u="none" strike="noStrike" dirty="0">
                <a:highlight>
                  <a:srgbClr val="000000">
                    <a:alpha val="0"/>
                  </a:srgbClr>
                </a:highlight>
              </a:rPr>
              <a:t>بیایید در مورد لذت جنسی و آنچه می تواند بر زندگی جنسی شما تأثیر بگذارد صحبت کنیم.</a:t>
            </a:r>
          </a:p>
          <a:p>
            <a:pPr algn="r"/>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11</a:t>
            </a:fld>
            <a:endParaRPr lang="en-AU"/>
          </a:p>
        </p:txBody>
      </p:sp>
    </p:spTree>
    <p:extLst>
      <p:ext uri="{BB962C8B-B14F-4D97-AF65-F5344CB8AC3E}">
        <p14:creationId xmlns:p14="http://schemas.microsoft.com/office/powerpoint/2010/main" val="1367015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algn="r" rtl="1">
              <a:buFont typeface="Arial" panose="020B0604020202020204" pitchFamily="34" charset="0"/>
              <a:buChar char="•"/>
            </a:pPr>
            <a:r>
              <a:rPr lang="fa-IR" sz="1200" b="0" i="0" u="none" strike="noStrike" dirty="0">
                <a:highlight>
                  <a:srgbClr val="000000">
                    <a:alpha val="0"/>
                  </a:srgbClr>
                </a:highlight>
              </a:rPr>
              <a:t>حتی اگر برای برخی از افراد رابطه جنسی عمدتاً به منظور تلاش برای بچه دار شدن است، باید احساس خوبی نیز داشته باشد.</a:t>
            </a:r>
          </a:p>
          <a:p>
            <a:pPr marL="181218" indent="-181218" algn="r" rtl="1">
              <a:buFont typeface="Arial" panose="020B0604020202020204" pitchFamily="34" charset="0"/>
              <a:buChar char="•"/>
            </a:pPr>
            <a:r>
              <a:rPr lang="fa-IR" sz="1200" b="0" i="0" u="none" strike="noStrike" dirty="0">
                <a:highlight>
                  <a:srgbClr val="000000">
                    <a:alpha val="0"/>
                  </a:srgbClr>
                </a:highlight>
              </a:rPr>
              <a:t>زنان به اندازه مردان حق دارند لذت جنسی را احساس کنند. خوب است که زن از رابطه جنسی لذت ببرد و احساس لذت کند. خوب است که زن بدن خود را بشناسد، بداند چه حسی برایش خوب است، بداند که دوست دارد کجای بدنش لمس شود، و همچنین بداند چه چیزی را دوست ندارد.</a:t>
            </a:r>
          </a:p>
          <a:p>
            <a:pPr marL="191564" indent="-191564" algn="r" defTabSz="1021679" rtl="1">
              <a:buFont typeface="Arial" panose="020B0604020202020204" pitchFamily="34" charset="0"/>
              <a:buChar char="•"/>
              <a:defRPr/>
            </a:pPr>
            <a:r>
              <a:rPr lang="fa-IR" sz="1200" b="0" i="0" u="none" strike="noStrike" dirty="0">
                <a:highlight>
                  <a:srgbClr val="000000">
                    <a:alpha val="0"/>
                  </a:srgbClr>
                </a:highlight>
              </a:rPr>
              <a:t>داشتن تجربیات جنسی لذت بخش برای سلامتی شما نیز مفید است. می تواند به شما کمک کند: بهتر بخوابید، تنش تان را کاهش دهید، فشار خونتان را پایین بیاورید و سلامت قلبتان را بهبود بخشید. </a:t>
            </a:r>
          </a:p>
          <a:p>
            <a:pPr marL="191564" indent="-191564" algn="r" defTabSz="1021679" rtl="1">
              <a:buFont typeface="Arial" panose="020B0604020202020204" pitchFamily="34" charset="0"/>
              <a:buChar char="•"/>
              <a:defRPr/>
            </a:pPr>
            <a:r>
              <a:rPr lang="fa-IR" sz="1200" b="0" i="0" u="none" strike="noStrike" dirty="0">
                <a:highlight>
                  <a:srgbClr val="000000">
                    <a:alpha val="0"/>
                  </a:srgbClr>
                </a:highlight>
              </a:rPr>
              <a:t>در استرالیا صحبت در مورد رابطه جنسی، تمایلات جنسی و لذت جنسی اشکالی ندارد. </a:t>
            </a:r>
          </a:p>
          <a:p>
            <a:endParaRPr lang="en-AU" dirty="0"/>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12</a:t>
            </a:fld>
            <a:endParaRPr lang="en-AU"/>
          </a:p>
        </p:txBody>
      </p:sp>
    </p:spTree>
    <p:extLst>
      <p:ext uri="{BB962C8B-B14F-4D97-AF65-F5344CB8AC3E}">
        <p14:creationId xmlns:p14="http://schemas.microsoft.com/office/powerpoint/2010/main" val="1752440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dirty="0">
                <a:highlight>
                  <a:srgbClr val="000000">
                    <a:alpha val="0"/>
                  </a:srgbClr>
                </a:highlight>
              </a:rPr>
              <a:t>کارهایی هست که می توانید برای کمک به احساس لذت و داشتن زندگی جنسی بهتر انجام دهید. </a:t>
            </a:r>
          </a:p>
          <a:p>
            <a:pPr algn="r" rtl="1"/>
            <a:r>
              <a:rPr lang="fa-IR" sz="1200" b="0" i="0" u="none" strike="noStrike" dirty="0">
                <a:highlight>
                  <a:srgbClr val="000000">
                    <a:alpha val="0"/>
                  </a:srgbClr>
                </a:highlight>
              </a:rPr>
              <a:t>می توانید سعی کنید:</a:t>
            </a:r>
          </a:p>
          <a:p>
            <a:pPr marL="219159" indent="-191564" algn="r" rtl="1">
              <a:buFont typeface="Arial" panose="020B0604020202020204" pitchFamily="34" charset="0"/>
              <a:buChar char="•"/>
            </a:pPr>
            <a:r>
              <a:rPr lang="fa-IR" sz="1200" b="0" i="0" u="none" strike="noStrike" dirty="0">
                <a:highlight>
                  <a:srgbClr val="000000">
                    <a:alpha val="0"/>
                  </a:srgbClr>
                </a:highlight>
              </a:rPr>
              <a:t>با شناخت بدن خود - با کشف چیزهایی که از طریق لمس شریک جنسی تان یا خودتان احساس خوبی به شما می دهد - تمایلات جنسی خود را کشف کنید.</a:t>
            </a:r>
          </a:p>
          <a:p>
            <a:pPr marL="219159" indent="-191564" algn="r" rtl="1">
              <a:buFont typeface="Arial" panose="020B0604020202020204" pitchFamily="34" charset="0"/>
              <a:buChar char="•"/>
            </a:pPr>
            <a:r>
              <a:rPr lang="fa-IR" sz="1200" b="0" i="0" u="none" strike="noStrike" dirty="0">
                <a:highlight>
                  <a:srgbClr val="000000">
                    <a:alpha val="0"/>
                  </a:srgbClr>
                </a:highlight>
              </a:rPr>
              <a:t>با شریک جنسی‌تان صحبت کنید - مهم است که سعی کنید در مورد اینکه چه چیزی خوب است و چه چیزی خوب نیست صحبت کنید. اگر شما و شریک جنسی تان از زندگی جنسی خود احساس احترام و خوشحالی کنید، رابطه‌تان می تواند بهتر و مستحکم‌تر شود</a:t>
            </a:r>
          </a:p>
          <a:p>
            <a:pPr marL="219159" indent="-191564" algn="r" rtl="1">
              <a:buFont typeface="Arial" panose="020B0604020202020204" pitchFamily="34" charset="0"/>
              <a:buChar char="•"/>
            </a:pPr>
            <a:r>
              <a:rPr lang="fa-IR" sz="1200" b="0" i="0" u="none" strike="noStrike" dirty="0">
                <a:highlight>
                  <a:srgbClr val="000000">
                    <a:alpha val="0"/>
                  </a:srgbClr>
                </a:highlight>
              </a:rPr>
              <a:t>برای رابطه جنسی وقت بگذارید - ما زندگی های پرمشغله ای داریم، اما خوب است که وقتی شما و شریک جنسی تان دوست دارید رابطه جنسی داشته باشید</a:t>
            </a:r>
          </a:p>
          <a:p>
            <a:pPr marL="219159" indent="-191564" algn="r" rtl="1">
              <a:buFont typeface="Arial" panose="020B0604020202020204" pitchFamily="34" charset="0"/>
              <a:buChar char="•"/>
            </a:pPr>
            <a:r>
              <a:rPr lang="fa-IR" sz="1200" b="0" i="0" u="none" strike="noStrike" dirty="0">
                <a:highlight>
                  <a:srgbClr val="000000">
                    <a:alpha val="0"/>
                  </a:srgbClr>
                </a:highlight>
              </a:rPr>
              <a:t>اگر مشکلات جنسی دارید با پزشک، پرستار یا فردی مورد اعتماد صحبت کنید.</a:t>
            </a:r>
          </a:p>
          <a:p>
            <a:endParaRPr lang="en-AU" dirty="0"/>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13</a:t>
            </a:fld>
            <a:endParaRPr lang="en-AU"/>
          </a:p>
        </p:txBody>
      </p:sp>
    </p:spTree>
    <p:extLst>
      <p:ext uri="{BB962C8B-B14F-4D97-AF65-F5344CB8AC3E}">
        <p14:creationId xmlns:p14="http://schemas.microsoft.com/office/powerpoint/2010/main" val="2656036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rtl="1">
              <a:buFont typeface="Arial" panose="020B0604020202020204" pitchFamily="34" charset="0"/>
              <a:buChar char="•"/>
            </a:pPr>
            <a:r>
              <a:rPr lang="fa-IR" sz="1200" b="0" i="0" u="none" strike="noStrike" dirty="0">
                <a:highlight>
                  <a:srgbClr val="000000">
                    <a:alpha val="0"/>
                  </a:srgbClr>
                </a:highlight>
              </a:rPr>
              <a:t>طبیعی است که زندگی جنسی شما در طول زندگی تغییر کند. </a:t>
            </a:r>
          </a:p>
          <a:p>
            <a:pPr marL="191564" indent="-191564" algn="r" rtl="1">
              <a:buFont typeface="Arial" panose="020B0604020202020204" pitchFamily="34" charset="0"/>
              <a:buChar char="•"/>
            </a:pPr>
            <a:r>
              <a:rPr lang="fa-IR" sz="1200" b="0" i="0" u="none" strike="noStrike" dirty="0">
                <a:highlight>
                  <a:srgbClr val="000000">
                    <a:alpha val="0"/>
                  </a:srgbClr>
                </a:highlight>
              </a:rPr>
              <a:t>مسائل زیادی می توانند بر زندگی جنسی شما تأثیر بگذارند، مانند:</a:t>
            </a:r>
          </a:p>
          <a:p>
            <a:pPr marL="665891" lvl="1" indent="-182645" algn="r" rtl="1">
              <a:buFont typeface="Calibri" panose="020F0502020204030204" pitchFamily="34" charset="0"/>
              <a:buChar char="-"/>
            </a:pPr>
            <a:r>
              <a:rPr lang="fa-IR" sz="1200" b="0" i="0" u="none" strike="noStrike" dirty="0">
                <a:highlight>
                  <a:srgbClr val="000000">
                    <a:alpha val="0"/>
                  </a:srgbClr>
                </a:highlight>
              </a:rPr>
              <a:t>تغییرات بدن شما در دوره‌های مختلف زندگی تان. به عنوان مثال، پس از زایمان یا زمانی که سنتان بالاتر می رود، ممکن است تمایلی به داشتن رابطه جنسی نداشته باشید یا رابطه جنسی برایتان دردناک باشد</a:t>
            </a:r>
          </a:p>
          <a:p>
            <a:pPr marL="665891" lvl="1" indent="-182645" algn="r" rtl="1">
              <a:buFont typeface="Calibri" panose="020F0502020204030204" pitchFamily="34" charset="0"/>
              <a:buChar char="-"/>
            </a:pPr>
            <a:r>
              <a:rPr lang="fa-IR" sz="1200" b="0" i="0" u="none" strike="noStrike" dirty="0">
                <a:highlight>
                  <a:srgbClr val="000000">
                    <a:alpha val="0"/>
                  </a:srgbClr>
                </a:highlight>
              </a:rPr>
              <a:t>سلامتی شما و شریک جنسیتان</a:t>
            </a:r>
          </a:p>
          <a:p>
            <a:pPr marL="665891" lvl="1" indent="-182645" algn="r" rtl="1">
              <a:buFont typeface="Calibri" panose="020F0502020204030204" pitchFamily="34" charset="0"/>
              <a:buChar char="-"/>
            </a:pPr>
            <a:r>
              <a:rPr lang="fa-IR" sz="1200" b="0" i="0" u="none" strike="noStrike" dirty="0">
                <a:highlight>
                  <a:srgbClr val="000000">
                    <a:alpha val="0"/>
                  </a:srgbClr>
                </a:highlight>
              </a:rPr>
              <a:t>خلق و خوی شما - این‌که چه احساسی دارید، تنش دارید یا نه</a:t>
            </a:r>
          </a:p>
          <a:p>
            <a:pPr marL="665891" lvl="1" indent="-182645" algn="r" rtl="1">
              <a:buFont typeface="Calibri" panose="020F0502020204030204" pitchFamily="34" charset="0"/>
              <a:buChar char="-"/>
            </a:pPr>
            <a:r>
              <a:rPr lang="fa-IR" sz="1200" b="0" i="0" u="none" strike="noStrike" dirty="0">
                <a:highlight>
                  <a:srgbClr val="000000">
                    <a:alpha val="0"/>
                  </a:srgbClr>
                </a:highlight>
              </a:rPr>
              <a:t>این‌که از رابطه خود راضی هستید یا نه</a:t>
            </a:r>
          </a:p>
          <a:p>
            <a:pPr marL="665891" lvl="1" indent="-182645" algn="r" rtl="1">
              <a:buFont typeface="Calibri" panose="020F0502020204030204" pitchFamily="34" charset="0"/>
              <a:buChar char="-"/>
            </a:pPr>
            <a:r>
              <a:rPr lang="fa-IR" sz="1200" b="0" i="0" u="none" strike="noStrike" dirty="0">
                <a:highlight>
                  <a:srgbClr val="000000">
                    <a:alpha val="0"/>
                  </a:srgbClr>
                </a:highlight>
              </a:rPr>
              <a:t>مسئولیت های شما در خانه، مانند مراقبت از کودکان خردسال، والدین سالخورده یا دیگران. </a:t>
            </a:r>
          </a:p>
          <a:p>
            <a:pPr algn="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14</a:t>
            </a:fld>
            <a:endParaRPr lang="en-AU"/>
          </a:p>
        </p:txBody>
      </p:sp>
    </p:spTree>
    <p:extLst>
      <p:ext uri="{BB962C8B-B14F-4D97-AF65-F5344CB8AC3E}">
        <p14:creationId xmlns:p14="http://schemas.microsoft.com/office/powerpoint/2010/main" val="159276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IR" sz="1200" b="0" i="0" u="none" strike="noStrike" dirty="0">
                <a:highlight>
                  <a:srgbClr val="000000">
                    <a:alpha val="0"/>
                  </a:srgbClr>
                </a:highlight>
              </a:rPr>
              <a:t>بیایید در مورد برخی از مشکلات جنسی رایج صحبت کنیم.</a:t>
            </a:r>
          </a:p>
          <a:p>
            <a:pPr algn="r"/>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15</a:t>
            </a:fld>
            <a:endParaRPr lang="en-AU"/>
          </a:p>
        </p:txBody>
      </p:sp>
    </p:spTree>
    <p:extLst>
      <p:ext uri="{BB962C8B-B14F-4D97-AF65-F5344CB8AC3E}">
        <p14:creationId xmlns:p14="http://schemas.microsoft.com/office/powerpoint/2010/main" val="3346277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defTabSz="966493" rtl="1">
              <a:buFont typeface="Arial" panose="020B0604020202020204" pitchFamily="34" charset="0"/>
              <a:buChar char="•"/>
              <a:defRPr/>
            </a:pPr>
            <a:r>
              <a:rPr lang="fa-IR" sz="1200" b="0" i="0" u="none" strike="noStrike" dirty="0">
                <a:solidFill>
                  <a:schemeClr val="tx1"/>
                </a:solidFill>
                <a:highlight>
                  <a:srgbClr val="000000">
                    <a:alpha val="0"/>
                  </a:srgbClr>
                </a:highlight>
              </a:rPr>
              <a:t>بسیاری از زنان نگران رابطه جنسی هستند. به عنوان مثال، ممکن است رابطه جنسی برای شما دردناک باشد یا ممکن است نگران باشید که تمایلی به رابطه جنسی ندارید.</a:t>
            </a:r>
          </a:p>
          <a:p>
            <a:pPr marL="191564" indent="-191564" algn="r" rtl="1">
              <a:buFont typeface="Arial" panose="020B0604020202020204" pitchFamily="34" charset="0"/>
              <a:buChar char="•"/>
            </a:pPr>
            <a:r>
              <a:rPr lang="fa-IR" sz="1200" b="0" i="0" u="none" strike="noStrike" dirty="0">
                <a:solidFill>
                  <a:schemeClr val="tx1"/>
                </a:solidFill>
                <a:highlight>
                  <a:srgbClr val="000000">
                    <a:alpha val="0"/>
                  </a:srgbClr>
                </a:highlight>
              </a:rPr>
              <a:t>در صورت داشتن هر گونه نگرانی می توانید با پزشک یا پرستار خود صحبت کنید.</a:t>
            </a:r>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16</a:t>
            </a:fld>
            <a:endParaRPr lang="en-AU"/>
          </a:p>
        </p:txBody>
      </p:sp>
    </p:spTree>
    <p:extLst>
      <p:ext uri="{BB962C8B-B14F-4D97-AF65-F5344CB8AC3E}">
        <p14:creationId xmlns:p14="http://schemas.microsoft.com/office/powerpoint/2010/main" val="454628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rtl="1">
              <a:buFont typeface="Arial" panose="020B0604020202020204" pitchFamily="34" charset="0"/>
              <a:buChar char="•"/>
            </a:pPr>
            <a:r>
              <a:rPr lang="fa-IR" sz="1200" b="0" i="0" u="none" strike="noStrike" dirty="0">
                <a:highlight>
                  <a:srgbClr val="000000">
                    <a:alpha val="0"/>
                  </a:srgbClr>
                </a:highlight>
              </a:rPr>
              <a:t>برخی از زنان نگران رابطه جنسی دردناک هستند.</a:t>
            </a:r>
          </a:p>
          <a:p>
            <a:pPr marL="191564" indent="-191564" algn="r" rtl="1">
              <a:buFont typeface="Arial" panose="020B0604020202020204" pitchFamily="34" charset="0"/>
              <a:buChar char="•"/>
            </a:pPr>
            <a:r>
              <a:rPr lang="fa-IR" sz="1200" b="0" i="0" u="none" strike="noStrike" dirty="0">
                <a:highlight>
                  <a:srgbClr val="000000">
                    <a:alpha val="0"/>
                  </a:srgbClr>
                </a:highlight>
              </a:rPr>
              <a:t>رابطه جنسی دردناک زمانی است که زن درست قبل، در حین یا بعد از رابطه جنسی واژینال احساس درد کند. </a:t>
            </a:r>
          </a:p>
          <a:p>
            <a:pPr marL="191564" indent="-191564" algn="r" rtl="1">
              <a:buFont typeface="Arial" panose="020B0604020202020204" pitchFamily="34" charset="0"/>
              <a:buChar char="•"/>
            </a:pPr>
            <a:r>
              <a:rPr lang="fa-IR" sz="1200" b="0" i="0" u="none" strike="noStrike" dirty="0">
                <a:highlight>
                  <a:srgbClr val="000000">
                    <a:alpha val="0"/>
                  </a:srgbClr>
                </a:highlight>
              </a:rPr>
              <a:t>رابطه جنسی دردناک می تواند برای هر کسی پیش آید، اما در موارد زیر شایع تر است:</a:t>
            </a:r>
          </a:p>
          <a:p>
            <a:pPr marL="665891" lvl="1" indent="-182645" algn="r" rtl="1">
              <a:buFont typeface="Calibri" panose="020F0502020204030204" pitchFamily="34" charset="0"/>
              <a:buChar char="-"/>
            </a:pPr>
            <a:r>
              <a:rPr lang="fa-IR" sz="1200" b="0" i="0" u="none" strike="noStrike" dirty="0">
                <a:highlight>
                  <a:srgbClr val="000000">
                    <a:alpha val="0"/>
                  </a:srgbClr>
                </a:highlight>
              </a:rPr>
              <a:t>زنان جوان</a:t>
            </a:r>
          </a:p>
          <a:p>
            <a:pPr marL="665891" lvl="1" indent="-182645" algn="r" rtl="1">
              <a:buFont typeface="Calibri" panose="020F0502020204030204" pitchFamily="34" charset="0"/>
              <a:buChar char="-"/>
            </a:pPr>
            <a:r>
              <a:rPr lang="fa-IR" sz="1200" b="0" i="0" u="none" strike="noStrike" dirty="0">
                <a:highlight>
                  <a:srgbClr val="000000">
                    <a:alpha val="0"/>
                  </a:srgbClr>
                </a:highlight>
              </a:rPr>
              <a:t>زنانی که به تازگی زایمان کرده اند یا در دوران شیردهی هستند</a:t>
            </a:r>
          </a:p>
          <a:p>
            <a:pPr marL="665891" lvl="1" indent="-182645" algn="r" rtl="1">
              <a:buFont typeface="Calibri" panose="020F0502020204030204" pitchFamily="34" charset="0"/>
              <a:buChar char="-"/>
            </a:pPr>
            <a:r>
              <a:rPr lang="fa-IR" sz="1200" b="0" i="0" u="none" strike="noStrike" dirty="0">
                <a:highlight>
                  <a:srgbClr val="000000">
                    <a:alpha val="0"/>
                  </a:srgbClr>
                </a:highlight>
              </a:rPr>
              <a:t>زنان مسنی که دیگر پریود نمی شوند. </a:t>
            </a:r>
          </a:p>
          <a:p>
            <a:endParaRPr lang="en-AU" dirty="0"/>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17</a:t>
            </a:fld>
            <a:endParaRPr lang="en-AU"/>
          </a:p>
        </p:txBody>
      </p:sp>
    </p:spTree>
    <p:extLst>
      <p:ext uri="{BB962C8B-B14F-4D97-AF65-F5344CB8AC3E}">
        <p14:creationId xmlns:p14="http://schemas.microsoft.com/office/powerpoint/2010/main" val="1583813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defTabSz="966493" rtl="1">
              <a:buFont typeface="Arial" panose="020B0604020202020204" pitchFamily="34" charset="0"/>
              <a:buChar char="•"/>
              <a:defRPr/>
            </a:pPr>
            <a:r>
              <a:rPr lang="fa-IR" sz="1200" b="0" i="0" u="none" strike="noStrike" dirty="0">
                <a:highlight>
                  <a:srgbClr val="000000">
                    <a:alpha val="0"/>
                  </a:srgbClr>
                </a:highlight>
              </a:rPr>
              <a:t>رابطه جنسی دردناک می تواند به دلایل مختلفی ایجاد شود. </a:t>
            </a:r>
          </a:p>
          <a:p>
            <a:pPr marL="191564" indent="-191564" algn="r" rtl="1">
              <a:buFont typeface="Arial" panose="020B0604020202020204" pitchFamily="34" charset="0"/>
              <a:buChar char="•"/>
            </a:pPr>
            <a:r>
              <a:rPr lang="fa-IR" sz="1200" b="0" i="0" u="none" strike="noStrike" dirty="0">
                <a:highlight>
                  <a:srgbClr val="000000">
                    <a:alpha val="0"/>
                  </a:srgbClr>
                </a:highlight>
              </a:rPr>
              <a:t>اگر رابطه جنسی دردناکی دارید، می توانید با پزشک یا پرستار خود صحبت کنید. </a:t>
            </a:r>
          </a:p>
          <a:p>
            <a:pPr marL="191564" indent="-191564" algn="r" rtl="1">
              <a:buFont typeface="Arial" panose="020B0604020202020204" pitchFamily="34" charset="0"/>
              <a:buChar char="•"/>
            </a:pPr>
            <a:r>
              <a:rPr lang="fa-IR" sz="1200" b="0" i="0" u="none" strike="noStrike" dirty="0">
                <a:highlight>
                  <a:srgbClr val="000000">
                    <a:alpha val="0"/>
                  </a:srgbClr>
                </a:highlight>
              </a:rPr>
              <a:t>آنها می توانند به شما کمک کنند تا دریابید که چرا رابطه جنسی‌تان دردناک است و درمان مناسب را توصیه کنند. </a:t>
            </a:r>
          </a:p>
          <a:p>
            <a:pPr marL="191564" indent="-191564" algn="r" rtl="1">
              <a:buFont typeface="Arial" panose="020B0604020202020204" pitchFamily="34" charset="0"/>
              <a:buChar char="•"/>
            </a:pPr>
            <a:r>
              <a:rPr lang="fa-IR" sz="1200" b="0" i="0" u="none" strike="noStrike" dirty="0">
                <a:highlight>
                  <a:srgbClr val="000000">
                    <a:alpha val="0"/>
                  </a:srgbClr>
                </a:highlight>
              </a:rPr>
              <a:t>آنها ممکن است:</a:t>
            </a:r>
          </a:p>
          <a:p>
            <a:pPr marL="665891" lvl="1" indent="-182645" algn="r" defTabSz="966612" rtl="1">
              <a:buFont typeface="Calibri" panose="020F0502020204030204" pitchFamily="34" charset="0"/>
              <a:buChar char="-"/>
            </a:pPr>
            <a:r>
              <a:rPr lang="fa-IR" sz="1200" b="0" i="0" u="none" strike="noStrike" dirty="0">
                <a:highlight>
                  <a:srgbClr val="000000">
                    <a:alpha val="0"/>
                  </a:srgbClr>
                </a:highlight>
              </a:rPr>
              <a:t>علت درد را درمان کنند</a:t>
            </a:r>
          </a:p>
          <a:p>
            <a:pPr marL="665891" lvl="1" indent="-182645" algn="r" defTabSz="966612" rtl="1">
              <a:buFont typeface="Calibri" panose="020F0502020204030204" pitchFamily="34" charset="0"/>
              <a:buChar char="-"/>
            </a:pPr>
            <a:r>
              <a:rPr lang="fa-IR" sz="1200" b="0" i="0" u="none" strike="noStrike" dirty="0">
                <a:highlight>
                  <a:srgbClr val="000000">
                    <a:alpha val="0"/>
                  </a:srgbClr>
                </a:highlight>
              </a:rPr>
              <a:t>استفاده از روان کننده ها را توصیه کنند - روان کننده ها ژل ها، مایعات و روغن های خاصی هستند که می توانید آنها را در داخل واژن و روی آلت تناسلی شریک جنسیتان بمالید تا واژنتان مرطوب شود و از درد در هنگام رابطه جنسی جلوگیری شود . </a:t>
            </a:r>
          </a:p>
          <a:p>
            <a:pPr marL="665891" lvl="1" indent="-182645" algn="r" defTabSz="966612" rtl="1">
              <a:buFont typeface="Calibri" panose="020F0502020204030204" pitchFamily="34" charset="0"/>
              <a:buChar char="-"/>
            </a:pPr>
            <a:r>
              <a:rPr lang="fa-IR" sz="1200" b="0" i="0" u="none" strike="noStrike" dirty="0">
                <a:highlight>
                  <a:srgbClr val="000000">
                    <a:alpha val="0"/>
                  </a:srgbClr>
                </a:highlight>
              </a:rPr>
              <a:t>اگر اخیراً زایمان کرده اید یا اگر در مراحل بعدی زندگی هستید - تقریباً در زمانی که عادت ماهانه‌تان متوقف می شود - استفاده از کرم مخصوص واژن را توصیه کنند</a:t>
            </a:r>
          </a:p>
          <a:p>
            <a:pPr marL="665891" lvl="1" indent="-182645" algn="r" defTabSz="966612" rtl="1">
              <a:buFont typeface="Calibri" panose="020F0502020204030204" pitchFamily="34" charset="0"/>
              <a:buChar char="-"/>
            </a:pPr>
            <a:r>
              <a:rPr lang="fa-IR" sz="1200" b="0" i="0" u="none" strike="noStrike" dirty="0">
                <a:highlight>
                  <a:srgbClr val="000000">
                    <a:alpha val="0"/>
                  </a:srgbClr>
                </a:highlight>
              </a:rPr>
              <a:t>راه هایی را برای آرامش در حین رابطه جنسی پیشنهاد کنند</a:t>
            </a:r>
          </a:p>
          <a:p>
            <a:pPr marL="665891" lvl="1" indent="-182645" algn="r" defTabSz="966612" rtl="1">
              <a:buFont typeface="Calibri" panose="020F0502020204030204" pitchFamily="34" charset="0"/>
              <a:buChar char="-"/>
            </a:pPr>
            <a:r>
              <a:rPr lang="fa-IR" sz="1200" b="0" i="0" u="none" strike="noStrike" dirty="0">
                <a:highlight>
                  <a:srgbClr val="000000">
                    <a:alpha val="0"/>
                  </a:srgbClr>
                </a:highlight>
              </a:rPr>
              <a:t>شما را به متخصص ارجاع دهند، به عنوان مثال فیزیوتراپیستی که در زمینه سلامت زنان تخصص دارد.</a:t>
            </a:r>
            <a:endParaRPr lang="en-AU" sz="1200" dirty="0"/>
          </a:p>
          <a:p>
            <a:endParaRPr lang="en-AU" dirty="0"/>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18</a:t>
            </a:fld>
            <a:endParaRPr lang="en-AU"/>
          </a:p>
        </p:txBody>
      </p:sp>
    </p:spTree>
    <p:extLst>
      <p:ext uri="{BB962C8B-B14F-4D97-AF65-F5344CB8AC3E}">
        <p14:creationId xmlns:p14="http://schemas.microsoft.com/office/powerpoint/2010/main" val="3627889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algn="r" rtl="1">
              <a:buFont typeface="Arial" panose="020B0604020202020204" pitchFamily="34" charset="0"/>
              <a:buChar char="•"/>
            </a:pPr>
            <a:r>
              <a:rPr lang="fa-IR" sz="1200" b="0" i="0" u="none" strike="noStrike" dirty="0">
                <a:highlight>
                  <a:srgbClr val="000000">
                    <a:alpha val="0"/>
                  </a:srgbClr>
                </a:highlight>
              </a:rPr>
              <a:t>برای برخی از زنان عدم تمایل به رابطه جنسی نیز می تواند نگران کننده باشد. داشتن علاقه کم یا عدم تمایل به رابطه جنسی، میل جنسی کم نامیده می شود. میل جنسی به این معناست که چقدر دوست دارید رابطه جنسی، با یک شریک جنسی یا با خودتان داشته باشید. </a:t>
            </a:r>
          </a:p>
          <a:p>
            <a:pPr marL="191564" indent="-191564" algn="r" rtl="1">
              <a:buFont typeface="Arial" panose="020B0604020202020204" pitchFamily="34" charset="0"/>
              <a:buChar char="•"/>
            </a:pPr>
            <a:r>
              <a:rPr lang="fa-IR" sz="1200" b="0" i="0" u="none" strike="noStrike" dirty="0">
                <a:highlight>
                  <a:srgbClr val="000000">
                    <a:alpha val="0"/>
                  </a:srgbClr>
                </a:highlight>
              </a:rPr>
              <a:t>هر کسی ممکن است میل جنسی کم را تجربه کند. ممکن است در هر سنی اتفاق بیفتد، اما هر چه سن بالاتر می‌رود، شایع‌تر می‌شود.  </a:t>
            </a:r>
          </a:p>
          <a:p>
            <a:pPr marL="191564" indent="-191564" algn="r" rtl="1">
              <a:buFont typeface="Arial" panose="020B0604020202020204" pitchFamily="34" charset="0"/>
              <a:buChar char="•"/>
            </a:pPr>
            <a:r>
              <a:rPr lang="fa-IR" sz="1200" b="0" i="0" u="none" strike="noStrike" dirty="0">
                <a:highlight>
                  <a:srgbClr val="000000">
                    <a:alpha val="0"/>
                  </a:srgbClr>
                </a:highlight>
              </a:rPr>
              <a:t>اگر میل جنسی کم شما را آزار نمی دهد، مشکلی نیست. میل جنسی پایین تنها زمانی مشکل ساز می شود که شما را نگران کند یا باعث شود احساس نارضایتی کنید. </a:t>
            </a:r>
          </a:p>
          <a:p>
            <a:pPr algn="r"/>
            <a:endParaRPr lang="en-AU" dirty="0"/>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19</a:t>
            </a:fld>
            <a:endParaRPr lang="en-AU"/>
          </a:p>
        </p:txBody>
      </p:sp>
    </p:spTree>
    <p:extLst>
      <p:ext uri="{BB962C8B-B14F-4D97-AF65-F5344CB8AC3E}">
        <p14:creationId xmlns:p14="http://schemas.microsoft.com/office/powerpoint/2010/main" val="1812928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2</a:t>
            </a:fld>
            <a:endParaRPr lang="en-AU"/>
          </a:p>
        </p:txBody>
      </p:sp>
    </p:spTree>
    <p:extLst>
      <p:ext uri="{BB962C8B-B14F-4D97-AF65-F5344CB8AC3E}">
        <p14:creationId xmlns:p14="http://schemas.microsoft.com/office/powerpoint/2010/main" val="2016977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rtl="1">
              <a:buFont typeface="Arial" panose="020B0604020202020204" pitchFamily="34" charset="0"/>
              <a:buChar char="•"/>
            </a:pPr>
            <a:r>
              <a:rPr lang="fa-IR" sz="1200" b="0" i="0" u="none" strike="noStrike" dirty="0">
                <a:highlight>
                  <a:srgbClr val="000000">
                    <a:alpha val="0"/>
                  </a:srgbClr>
                </a:highlight>
              </a:rPr>
              <a:t>اگر میل جنسی تان کم است و شما را نگران می‌کند یا باعث می‌شود احساس ناراحتی کنید، درمان‌هایی در دسترس هستند. </a:t>
            </a:r>
          </a:p>
          <a:p>
            <a:pPr marL="191564" indent="-191564" algn="r" rtl="1">
              <a:buFont typeface="Arial" panose="020B0604020202020204" pitchFamily="34" charset="0"/>
              <a:buChar char="•"/>
            </a:pPr>
            <a:r>
              <a:rPr lang="fa-IR" sz="1200" b="0" i="0" u="none" strike="noStrike" dirty="0">
                <a:highlight>
                  <a:srgbClr val="000000">
                    <a:alpha val="0"/>
                  </a:srgbClr>
                </a:highlight>
              </a:rPr>
              <a:t>پزشک می تواند به شما کمک کند تا دریابید که چرا میل جنسی تان کم است و درمان مناسب را توصیه کند. به عنوان مثال، اگر کاهش میل جنسی شما به دلیل برخی مشکلات در رابطه‌تان باشد، پزشک ممکن است رابطه‌درمانی را توصیه کند. </a:t>
            </a:r>
          </a:p>
          <a:p>
            <a:pPr algn="r"/>
            <a:endParaRPr lang="en-AU" dirty="0"/>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20</a:t>
            </a:fld>
            <a:endParaRPr lang="en-AU"/>
          </a:p>
        </p:txBody>
      </p:sp>
    </p:spTree>
    <p:extLst>
      <p:ext uri="{BB962C8B-B14F-4D97-AF65-F5344CB8AC3E}">
        <p14:creationId xmlns:p14="http://schemas.microsoft.com/office/powerpoint/2010/main" val="3648714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IR" sz="1200" b="0" i="0" u="none" strike="noStrike" dirty="0">
                <a:highlight>
                  <a:srgbClr val="000000">
                    <a:alpha val="0"/>
                  </a:srgbClr>
                </a:highlight>
              </a:rPr>
              <a:t>بیایید در مورد روابط محترمانه و رضایت صحبت کنیم.</a:t>
            </a:r>
          </a:p>
          <a:p>
            <a:pPr algn="r"/>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21</a:t>
            </a:fld>
            <a:endParaRPr lang="en-AU"/>
          </a:p>
        </p:txBody>
      </p:sp>
    </p:spTree>
    <p:extLst>
      <p:ext uri="{BB962C8B-B14F-4D97-AF65-F5344CB8AC3E}">
        <p14:creationId xmlns:p14="http://schemas.microsoft.com/office/powerpoint/2010/main" val="780914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rtl="1">
              <a:buFont typeface="Arial" panose="020B0604020202020204" pitchFamily="34" charset="0"/>
              <a:buChar char="•"/>
            </a:pPr>
            <a:r>
              <a:rPr lang="fa-IR" sz="1200" b="0" i="0" u="none" strike="noStrike" dirty="0">
                <a:highlight>
                  <a:srgbClr val="000000">
                    <a:alpha val="0"/>
                  </a:srgbClr>
                </a:highlight>
              </a:rPr>
              <a:t>داشتن رابطه محترمانه، صادقانه و ایمن برای سلامتی و رفاه شما مهم است.</a:t>
            </a:r>
          </a:p>
          <a:p>
            <a:pPr marL="191564" indent="-191564" algn="r" rtl="1">
              <a:buFont typeface="Arial" panose="020B0604020202020204" pitchFamily="34" charset="0"/>
              <a:buChar char="•"/>
            </a:pPr>
            <a:r>
              <a:rPr lang="fa-IR" sz="1200" b="0" i="0" u="none" strike="noStrike" dirty="0">
                <a:highlight>
                  <a:srgbClr val="000000">
                    <a:alpha val="0"/>
                  </a:srgbClr>
                </a:highlight>
              </a:rPr>
              <a:t>مهمترین چیزها در هر رابطه عبارتند از:</a:t>
            </a:r>
          </a:p>
          <a:p>
            <a:pPr marL="665891" lvl="1" indent="-182645" algn="r" defTabSz="966612" rtl="1">
              <a:buFont typeface="Calibri" panose="020F0502020204030204" pitchFamily="34" charset="0"/>
              <a:buChar char="-"/>
            </a:pPr>
            <a:r>
              <a:rPr lang="fa-IR" sz="1200" b="0" i="0" u="none" strike="noStrike" dirty="0">
                <a:highlight>
                  <a:srgbClr val="000000">
                    <a:alpha val="0"/>
                  </a:srgbClr>
                </a:highlight>
              </a:rPr>
              <a:t>احترام - زمانی که هر دو طرف یکدیگر را همان طور که هستند، با توجه به علایق، آنچه دوست ندارند، و حد و مرزهایشان می پذیرند.</a:t>
            </a:r>
          </a:p>
          <a:p>
            <a:pPr marL="665891" lvl="1" indent="-182645" algn="r" defTabSz="966612" rtl="1">
              <a:buFont typeface="Calibri" panose="020F0502020204030204" pitchFamily="34" charset="0"/>
              <a:buChar char="-"/>
            </a:pPr>
            <a:r>
              <a:rPr lang="fa-IR" sz="1200" b="0" i="0" u="none" strike="noStrike" dirty="0">
                <a:highlight>
                  <a:srgbClr val="000000">
                    <a:alpha val="0"/>
                  </a:srgbClr>
                </a:highlight>
              </a:rPr>
              <a:t>آزادی گفتگو - زمانی که می توانید آزادانه با شریک جنسی‌تان در مورد افکار، احساسات، نیازهای خود، آنچه دوست دارید وآنچه نمی پسندید صحبت کنید. </a:t>
            </a:r>
          </a:p>
          <a:p>
            <a:pPr marL="665891" lvl="1" indent="-182645" algn="r" defTabSz="966612" rtl="1">
              <a:buFont typeface="Calibri" panose="020F0502020204030204" pitchFamily="34" charset="0"/>
              <a:buChar char="-"/>
            </a:pPr>
            <a:r>
              <a:rPr lang="fa-IR" sz="1200" b="0" i="0" u="none" strike="noStrike" dirty="0">
                <a:highlight>
                  <a:srgbClr val="000000">
                    <a:alpha val="0"/>
                  </a:srgbClr>
                </a:highlight>
              </a:rPr>
              <a:t>ایمنی - هرگز نباید از شریک جنسی‌تان احساس ترس کنید یا کاری کنید که شریک جنسی‌تان احساس ترس کند. </a:t>
            </a:r>
          </a:p>
          <a:p>
            <a:pPr algn="r"/>
            <a:endParaRPr lang="en-AU" sz="1200" dirty="0"/>
          </a:p>
          <a:p>
            <a:pPr algn="r"/>
            <a:endParaRPr lang="en-AU" dirty="0"/>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22</a:t>
            </a:fld>
            <a:endParaRPr lang="en-AU"/>
          </a:p>
        </p:txBody>
      </p:sp>
    </p:spTree>
    <p:extLst>
      <p:ext uri="{BB962C8B-B14F-4D97-AF65-F5344CB8AC3E}">
        <p14:creationId xmlns:p14="http://schemas.microsoft.com/office/powerpoint/2010/main" val="1038347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algn="r" rtl="1">
              <a:buFont typeface="Arial" panose="020B0604020202020204" pitchFamily="34" charset="0"/>
              <a:buChar char="•"/>
            </a:pPr>
            <a:r>
              <a:rPr lang="fa-IR" sz="1200" b="0" i="0" u="none" strike="noStrike" dirty="0">
                <a:highlight>
                  <a:srgbClr val="000000">
                    <a:alpha val="0"/>
                  </a:srgbClr>
                </a:highlight>
              </a:rPr>
              <a:t>رابطه جنسی سالم با رضایت همراه است.</a:t>
            </a:r>
          </a:p>
          <a:p>
            <a:pPr marL="191564" indent="-191564" algn="r" rtl="1">
              <a:buFont typeface="Arial" panose="020B0604020202020204" pitchFamily="34" charset="0"/>
              <a:buChar char="•"/>
            </a:pPr>
            <a:r>
              <a:rPr lang="fa-IR" sz="1200" b="0" i="0" u="none" strike="noStrike" dirty="0">
                <a:highlight>
                  <a:srgbClr val="000000">
                    <a:alpha val="0"/>
                  </a:srgbClr>
                </a:highlight>
              </a:rPr>
              <a:t>هنگام صحبت در مورد رابطه جنسی، رضایت به این معنی است که شما آزادانه و با خوشحالی موافقت می کنید که با شخص دیگری رابطه جنسی داشته باشید یا کارهای جنسی‌ای انجام دهید زیرا در آن زمان چنین می خواهید. این شامل هر نوع رابطه جنسی است: رابطه جنسی واژینال، دهانی یا مقعدی، یا هر کار جنسی‌ای که از انجام آن لذت می برید، به شرطی که هر دوی شما بخواهید آنها را انجام دهید.</a:t>
            </a:r>
          </a:p>
          <a:p>
            <a:pPr marL="191564" indent="-191564" algn="r" rtl="1">
              <a:buFont typeface="Arial" panose="020B0604020202020204" pitchFamily="34" charset="0"/>
              <a:buChar char="•"/>
            </a:pPr>
            <a:r>
              <a:rPr lang="fa-IR" sz="1200" b="0" i="0" u="none" strike="noStrike" dirty="0">
                <a:highlight>
                  <a:srgbClr val="000000">
                    <a:alpha val="0"/>
                  </a:srgbClr>
                </a:highlight>
              </a:rPr>
              <a:t>رضایت باید متقابل باشد، به این معنی که هر دو طرف موافق باشند.</a:t>
            </a:r>
          </a:p>
          <a:p>
            <a:pPr marL="191564" indent="-191564" algn="r" defTabSz="966612" rtl="1">
              <a:buFont typeface="Arial" panose="020B0604020202020204" pitchFamily="34" charset="0"/>
              <a:buChar char="•"/>
              <a:defRPr/>
            </a:pPr>
            <a:r>
              <a:rPr lang="fa-IR" sz="1200" b="0" i="0" u="none" strike="noStrike" dirty="0">
                <a:highlight>
                  <a:srgbClr val="000000">
                    <a:alpha val="0"/>
                  </a:srgbClr>
                </a:highlight>
              </a:rPr>
              <a:t>مهم نیست که اولین بار است که با کسی رابطه جنسی برقرار می‌کنید یا کارهای جنسی انجام می دهید یا برای بار</a:t>
            </a:r>
            <a:r>
              <a:rPr lang="fa-IR" sz="1200" b="0" i="0" u="none" strike="noStrike" baseline="30000" dirty="0">
                <a:highlight>
                  <a:srgbClr val="000000">
                    <a:alpha val="0"/>
                  </a:srgbClr>
                </a:highlight>
              </a:rPr>
              <a:t>صدمین</a:t>
            </a:r>
            <a:r>
              <a:rPr lang="fa-IR" sz="1200" b="0" i="0" u="none" strike="noStrike" dirty="0">
                <a:highlight>
                  <a:srgbClr val="000000">
                    <a:alpha val="0"/>
                  </a:srgbClr>
                </a:highlight>
              </a:rPr>
              <a:t> بار، رضایت همیشه مهم است. </a:t>
            </a:r>
          </a:p>
          <a:p>
            <a:pPr marL="191564" indent="-191564" algn="r" rtl="1">
              <a:buFont typeface="Arial" panose="020B0604020202020204" pitchFamily="34" charset="0"/>
              <a:buChar char="•"/>
            </a:pPr>
            <a:r>
              <a:rPr lang="fa-IR" sz="1200" b="0" i="0" u="none" strike="noStrike" dirty="0">
                <a:highlight>
                  <a:srgbClr val="000000">
                    <a:alpha val="0"/>
                  </a:srgbClr>
                </a:highlight>
              </a:rPr>
              <a:t>شما حق دارید "نه" بگویید، حتی اگر فرد مقابل شوهر یا شریک جنسی طولانی مدت شما باشد. ممکن است حوصله رابطه جنسی نداشته باشید، ممکن است چیزهای جنسی‌ای را که شریک جنسیتان پیشنهاد می کند دوست نداشته باشید، یا ممکن است برای شما دردناک باشد.</a:t>
            </a:r>
          </a:p>
          <a:p>
            <a:pPr marL="191564" indent="-191564" algn="r" rtl="1">
              <a:buFont typeface="Arial" panose="020B0604020202020204" pitchFamily="34" charset="0"/>
              <a:buChar char="•"/>
            </a:pPr>
            <a:r>
              <a:rPr lang="fa-IR" sz="1200" b="0" i="0" u="none" strike="noStrike" dirty="0">
                <a:highlight>
                  <a:srgbClr val="000000">
                    <a:alpha val="0"/>
                  </a:srgbClr>
                </a:highlight>
              </a:rPr>
              <a:t>حتی اگر موافقت کرده اید که با کسی رابطه جنسی داشته باشید اما نظرتان تغییر کرده اسنت، می توانید در هر زمانی حتی در حین داشتن رابطه جنسی بگویید "بس کن".</a:t>
            </a:r>
          </a:p>
          <a:p>
            <a:pPr marL="191564" indent="-191564" algn="r" defTabSz="1021679" rtl="1">
              <a:buFont typeface="Arial" panose="020B0604020202020204" pitchFamily="34" charset="0"/>
              <a:buChar char="•"/>
              <a:defRPr/>
            </a:pPr>
            <a:r>
              <a:rPr lang="fa-IR" sz="1200" b="0" i="0" u="none" strike="noStrike" dirty="0">
                <a:highlight>
                  <a:srgbClr val="000000">
                    <a:alpha val="0"/>
                  </a:srgbClr>
                </a:highlight>
              </a:rPr>
              <a:t>رابطه جنسی بدون رضایت، خشونت جنسی است و درست نیست. </a:t>
            </a:r>
          </a:p>
          <a:p>
            <a:pPr marL="191564" indent="-191564" algn="r">
              <a:buFontTx/>
              <a:buChar char="-"/>
            </a:pPr>
            <a:endParaRPr lang="en-AU" dirty="0"/>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23</a:t>
            </a:fld>
            <a:endParaRPr lang="en-AU"/>
          </a:p>
        </p:txBody>
      </p:sp>
    </p:spTree>
    <p:extLst>
      <p:ext uri="{BB962C8B-B14F-4D97-AF65-F5344CB8AC3E}">
        <p14:creationId xmlns:p14="http://schemas.microsoft.com/office/powerpoint/2010/main" val="295812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defTabSz="1021679" rtl="1">
              <a:buFont typeface="Arial" panose="020B0604020202020204" pitchFamily="34" charset="0"/>
              <a:buChar char="•"/>
              <a:defRPr/>
            </a:pPr>
            <a:r>
              <a:rPr lang="fa-IR" sz="1200" b="0" i="0" u="none" strike="noStrike" dirty="0">
                <a:highlight>
                  <a:srgbClr val="000000">
                    <a:alpha val="0"/>
                  </a:srgbClr>
                </a:highlight>
              </a:rPr>
              <a:t>اگر نگران هستید که شخصی بدون رضایت شما با شما رابطه جنسی داشته یا کارهای جنسی انجام داده است، یا اگر نگران رابطه جنسی خود هستید، می توانید با </a:t>
            </a:r>
            <a:r>
              <a:rPr lang="en-AU" sz="1200" b="0" i="0" u="none" strike="noStrike" dirty="0">
                <a:highlight>
                  <a:srgbClr val="000000">
                    <a:alpha val="0"/>
                  </a:srgbClr>
                </a:highlight>
              </a:rPr>
              <a:t>1800</a:t>
            </a:r>
            <a:r>
              <a:rPr lang="fa-IR" sz="1200" b="0" i="0" u="none" strike="noStrike" dirty="0">
                <a:highlight>
                  <a:srgbClr val="000000">
                    <a:alpha val="0"/>
                  </a:srgbClr>
                </a:highlight>
              </a:rPr>
              <a:t>RESPECT تماس بگیرید. </a:t>
            </a:r>
          </a:p>
          <a:p>
            <a:pPr marL="191564" indent="-191564" algn="r" defTabSz="1021679" rtl="1">
              <a:buFont typeface="Arial" panose="020B0604020202020204" pitchFamily="34" charset="0"/>
              <a:buChar char="•"/>
              <a:defRPr/>
            </a:pPr>
            <a:r>
              <a:rPr lang="en-AU" sz="1200" b="0" i="0" u="none" strike="noStrike" dirty="0">
                <a:highlight>
                  <a:srgbClr val="000000">
                    <a:alpha val="0"/>
                  </a:srgbClr>
                </a:highlight>
              </a:rPr>
              <a:t>1800</a:t>
            </a:r>
            <a:r>
              <a:rPr lang="fa-IR" sz="1200" b="0" i="0" u="none" strike="noStrike" dirty="0">
                <a:highlight>
                  <a:srgbClr val="000000">
                    <a:alpha val="0"/>
                  </a:srgbClr>
                </a:highlight>
              </a:rPr>
              <a:t>RESPECT خدمات مشاوره ملی تجاوز جنسی و خشونت خانوادگی است. </a:t>
            </a:r>
          </a:p>
          <a:p>
            <a:pPr marL="191564" indent="-191564" algn="r" defTabSz="1021679" rtl="1">
              <a:buFont typeface="Arial" panose="020B0604020202020204" pitchFamily="34" charset="0"/>
              <a:buChar char="•"/>
              <a:defRPr/>
            </a:pPr>
            <a:r>
              <a:rPr lang="fa-IR" sz="1200" b="0" i="0" u="none" strike="noStrike" dirty="0">
                <a:highlight>
                  <a:srgbClr val="000000">
                    <a:alpha val="0"/>
                  </a:srgbClr>
                </a:highlight>
              </a:rPr>
              <a:t>می توانید همه روزه با این خدمات تماس بگیرید - ۲۴ ساعت شبانه روز، ۷ روز هفته.  </a:t>
            </a:r>
          </a:p>
          <a:p>
            <a:pPr marL="191564" indent="-191564" algn="r" defTabSz="1021679" rtl="1">
              <a:buFont typeface="Arial" panose="020B0604020202020204" pitchFamily="34" charset="0"/>
              <a:buChar char="•"/>
              <a:defRPr/>
            </a:pPr>
            <a:r>
              <a:rPr lang="fa-IR" sz="1200" b="0" i="0" u="none" strike="noStrike" dirty="0">
                <a:highlight>
                  <a:srgbClr val="000000">
                    <a:alpha val="0"/>
                  </a:srgbClr>
                </a:highlight>
              </a:rPr>
              <a:t>اگر انگلیسی زبان اول شما نیست و ترجیح می دهید به زبان خود صحبت کنید، می توانید مترجم درخواست کنید. </a:t>
            </a:r>
          </a:p>
          <a:p>
            <a:pPr marL="191564" indent="-191564" algn="r" defTabSz="1021679" rtl="1">
              <a:buFont typeface="Arial" panose="020B0604020202020204" pitchFamily="34" charset="0"/>
              <a:buChar char="•"/>
              <a:defRPr/>
            </a:pPr>
            <a:r>
              <a:rPr lang="fa-IR" sz="1200" b="0" i="0" u="none" strike="noStrike" dirty="0">
                <a:highlight>
                  <a:srgbClr val="000000">
                    <a:alpha val="0"/>
                  </a:srgbClr>
                </a:highlight>
              </a:rPr>
              <a:t>مشاوران به داستان شما گوش می دهند و حمایتی را ارائه می دهند که برای شما و موقعیت شما مناسب است. </a:t>
            </a:r>
          </a:p>
          <a:p>
            <a:pPr marL="191564" indent="-191564" algn="r" defTabSz="1021679" rtl="1">
              <a:buFont typeface="Arial" panose="020B0604020202020204" pitchFamily="34" charset="0"/>
              <a:buChar char="•"/>
              <a:defRPr/>
            </a:pPr>
            <a:r>
              <a:rPr lang="fa-IR" sz="1200" b="0" i="0" u="none" strike="noStrike" dirty="0">
                <a:highlight>
                  <a:srgbClr val="000000">
                    <a:alpha val="0"/>
                  </a:srgbClr>
                </a:highlight>
              </a:rPr>
              <a:t>همچنین می توانید برای کسب اطلاعات به زبان های مختلف و یافتن خدمات پشتیبانی در ایالت یا قلمرو خود از وب سایت آنها به آدرس </a:t>
            </a:r>
            <a:r>
              <a:rPr lang="en-AU" sz="1200" b="0" i="0" u="none" strike="noStrike" dirty="0">
                <a:highlight>
                  <a:srgbClr val="000000">
                    <a:alpha val="0"/>
                  </a:srgbClr>
                </a:highlight>
              </a:rPr>
              <a:t>1800</a:t>
            </a:r>
            <a:r>
              <a:rPr lang="fa-IR" sz="1200" b="0" i="0" u="none" strike="noStrike" dirty="0">
                <a:highlight>
                  <a:srgbClr val="000000">
                    <a:alpha val="0"/>
                  </a:srgbClr>
                </a:highlight>
              </a:rPr>
              <a:t>respect.org.au دیدن کنید.</a:t>
            </a:r>
            <a:endParaRPr lang="en-AU" dirty="0"/>
          </a:p>
          <a:p>
            <a:pPr marL="191564" indent="-191564" algn="r" defTabSz="1021679" rtl="1">
              <a:buFont typeface="Arial" panose="020B0604020202020204" pitchFamily="34" charset="0"/>
              <a:buChar char="•"/>
              <a:defRPr/>
            </a:pPr>
            <a:r>
              <a:rPr lang="fa-IR" sz="1200" b="0" i="0" u="none" strike="noStrike" dirty="0">
                <a:highlight>
                  <a:srgbClr val="000000">
                    <a:alpha val="0"/>
                  </a:srgbClr>
                </a:highlight>
              </a:rPr>
              <a:t>همچنین ممکن است دوست، یکی از اعضای خانواده، بزرگان جامعه یا کارمند بهداشتی‌ داشته باشید که به او اعتماد دارید و از او راهنمایی یا حمایت بخواهید. </a:t>
            </a:r>
          </a:p>
          <a:p>
            <a:pPr algn="r" defTabSz="1021679">
              <a:defRPr/>
            </a:pPr>
            <a:endParaRPr lang="en-AU" dirty="0"/>
          </a:p>
          <a:p>
            <a:pPr algn="r" defTabSz="1021679">
              <a:defRPr/>
            </a:pPr>
            <a:endParaRPr lang="en-AU" dirty="0"/>
          </a:p>
          <a:p>
            <a:pPr algn="r"/>
            <a:endParaRPr lang="en-AU" dirty="0"/>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24</a:t>
            </a:fld>
            <a:endParaRPr lang="en-AU"/>
          </a:p>
        </p:txBody>
      </p:sp>
    </p:spTree>
    <p:extLst>
      <p:ext uri="{BB962C8B-B14F-4D97-AF65-F5344CB8AC3E}">
        <p14:creationId xmlns:p14="http://schemas.microsoft.com/office/powerpoint/2010/main" val="1465723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a-IR" sz="1200" b="0" i="0" u="none" strike="noStrike" dirty="0">
                <a:highlight>
                  <a:srgbClr val="000000">
                    <a:alpha val="0"/>
                  </a:srgbClr>
                </a:highlight>
              </a:rPr>
              <a:t>بیایید در مورد عفونت های مقاربتی یا بیماری های مقاربتی صحبت کنیم و اینکه در صورت ابتلا به آنها چه کاری باید انجام دهید.</a:t>
            </a:r>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25</a:t>
            </a:fld>
            <a:endParaRPr lang="en-AU"/>
          </a:p>
        </p:txBody>
      </p:sp>
    </p:spTree>
    <p:extLst>
      <p:ext uri="{BB962C8B-B14F-4D97-AF65-F5344CB8AC3E}">
        <p14:creationId xmlns:p14="http://schemas.microsoft.com/office/powerpoint/2010/main" val="2916717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rtl="1">
              <a:buFont typeface="Arial" panose="020B0604020202020204" pitchFamily="34" charset="0"/>
              <a:buChar char="•"/>
            </a:pPr>
            <a:r>
              <a:rPr lang="fa-IR" sz="1200" b="0" i="0" u="none" strike="noStrike" dirty="0">
                <a:highlight>
                  <a:srgbClr val="000000">
                    <a:alpha val="0"/>
                  </a:srgbClr>
                </a:highlight>
              </a:rPr>
              <a:t>عفونت‌های مقاربتی‌ عفونت‌های جنسی واگیرداری هستند که می‌توانند در حین رابطه جنسی از یک فرد- فرد آلوده - به فرد دیگر منتقل شوند. انواع مختلفی از عفونت‌های جنسی وجود دارد، به عنوان مثال کلامیدیا، تبخال تناسلی، هپاتیت بی یا سیفلیس.</a:t>
            </a:r>
          </a:p>
          <a:p>
            <a:pPr marL="191564" indent="-191564" algn="r" defTabSz="966493" rtl="1">
              <a:buFont typeface="Arial" panose="020B0604020202020204" pitchFamily="34" charset="0"/>
              <a:buChar char="•"/>
              <a:defRPr/>
            </a:pPr>
            <a:r>
              <a:rPr lang="fa-IR" sz="1200" b="0" i="0" u="none" strike="noStrike" dirty="0">
                <a:highlight>
                  <a:srgbClr val="000000">
                    <a:alpha val="0"/>
                  </a:srgbClr>
                </a:highlight>
              </a:rPr>
              <a:t>هر کسی ممکن است به عفونت جنسی مبتلا شود – اگر با افراد مختلف رابطه جنسی داشته باشید یا شریک جنسی‌تان با افراد دیگر رابطه جنسی داشته باشد، ممکن است به عفونت جنسی مبتلا شوید.</a:t>
            </a:r>
          </a:p>
          <a:p>
            <a:pPr marL="191564" indent="-191564" algn="r" rtl="1">
              <a:buFont typeface="Arial" panose="020B0604020202020204" pitchFamily="34" charset="0"/>
              <a:buChar char="•"/>
            </a:pPr>
            <a:r>
              <a:rPr lang="fa-IR" sz="1200" b="0" i="0" u="none" strike="noStrike" dirty="0">
                <a:highlight>
                  <a:srgbClr val="000000">
                    <a:alpha val="0"/>
                  </a:srgbClr>
                </a:highlight>
              </a:rPr>
              <a:t>بیشتر عفونت‌های مقاربتی را می توان با دارو درمان یا مهار کرد.  </a:t>
            </a:r>
          </a:p>
          <a:p>
            <a:pPr marL="191564" indent="-191564" algn="r" rtl="1">
              <a:buFont typeface="Arial" panose="020B0604020202020204" pitchFamily="34" charset="0"/>
              <a:buChar char="•"/>
            </a:pPr>
            <a:r>
              <a:rPr lang="fa-IR" sz="1200" b="0" i="0" u="none" strike="noStrike" dirty="0">
                <a:highlight>
                  <a:srgbClr val="000000">
                    <a:alpha val="0"/>
                  </a:srgbClr>
                </a:highlight>
              </a:rPr>
              <a:t>عفونت‌های مقاربتی در صورت عدم درمان می توانند باعث مشکلات سلامتی شوند.  </a:t>
            </a:r>
          </a:p>
          <a:p>
            <a:pPr marL="191564" indent="-191564" algn="r" defTabSz="1012139" rtl="1">
              <a:buFont typeface="Arial" panose="020B0604020202020204" pitchFamily="34" charset="0"/>
              <a:buChar char="•"/>
              <a:defRPr/>
            </a:pPr>
            <a:r>
              <a:rPr lang="fa-IR" sz="1200" b="0" i="0" u="none" strike="noStrike" dirty="0">
                <a:highlight>
                  <a:srgbClr val="000000">
                    <a:alpha val="0"/>
                  </a:srgbClr>
                </a:highlight>
              </a:rPr>
              <a:t>بهترین راه برای محافظت از خود در برابر ابتلا به عفونت‌های مقاربتی یا انتقال آن به افراد دیگر استفاده از کاندوم هنگام رابطه جنسی است. کاندوم تبادل مایعات بدن را که می تواند بیماری های مقاربتی را منتقل کند متوقف می کند. </a:t>
            </a:r>
          </a:p>
          <a:p>
            <a:pPr algn="r"/>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26</a:t>
            </a:fld>
            <a:endParaRPr lang="en-AU"/>
          </a:p>
        </p:txBody>
      </p:sp>
    </p:spTree>
    <p:extLst>
      <p:ext uri="{BB962C8B-B14F-4D97-AF65-F5344CB8AC3E}">
        <p14:creationId xmlns:p14="http://schemas.microsoft.com/office/powerpoint/2010/main" val="583049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indent="-190278" algn="r" rtl="1">
              <a:buFont typeface="Arial" panose="020B0604020202020204" pitchFamily="34" charset="0"/>
              <a:buChar char="•"/>
            </a:pPr>
            <a:r>
              <a:rPr lang="fa-IR" sz="1200" b="0" i="0" u="none" strike="noStrike" dirty="0">
                <a:highlight>
                  <a:srgbClr val="000000">
                    <a:alpha val="0"/>
                  </a:srgbClr>
                </a:highlight>
              </a:rPr>
              <a:t>علائم شایع عفونت‌های مقاربتی عبارتند از:</a:t>
            </a:r>
          </a:p>
          <a:p>
            <a:pPr marL="665891" lvl="1" indent="-182645" algn="r" defTabSz="966612" rtl="1">
              <a:buFont typeface="Calibri" panose="020F0502020204030204" pitchFamily="34" charset="0"/>
              <a:buChar char="-"/>
            </a:pPr>
            <a:r>
              <a:rPr lang="fa-IR" sz="1200" b="0" i="0" u="none" strike="noStrike" dirty="0">
                <a:highlight>
                  <a:srgbClr val="000000">
                    <a:alpha val="0"/>
                  </a:srgbClr>
                </a:highlight>
              </a:rPr>
              <a:t>خارش، سوزش، تاول، زخم یا التهاب در اطراف قسمت های خصوصی: فرج، آلت تناسلی یا مقعد </a:t>
            </a:r>
          </a:p>
          <a:p>
            <a:pPr marL="665891" lvl="1" indent="-182645" algn="r" defTabSz="966612" rtl="1">
              <a:buFont typeface="Calibri" panose="020F0502020204030204" pitchFamily="34" charset="0"/>
              <a:buChar char="-"/>
            </a:pPr>
            <a:r>
              <a:rPr lang="fa-IR" sz="1200" b="0" i="0" u="none" strike="noStrike" dirty="0">
                <a:highlight>
                  <a:srgbClr val="000000">
                    <a:alpha val="0"/>
                  </a:srgbClr>
                </a:highlight>
              </a:rPr>
              <a:t>درد هنگام ادرار</a:t>
            </a:r>
          </a:p>
          <a:p>
            <a:pPr marL="665891" lvl="1" indent="-182645" algn="r" defTabSz="966612" rtl="1">
              <a:buFont typeface="Calibri" panose="020F0502020204030204" pitchFamily="34" charset="0"/>
              <a:buChar char="-"/>
            </a:pPr>
            <a:r>
              <a:rPr lang="fa-IR" sz="1200" b="0" i="0" u="none" strike="noStrike" dirty="0">
                <a:highlight>
                  <a:srgbClr val="000000">
                    <a:alpha val="0"/>
                  </a:srgbClr>
                </a:highlight>
              </a:rPr>
              <a:t>مایع یا ترشح غیرعادی‌ که از قسمت های خصوصی خارج می شود: واژن، آلت تناسلی یا مقعد</a:t>
            </a:r>
          </a:p>
          <a:p>
            <a:pPr marL="665891" lvl="1" indent="-182645" algn="r" defTabSz="966612" rtl="1">
              <a:buFont typeface="Calibri" panose="020F0502020204030204" pitchFamily="34" charset="0"/>
              <a:buChar char="-"/>
            </a:pPr>
            <a:r>
              <a:rPr lang="fa-IR" sz="1200" b="0" i="0" u="none" strike="noStrike" dirty="0">
                <a:highlight>
                  <a:srgbClr val="000000">
                    <a:alpha val="0"/>
                  </a:srgbClr>
                </a:highlight>
              </a:rPr>
              <a:t>درد یا خونریزی در حین رابطه جنسی</a:t>
            </a:r>
          </a:p>
          <a:p>
            <a:pPr marL="191564" indent="-191564" algn="r" rtl="1">
              <a:buFont typeface="Arial" panose="020B0604020202020204" pitchFamily="34" charset="0"/>
              <a:buChar char="•"/>
            </a:pPr>
            <a:r>
              <a:rPr lang="fa-IR" sz="1200" b="0" i="0" u="none" strike="noStrike" dirty="0">
                <a:highlight>
                  <a:srgbClr val="000000">
                    <a:alpha val="0"/>
                  </a:srgbClr>
                </a:highlight>
              </a:rPr>
              <a:t>اما همه بیماری های مقاربتی علائم ایجاد نمی کنند.</a:t>
            </a:r>
          </a:p>
          <a:p>
            <a:pPr marL="191564" indent="-191564" algn="r" defTabSz="1021679" rtl="1">
              <a:buFont typeface="Arial" panose="020B0604020202020204" pitchFamily="34" charset="0"/>
              <a:buChar char="•"/>
              <a:defRPr/>
            </a:pPr>
            <a:r>
              <a:rPr lang="fa-IR" sz="1200" b="0" i="0" u="none" strike="noStrike" dirty="0">
                <a:highlight>
                  <a:srgbClr val="000000">
                    <a:alpha val="0"/>
                  </a:srgbClr>
                </a:highlight>
              </a:rPr>
              <a:t>آزمایش عفونت‌های مقاربتی تنها راه برای تشخیص این است که شما عفونت جنسی دارید یا خیر. </a:t>
            </a:r>
          </a:p>
          <a:p>
            <a:pPr marL="191564" indent="-191564" algn="r" defTabSz="1021679" rtl="1">
              <a:buFont typeface="Arial" panose="020B0604020202020204" pitchFamily="34" charset="0"/>
              <a:buChar char="•"/>
              <a:defRPr/>
            </a:pPr>
            <a:r>
              <a:rPr lang="fa-IR" sz="1200" b="0" i="0" u="none" strike="noStrike" dirty="0">
                <a:highlight>
                  <a:srgbClr val="000000">
                    <a:alpha val="0"/>
                  </a:srgbClr>
                </a:highlight>
              </a:rPr>
              <a:t>اگر نگران هستید که ممکن است عفونت مقاربتی داشته باشید، از پزشک یا پرستاری بخواهید برایتان آزمایش عفونت‌های مقاربتی انجام دهد.</a:t>
            </a:r>
          </a:p>
          <a:p>
            <a:pPr marL="191564" indent="-191564" algn="r">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27</a:t>
            </a:fld>
            <a:endParaRPr lang="en-AU"/>
          </a:p>
        </p:txBody>
      </p:sp>
    </p:spTree>
    <p:extLst>
      <p:ext uri="{BB962C8B-B14F-4D97-AF65-F5344CB8AC3E}">
        <p14:creationId xmlns:p14="http://schemas.microsoft.com/office/powerpoint/2010/main" val="3151817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dirty="0">
                <a:highlight>
                  <a:srgbClr val="000000">
                    <a:alpha val="0"/>
                  </a:srgbClr>
                </a:highlight>
              </a:rPr>
              <a:t>اگر رابطه جنسی دارید، باید آزمایش عفونت مقاربتی انجام دهید اگر:</a:t>
            </a:r>
          </a:p>
          <a:p>
            <a:pPr marL="190278" indent="-191564" algn="r" rtl="1">
              <a:buFont typeface="Arial" panose="020B0604020202020204" pitchFamily="34" charset="0"/>
              <a:buChar char="•"/>
            </a:pPr>
            <a:r>
              <a:rPr lang="fa-IR" sz="1200" b="0" i="0" u="none" strike="noStrike" dirty="0">
                <a:highlight>
                  <a:srgbClr val="000000">
                    <a:alpha val="0"/>
                  </a:srgbClr>
                </a:highlight>
              </a:rPr>
              <a:t>علائم دارید</a:t>
            </a:r>
          </a:p>
          <a:p>
            <a:pPr marL="190278" indent="-191564" algn="r" rtl="1">
              <a:buFont typeface="Arial" panose="020B0604020202020204" pitchFamily="34" charset="0"/>
              <a:buChar char="•"/>
            </a:pPr>
            <a:r>
              <a:rPr lang="fa-IR" sz="1200" b="0" i="0" u="none" strike="noStrike" dirty="0">
                <a:highlight>
                  <a:srgbClr val="000000">
                    <a:alpha val="0"/>
                  </a:srgbClr>
                </a:highlight>
              </a:rPr>
              <a:t>شریک جنسی جدیدی دارید</a:t>
            </a:r>
          </a:p>
          <a:p>
            <a:pPr marL="190278" indent="-191564" algn="r" rtl="1">
              <a:buFont typeface="Arial" panose="020B0604020202020204" pitchFamily="34" charset="0"/>
              <a:buChar char="•"/>
            </a:pPr>
            <a:r>
              <a:rPr lang="fa-IR" sz="1200" b="0" i="0" u="none" strike="noStrike" dirty="0">
                <a:highlight>
                  <a:srgbClr val="000000">
                    <a:alpha val="0"/>
                  </a:srgbClr>
                </a:highlight>
              </a:rPr>
              <a:t>شریک جنسی‌تان عفونت مقاربتی یا علائم عفونت مقاربتی دارد</a:t>
            </a:r>
          </a:p>
          <a:p>
            <a:pPr marL="190278" indent="-191564" algn="r" defTabSz="1021679" rtl="1">
              <a:buFont typeface="Arial" panose="020B0604020202020204" pitchFamily="34" charset="0"/>
              <a:buChar char="•"/>
              <a:defRPr/>
            </a:pPr>
            <a:r>
              <a:rPr lang="fa-IR" sz="1200" b="0" i="0" u="none" strike="noStrike" dirty="0">
                <a:highlight>
                  <a:srgbClr val="000000">
                    <a:alpha val="0"/>
                  </a:srgbClr>
                </a:highlight>
              </a:rPr>
              <a:t>شما یا شریک جنسی‌تان با افراد دیگر رابطه جنسی دارید.</a:t>
            </a:r>
          </a:p>
          <a:p>
            <a:pPr algn="r"/>
            <a:endParaRPr lang="en-AU" dirty="0"/>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28</a:t>
            </a:fld>
            <a:endParaRPr lang="en-AU"/>
          </a:p>
        </p:txBody>
      </p:sp>
    </p:spTree>
    <p:extLst>
      <p:ext uri="{BB962C8B-B14F-4D97-AF65-F5344CB8AC3E}">
        <p14:creationId xmlns:p14="http://schemas.microsoft.com/office/powerpoint/2010/main" val="1672491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rtl="1">
              <a:buFont typeface="Arial" panose="020B0604020202020204" pitchFamily="34" charset="0"/>
              <a:buChar char="•"/>
            </a:pPr>
            <a:r>
              <a:rPr lang="fa-IR" sz="1100" b="0" i="0" u="none" strike="noStrike" dirty="0">
                <a:highlight>
                  <a:srgbClr val="000000">
                    <a:alpha val="0"/>
                  </a:srgbClr>
                </a:highlight>
              </a:rPr>
              <a:t>دانستن این که وقتی برای معاینه عفونت مقاربتی می‌روید چه اتفاقی می افتد می تواند به شما کمک کند احساس راحتی بیشتری داشته باشید.</a:t>
            </a:r>
          </a:p>
          <a:p>
            <a:pPr marL="191564" indent="-191564" algn="r" rtl="1">
              <a:buFont typeface="Arial" panose="020B0604020202020204" pitchFamily="34" charset="0"/>
              <a:buChar char="•"/>
            </a:pPr>
            <a:r>
              <a:rPr lang="fa-IR" sz="1100" b="0" i="0" u="none" strike="noStrike" dirty="0">
                <a:highlight>
                  <a:srgbClr val="000000">
                    <a:alpha val="0"/>
                  </a:srgbClr>
                </a:highlight>
              </a:rPr>
              <a:t>پزشک یا پرستار از شما در مورد سلامتی، زندگی جنسی و این که علائمی دارید یا نه سوالاتی می‌کند. مثلا:</a:t>
            </a:r>
          </a:p>
          <a:p>
            <a:pPr marL="665891" lvl="1" indent="-182645" algn="r" defTabSz="966612" rtl="1">
              <a:buFont typeface="Calibri" panose="020F0502020204030204" pitchFamily="34" charset="0"/>
              <a:buChar char="-"/>
            </a:pPr>
            <a:r>
              <a:rPr lang="fa-IR" sz="1100" b="0" i="0" u="none" strike="noStrike" dirty="0">
                <a:highlight>
                  <a:srgbClr val="000000">
                    <a:alpha val="0"/>
                  </a:srgbClr>
                </a:highlight>
              </a:rPr>
              <a:t>آیا در گذشته آزمایش عفونت مقاربتی انجام داده اید؟ آخرین آزمایش عفونت مقاربتی‌تان چه زمانی بود؟</a:t>
            </a:r>
          </a:p>
          <a:p>
            <a:pPr marL="665891" lvl="1" indent="-182645" algn="r" defTabSz="966612" rtl="1">
              <a:buFont typeface="Calibri" panose="020F0502020204030204" pitchFamily="34" charset="0"/>
              <a:buChar char="-"/>
            </a:pPr>
            <a:r>
              <a:rPr lang="fa-IR" sz="1100" b="0" i="0" u="none" strike="noStrike" dirty="0">
                <a:highlight>
                  <a:srgbClr val="000000">
                    <a:alpha val="0"/>
                  </a:srgbClr>
                </a:highlight>
              </a:rPr>
              <a:t>آیا رابطه جنسی واژینال دارید؟ آیا رابطه جنسی دهانی دارید؟ آیا رابطه مقعدی دارید؟</a:t>
            </a:r>
          </a:p>
          <a:p>
            <a:pPr marL="665891" lvl="1" indent="-182645" algn="r" defTabSz="966612" rtl="1">
              <a:buFont typeface="Calibri" panose="020F0502020204030204" pitchFamily="34" charset="0"/>
              <a:buChar char="-"/>
            </a:pPr>
            <a:r>
              <a:rPr lang="fa-IR" sz="1100" b="0" i="0" u="none" strike="noStrike" dirty="0">
                <a:highlight>
                  <a:srgbClr val="000000">
                    <a:alpha val="0"/>
                  </a:srgbClr>
                </a:highlight>
              </a:rPr>
              <a:t>آیا علائم دارید؟ </a:t>
            </a:r>
          </a:p>
          <a:p>
            <a:pPr marL="181240" indent="-181240" algn="r" defTabSz="966612" rtl="1">
              <a:buFont typeface="Arial" panose="020B0604020202020204" pitchFamily="34" charset="0"/>
              <a:buChar char="•"/>
            </a:pPr>
            <a:r>
              <a:rPr lang="fa-IR" sz="1100" b="0" i="0" u="none" strike="noStrike" dirty="0">
                <a:highlight>
                  <a:srgbClr val="000000">
                    <a:alpha val="0"/>
                  </a:srgbClr>
                </a:highlight>
              </a:rPr>
              <a:t>بسیاری از عفونت‌های مقاربتی علائمی ایجاد نمی‌کنند - اما برخی از زنان ممکن است هنگام رابطه جنسی یا هنگام ادرار درد داشته باشند یا خروج مایعات غیرعادی یا ترشح از واژن یا خونریزی را تجربه کنند.</a:t>
            </a:r>
          </a:p>
          <a:p>
            <a:pPr marL="191564" indent="-191564" algn="r" rtl="1">
              <a:buFont typeface="Arial" panose="020B0604020202020204" pitchFamily="34" charset="0"/>
              <a:buChar char="•"/>
            </a:pPr>
            <a:r>
              <a:rPr lang="fa-IR" sz="1100" b="0" i="0" u="none" strike="noStrike" dirty="0">
                <a:highlight>
                  <a:srgbClr val="000000">
                    <a:alpha val="0"/>
                  </a:srgbClr>
                </a:highlight>
              </a:rPr>
              <a:t>مهم است که به این سوالات صادقانه پاسخ دهید و چیزی را پنهان نکنید. پزشکان و پرستاران در مورد مشکلات سلامتی شما با هیچ کس دیگری صحبت نمی کنند. </a:t>
            </a:r>
          </a:p>
          <a:p>
            <a:pPr marL="191564" indent="-191564" algn="r" rtl="1">
              <a:buFont typeface="Arial" panose="020B0604020202020204" pitchFamily="34" charset="0"/>
              <a:buChar char="•"/>
            </a:pPr>
            <a:r>
              <a:rPr lang="fa-IR" sz="1100" b="0" i="0" u="none" strike="noStrike" dirty="0">
                <a:highlight>
                  <a:srgbClr val="000000">
                    <a:alpha val="0"/>
                  </a:srgbClr>
                </a:highlight>
              </a:rPr>
              <a:t>پزشک یا پرستار شما آزمایش‌هایی انجام خواهد داد. آنها ممکن است:</a:t>
            </a:r>
          </a:p>
          <a:p>
            <a:pPr marL="665891" lvl="1" indent="-182645" algn="r" defTabSz="966612" rtl="1">
              <a:buFont typeface="Calibri" panose="020F0502020204030204" pitchFamily="34" charset="0"/>
              <a:buChar char="-"/>
            </a:pPr>
            <a:r>
              <a:rPr lang="fa-IR" sz="1100" b="0" i="0" u="none" strike="noStrike" dirty="0">
                <a:highlight>
                  <a:srgbClr val="000000">
                    <a:alpha val="0"/>
                  </a:srgbClr>
                </a:highlight>
              </a:rPr>
              <a:t>نمونه خون یا ادرار از شما بگیرند</a:t>
            </a:r>
          </a:p>
          <a:p>
            <a:pPr marL="665891" lvl="1" indent="-182645" algn="r" defTabSz="966612" rtl="1">
              <a:buFont typeface="Calibri" panose="020F0502020204030204" pitchFamily="34" charset="0"/>
              <a:buChar char="-"/>
            </a:pPr>
            <a:r>
              <a:rPr lang="fa-IR" sz="1100" b="0" i="0" u="none" strike="noStrike" dirty="0">
                <a:highlight>
                  <a:srgbClr val="000000">
                    <a:alpha val="0"/>
                  </a:srgbClr>
                </a:highlight>
              </a:rPr>
              <a:t>از گلو، واژن یا مقعد شما سواب بگیرند</a:t>
            </a:r>
          </a:p>
          <a:p>
            <a:pPr marL="665891" lvl="1" indent="-182645" algn="r" defTabSz="966612" rtl="1">
              <a:buFont typeface="Calibri" panose="020F0502020204030204" pitchFamily="34" charset="0"/>
              <a:buChar char="-"/>
            </a:pPr>
            <a:r>
              <a:rPr lang="fa-IR" sz="1100" b="0" i="0" u="none" strike="noStrike" dirty="0">
                <a:highlight>
                  <a:srgbClr val="000000">
                    <a:alpha val="0"/>
                  </a:srgbClr>
                </a:highlight>
              </a:rPr>
              <a:t>معاینه واژن انجام دهند (به فرج و واژن شما نگاه کنند). </a:t>
            </a:r>
          </a:p>
          <a:p>
            <a:pPr marL="191564" indent="-191564" algn="r" rtl="1">
              <a:buFont typeface="Arial" panose="020B0604020202020204" pitchFamily="34" charset="0"/>
              <a:buChar char="•"/>
            </a:pPr>
            <a:r>
              <a:rPr lang="fa-IR" sz="1100" b="0" i="0" u="none" strike="noStrike" dirty="0">
                <a:highlight>
                  <a:srgbClr val="000000">
                    <a:alpha val="0"/>
                  </a:srgbClr>
                </a:highlight>
              </a:rPr>
              <a:t>معمولاً ۱ تا ۲ هفته طول می کشد تا نتایج آزمایش به دست تان برسد. سپس، پزشک یا پرستار ممکن است برای شما پیامک بفرستد، با شما تماس بگیرد یا از شما بخواهد که برای قرار ملاقات دیگری مراجعه کنید. </a:t>
            </a:r>
          </a:p>
          <a:p>
            <a:pPr marL="191564" indent="-191564" algn="r" defTabSz="1021679" rtl="1">
              <a:buFont typeface="Arial" panose="020B0604020202020204" pitchFamily="34" charset="0"/>
              <a:buChar char="•"/>
              <a:defRPr/>
            </a:pPr>
            <a:r>
              <a:rPr lang="fa-IR" sz="1100" b="0" i="0" u="none" strike="noStrike" dirty="0">
                <a:highlight>
                  <a:srgbClr val="000000">
                    <a:alpha val="0"/>
                  </a:srgbClr>
                </a:highlight>
              </a:rPr>
              <a:t>معاینه عفونت مقاربتی همچنین فرصت خوبی است برای کسب اطلاعات بیشتر یا پرسیدن سوالات در مورد هر چیزی که شما را نگران می کند.</a:t>
            </a:r>
          </a:p>
          <a:p>
            <a:pPr marL="191564" indent="-191564" algn="r">
              <a:buFont typeface="Arial" panose="020B0604020202020204" pitchFamily="34" charset="0"/>
              <a:buChar char="•"/>
            </a:pPr>
            <a:endParaRPr lang="en-AU" sz="1100" dirty="0"/>
          </a:p>
          <a:p>
            <a:pPr algn="r"/>
            <a:endParaRPr lang="en-AU" sz="1100" dirty="0"/>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29</a:t>
            </a:fld>
            <a:endParaRPr lang="en-AU"/>
          </a:p>
        </p:txBody>
      </p:sp>
    </p:spTree>
    <p:extLst>
      <p:ext uri="{BB962C8B-B14F-4D97-AF65-F5344CB8AC3E}">
        <p14:creationId xmlns:p14="http://schemas.microsoft.com/office/powerpoint/2010/main" val="4122343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612" rtl="1">
              <a:defRPr/>
            </a:pPr>
            <a:r>
              <a:rPr lang="fa-IR" sz="1200" b="1"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بدن من. سلامت من.</a:t>
            </a: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یک مجموعه ابزار آموزشی برای کمک به سازمان‌ها و مربی‌ها در ارائه اطلاعات سلامت به خانم‌های با پیشینه مهاجر و پناهنده است. این مجموعه ابزار، همچنین گفتگو با خانم‌ها درباره سلامتشان را ترغیب می‌کند. </a:t>
            </a:r>
          </a:p>
          <a:p>
            <a:pPr algn="r" defTabSz="966612" rtl="1">
              <a:defRPr/>
            </a:pP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این مجموعه ابزار، مجموعه‌ای در حال گسترش از ارائه‌ها درباره موضوع‌های مهم سلامت مانند زندگی سالم، سلامت عاطفی، یائسگی و سلامت جنسی است.</a:t>
            </a:r>
          </a:p>
          <a:p>
            <a:pPr algn="r" defTabSz="966612" rtl="1">
              <a:lnSpc>
                <a:spcPct val="90000"/>
              </a:lnSpc>
              <a:spcBef>
                <a:spcPts val="634"/>
              </a:spcBef>
              <a:defRPr/>
            </a:pP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برای اطلاعات بیشتر و فهرستی از ارائه‌های موجود به انگلیسی و سایر زبان‌ها، </a:t>
            </a:r>
            <a:r>
              <a:rPr lang="fa-IR" sz="1200" b="0" i="0" u="sng" strike="noStrike" dirty="0">
                <a:solidFill>
                  <a:srgbClr val="000000"/>
                </a:solidFill>
                <a:highlight>
                  <a:srgbClr val="000000">
                    <a:alpha val="0"/>
                  </a:srgbClr>
                </a:highlight>
                <a:latin typeface="Dubai" panose="020B0503030403030204" pitchFamily="34" charset="-78"/>
                <a:cs typeface="Dubai" panose="020B0503030403030204" pitchFamily="34" charset="-78"/>
              </a:rPr>
              <a:t>jeanhailes.org.au</a:t>
            </a: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را ببینید.</a:t>
            </a:r>
          </a:p>
          <a:p>
            <a:pPr marL="0" marR="0" lvl="0" indent="0" algn="r"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Dubai" panose="020B0503030403030204" pitchFamily="34" charset="-78"/>
              <a:ea typeface="+mn-ea"/>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3</a:t>
            </a:fld>
            <a:endParaRPr lang="en-AU"/>
          </a:p>
        </p:txBody>
      </p:sp>
    </p:spTree>
    <p:extLst>
      <p:ext uri="{BB962C8B-B14F-4D97-AF65-F5344CB8AC3E}">
        <p14:creationId xmlns:p14="http://schemas.microsoft.com/office/powerpoint/2010/main" val="1048872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indent="-190278" algn="r" rtl="1">
              <a:buFont typeface="Arial" panose="020B0604020202020204" pitchFamily="34" charset="0"/>
              <a:buChar char="•"/>
            </a:pPr>
            <a:r>
              <a:rPr lang="fa-IR" sz="1200" b="0" i="0" u="none" strike="noStrike" dirty="0">
                <a:highlight>
                  <a:srgbClr val="000000">
                    <a:alpha val="0"/>
                  </a:srgbClr>
                </a:highlight>
              </a:rPr>
              <a:t>شما می توانید با پزشک، پرستار یا کارمند بهداشتی در مورد معاینه عفونت مقاربتی صحبت کنید. </a:t>
            </a:r>
          </a:p>
          <a:p>
            <a:pPr marL="190278" indent="-190278" algn="r" rtl="1">
              <a:buFont typeface="Arial" panose="020B0604020202020204" pitchFamily="34" charset="0"/>
              <a:buChar char="•"/>
            </a:pPr>
            <a:r>
              <a:rPr lang="fa-IR" sz="1200" b="0" i="0" u="none" strike="noStrike" dirty="0">
                <a:highlight>
                  <a:srgbClr val="000000">
                    <a:alpha val="0"/>
                  </a:srgbClr>
                </a:highlight>
              </a:rPr>
              <a:t>می توانید به یک کلینیک سلامت زنان یا یک مرکز سلامت جنسی بروید. این کلینیک ها در بررسی سلامت جنسی و عفونت‌های مقاربتی تخصص دارند. اگر از رفتن نزد پزشک یا پرستار معمولی خود احساس خجالت یا ناراحتی می کنید، آنها گزینه خوبی هستند. </a:t>
            </a:r>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30</a:t>
            </a:fld>
            <a:endParaRPr lang="en-AU"/>
          </a:p>
        </p:txBody>
      </p:sp>
    </p:spTree>
    <p:extLst>
      <p:ext uri="{BB962C8B-B14F-4D97-AF65-F5344CB8AC3E}">
        <p14:creationId xmlns:p14="http://schemas.microsoft.com/office/powerpoint/2010/main" val="3927800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dirty="0">
                <a:highlight>
                  <a:srgbClr val="000000">
                    <a:alpha val="0"/>
                  </a:srgbClr>
                </a:highlight>
              </a:rPr>
              <a:t>بیایید در مورد انواع روش های پیشگیری از بارداری صحبت کنیم.</a:t>
            </a:r>
          </a:p>
          <a:p>
            <a:pPr algn="r"/>
            <a:endParaRPr lang="en-AU" dirty="0"/>
          </a:p>
          <a:p>
            <a:pPr algn="r" rtl="1"/>
            <a:r>
              <a:rPr lang="fa-IR" sz="1200" b="0" i="1" u="none" strike="noStrike" dirty="0">
                <a:highlight>
                  <a:srgbClr val="000000">
                    <a:alpha val="0"/>
                  </a:srgbClr>
                </a:highlight>
              </a:rPr>
              <a:t>یادداشت برای برگزار کننده </a:t>
            </a:r>
          </a:p>
          <a:p>
            <a:pPr algn="r" defTabSz="1012139" rtl="1">
              <a:defRPr/>
            </a:pPr>
            <a:r>
              <a:rPr lang="fa-IR" sz="1200" b="0" i="1" u="none" strike="noStrike" dirty="0">
                <a:highlight>
                  <a:srgbClr val="000000">
                    <a:alpha val="0"/>
                  </a:srgbClr>
                </a:highlight>
              </a:rPr>
              <a:t>اگر پیام‌های این بخش برای مخاطبان شما نامناسب است، می‌توانید آن‌ها را نادیده بگیرید یا عبارات را تغییر دهید تا برای مخاطبانتان مناسب‌تر باشد.</a:t>
            </a:r>
          </a:p>
          <a:p>
            <a:pPr algn="r"/>
            <a:endParaRPr lang="en-AU" dirty="0"/>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31</a:t>
            </a:fld>
            <a:endParaRPr lang="en-AU"/>
          </a:p>
        </p:txBody>
      </p:sp>
    </p:spTree>
    <p:extLst>
      <p:ext uri="{BB962C8B-B14F-4D97-AF65-F5344CB8AC3E}">
        <p14:creationId xmlns:p14="http://schemas.microsoft.com/office/powerpoint/2010/main" val="639943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rtl="1">
              <a:buFont typeface="Arial" panose="020B0604020202020204" pitchFamily="34" charset="0"/>
              <a:buChar char="•"/>
            </a:pPr>
            <a:r>
              <a:rPr lang="fa-IR" sz="1200" b="0" i="0" u="none" strike="noStrike" dirty="0">
                <a:highlight>
                  <a:srgbClr val="000000">
                    <a:alpha val="0"/>
                  </a:srgbClr>
                </a:highlight>
              </a:rPr>
              <a:t>پیشگیری از بارداری کاری است که اگر رابطه جنسی دارید اما نمی خواهید باردار شوید، انجام می دهید. </a:t>
            </a:r>
          </a:p>
          <a:p>
            <a:pPr marL="181240" indent="-181240" algn="r" defTabSz="966612" rtl="1">
              <a:buFont typeface="Arial" panose="020B0604020202020204" pitchFamily="34" charset="0"/>
              <a:buChar char="•"/>
            </a:pPr>
            <a:r>
              <a:rPr lang="fa-IR" sz="1200" b="0" i="0" u="none" strike="noStrike" dirty="0">
                <a:highlight>
                  <a:srgbClr val="000000">
                    <a:alpha val="0"/>
                  </a:srgbClr>
                </a:highlight>
              </a:rPr>
              <a:t>انواع مختلفی از روش های پیشگیری از بارداری وجود دارد. </a:t>
            </a:r>
          </a:p>
          <a:p>
            <a:pPr marL="191564" indent="-191564" algn="r" rtl="1">
              <a:buFont typeface="Arial" panose="020B0604020202020204" pitchFamily="34" charset="0"/>
              <a:buChar char="•"/>
            </a:pPr>
            <a:r>
              <a:rPr lang="fa-IR" sz="1200" b="0" i="0" u="none" strike="noStrike" dirty="0">
                <a:highlight>
                  <a:srgbClr val="000000">
                    <a:alpha val="0"/>
                  </a:srgbClr>
                </a:highlight>
              </a:rPr>
              <a:t>بسیاری از روش‌های پیشگیری از بارداری را می‌توان در هر زمانی متوقف یا حذف کرد تا در صورت تمایل دوباره باردار شوید.</a:t>
            </a:r>
          </a:p>
          <a:p>
            <a:pPr marL="191564" indent="-191564" algn="r" rtl="1">
              <a:buFont typeface="Arial" panose="020B0604020202020204" pitchFamily="34" charset="0"/>
              <a:buChar char="•"/>
            </a:pPr>
            <a:r>
              <a:rPr lang="fa-IR" sz="1200" b="0" i="0" u="none" strike="noStrike" dirty="0">
                <a:highlight>
                  <a:srgbClr val="000000">
                    <a:alpha val="0"/>
                  </a:srgbClr>
                </a:highlight>
              </a:rPr>
              <a:t>پزشک یا پرستارتان می تواند به شما کمک کند تا تصمیم بگیرید کدام یک از روش های پیشگیری از بارداری برایتان مناسب است.</a:t>
            </a:r>
          </a:p>
          <a:p>
            <a:pPr algn="r"/>
            <a:endParaRPr lang="en-AU" dirty="0"/>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32</a:t>
            </a:fld>
            <a:endParaRPr lang="en-AU"/>
          </a:p>
        </p:txBody>
      </p:sp>
    </p:spTree>
    <p:extLst>
      <p:ext uri="{BB962C8B-B14F-4D97-AF65-F5344CB8AC3E}">
        <p14:creationId xmlns:p14="http://schemas.microsoft.com/office/powerpoint/2010/main" val="2486523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rtl="1">
              <a:buFont typeface="Arial" panose="020B0604020202020204" pitchFamily="34" charset="0"/>
              <a:buChar char="•"/>
            </a:pPr>
            <a:r>
              <a:rPr lang="fa-IR" sz="1200" b="0" i="0" u="none" strike="noStrike" dirty="0">
                <a:highlight>
                  <a:srgbClr val="000000">
                    <a:alpha val="0"/>
                  </a:srgbClr>
                </a:highlight>
              </a:rPr>
              <a:t>می توانید از روش های پیشگیری طولانی مدت استفاده کنید که راحت و مقرون به صرفه هستند و تا ۱۰ سال از بارداری جلوگیری می کنند. </a:t>
            </a:r>
          </a:p>
          <a:p>
            <a:pPr marL="191564" indent="-191564" algn="r" rtl="1">
              <a:buFont typeface="Arial" panose="020B0604020202020204" pitchFamily="34" charset="0"/>
              <a:buChar char="•"/>
            </a:pPr>
            <a:r>
              <a:rPr lang="fa-IR" sz="1200" b="0" i="0" u="none" strike="noStrike" dirty="0">
                <a:highlight>
                  <a:srgbClr val="000000">
                    <a:alpha val="0"/>
                  </a:srgbClr>
                </a:highlight>
              </a:rPr>
              <a:t>انواع متداول عبارتند از:</a:t>
            </a:r>
          </a:p>
          <a:p>
            <a:pPr marL="665891" lvl="1" indent="-182645" algn="r" defTabSz="966612" rtl="1">
              <a:buFont typeface="Calibri" panose="020F0502020204030204" pitchFamily="34" charset="0"/>
              <a:buChar char="-"/>
            </a:pPr>
            <a:r>
              <a:rPr lang="fa-IR" sz="1200" b="0" i="0" u="none" strike="noStrike" dirty="0">
                <a:highlight>
                  <a:srgbClr val="000000">
                    <a:alpha val="0"/>
                  </a:srgbClr>
                </a:highlight>
              </a:rPr>
              <a:t>ایمپلنت - میله پلاستیکی نازک و انعطاف پذیری به اندازه یک چوب کبریت است که زیر پوست بازوی شما قرار می گیرد. تا ۳ سال از بارداری جلوگیری می کند</a:t>
            </a:r>
          </a:p>
          <a:p>
            <a:pPr marL="665891" lvl="1" indent="-182645" algn="r" defTabSz="966612" rtl="1">
              <a:buFont typeface="Calibri" panose="020F0502020204030204" pitchFamily="34" charset="0"/>
              <a:buChar char="-"/>
            </a:pPr>
            <a:r>
              <a:rPr lang="fa-IR" sz="1200" b="0" i="0" u="none" strike="noStrike" dirty="0">
                <a:highlight>
                  <a:srgbClr val="000000">
                    <a:alpha val="0"/>
                  </a:srgbClr>
                </a:highlight>
              </a:rPr>
              <a:t>دستگاه داخل رحمی (آی یو دی) - وسیله کوچک پلاستیکی یا فلزی‌ای است که در رحم شما قرار می گیرد. ۵ تا ۱۰ سال از بارداری جلوگیری می کند</a:t>
            </a:r>
          </a:p>
          <a:p>
            <a:pPr marL="665891" lvl="1" indent="-182645" algn="r" defTabSz="966612" rtl="1">
              <a:buFont typeface="Calibri" panose="020F0502020204030204"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تزریق - تزریقی که پزشکتان هر سه ماه یک بار برای جلوگیری از بارداری انجام می‌دهد.</a:t>
            </a:r>
            <a:endParaRPr lang="en-AU" sz="1200" dirty="0">
              <a:latin typeface="Dubai" panose="020B0503030403030204" pitchFamily="34" charset="-78"/>
              <a:cs typeface="Dubai" panose="020B0503030403030204" pitchFamily="34" charset="-78"/>
            </a:endParaRPr>
          </a:p>
          <a:p>
            <a:pPr marL="196334" indent="-191564" algn="r" rtl="1">
              <a:buFont typeface="Arial" panose="020B0604020202020204" pitchFamily="34" charset="0"/>
              <a:buChar char="•"/>
            </a:pPr>
            <a:r>
              <a:rPr lang="fa-IR" sz="1200" b="0" i="0" u="none" strike="noStrike" dirty="0">
                <a:solidFill>
                  <a:srgbClr val="333333"/>
                </a:solidFill>
                <a:highlight>
                  <a:srgbClr val="000000">
                    <a:alpha val="0"/>
                  </a:srgbClr>
                </a:highlight>
              </a:rPr>
              <a:t>پزشکان و پرستاران آموزش دیده خاص، ایمپلنت و ‌آی یو دی را در مکان‌هایی مانند کلینیک‌های تنظیم خانواده، مطب پزشک یا متخصص زنان یا کلینیک‌های سلامت زنان انجام می‌دهند.</a:t>
            </a:r>
            <a:endParaRPr lang="en-AU" sz="1200" dirty="0"/>
          </a:p>
          <a:p>
            <a:pPr marL="191564" indent="-191564" algn="r" rtl="1">
              <a:buFont typeface="Arial" panose="020B0604020202020204" pitchFamily="34" charset="0"/>
              <a:buChar char="•"/>
            </a:pPr>
            <a:r>
              <a:rPr lang="fa-IR" sz="1200" b="0" i="0" u="none" strike="noStrike" dirty="0">
                <a:highlight>
                  <a:srgbClr val="000000">
                    <a:alpha val="0"/>
                  </a:srgbClr>
                </a:highlight>
              </a:rPr>
              <a:t>همچنین می توانند ایمپلنت یا آی یو دی شما را هر زمانی که دیگر نخواهید بردارند. پس از برداشتن، می توانید دوباره باردار شوید.</a:t>
            </a:r>
          </a:p>
          <a:p>
            <a:pPr marL="191564" indent="-191564" algn="r" rtl="1">
              <a:buFont typeface="Arial" panose="020B0604020202020204" pitchFamily="34" charset="0"/>
              <a:buChar char="•"/>
            </a:pPr>
            <a:r>
              <a:rPr lang="fa-IR" sz="1200" b="0" i="0" u="none" strike="noStrike" dirty="0">
                <a:highlight>
                  <a:srgbClr val="000000">
                    <a:alpha val="0"/>
                  </a:srgbClr>
                </a:highlight>
              </a:rPr>
              <a:t>هیچ کس نمی تواند متوجه شود که شما از این انواع پیشگیری از بارداری استفاده می کنید یا خیر.</a:t>
            </a:r>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33</a:t>
            </a:fld>
            <a:endParaRPr lang="en-AU"/>
          </a:p>
        </p:txBody>
      </p:sp>
    </p:spTree>
    <p:extLst>
      <p:ext uri="{BB962C8B-B14F-4D97-AF65-F5344CB8AC3E}">
        <p14:creationId xmlns:p14="http://schemas.microsoft.com/office/powerpoint/2010/main" val="21679325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dirty="0">
                <a:highlight>
                  <a:srgbClr val="000000">
                    <a:alpha val="0"/>
                  </a:srgbClr>
                </a:highlight>
              </a:rPr>
              <a:t>انواع متداول دیگری از روش های پیشگیری از بارداری وجود دارد، اما آنها به اندازه پیشگیری طولانی مدت در پیشگیری از بارداری خوب نیستند، بنابراین هنگام استفاده از آنها احتمال باردار شدن به میزان کمی وجود دارد.</a:t>
            </a:r>
            <a:endParaRPr lang="en-AU" sz="1200" dirty="0"/>
          </a:p>
          <a:p>
            <a:pPr marL="191564" indent="-191564" algn="r" rtl="1">
              <a:buFont typeface="Arial" panose="020B0604020202020204" pitchFamily="34" charset="0"/>
              <a:buChar char="•"/>
            </a:pPr>
            <a:r>
              <a:rPr lang="fa-IR" sz="1200" b="0" i="0" u="none" strike="noStrike" dirty="0">
                <a:highlight>
                  <a:srgbClr val="000000">
                    <a:alpha val="0"/>
                  </a:srgbClr>
                </a:highlight>
              </a:rPr>
              <a:t>کاندوم:</a:t>
            </a:r>
          </a:p>
          <a:p>
            <a:pPr marL="665891" lvl="1" indent="-182645" algn="r" defTabSz="966612" rtl="1">
              <a:buFont typeface="Calibri" panose="020F0502020204030204" pitchFamily="34" charset="0"/>
              <a:buChar char="-"/>
            </a:pPr>
            <a:r>
              <a:rPr lang="fa-IR" sz="1200" b="0" i="0" u="none" strike="noStrike" dirty="0">
                <a:highlight>
                  <a:srgbClr val="000000">
                    <a:alpha val="0"/>
                  </a:srgbClr>
                </a:highlight>
              </a:rPr>
              <a:t>کاندوم مردانه غلافی پلاستیکی یا لاستیکی است که شریک جنسی‌تان قبل از رابطه جنسی روی آلت تناسلی خود قرار می دهد.</a:t>
            </a:r>
          </a:p>
          <a:p>
            <a:pPr marL="665891" lvl="1" indent="-182645" algn="r" defTabSz="966612" rtl="1">
              <a:buFont typeface="Calibri" panose="020F0502020204030204" pitchFamily="34" charset="0"/>
              <a:buChar char="-"/>
            </a:pPr>
            <a:r>
              <a:rPr lang="fa-IR" sz="1200" b="0" i="0" u="none" strike="noStrike" dirty="0">
                <a:highlight>
                  <a:srgbClr val="000000">
                    <a:alpha val="0"/>
                  </a:srgbClr>
                </a:highlight>
              </a:rPr>
              <a:t>کاندوم زنانه غلافی پلاستیکی یا لاستیکی است که می توانید قبل از رابطه جنسی در واژن خود قرار دهید. </a:t>
            </a:r>
          </a:p>
          <a:p>
            <a:pPr marL="665891" lvl="1" indent="-182645" algn="r" defTabSz="966612" rtl="1">
              <a:buFont typeface="Calibri" panose="020F0502020204030204" pitchFamily="34" charset="0"/>
              <a:buChar char="-"/>
            </a:pPr>
            <a:r>
              <a:rPr lang="fa-IR" sz="1200" b="0" i="0" u="none" strike="noStrike" dirty="0">
                <a:highlight>
                  <a:srgbClr val="000000">
                    <a:alpha val="0"/>
                  </a:srgbClr>
                </a:highlight>
              </a:rPr>
              <a:t>کاندوم تنها نوع پیشگیری از بارداری است که در برابر بیماری های مقاربتی محافظت می کند. </a:t>
            </a:r>
          </a:p>
          <a:p>
            <a:pPr marL="191564" indent="-191564" algn="r" rtl="1">
              <a:buFont typeface="Arial" panose="020B0604020202020204" pitchFamily="34" charset="0"/>
              <a:buChar char="•"/>
            </a:pPr>
            <a:r>
              <a:rPr lang="fa-IR" sz="1200" b="0" i="0" u="none" strike="noStrike" dirty="0">
                <a:highlight>
                  <a:srgbClr val="000000">
                    <a:alpha val="0"/>
                  </a:srgbClr>
                </a:highlight>
              </a:rPr>
              <a:t>قرص های پیشگیری از بارداری قرص هایی هستند که از بارداری جلوگیری می کنند. اگر می خواهید از بارداری جلوگیری کنید، باید هر روز یک قرص بخورید. پس از قطع مصرف قرص، می توانید باردار شوید.</a:t>
            </a:r>
          </a:p>
          <a:p>
            <a:pPr marL="191564" indent="-191564" algn="r" rtl="1">
              <a:buFont typeface="Arial" panose="020B0604020202020204" pitchFamily="34" charset="0"/>
              <a:buChar char="•"/>
            </a:pPr>
            <a:r>
              <a:rPr lang="fa-IR" sz="1200" b="0" i="0" u="none" strike="noStrike" dirty="0">
                <a:highlight>
                  <a:srgbClr val="000000">
                    <a:alpha val="0"/>
                  </a:srgbClr>
                </a:highlight>
              </a:rPr>
              <a:t>دیافراگم کلاهکی است که قبل از رابطه جنسی در واژن خود (در ورودی رحم) قرار می دهید. </a:t>
            </a:r>
            <a:endParaRPr lang="it-IT" sz="1200" b="0" i="0" u="none" strike="noStrike" dirty="0">
              <a:highlight>
                <a:srgbClr val="000000">
                  <a:alpha val="0"/>
                </a:srgbClr>
              </a:highlight>
            </a:endParaRPr>
          </a:p>
          <a:p>
            <a:pPr marL="191564" indent="-191564" algn="r" rtl="1">
              <a:buFont typeface="Arial" panose="020B0604020202020204" pitchFamily="34" charset="0"/>
              <a:buChar char="•"/>
            </a:pPr>
            <a:r>
              <a:rPr lang="ar-SA" sz="1200" dirty="0">
                <a:effectLst/>
                <a:ea typeface="Yu Mincho" panose="02020400000000000000" pitchFamily="18" charset="-128"/>
                <a:cs typeface="Dubai" panose="020B0503030403030204" pitchFamily="34" charset="-78"/>
              </a:rPr>
              <a:t>حلقه واژینال یک حلقه پلاستیکی نرم است که هر ماه به مدت 3 هفته در واژن خود قرار می دهید. </a:t>
            </a:r>
            <a:endParaRPr lang="fa-IR" sz="1200" b="0" i="0" u="none" strike="noStrike" dirty="0">
              <a:highlight>
                <a:srgbClr val="000000">
                  <a:alpha val="0"/>
                </a:srgbClr>
              </a:highlight>
            </a:endParaRPr>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34</a:t>
            </a:fld>
            <a:endParaRPr lang="en-AU"/>
          </a:p>
        </p:txBody>
      </p:sp>
    </p:spTree>
    <p:extLst>
      <p:ext uri="{BB962C8B-B14F-4D97-AF65-F5344CB8AC3E}">
        <p14:creationId xmlns:p14="http://schemas.microsoft.com/office/powerpoint/2010/main" val="33339926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dirty="0">
                <a:highlight>
                  <a:srgbClr val="000000">
                    <a:alpha val="0"/>
                  </a:srgbClr>
                </a:highlight>
              </a:rPr>
              <a:t>انواع دیگر پیشگیری از بارداری:</a:t>
            </a:r>
          </a:p>
          <a:p>
            <a:pPr marL="191564" indent="-191564" algn="r" rtl="1">
              <a:buFont typeface="Arial" panose="020B0604020202020204" pitchFamily="34" charset="0"/>
              <a:buChar char="•"/>
            </a:pPr>
            <a:r>
              <a:rPr lang="fa-IR" sz="1200" b="0" i="0" u="none" strike="noStrike" dirty="0">
                <a:highlight>
                  <a:srgbClr val="000000">
                    <a:alpha val="0"/>
                  </a:srgbClr>
                </a:highlight>
              </a:rPr>
              <a:t>روش آگاهی از باروری - زمانی که "دوره باروری" خود را زیر نظر می گیرید و در این مدت رابطه جنسی ندارید. "دوره باروری" شما دوره زمانی‌ای است که تخمک آزاد می شود، در فاصله بین دو قاعدگی. این یکی از کم ‌تأثیرترین انواع پیشگیری از بارداری است، زیرا به سختی می‌توان دقیقاً دانست که «دوره باروری» شما هر ماه چه زمانی رخ می‌دهد.</a:t>
            </a:r>
          </a:p>
          <a:p>
            <a:pPr marL="191564" indent="-191564" algn="r" rtl="1">
              <a:buFont typeface="Arial" panose="020B0604020202020204" pitchFamily="34" charset="0"/>
              <a:buChar char="•"/>
            </a:pPr>
            <a:r>
              <a:rPr lang="fa-IR" sz="1200" b="0" i="0" u="none" strike="noStrike" dirty="0">
                <a:highlight>
                  <a:srgbClr val="000000">
                    <a:alpha val="0"/>
                  </a:srgbClr>
                </a:highlight>
              </a:rPr>
              <a:t>روش بیرون کشیدن به این معنی است که شریک جنسی شما قبل از انزال آلت تناسلی‌اش را از واژن شما خارج می کند. روش بیرون کشیدن، کم اثرترین روش پیشگیری از بارداری است. </a:t>
            </a:r>
          </a:p>
          <a:p>
            <a:pPr marL="191564" indent="-191564" algn="r" rtl="1">
              <a:buFont typeface="Arial" panose="020B0604020202020204" pitchFamily="34" charset="0"/>
              <a:buChar char="•"/>
            </a:pPr>
            <a:r>
              <a:rPr lang="fa-IR" sz="1200" b="0" i="0" u="none" strike="noStrike" dirty="0">
                <a:highlight>
                  <a:srgbClr val="000000">
                    <a:alpha val="0"/>
                  </a:srgbClr>
                </a:highlight>
              </a:rPr>
              <a:t>پیشگیری از بارداری اورژانسی قرصی است که می توانید تا ۳ روز پس از رابطه جنسی محافظت نشده برای جلوگیری از بارداری مصرف کنید.</a:t>
            </a:r>
          </a:p>
          <a:p>
            <a:pPr marL="191564" indent="-191564" algn="r" rtl="1">
              <a:buFont typeface="Arial" panose="020B0604020202020204" pitchFamily="34" charset="0"/>
              <a:buChar char="•"/>
            </a:pPr>
            <a:r>
              <a:rPr lang="fa-IR" sz="1200" b="0" i="0" u="none" strike="noStrike" dirty="0">
                <a:highlight>
                  <a:srgbClr val="000000">
                    <a:alpha val="0"/>
                  </a:srgbClr>
                </a:highlight>
              </a:rPr>
              <a:t>پیشگیری از بارداری دائمی به معنای عملی برای جلوگیری از بارداری دائمی است. مردان و زنان می توانند این عمل را انجام دهند.</a:t>
            </a:r>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35</a:t>
            </a:fld>
            <a:endParaRPr lang="en-AU"/>
          </a:p>
        </p:txBody>
      </p:sp>
    </p:spTree>
    <p:extLst>
      <p:ext uri="{BB962C8B-B14F-4D97-AF65-F5344CB8AC3E}">
        <p14:creationId xmlns:p14="http://schemas.microsoft.com/office/powerpoint/2010/main" val="32327970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dirty="0">
                <a:highlight>
                  <a:srgbClr val="000000">
                    <a:alpha val="0"/>
                  </a:srgbClr>
                </a:highlight>
              </a:rPr>
              <a:t>به یاد داشته باشید:</a:t>
            </a:r>
          </a:p>
          <a:p>
            <a:pPr marL="190278" lvl="1" indent="-190278" algn="r" rtl="1">
              <a:spcBef>
                <a:spcPts val="634"/>
              </a:spcBef>
              <a:buFont typeface="Arial" panose="020B0604020202020204" pitchFamily="34" charset="0"/>
              <a:buChar char="•"/>
            </a:pPr>
            <a:r>
              <a:rPr lang="fa-IR" sz="1200" b="0" i="0" u="none" strike="noStrike" dirty="0">
                <a:highlight>
                  <a:srgbClr val="000000">
                    <a:alpha val="0"/>
                  </a:srgbClr>
                </a:highlight>
              </a:rPr>
              <a:t>اگر رابطه جنسی دارید اما نمی خواهید باردار شوید، از روش های پیشگیری از بارداری استفاده کنید.</a:t>
            </a:r>
          </a:p>
          <a:p>
            <a:pPr marL="190278" lvl="1" indent="-190278" algn="r" rtl="1">
              <a:spcBef>
                <a:spcPts val="634"/>
              </a:spcBef>
              <a:buFont typeface="Arial" panose="020B0604020202020204" pitchFamily="34" charset="0"/>
              <a:buChar char="•"/>
            </a:pPr>
            <a:r>
              <a:rPr lang="fa-IR" sz="1200" b="0" i="0" u="none" strike="noStrike" dirty="0">
                <a:highlight>
                  <a:srgbClr val="000000">
                    <a:alpha val="0"/>
                  </a:srgbClr>
                </a:highlight>
              </a:rPr>
              <a:t>موثرترین روش، پیشگیری از بارداری طولانی مدت است.</a:t>
            </a:r>
          </a:p>
          <a:p>
            <a:pPr marL="190278" lvl="1" indent="-190278" algn="r" rtl="1">
              <a:spcBef>
                <a:spcPts val="634"/>
              </a:spcBef>
              <a:buFont typeface="Arial" panose="020B0604020202020204" pitchFamily="34" charset="0"/>
              <a:buChar char="•"/>
            </a:pPr>
            <a:r>
              <a:rPr lang="fa-IR" sz="1200" b="0" i="0" u="none" strike="noStrike" dirty="0">
                <a:highlight>
                  <a:srgbClr val="000000">
                    <a:alpha val="0"/>
                  </a:srgbClr>
                </a:highlight>
              </a:rPr>
              <a:t>کاندوم در برابر عفونت‌های مقاربتی محافظت می کند.</a:t>
            </a:r>
          </a:p>
          <a:p>
            <a:pPr marL="190278" lvl="1" indent="-190278" algn="r" rtl="1">
              <a:spcBef>
                <a:spcPts val="634"/>
              </a:spcBef>
              <a:buFont typeface="Arial" panose="020B0604020202020204" pitchFamily="34" charset="0"/>
              <a:buChar char="•"/>
            </a:pPr>
            <a:r>
              <a:rPr lang="fa-IR" sz="1200" b="0" i="0" u="none" strike="noStrike" dirty="0">
                <a:highlight>
                  <a:srgbClr val="000000">
                    <a:alpha val="0"/>
                  </a:srgbClr>
                </a:highlight>
              </a:rPr>
              <a:t>می توانید با پزشک یا پرستار خود در مورد انواع مختلف پیشگیری از بارداری صحبت کنید.</a:t>
            </a:r>
          </a:p>
          <a:p>
            <a:pPr algn="r"/>
            <a:endParaRPr lang="en-AU" dirty="0"/>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36</a:t>
            </a:fld>
            <a:endParaRPr lang="en-AU"/>
          </a:p>
        </p:txBody>
      </p:sp>
    </p:spTree>
    <p:extLst>
      <p:ext uri="{BB962C8B-B14F-4D97-AF65-F5344CB8AC3E}">
        <p14:creationId xmlns:p14="http://schemas.microsoft.com/office/powerpoint/2010/main" val="2354838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dirty="0">
                <a:highlight>
                  <a:srgbClr val="000000">
                    <a:alpha val="0"/>
                  </a:srgbClr>
                </a:highlight>
              </a:rPr>
              <a:t>بیایید در مورد بارداری های برنامه ریزی نشده و ناخواسته و آنچه می توانید در مورد آنها انجام دهید صحبت کنیم.</a:t>
            </a:r>
          </a:p>
          <a:p>
            <a:pPr algn="r"/>
            <a:endParaRPr lang="en-AU" dirty="0"/>
          </a:p>
          <a:p>
            <a:pPr algn="r" rtl="1"/>
            <a:r>
              <a:rPr lang="fa-IR" sz="1200" b="0" i="1" u="none" strike="noStrike" dirty="0">
                <a:highlight>
                  <a:srgbClr val="000000">
                    <a:alpha val="0"/>
                  </a:srgbClr>
                </a:highlight>
              </a:rPr>
              <a:t>یادداشت برای برگزار کننده </a:t>
            </a:r>
          </a:p>
          <a:p>
            <a:pPr algn="r" defTabSz="1012139" rtl="1">
              <a:defRPr/>
            </a:pPr>
            <a:r>
              <a:rPr lang="fa-IR" sz="1200" b="0" i="1" u="none" strike="noStrike" dirty="0">
                <a:highlight>
                  <a:srgbClr val="000000">
                    <a:alpha val="0"/>
                  </a:srgbClr>
                </a:highlight>
              </a:rPr>
              <a:t>اگر پیام‌های این بخش برای مخاطبان شما نامناسب است، می‌توانید از آنها صرفنظر کنید یا عبارات را تغییر دهید تا برای مخاطبانتان مناسب‌تر باشد.</a:t>
            </a:r>
          </a:p>
          <a:p>
            <a:pPr algn="r"/>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37</a:t>
            </a:fld>
            <a:endParaRPr lang="en-AU"/>
          </a:p>
        </p:txBody>
      </p:sp>
    </p:spTree>
    <p:extLst>
      <p:ext uri="{BB962C8B-B14F-4D97-AF65-F5344CB8AC3E}">
        <p14:creationId xmlns:p14="http://schemas.microsoft.com/office/powerpoint/2010/main" val="266922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rtl="1">
              <a:buFont typeface="Arial" panose="020B0604020202020204" pitchFamily="34" charset="0"/>
              <a:buChar char="•"/>
            </a:pPr>
            <a:r>
              <a:rPr lang="fa-IR" sz="1200" b="0" i="0" u="none" strike="noStrike" dirty="0">
                <a:highlight>
                  <a:srgbClr val="000000">
                    <a:alpha val="0"/>
                  </a:srgbClr>
                </a:highlight>
              </a:rPr>
              <a:t>در استرالیا، بسیاری از بارداری ها برنامه ریزی نشده است. بارداری برنامه ریزی نشده به این معنی است که شما نمی خواهید در هنگام رابطه جنسی باردار شوید.</a:t>
            </a:r>
          </a:p>
          <a:p>
            <a:pPr marL="191564" indent="-191564" algn="r" rtl="1">
              <a:buFont typeface="Arial" panose="020B0604020202020204" pitchFamily="34" charset="0"/>
              <a:buChar char="•"/>
            </a:pPr>
            <a:r>
              <a:rPr lang="fa-IR" sz="1200" b="0" i="0" u="none" strike="noStrike" dirty="0">
                <a:highlight>
                  <a:srgbClr val="000000">
                    <a:alpha val="0"/>
                  </a:srgbClr>
                </a:highlight>
              </a:rPr>
              <a:t>ممکن است این اتفاق بیفتد زیرا:</a:t>
            </a:r>
          </a:p>
          <a:p>
            <a:pPr marL="665891" lvl="1" indent="-182645" algn="r" defTabSz="966612" rtl="1">
              <a:buFont typeface="Calibri" panose="020F0502020204030204" pitchFamily="34" charset="0"/>
              <a:buChar char="-"/>
            </a:pPr>
            <a:r>
              <a:rPr lang="fa-IR" sz="1200" b="0" i="0" u="none" strike="noStrike" dirty="0">
                <a:highlight>
                  <a:srgbClr val="000000">
                    <a:alpha val="0"/>
                  </a:srgbClr>
                </a:highlight>
              </a:rPr>
              <a:t>فراموش کرده اید که از روش های پیشگیری از بارداری استفاده کنید</a:t>
            </a:r>
          </a:p>
          <a:p>
            <a:pPr marL="665891" lvl="1" indent="-182645" algn="r" defTabSz="966612" rtl="1">
              <a:buFont typeface="Calibri" panose="020F0502020204030204" pitchFamily="34" charset="0"/>
              <a:buChar char="-"/>
            </a:pPr>
            <a:r>
              <a:rPr lang="fa-IR" sz="1200" b="0" i="0" u="none" strike="noStrike" dirty="0">
                <a:highlight>
                  <a:srgbClr val="000000">
                    <a:alpha val="0"/>
                  </a:srgbClr>
                </a:highlight>
              </a:rPr>
              <a:t>روش پیشگیری از بارداری شما درست کار نکرده است. </a:t>
            </a:r>
          </a:p>
          <a:p>
            <a:pPr marL="665891" lvl="1" indent="-182645" algn="r" defTabSz="966612" rtl="1">
              <a:buFont typeface="Calibri" panose="020F0502020204030204" pitchFamily="34" charset="0"/>
              <a:buChar char="-"/>
            </a:pPr>
            <a:r>
              <a:rPr lang="fa-IR" sz="1200" b="0" i="0" u="none" strike="noStrike" dirty="0">
                <a:highlight>
                  <a:srgbClr val="000000">
                    <a:alpha val="0"/>
                  </a:srgbClr>
                </a:highlight>
              </a:rPr>
              <a:t>بارداری شما نتیجه تجاوز جنسی است تجاوز زمانی است که کسی بدون رضایت شما و برخلاف میلتان شما را مجبور به رابطه جنسی می کند.</a:t>
            </a:r>
          </a:p>
          <a:p>
            <a:pPr marL="1213244" lvl="2" indent="-191564" algn="r" rtl="1">
              <a:buFont typeface="Courier New" panose="02070309020205020404" pitchFamily="49" charset="0"/>
              <a:buChar char="o"/>
            </a:pPr>
            <a:r>
              <a:rPr lang="fa-IR" sz="1200" b="0" i="0" u="none" strike="noStrike" dirty="0">
                <a:highlight>
                  <a:srgbClr val="000000">
                    <a:alpha val="0"/>
                  </a:srgbClr>
                </a:highlight>
              </a:rPr>
              <a:t>تجاوز جنسی جرم است. </a:t>
            </a:r>
          </a:p>
          <a:p>
            <a:pPr marL="1213244" lvl="2" indent="-191564" algn="r" rtl="1">
              <a:buFont typeface="Courier New" panose="02070309020205020404" pitchFamily="49" charset="0"/>
              <a:buChar char="o"/>
            </a:pPr>
            <a:r>
              <a:rPr lang="fa-IR" sz="1200" b="0" i="0" u="none" strike="noStrike" dirty="0">
                <a:highlight>
                  <a:srgbClr val="000000">
                    <a:alpha val="0"/>
                  </a:srgbClr>
                </a:highlight>
              </a:rPr>
              <a:t>تجاوز ممکن است در یک رابطه اتفاق بیفتد. </a:t>
            </a:r>
          </a:p>
          <a:p>
            <a:pPr marL="1213244" lvl="2" indent="-191564" algn="r" defTabSz="1021679" rtl="1">
              <a:buFont typeface="Courier New" panose="02070309020205020404" pitchFamily="49" charset="0"/>
              <a:buChar char="o"/>
              <a:defRPr/>
            </a:pPr>
            <a:r>
              <a:rPr lang="fa-IR" sz="1200" b="0" i="0" u="none" strike="noStrike" dirty="0">
                <a:highlight>
                  <a:srgbClr val="000000">
                    <a:alpha val="0"/>
                  </a:srgbClr>
                </a:highlight>
              </a:rPr>
              <a:t>اگر مورد تجاوز یا آزار جنسی قرار گرفته اید و به کمک نیاز دارید، می توانید با شماره </a:t>
            </a:r>
            <a:r>
              <a:rPr lang="en-AU" sz="1200" b="0" i="0" u="none" strike="noStrike" dirty="0">
                <a:highlight>
                  <a:srgbClr val="000000">
                    <a:alpha val="0"/>
                  </a:srgbClr>
                </a:highlight>
                <a:latin typeface="Dubai" panose="020B0503030403030204" pitchFamily="34" charset="-78"/>
              </a:rPr>
              <a:t>(1800 737 732) 1800 RESPECT</a:t>
            </a:r>
            <a:r>
              <a:rPr lang="fa-IR" sz="1200" b="0" i="0" u="none" strike="noStrike" dirty="0">
                <a:highlight>
                  <a:srgbClr val="000000">
                    <a:alpha val="0"/>
                  </a:srgbClr>
                </a:highlight>
              </a:rPr>
              <a:t> تماس بگیرید. می توانید همه روزه با این خدمات تماس بگیرید - ۲۴ ساعت شبانه روز، ۷ روز هفته. مشاوران آنها به داستان شما گوش می دهند و به شما کمک می کنند. اگر ترجیح می دهید به زبان خود صحبت کنید، می توانید مترجم درخواست کنید.</a:t>
            </a:r>
          </a:p>
          <a:p>
            <a:pPr marL="1213244" lvl="2" indent="-191564" algn="r">
              <a:buFont typeface="Arial" panose="020B0604020202020204" pitchFamily="34" charset="0"/>
              <a:buChar char="•"/>
            </a:pPr>
            <a:endParaRPr lang="en-AU" dirty="0"/>
          </a:p>
          <a:p>
            <a:pPr algn="r"/>
            <a:endParaRPr lang="en-AU" dirty="0"/>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38</a:t>
            </a:fld>
            <a:endParaRPr lang="en-AU"/>
          </a:p>
        </p:txBody>
      </p:sp>
    </p:spTree>
    <p:extLst>
      <p:ext uri="{BB962C8B-B14F-4D97-AF65-F5344CB8AC3E}">
        <p14:creationId xmlns:p14="http://schemas.microsoft.com/office/powerpoint/2010/main" val="1346894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dirty="0">
                <a:highlight>
                  <a:srgbClr val="000000">
                    <a:alpha val="0"/>
                  </a:srgbClr>
                </a:highlight>
              </a:rPr>
              <a:t>اگر بدون برنامه ریزی باردار شدید، می توانید موارد زیر را انتخاب کنید:</a:t>
            </a:r>
          </a:p>
          <a:p>
            <a:pPr marL="189776" indent="-189776" algn="r" rtl="1">
              <a:buFont typeface="Arial" panose="020B0604020202020204" pitchFamily="34" charset="0"/>
              <a:buChar char="•"/>
            </a:pPr>
            <a:r>
              <a:rPr lang="fa-IR" sz="1200" b="0" i="0" u="none" strike="noStrike" dirty="0">
                <a:highlight>
                  <a:srgbClr val="000000">
                    <a:alpha val="0"/>
                  </a:srgbClr>
                </a:highlight>
              </a:rPr>
              <a:t>کودک را نگه دارید </a:t>
            </a:r>
          </a:p>
          <a:p>
            <a:pPr marL="189776" indent="-189776" algn="r" rtl="1">
              <a:buFont typeface="Arial" panose="020B0604020202020204" pitchFamily="34" charset="0"/>
              <a:buChar char="•"/>
            </a:pPr>
            <a:r>
              <a:rPr lang="fa-IR" sz="1200" b="0" i="0" u="none" strike="noStrike" dirty="0">
                <a:highlight>
                  <a:srgbClr val="000000">
                    <a:alpha val="0"/>
                  </a:srgbClr>
                </a:highlight>
              </a:rPr>
              <a:t>کودک را به فرزندخواندگی بدهید - به این معنی که شما به بارداری ادامه می دهید و بچه را به دنیا می آورید، سپس به طور قانونی نوزاد را به شخص دیگری می دهید تا او را بزرگ کند.</a:t>
            </a:r>
          </a:p>
          <a:p>
            <a:pPr marL="189776" indent="-189776" algn="r" rtl="1">
              <a:buFont typeface="Arial" panose="020B0604020202020204" pitchFamily="34" charset="0"/>
              <a:buChar char="•"/>
            </a:pPr>
            <a:r>
              <a:rPr lang="fa-IR" sz="1200" b="0" i="0" u="none" strike="noStrike" dirty="0">
                <a:highlight>
                  <a:srgbClr val="000000">
                    <a:alpha val="0"/>
                  </a:srgbClr>
                </a:highlight>
              </a:rPr>
              <a:t>سقط جنین - به این معنی که برای پایان دادن به بارداری دارو مصرف کنید یا جراحی کنید. شما فقط می توانید تا اواسط بارداری‌تان (حدود ۲۰ هفته) سقط جنین انجام دهید. </a:t>
            </a:r>
          </a:p>
          <a:p>
            <a:pPr algn="r"/>
            <a:endParaRPr lang="en-AU" dirty="0"/>
          </a:p>
          <a:p>
            <a:pPr algn="r"/>
            <a:endParaRPr lang="en-AU" dirty="0"/>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39</a:t>
            </a:fld>
            <a:endParaRPr lang="en-AU"/>
          </a:p>
        </p:txBody>
      </p:sp>
    </p:spTree>
    <p:extLst>
      <p:ext uri="{BB962C8B-B14F-4D97-AF65-F5344CB8AC3E}">
        <p14:creationId xmlns:p14="http://schemas.microsoft.com/office/powerpoint/2010/main" val="237900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IR" sz="1200" b="0" i="0" u="none" strike="noStrike" dirty="0">
                <a:highlight>
                  <a:srgbClr val="000000">
                    <a:alpha val="0"/>
                  </a:srgbClr>
                </a:highlight>
              </a:rPr>
              <a:t>بیایید در مورد سلامت جنسی صحبت کنیم.</a:t>
            </a:r>
            <a:endParaRPr lang="en-AU" dirty="0"/>
          </a:p>
          <a:p>
            <a:pPr algn="r"/>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4</a:t>
            </a:fld>
            <a:endParaRPr lang="en-AU"/>
          </a:p>
        </p:txBody>
      </p:sp>
    </p:spTree>
    <p:extLst>
      <p:ext uri="{BB962C8B-B14F-4D97-AF65-F5344CB8AC3E}">
        <p14:creationId xmlns:p14="http://schemas.microsoft.com/office/powerpoint/2010/main" val="5861101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rtl="1">
              <a:buFont typeface="Arial" panose="020B0604020202020204" pitchFamily="34" charset="0"/>
              <a:buChar char="•"/>
            </a:pPr>
            <a:r>
              <a:rPr lang="fa-IR" sz="1200" b="0" i="0" u="none" strike="noStrike" dirty="0">
                <a:highlight>
                  <a:srgbClr val="000000">
                    <a:alpha val="0"/>
                  </a:srgbClr>
                </a:highlight>
              </a:rPr>
              <a:t>مهم است که بدانید سقط جنین در استرالیا قانونی است. این بدان معناست که سقط جنین جرم نیست.</a:t>
            </a:r>
          </a:p>
          <a:p>
            <a:pPr marL="191564" indent="-191564" algn="r" defTabSz="1012139" rtl="1">
              <a:buFont typeface="Arial" panose="020B0604020202020204" pitchFamily="34" charset="0"/>
              <a:buChar char="•"/>
              <a:defRPr/>
            </a:pPr>
            <a:r>
              <a:rPr lang="fa-IR" sz="1200" b="0" i="0" u="none" strike="noStrike" dirty="0">
                <a:highlight>
                  <a:srgbClr val="000000">
                    <a:alpha val="0"/>
                  </a:srgbClr>
                </a:highlight>
              </a:rPr>
              <a:t>در استرالیا، شما حق دارید در صورت تمایل به بارداری خود پایان دهید. </a:t>
            </a:r>
          </a:p>
          <a:p>
            <a:pPr marL="191564" indent="-191564" algn="r" defTabSz="1012139" rtl="1">
              <a:buFont typeface="Arial" panose="020B0604020202020204" pitchFamily="34" charset="0"/>
              <a:buChar char="•"/>
              <a:defRPr/>
            </a:pPr>
            <a:r>
              <a:rPr lang="fa-IR" sz="1200" b="0" i="0" u="none" strike="noStrike" dirty="0">
                <a:highlight>
                  <a:srgbClr val="000000">
                    <a:alpha val="0"/>
                  </a:srgbClr>
                </a:highlight>
              </a:rPr>
              <a:t>سقط جنین در استرالیا بسیار رایج است. </a:t>
            </a:r>
          </a:p>
          <a:p>
            <a:pPr marL="191564" indent="-191564" algn="r" defTabSz="1021679" rtl="1">
              <a:buFont typeface="Arial" panose="020B0604020202020204" pitchFamily="34" charset="0"/>
              <a:buChar char="•"/>
              <a:defRPr/>
            </a:pPr>
            <a:r>
              <a:rPr lang="fa-IR" sz="1200" b="0" i="0" u="none" strike="noStrike" dirty="0">
                <a:highlight>
                  <a:srgbClr val="000000">
                    <a:alpha val="0"/>
                  </a:srgbClr>
                </a:highlight>
              </a:rPr>
              <a:t>برای اطلاعات بیشتر در مورد نحوه سقط جنین در ایالت یا قلمرو خود با پزشک، پرستار یا مرکز بهداشت جنسی محلی‌تان صحبت کنید. </a:t>
            </a:r>
          </a:p>
          <a:p>
            <a:pPr marL="191564" indent="-191564" algn="r">
              <a:buFont typeface="Arial" panose="020B0604020202020204" pitchFamily="34" charset="0"/>
              <a:buChar char="•"/>
            </a:pPr>
            <a:endParaRPr lang="en-AU" dirty="0"/>
          </a:p>
          <a:p>
            <a:pPr algn="r"/>
            <a:endParaRPr lang="en-AU" dirty="0"/>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40</a:t>
            </a:fld>
            <a:endParaRPr lang="en-AU"/>
          </a:p>
        </p:txBody>
      </p:sp>
    </p:spTree>
    <p:extLst>
      <p:ext uri="{BB962C8B-B14F-4D97-AF65-F5344CB8AC3E}">
        <p14:creationId xmlns:p14="http://schemas.microsoft.com/office/powerpoint/2010/main" val="20678387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IR" sz="1200" b="0" i="0" u="none" strike="noStrike" dirty="0">
                <a:highlight>
                  <a:srgbClr val="000000">
                    <a:alpha val="0"/>
                  </a:srgbClr>
                </a:highlight>
              </a:rPr>
              <a:t>بیایید در مورد اجبار باروری صحبت کنیم.</a:t>
            </a:r>
          </a:p>
          <a:p>
            <a:pPr algn="r"/>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41</a:t>
            </a:fld>
            <a:endParaRPr lang="en-AU"/>
          </a:p>
        </p:txBody>
      </p:sp>
    </p:spTree>
    <p:extLst>
      <p:ext uri="{BB962C8B-B14F-4D97-AF65-F5344CB8AC3E}">
        <p14:creationId xmlns:p14="http://schemas.microsoft.com/office/powerpoint/2010/main" val="39738248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indent="-190278" algn="r" defTabSz="966612" rtl="1">
              <a:buFont typeface="Arial" panose="020B0604020202020204" pitchFamily="34" charset="0"/>
              <a:buChar char="•"/>
              <a:defRPr/>
            </a:pPr>
            <a:r>
              <a:rPr lang="fa-IR" sz="1200" b="0" i="0" u="none" strike="noStrike" dirty="0">
                <a:highlight>
                  <a:srgbClr val="000000">
                    <a:alpha val="0"/>
                  </a:srgbClr>
                </a:highlight>
              </a:rPr>
              <a:t>در استرالیا، شما این حق را دارید که انتخاب کنید چه اتفاقی برای بدنتان بیفتد. این شامل انتخاب های باروری شما نیز می شود، به این معنی که می توانید برای جلوگیری از بارداری، باردار شدن و بچه دار شدن یا سقط جنین از روش های پیشگیری از بارداری استفاده کنید.</a:t>
            </a:r>
          </a:p>
          <a:p>
            <a:pPr marL="190278" indent="-190278" algn="r" rtl="1">
              <a:buFont typeface="Arial" panose="020B0604020202020204" pitchFamily="34" charset="0"/>
              <a:buChar char="•"/>
            </a:pPr>
            <a:r>
              <a:rPr lang="fa-IR" sz="1200" b="0" i="0" u="none" strike="noStrike" dirty="0">
                <a:solidFill>
                  <a:srgbClr val="121212"/>
                </a:solidFill>
                <a:highlight>
                  <a:srgbClr val="000000">
                    <a:alpha val="0"/>
                  </a:srgbClr>
                </a:highlight>
              </a:rPr>
              <a:t>زمانی که شخص دیگری، مانند شریک جنسی یا عضو خانواده شما، انتخاب های باروری شما را کنترل می کند، به آن اجبار به باروری می گویند. </a:t>
            </a:r>
          </a:p>
          <a:p>
            <a:pPr marL="190278" indent="-190278" algn="r" rtl="1">
              <a:buFont typeface="Arial" panose="020B0604020202020204" pitchFamily="34" charset="0"/>
              <a:buChar char="•"/>
            </a:pPr>
            <a:r>
              <a:rPr lang="fa-IR" sz="1200" b="0" i="0" u="none" strike="noStrike" dirty="0">
                <a:highlight>
                  <a:srgbClr val="000000">
                    <a:alpha val="0"/>
                  </a:srgbClr>
                </a:highlight>
              </a:rPr>
              <a:t>اجبار به باروری درست نیست. </a:t>
            </a:r>
          </a:p>
          <a:p>
            <a:pPr algn="r"/>
            <a:endParaRPr lang="en-AU" dirty="0">
              <a:latin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42</a:t>
            </a:fld>
            <a:endParaRPr lang="en-AU"/>
          </a:p>
        </p:txBody>
      </p:sp>
    </p:spTree>
    <p:extLst>
      <p:ext uri="{BB962C8B-B14F-4D97-AF65-F5344CB8AC3E}">
        <p14:creationId xmlns:p14="http://schemas.microsoft.com/office/powerpoint/2010/main" val="35962858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9776" indent="-189776" algn="r" rtl="1">
              <a:buFont typeface="Arial" panose="020B0604020202020204" pitchFamily="34" charset="0"/>
              <a:buChar char="•"/>
            </a:pPr>
            <a:r>
              <a:rPr lang="fa-IR" sz="1200" b="0" i="0" u="none" strike="noStrike" dirty="0">
                <a:highlight>
                  <a:srgbClr val="000000">
                    <a:alpha val="0"/>
                  </a:srgbClr>
                </a:highlight>
              </a:rPr>
              <a:t>هیچ کس نباید شما را تحت فشار قرار دهد تا از روش های پیشگیری از بارداری استفاده کنید. </a:t>
            </a:r>
          </a:p>
          <a:p>
            <a:pPr marL="189776" indent="-189776" algn="r" rtl="1">
              <a:buFont typeface="Arial" panose="020B0604020202020204" pitchFamily="34" charset="0"/>
              <a:buChar char="•"/>
            </a:pPr>
            <a:r>
              <a:rPr lang="fa-IR" sz="1200" b="0" i="0" u="none" strike="noStrike" dirty="0">
                <a:highlight>
                  <a:srgbClr val="000000">
                    <a:alpha val="0"/>
                  </a:srgbClr>
                </a:highlight>
              </a:rPr>
              <a:t>هیچ کس نباید شما را تحت فشار قرار دهد تا یکی از روش های پیشگیری از بارداری را به جای روش های دیگر انتخاب کنید. </a:t>
            </a:r>
          </a:p>
          <a:p>
            <a:pPr marL="189776" indent="-189776" algn="r" rtl="1">
              <a:buFont typeface="Arial" panose="020B0604020202020204" pitchFamily="34" charset="0"/>
              <a:buChar char="•"/>
            </a:pPr>
            <a:r>
              <a:rPr lang="fa-IR" sz="1200" b="0" i="0" u="none" strike="noStrike" dirty="0">
                <a:highlight>
                  <a:srgbClr val="000000">
                    <a:alpha val="0"/>
                  </a:srgbClr>
                </a:highlight>
              </a:rPr>
              <a:t>هیچ کس نباید شما را تحت فشار قرار دهد که به هیچ وجه از پیشگیری از بارداری استفاده نکنید. </a:t>
            </a:r>
          </a:p>
          <a:p>
            <a:pPr marL="189776" indent="-189776" algn="r" rtl="1">
              <a:buFont typeface="Arial" panose="020B0604020202020204" pitchFamily="34" charset="0"/>
              <a:buChar char="•"/>
            </a:pPr>
            <a:r>
              <a:rPr lang="fa-IR" sz="1200" b="0" i="0" u="none" strike="noStrike" dirty="0">
                <a:highlight>
                  <a:srgbClr val="000000">
                    <a:alpha val="0"/>
                  </a:srgbClr>
                </a:highlight>
              </a:rPr>
              <a:t>هیچ کس نباید شما را برای ادامه بارداری تحت فشار قرار دهد.</a:t>
            </a:r>
          </a:p>
          <a:p>
            <a:pPr marL="189776" indent="-189776" algn="r" rtl="1">
              <a:buFont typeface="Arial" panose="020B0604020202020204" pitchFamily="34" charset="0"/>
              <a:buChar char="•"/>
            </a:pPr>
            <a:r>
              <a:rPr lang="fa-IR" sz="1200" b="0" i="0" u="none" strike="noStrike" dirty="0">
                <a:highlight>
                  <a:srgbClr val="000000">
                    <a:alpha val="0"/>
                  </a:srgbClr>
                </a:highlight>
              </a:rPr>
              <a:t>هیچ کس نباید شما را تحت فشار قرار دهد تا سقط جنین انجام دهید.</a:t>
            </a:r>
          </a:p>
          <a:p>
            <a:pPr algn="r"/>
            <a:endParaRPr lang="en-AU" dirty="0"/>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43</a:t>
            </a:fld>
            <a:endParaRPr lang="en-AU"/>
          </a:p>
        </p:txBody>
      </p:sp>
    </p:spTree>
    <p:extLst>
      <p:ext uri="{BB962C8B-B14F-4D97-AF65-F5344CB8AC3E}">
        <p14:creationId xmlns:p14="http://schemas.microsoft.com/office/powerpoint/2010/main" val="18440246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defTabSz="1021679" rtl="1">
              <a:buFont typeface="Arial" panose="020B0604020202020204" pitchFamily="34" charset="0"/>
              <a:buChar char="•"/>
              <a:defRPr/>
            </a:pPr>
            <a:r>
              <a:rPr lang="fa-IR" sz="1200" b="0" i="0" u="none" strike="noStrike" dirty="0">
                <a:highlight>
                  <a:srgbClr val="000000">
                    <a:alpha val="0"/>
                  </a:srgbClr>
                </a:highlight>
              </a:rPr>
              <a:t>اگر اجبار باروری را تجربه می کنید، یا اگر نگران رابطه جنسی خود هستید، می توانید با </a:t>
            </a:r>
            <a:r>
              <a:rPr lang="en-AU" sz="1200" b="0" i="0" u="none" strike="noStrike" dirty="0">
                <a:highlight>
                  <a:srgbClr val="000000">
                    <a:alpha val="0"/>
                  </a:srgbClr>
                </a:highlight>
                <a:latin typeface="Dubai" panose="020B0503030403030204" pitchFamily="34" charset="-78"/>
              </a:rPr>
              <a:t>1800</a:t>
            </a:r>
            <a:r>
              <a:rPr lang="fa-IR" sz="1200" b="0" i="0" u="none" strike="noStrike" dirty="0">
                <a:highlight>
                  <a:srgbClr val="000000">
                    <a:alpha val="0"/>
                  </a:srgbClr>
                </a:highlight>
                <a:latin typeface="Dubai" panose="020B0503030403030204" pitchFamily="34" charset="-78"/>
              </a:rPr>
              <a:t>RESPEC</a:t>
            </a:r>
            <a:r>
              <a:rPr lang="en-AU" sz="1200" b="0" i="0" u="none" strike="noStrike" dirty="0">
                <a:highlight>
                  <a:srgbClr val="000000">
                    <a:alpha val="0"/>
                  </a:srgbClr>
                </a:highlight>
                <a:latin typeface="Dubai" panose="020B0503030403030204" pitchFamily="34" charset="-78"/>
              </a:rPr>
              <a:t>T</a:t>
            </a:r>
            <a:r>
              <a:rPr lang="fa-IR" sz="1200" b="0" i="0" u="none" strike="noStrike" dirty="0">
                <a:highlight>
                  <a:srgbClr val="000000">
                    <a:alpha val="0"/>
                  </a:srgbClr>
                </a:highlight>
              </a:rPr>
              <a:t> تماس بگیرید. </a:t>
            </a:r>
          </a:p>
          <a:p>
            <a:pPr marL="191564" indent="-191564" algn="r" defTabSz="1021679" rtl="1">
              <a:buFont typeface="Arial" panose="020B0604020202020204" pitchFamily="34" charset="0"/>
              <a:buChar char="•"/>
              <a:defRPr/>
            </a:pPr>
            <a:r>
              <a:rPr lang="en-AU" sz="1200" b="0" i="0" u="none" strike="noStrike" dirty="0">
                <a:highlight>
                  <a:srgbClr val="000000">
                    <a:alpha val="0"/>
                  </a:srgbClr>
                </a:highlight>
              </a:rPr>
              <a:t>1800</a:t>
            </a:r>
            <a:r>
              <a:rPr lang="fa-IR" sz="1200" b="0" i="0" u="none" strike="noStrike" dirty="0">
                <a:highlight>
                  <a:srgbClr val="000000">
                    <a:alpha val="0"/>
                  </a:srgbClr>
                </a:highlight>
              </a:rPr>
              <a:t>RESPECT خدمات مشاوره ملی تجاوز جنسی و خشونت خانوادگی است. </a:t>
            </a:r>
          </a:p>
          <a:p>
            <a:pPr marL="191564" indent="-191564" algn="r" defTabSz="1021679" rtl="1">
              <a:buFont typeface="Arial" panose="020B0604020202020204" pitchFamily="34" charset="0"/>
              <a:buChar char="•"/>
              <a:defRPr/>
            </a:pPr>
            <a:r>
              <a:rPr lang="fa-IR" sz="1200" b="0" i="0" u="none" strike="noStrike" dirty="0">
                <a:highlight>
                  <a:srgbClr val="000000">
                    <a:alpha val="0"/>
                  </a:srgbClr>
                </a:highlight>
              </a:rPr>
              <a:t>می توانید همه روزه با این خدمات تماس بگیرید - ۲۴ ساعت شبانه روز، ۷ روز هفته.  </a:t>
            </a:r>
          </a:p>
          <a:p>
            <a:pPr marL="191564" indent="-191564" algn="r" defTabSz="1021679" rtl="1">
              <a:buFont typeface="Arial" panose="020B0604020202020204" pitchFamily="34" charset="0"/>
              <a:buChar char="•"/>
              <a:defRPr/>
            </a:pPr>
            <a:r>
              <a:rPr lang="fa-IR" sz="1200" b="0" i="0" u="none" strike="noStrike" dirty="0">
                <a:highlight>
                  <a:srgbClr val="000000">
                    <a:alpha val="0"/>
                  </a:srgbClr>
                </a:highlight>
              </a:rPr>
              <a:t>اگر انگلیسی زبان اول شما نیست و ترجیح می دهید به زبان خود صحبت کنید، می توانید مترجم درخواست کنید. </a:t>
            </a:r>
          </a:p>
          <a:p>
            <a:pPr marL="191564" indent="-191564" algn="r" defTabSz="1021679" rtl="1">
              <a:buFont typeface="Arial" panose="020B0604020202020204" pitchFamily="34" charset="0"/>
              <a:buChar char="•"/>
              <a:defRPr/>
            </a:pPr>
            <a:r>
              <a:rPr lang="fa-IR" sz="1200" b="0" i="0" u="none" strike="noStrike" dirty="0">
                <a:highlight>
                  <a:srgbClr val="000000">
                    <a:alpha val="0"/>
                  </a:srgbClr>
                </a:highlight>
              </a:rPr>
              <a:t>مشاوران به داستان شما گوش می دهند و حمایتی را ارائه می دهند که برای شما و موقعیت شما مناسب است. </a:t>
            </a:r>
          </a:p>
          <a:p>
            <a:pPr marL="191564" indent="-191564" algn="r" defTabSz="1021679" rtl="1">
              <a:buFont typeface="Arial" panose="020B0604020202020204" pitchFamily="34" charset="0"/>
              <a:buChar char="•"/>
              <a:defRPr/>
            </a:pPr>
            <a:r>
              <a:rPr lang="fa-IR" sz="1200" b="0" i="0" u="none" strike="noStrike" dirty="0">
                <a:highlight>
                  <a:srgbClr val="000000">
                    <a:alpha val="0"/>
                  </a:srgbClr>
                </a:highlight>
              </a:rPr>
              <a:t>همچنین می توانید برای کسب اطلاعات به زبان های مختلف و یافتن خدمات پشتیبانی در ایالت یا قلمرو خود از وب سایت آنها به آدرس </a:t>
            </a:r>
            <a:r>
              <a:rPr lang="en-AU" sz="1200" b="0" i="0" u="none" strike="noStrike" dirty="0">
                <a:highlight>
                  <a:srgbClr val="000000">
                    <a:alpha val="0"/>
                  </a:srgbClr>
                </a:highlight>
              </a:rPr>
              <a:t>1800</a:t>
            </a:r>
            <a:r>
              <a:rPr lang="fa-IR" sz="1200" b="0" i="0" u="none" strike="noStrike" dirty="0">
                <a:highlight>
                  <a:srgbClr val="000000">
                    <a:alpha val="0"/>
                  </a:srgbClr>
                </a:highlight>
              </a:rPr>
              <a:t>respect.org.au دیدن کنید.</a:t>
            </a:r>
            <a:endParaRPr lang="en-AU" dirty="0"/>
          </a:p>
          <a:p>
            <a:pPr marL="191564" indent="-191564" algn="r" defTabSz="1021679" rtl="1">
              <a:buFont typeface="Arial" panose="020B0604020202020204" pitchFamily="34" charset="0"/>
              <a:buChar char="•"/>
              <a:defRPr/>
            </a:pPr>
            <a:r>
              <a:rPr lang="fa-IR" sz="1200" b="0" i="0" u="none" strike="noStrike" dirty="0">
                <a:highlight>
                  <a:srgbClr val="000000">
                    <a:alpha val="0"/>
                  </a:srgbClr>
                </a:highlight>
              </a:rPr>
              <a:t>همچنین ممکن است دوست، یکی از اعضای خانواده، بزرگان جامعه یا کارمند بهداشتی‌ داشته باشید که به او اعتماد دارید و از او راهنمایی یا حمایت بخواهید. </a:t>
            </a:r>
          </a:p>
          <a:p>
            <a:pPr algn="r" defTabSz="1021679">
              <a:defRPr/>
            </a:pPr>
            <a:endParaRPr lang="en-AU" dirty="0"/>
          </a:p>
          <a:p>
            <a:pPr algn="r" defTabSz="1021679">
              <a:defRPr/>
            </a:pPr>
            <a:endParaRPr lang="en-AU" dirty="0"/>
          </a:p>
          <a:p>
            <a:pPr algn="r"/>
            <a:endParaRPr lang="en-AU" dirty="0"/>
          </a:p>
          <a:p>
            <a:pPr algn="r" defTabSz="1021679">
              <a:defRPr/>
            </a:pPr>
            <a:endParaRPr lang="en-AU" dirty="0"/>
          </a:p>
          <a:p>
            <a:pPr algn="r" defTabSz="1021679">
              <a:defRPr/>
            </a:pPr>
            <a:endParaRPr lang="en-AU" dirty="0"/>
          </a:p>
          <a:p>
            <a:pPr algn="r"/>
            <a:endParaRPr lang="en-AU" dirty="0"/>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44</a:t>
            </a:fld>
            <a:endParaRPr lang="en-AU"/>
          </a:p>
        </p:txBody>
      </p:sp>
    </p:spTree>
    <p:extLst>
      <p:ext uri="{BB962C8B-B14F-4D97-AF65-F5344CB8AC3E}">
        <p14:creationId xmlns:p14="http://schemas.microsoft.com/office/powerpoint/2010/main" val="1261555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dirty="0">
                <a:solidFill>
                  <a:schemeClr val="tx1"/>
                </a:solidFill>
                <a:highlight>
                  <a:srgbClr val="000000">
                    <a:alpha val="0"/>
                  </a:srgbClr>
                </a:highlight>
              </a:rPr>
              <a:t>در اینجا وب سایت هایی با اطلاعات بیشتر در مورد موضوعات تحت پوشش در این برنامه وجود دارد:</a:t>
            </a:r>
          </a:p>
          <a:p>
            <a:pPr marL="181240" indent="-181240" algn="r" rtl="1">
              <a:buFont typeface="Arial" panose="020B0604020202020204" pitchFamily="34" charset="0"/>
              <a:buChar char="•"/>
            </a:pPr>
            <a:r>
              <a:rPr lang="en-AU" sz="1200" b="0" i="0" u="none" strike="noStrike" dirty="0">
                <a:solidFill>
                  <a:schemeClr val="tx1"/>
                </a:solidFill>
                <a:highlight>
                  <a:srgbClr val="000000">
                    <a:alpha val="0"/>
                  </a:srgbClr>
                </a:highlight>
              </a:rPr>
              <a:t> </a:t>
            </a:r>
            <a:r>
              <a:rPr lang="fa-IR" sz="1200" b="0" i="0" u="none" strike="noStrike" dirty="0">
                <a:solidFill>
                  <a:schemeClr val="tx1"/>
                </a:solidFill>
                <a:highlight>
                  <a:srgbClr val="000000">
                    <a:alpha val="0"/>
                  </a:srgbClr>
                </a:highlight>
              </a:rPr>
              <a:t>Health Translations – healthtranslations.vic.gov.au – یک کتابخانه آنلاین رایگان از اطلاعات و منابع ترجمه شده سلامت و رفاه. می توانید اطلاعات را بر اساس زبان و موضوع جستجو کنید.</a:t>
            </a:r>
          </a:p>
          <a:p>
            <a:pPr marL="181240" indent="-181240" algn="r" rtl="1">
              <a:buFont typeface="Arial" panose="020B0604020202020204" pitchFamily="34" charset="0"/>
              <a:buChar char="•"/>
            </a:pPr>
            <a:r>
              <a:rPr lang="fa-IR" sz="1200" b="0" i="0" u="none" strike="noStrike" dirty="0">
                <a:solidFill>
                  <a:schemeClr val="tx1"/>
                </a:solidFill>
                <a:highlight>
                  <a:srgbClr val="000000">
                    <a:alpha val="0"/>
                  </a:srgbClr>
                </a:highlight>
              </a:rPr>
              <a:t>مرکز چند فرهنگی برای سلامت زنان - mcwh.com.au - یک سازمان ملی، مبتنی بر جامعه است، که توسط زنان و برای زنان از پیشینه‌های مهاجر و پناهنده رهبری می‌شود. آنها فهرست کتابخانه چند زبانه‌ای با هزاران منبع در مورد سلامت زنان به بیش از ۷۰ زبان دارند.</a:t>
            </a:r>
            <a:endParaRPr lang="en-AU" sz="1200" i="0" dirty="0">
              <a:solidFill>
                <a:schemeClr val="tx1"/>
              </a:solidFill>
            </a:endParaRPr>
          </a:p>
          <a:p>
            <a:pPr marL="181240" indent="-181240" algn="r" rtl="1">
              <a:buFont typeface="Arial" panose="020B0604020202020204" pitchFamily="34" charset="0"/>
              <a:buChar char="•"/>
            </a:pPr>
            <a:r>
              <a:rPr lang="fa-IR" sz="1200" b="0" i="0" u="none" strike="noStrike" dirty="0">
                <a:solidFill>
                  <a:schemeClr val="tx1"/>
                </a:solidFill>
                <a:highlight>
                  <a:srgbClr val="000000">
                    <a:alpha val="0"/>
                  </a:srgbClr>
                </a:highlight>
              </a:rPr>
              <a:t>اتحادیه برنامه ریزی خانواده استرالیا – familyplanningallianceaustralia.org.au – موسسه اصلی سلامت باروری و جنسی با خدمات در هر ایالت و قلمرو. وب‌سایت‌های دولتی اطلاعاتی را درباره موضوعات مختلف سلامت جنسی و باروری، مانند پیشگیری از بارداری، بارداری ناخواسته، سقط جنین یا روابط محترمانه ارائه می‌دهند.</a:t>
            </a:r>
          </a:p>
          <a:p>
            <a:pPr marL="181240" indent="-181240" algn="r" defTabSz="966612" rtl="1">
              <a:buFont typeface="Arial" panose="020B0604020202020204" pitchFamily="34" charset="0"/>
              <a:buChar char="•"/>
              <a:defRPr/>
            </a:pPr>
            <a:r>
              <a:rPr lang="fa-IR" sz="1200" b="0" i="0" u="none" strike="noStrike" dirty="0">
                <a:solidFill>
                  <a:schemeClr val="tx1"/>
                </a:solidFill>
                <a:highlight>
                  <a:srgbClr val="000000">
                    <a:alpha val="0"/>
                  </a:srgbClr>
                </a:highlight>
              </a:rPr>
              <a:t>پیشگیری از بارداری – contraception.org.au – یک وب سایت به زبان انگلیسی است که اطلاعاتی در مورد روش های مختلف پیشگیری از بارداری دارد.</a:t>
            </a:r>
          </a:p>
          <a:p>
            <a:pPr marL="181240" indent="-181240" algn="r" defTabSz="966612" rtl="1">
              <a:buFont typeface="Arial" panose="020B0604020202020204" pitchFamily="34" charset="0"/>
              <a:buChar char="•"/>
              <a:defRPr/>
            </a:pPr>
            <a:r>
              <a:rPr lang="en-AU" sz="1200" b="0" i="0" u="none" strike="noStrike" dirty="0">
                <a:solidFill>
                  <a:schemeClr val="tx1"/>
                </a:solidFill>
                <a:highlight>
                  <a:srgbClr val="000000">
                    <a:alpha val="0"/>
                  </a:srgbClr>
                </a:highlight>
              </a:rPr>
              <a:t> </a:t>
            </a:r>
            <a:r>
              <a:rPr lang="fa-IR" sz="1200" b="0" i="0" u="none" strike="noStrike" dirty="0">
                <a:solidFill>
                  <a:schemeClr val="tx1"/>
                </a:solidFill>
                <a:highlight>
                  <a:srgbClr val="000000">
                    <a:alpha val="0"/>
                  </a:srgbClr>
                </a:highlight>
              </a:rPr>
              <a:t>healthdirect – healthdirect.gov.au – وب‌سایت دولت استرالیا با اطلاعات بهداشتی در مورد موضوعات مختلف و خط کمک ۲۴ ساعته، ۷ روز هفته، 222 022 1800.</a:t>
            </a:r>
          </a:p>
          <a:p>
            <a:pPr marL="181240" indent="-181240" algn="r" defTabSz="966612" rtl="1">
              <a:buFont typeface="Arial" panose="020B0604020202020204" pitchFamily="34" charset="0"/>
              <a:buChar char="•"/>
              <a:defRPr/>
            </a:pPr>
            <a:r>
              <a:rPr lang="fa-IR" sz="1200" b="0" i="0" u="none" strike="noStrike" dirty="0">
                <a:solidFill>
                  <a:schemeClr val="tx1"/>
                </a:solidFill>
                <a:highlight>
                  <a:srgbClr val="000000">
                    <a:alpha val="0"/>
                  </a:srgbClr>
                </a:highlight>
              </a:rPr>
              <a:t>شبکه بهداشت زنان استرالیا – awhn.org.au/organisations – یک وب‌سایت به زبان انگلیسی است که فهرستی از سازمان‌ها در تمام ایالت‌ها و مناطقی که خدمات بهداشتی زنان در دسترس است ارائه می‌کنند.</a:t>
            </a:r>
          </a:p>
          <a:p>
            <a:pPr marL="0" indent="0" algn="r" defTabSz="966612">
              <a:buFont typeface="Arial" panose="020B0604020202020204" pitchFamily="34" charset="0"/>
              <a:buNone/>
              <a:defRPr/>
            </a:pPr>
            <a:endParaRPr lang="en-AU" b="0" i="0" dirty="0">
              <a:solidFill>
                <a:schemeClr val="tx1"/>
              </a:solidFill>
            </a:endParaRPr>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45</a:t>
            </a:fld>
            <a:endParaRPr lang="en-AU"/>
          </a:p>
        </p:txBody>
      </p:sp>
    </p:spTree>
    <p:extLst>
      <p:ext uri="{BB962C8B-B14F-4D97-AF65-F5344CB8AC3E}">
        <p14:creationId xmlns:p14="http://schemas.microsoft.com/office/powerpoint/2010/main" val="12936860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IR" sz="1200" b="0" i="1" u="none" strike="noStrike" dirty="0">
                <a:solidFill>
                  <a:srgbClr val="000000"/>
                </a:solidFill>
                <a:highlight>
                  <a:srgbClr val="000000">
                    <a:alpha val="0"/>
                  </a:srgbClr>
                </a:highlight>
              </a:rPr>
              <a:t>یادآوری به برگزار کننده: اطلاعات خدمات بهداشتی محلی و مراکز بهداشت جنسی را ارائه دهید.</a:t>
            </a:r>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46</a:t>
            </a:fld>
            <a:endParaRPr lang="en-AU"/>
          </a:p>
        </p:txBody>
      </p:sp>
    </p:spTree>
    <p:extLst>
      <p:ext uri="{BB962C8B-B14F-4D97-AF65-F5344CB8AC3E}">
        <p14:creationId xmlns:p14="http://schemas.microsoft.com/office/powerpoint/2010/main" val="19575832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27C3998-6055-4CEE-BB49-15FE029A0143}" type="slidenum">
              <a:rPr lang="en-AU" smtClean="0"/>
              <a:t>47</a:t>
            </a:fld>
            <a:endParaRPr lang="en-AU"/>
          </a:p>
        </p:txBody>
      </p:sp>
    </p:spTree>
    <p:extLst>
      <p:ext uri="{BB962C8B-B14F-4D97-AF65-F5344CB8AC3E}">
        <p14:creationId xmlns:p14="http://schemas.microsoft.com/office/powerpoint/2010/main" val="313614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algn="r" rtl="1">
              <a:buFont typeface="Arial" panose="020B0604020202020204" pitchFamily="34" charset="0"/>
              <a:buChar char="•"/>
            </a:pPr>
            <a:r>
              <a:rPr lang="fa-IR" sz="1200" b="0" i="0" u="none" strike="noStrike" dirty="0">
                <a:solidFill>
                  <a:srgbClr val="222222"/>
                </a:solidFill>
                <a:highlight>
                  <a:srgbClr val="000000">
                    <a:alpha val="0"/>
                  </a:srgbClr>
                </a:highlight>
              </a:rPr>
              <a:t>سلامت جنسی خوب مهم است. </a:t>
            </a:r>
          </a:p>
          <a:p>
            <a:pPr marL="181218" indent="-181218" algn="r" rtl="1">
              <a:buFont typeface="Arial" panose="020B0604020202020204" pitchFamily="34" charset="0"/>
              <a:buChar char="•"/>
            </a:pPr>
            <a:r>
              <a:rPr lang="fa-IR" sz="1200" b="0" i="0" u="none" strike="noStrike" dirty="0">
                <a:solidFill>
                  <a:srgbClr val="222222"/>
                </a:solidFill>
                <a:highlight>
                  <a:srgbClr val="000000">
                    <a:alpha val="0"/>
                  </a:srgbClr>
                </a:highlight>
              </a:rPr>
              <a:t>سلامت جنسی خوب یعنی شما:</a:t>
            </a:r>
          </a:p>
          <a:p>
            <a:pPr marL="664463" lvl="1" indent="-181218" algn="r" rtl="1">
              <a:buFont typeface="Calibri" panose="020F0502020204030204" pitchFamily="34" charset="0"/>
              <a:buChar char="-"/>
            </a:pPr>
            <a:r>
              <a:rPr lang="fa-IR" sz="1200" b="0" i="0" u="none" strike="noStrike" dirty="0">
                <a:solidFill>
                  <a:srgbClr val="222222"/>
                </a:solidFill>
                <a:highlight>
                  <a:srgbClr val="000000">
                    <a:alpha val="0"/>
                  </a:srgbClr>
                </a:highlight>
              </a:rPr>
              <a:t>روابط محترمانه داشته باشید</a:t>
            </a:r>
          </a:p>
          <a:p>
            <a:pPr marL="664463" lvl="1" indent="-181218" algn="r" rtl="1">
              <a:buFont typeface="Calibri" panose="020F0502020204030204" pitchFamily="34" charset="0"/>
              <a:buChar char="-"/>
            </a:pPr>
            <a:r>
              <a:rPr lang="fa-IR" sz="1200" b="0" i="0" u="none" strike="noStrike" dirty="0">
                <a:solidFill>
                  <a:srgbClr val="3C4245"/>
                </a:solidFill>
                <a:highlight>
                  <a:srgbClr val="000000">
                    <a:alpha val="0"/>
                  </a:srgbClr>
                </a:highlight>
              </a:rPr>
              <a:t>تجربیات جنسی لذت بخش و ایمن داشته باشید</a:t>
            </a:r>
            <a:r>
              <a:rPr lang="fa-IR" sz="1200" b="0" i="0" u="none" strike="noStrike" dirty="0">
                <a:solidFill>
                  <a:srgbClr val="222222"/>
                </a:solidFill>
                <a:highlight>
                  <a:srgbClr val="000000">
                    <a:alpha val="0"/>
                  </a:srgbClr>
                </a:highlight>
              </a:rPr>
              <a:t> </a:t>
            </a:r>
          </a:p>
          <a:p>
            <a:pPr marL="664463" lvl="1" indent="-181218" algn="r" rtl="1">
              <a:buFont typeface="Calibri" panose="020F0502020204030204" pitchFamily="34" charset="0"/>
              <a:buChar char="-"/>
            </a:pPr>
            <a:r>
              <a:rPr lang="fa-IR" sz="1200" b="0" i="0" u="none" strike="noStrike" dirty="0">
                <a:solidFill>
                  <a:srgbClr val="222222"/>
                </a:solidFill>
                <a:highlight>
                  <a:srgbClr val="000000">
                    <a:alpha val="0"/>
                  </a:srgbClr>
                </a:highlight>
              </a:rPr>
              <a:t>احساس امنیت کنید و لازم نباشد نگران خشونت یا اجبار باشید - اجبار زمانی است که شخصی از زور یا تهدید استفاده می کند تا شما را مجبور به انجام کاری کند.</a:t>
            </a:r>
          </a:p>
          <a:p>
            <a:pPr marL="664463" lvl="1" indent="-181218" algn="r" rtl="1">
              <a:buFont typeface="Calibri" panose="020F0502020204030204" pitchFamily="34" charset="0"/>
              <a:buChar char="-"/>
            </a:pPr>
            <a:r>
              <a:rPr lang="fa-IR" sz="1200" b="0" i="0" u="none" strike="noStrike" dirty="0">
                <a:solidFill>
                  <a:srgbClr val="222222"/>
                </a:solidFill>
                <a:highlight>
                  <a:srgbClr val="000000">
                    <a:alpha val="0"/>
                  </a:srgbClr>
                </a:highlight>
              </a:rPr>
              <a:t>بتوانید به مراقبت ها و اطلاعات سلامت جنسی دسترسی داشته باشید. شما باید بتوانید برای هر گونه مشکل جنسی، به عنوان مثال نحوه جلوگیری از عفونت های مقاربتی (STI) کمک بگیرید.</a:t>
            </a:r>
            <a:endParaRPr lang="en-AU" sz="1200" b="0" i="0" dirty="0">
              <a:solidFill>
                <a:srgbClr val="222222"/>
              </a:solidFill>
              <a:effectLst/>
            </a:endParaRPr>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5</a:t>
            </a:fld>
            <a:endParaRPr lang="en-AU"/>
          </a:p>
        </p:txBody>
      </p:sp>
    </p:spTree>
    <p:extLst>
      <p:ext uri="{BB962C8B-B14F-4D97-AF65-F5344CB8AC3E}">
        <p14:creationId xmlns:p14="http://schemas.microsoft.com/office/powerpoint/2010/main" val="2299158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algn="r" rtl="1">
              <a:buFont typeface="Arial" panose="020B0604020202020204" pitchFamily="34" charset="0"/>
              <a:buChar char="•"/>
            </a:pPr>
            <a:r>
              <a:rPr lang="fa-IR" sz="1200" b="0" i="0" u="none" strike="noStrike" dirty="0">
                <a:solidFill>
                  <a:srgbClr val="222222"/>
                </a:solidFill>
                <a:highlight>
                  <a:srgbClr val="000000">
                    <a:alpha val="0"/>
                  </a:srgbClr>
                </a:highlight>
              </a:rPr>
              <a:t>مهم است که از سلامت جنسی خود مراقبت کنید.</a:t>
            </a:r>
          </a:p>
          <a:p>
            <a:pPr marL="181218" indent="-181218" algn="r" rtl="1">
              <a:buFont typeface="Arial" panose="020B0604020202020204" pitchFamily="34" charset="0"/>
              <a:buChar char="•"/>
            </a:pPr>
            <a:r>
              <a:rPr lang="fa-IR" sz="1200" b="0" i="0" u="none" strike="noStrike" dirty="0">
                <a:solidFill>
                  <a:srgbClr val="222222"/>
                </a:solidFill>
                <a:highlight>
                  <a:srgbClr val="000000">
                    <a:alpha val="0"/>
                  </a:srgbClr>
                </a:highlight>
              </a:rPr>
              <a:t>خوب است که یاد بگیرید در مورد سلامت جنسی با افراد زیر صحبت کنید:</a:t>
            </a:r>
          </a:p>
          <a:p>
            <a:pPr marL="664463" lvl="1" indent="-181218" algn="r" rtl="1">
              <a:buFont typeface="Arial" panose="020B0604020202020204" pitchFamily="34" charset="0"/>
              <a:buChar char="-"/>
            </a:pPr>
            <a:r>
              <a:rPr lang="fa-IR" sz="1200" b="0" i="0" u="none" strike="noStrike" dirty="0">
                <a:solidFill>
                  <a:srgbClr val="222222"/>
                </a:solidFill>
                <a:highlight>
                  <a:srgbClr val="000000">
                    <a:alpha val="0"/>
                  </a:srgbClr>
                </a:highlight>
              </a:rPr>
              <a:t>با شریک جنسی تان، برای داشتن رابطه‌ای محترمانه </a:t>
            </a:r>
          </a:p>
          <a:p>
            <a:pPr marL="664463" lvl="1" indent="-181218" algn="r" rtl="1">
              <a:buFont typeface="Arial" panose="020B0604020202020204" pitchFamily="34" charset="0"/>
              <a:buChar char="-"/>
            </a:pPr>
            <a:r>
              <a:rPr lang="fa-IR" sz="1200" b="0" i="0" u="none" strike="noStrike" dirty="0">
                <a:solidFill>
                  <a:srgbClr val="222222"/>
                </a:solidFill>
                <a:highlight>
                  <a:srgbClr val="000000">
                    <a:alpha val="0"/>
                  </a:srgbClr>
                </a:highlight>
              </a:rPr>
              <a:t>با فرزندانتان، تا بدانند صحبت درباره سلامت جنسی زشت نیست و به آنها کمک کنید در مورد سلامت جنسی خود تصمیمات خوبی بگیرند.</a:t>
            </a:r>
          </a:p>
          <a:p>
            <a:pPr marL="181218" indent="-181218" algn="r" rtl="1">
              <a:buFont typeface="Arial" panose="020B0604020202020204" pitchFamily="34" charset="0"/>
              <a:buChar char="•"/>
            </a:pPr>
            <a:r>
              <a:rPr lang="fa-IR" sz="1200" b="0" i="0" u="none" strike="noStrike" dirty="0">
                <a:solidFill>
                  <a:srgbClr val="222222"/>
                </a:solidFill>
                <a:highlight>
                  <a:srgbClr val="000000">
                    <a:alpha val="0"/>
                  </a:srgbClr>
                </a:highlight>
              </a:rPr>
              <a:t>در استرالیا، صحبت در مورد سلامت جنسی اشکالی ندارد. کودکان در مدارس دولتی در مورد سلامت جنسی یاد می گیرند.</a:t>
            </a:r>
          </a:p>
          <a:p>
            <a:pPr marL="181218" indent="-181218" algn="r" rtl="1">
              <a:buFont typeface="Arial" panose="020B0604020202020204" pitchFamily="34" charset="0"/>
              <a:buChar char="•"/>
            </a:pPr>
            <a:r>
              <a:rPr lang="fa-IR" sz="1200" b="0" i="0" u="none" strike="noStrike" dirty="0">
                <a:solidFill>
                  <a:srgbClr val="222222"/>
                </a:solidFill>
                <a:highlight>
                  <a:srgbClr val="000000">
                    <a:alpha val="0"/>
                  </a:srgbClr>
                </a:highlight>
              </a:rPr>
              <a:t>می‌توانید به کلینیک‌های ویژه بروید و با پزشکان یا پرستارانی صحبت کنید که در صورت داشتن مشکل سلامت جنسی می‌توانند به شما کمک کنند.</a:t>
            </a:r>
          </a:p>
          <a:p>
            <a:pPr marL="181218" indent="-181218" algn="r" defTabSz="966493" rtl="1">
              <a:buFont typeface="Arial" panose="020B0604020202020204" pitchFamily="34" charset="0"/>
              <a:buChar char="•"/>
              <a:defRPr/>
            </a:pPr>
            <a:r>
              <a:rPr lang="fa-IR" sz="1200" b="0" i="0" u="none" strike="noStrike" dirty="0">
                <a:solidFill>
                  <a:srgbClr val="222222"/>
                </a:solidFill>
                <a:highlight>
                  <a:srgbClr val="000000">
                    <a:alpha val="0"/>
                  </a:srgbClr>
                </a:highlight>
              </a:rPr>
              <a:t>اگر مشکل سلامتی دارید، مهم است که به پزشک یا پرستار مراجعه کنید.</a:t>
            </a:r>
          </a:p>
          <a:p>
            <a:pPr marL="181218" indent="-181218" algn="r">
              <a:buFont typeface="Arial" panose="020B0604020202020204" pitchFamily="34" charset="0"/>
              <a:buChar char="•"/>
            </a:pP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6</a:t>
            </a:fld>
            <a:endParaRPr lang="en-AU"/>
          </a:p>
        </p:txBody>
      </p:sp>
    </p:spTree>
    <p:extLst>
      <p:ext uri="{BB962C8B-B14F-4D97-AF65-F5344CB8AC3E}">
        <p14:creationId xmlns:p14="http://schemas.microsoft.com/office/powerpoint/2010/main" val="439218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IR" sz="1200" b="0" i="0" u="none" strike="noStrike" dirty="0">
                <a:highlight>
                  <a:srgbClr val="000000">
                    <a:alpha val="0"/>
                  </a:srgbClr>
                </a:highlight>
              </a:rPr>
              <a:t>بیایید در مورد تمایلات جنسی صحبت کنیم.</a:t>
            </a:r>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7</a:t>
            </a:fld>
            <a:endParaRPr lang="en-AU"/>
          </a:p>
        </p:txBody>
      </p:sp>
    </p:spTree>
    <p:extLst>
      <p:ext uri="{BB962C8B-B14F-4D97-AF65-F5344CB8AC3E}">
        <p14:creationId xmlns:p14="http://schemas.microsoft.com/office/powerpoint/2010/main" val="3527140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rtl="1">
              <a:buFont typeface="Arial" panose="020B0604020202020204" pitchFamily="34" charset="0"/>
              <a:buChar char="•"/>
            </a:pPr>
            <a:r>
              <a:rPr lang="fa-IR" sz="1200" b="0" i="0" u="none" strike="noStrike" dirty="0">
                <a:solidFill>
                  <a:srgbClr val="000000"/>
                </a:solidFill>
                <a:highlight>
                  <a:srgbClr val="000000">
                    <a:alpha val="0"/>
                  </a:srgbClr>
                </a:highlight>
              </a:rPr>
              <a:t>تمایل جنسی بخش مهمی از سلامت و تندرستی شما در طول زندگی تان است. این موضوعی پیچیده و شخصی است.</a:t>
            </a:r>
          </a:p>
          <a:p>
            <a:pPr marL="191564" indent="-191564" algn="r" rtl="1">
              <a:buFont typeface="Arial" panose="020B0604020202020204" pitchFamily="34" charset="0"/>
              <a:buChar char="•"/>
            </a:pPr>
            <a:r>
              <a:rPr lang="fa-IR" sz="1200" b="0" i="0" u="none" strike="noStrike" dirty="0">
                <a:solidFill>
                  <a:srgbClr val="202124"/>
                </a:solidFill>
                <a:highlight>
                  <a:srgbClr val="000000">
                    <a:alpha val="0"/>
                  </a:srgbClr>
                </a:highlight>
              </a:rPr>
              <a:t>به احساسات، افکار، جاذبه ها و رفتارهای جنسی شما نسبت به افراد دیگر مربوط می‌شود</a:t>
            </a:r>
            <a:r>
              <a:rPr lang="fa-IR" sz="1200" b="0" i="0" u="none" strike="noStrike" dirty="0">
                <a:highlight>
                  <a:srgbClr val="000000">
                    <a:alpha val="0"/>
                  </a:srgbClr>
                </a:highlight>
              </a:rPr>
              <a:t>. این احساسات و افکار عادی و طبیعی هستند.</a:t>
            </a:r>
          </a:p>
          <a:p>
            <a:pPr marL="191564" indent="-191564" algn="r" defTabSz="1021679" rtl="1">
              <a:buFont typeface="Arial" panose="020B0604020202020204" pitchFamily="34" charset="0"/>
              <a:buChar char="•"/>
              <a:defRPr/>
            </a:pPr>
            <a:r>
              <a:rPr lang="fa-IR" sz="1200" b="0" i="0" u="none" strike="noStrike" dirty="0">
                <a:highlight>
                  <a:srgbClr val="000000">
                    <a:alpha val="0"/>
                  </a:srgbClr>
                </a:highlight>
              </a:rPr>
              <a:t>تمایلات جنسی تحت تأثیر موارد زیر نیز هستند: </a:t>
            </a:r>
          </a:p>
          <a:p>
            <a:pPr marL="665891" lvl="1" indent="-182645" algn="r" defTabSz="1021679" rtl="1">
              <a:buFont typeface="Calibri" panose="020F0502020204030204" pitchFamily="34" charset="0"/>
              <a:buChar char="-"/>
              <a:defRPr/>
            </a:pPr>
            <a:r>
              <a:rPr lang="fa-IR" sz="1200" b="0" i="0" u="none" strike="noStrike" dirty="0">
                <a:highlight>
                  <a:srgbClr val="000000">
                    <a:alpha val="0"/>
                  </a:srgbClr>
                </a:highlight>
              </a:rPr>
              <a:t>جنسیت زیستی شما - زن، مرد یا غیر</a:t>
            </a:r>
          </a:p>
          <a:p>
            <a:pPr marL="665891" lvl="1" indent="-182645" algn="r" defTabSz="1021679" rtl="1">
              <a:buFont typeface="Calibri" panose="020F0502020204030204" pitchFamily="34" charset="0"/>
              <a:buChar char="-"/>
              <a:defRPr/>
            </a:pPr>
            <a:r>
              <a:rPr lang="fa-IR" sz="1200" b="0" i="0" u="none" strike="noStrike" dirty="0">
                <a:highlight>
                  <a:srgbClr val="000000">
                    <a:alpha val="0"/>
                  </a:srgbClr>
                </a:highlight>
              </a:rPr>
              <a:t>جنسیتی که احساس می کنید هستید - زن، مرد یا غیر</a:t>
            </a:r>
          </a:p>
          <a:p>
            <a:pPr marL="665891" lvl="1" indent="-182645" algn="r" defTabSz="1021679" rtl="1">
              <a:buFont typeface="Calibri" panose="020F0502020204030204" pitchFamily="34" charset="0"/>
              <a:buChar char="-"/>
              <a:defRPr/>
            </a:pPr>
            <a:r>
              <a:rPr lang="fa-IR" sz="1200" b="0" i="0" u="none" strike="noStrike" dirty="0">
                <a:highlight>
                  <a:srgbClr val="000000">
                    <a:alpha val="0"/>
                  </a:srgbClr>
                </a:highlight>
              </a:rPr>
              <a:t>کسی که شما را جذب می کند</a:t>
            </a:r>
          </a:p>
          <a:p>
            <a:pPr marL="665891" lvl="1" indent="-182645" algn="r" defTabSz="1021679" rtl="1">
              <a:buFont typeface="Calibri" panose="020F0502020204030204" pitchFamily="34" charset="0"/>
              <a:buChar char="-"/>
              <a:defRPr/>
            </a:pPr>
            <a:r>
              <a:rPr lang="fa-IR" sz="1200" b="0" i="0" u="none" strike="noStrike" dirty="0">
                <a:highlight>
                  <a:srgbClr val="000000">
                    <a:alpha val="0"/>
                  </a:srgbClr>
                </a:highlight>
              </a:rPr>
              <a:t>تحریک جنسی، لذت، صمیمیت</a:t>
            </a:r>
          </a:p>
          <a:p>
            <a:pPr marL="665891" lvl="1" indent="-182645" algn="r" defTabSz="1021679" rtl="1">
              <a:buFont typeface="Calibri" panose="020F0502020204030204" pitchFamily="34" charset="0"/>
              <a:buChar char="-"/>
              <a:defRPr/>
            </a:pPr>
            <a:r>
              <a:rPr lang="fa-IR" sz="1200" b="0" i="0" u="none" strike="noStrike" dirty="0">
                <a:highlight>
                  <a:srgbClr val="000000">
                    <a:alpha val="0"/>
                  </a:srgbClr>
                </a:highlight>
              </a:rPr>
              <a:t>تولید مثل (بچه دار شدن). </a:t>
            </a:r>
          </a:p>
          <a:p>
            <a:pPr marL="0" indent="0" algn="r">
              <a:buFont typeface="Arial" panose="020B0604020202020204" pitchFamily="34" charset="0"/>
              <a:buNone/>
            </a:pPr>
            <a:endParaRPr lang="en-AU" b="0" dirty="0"/>
          </a:p>
        </p:txBody>
      </p:sp>
      <p:sp>
        <p:nvSpPr>
          <p:cNvPr id="4" name="Slide Number Placeholder 3"/>
          <p:cNvSpPr>
            <a:spLocks noGrp="1"/>
          </p:cNvSpPr>
          <p:nvPr>
            <p:ph type="sldNum" sz="quarter" idx="5"/>
          </p:nvPr>
        </p:nvSpPr>
        <p:spPr/>
        <p:txBody>
          <a:bodyPr/>
          <a:lstStyle/>
          <a:p>
            <a:fld id="{227C3998-6055-4CEE-BB49-15FE029A0143}" type="slidenum">
              <a:rPr lang="en-AU" smtClean="0"/>
              <a:t>8</a:t>
            </a:fld>
            <a:endParaRPr lang="en-AU"/>
          </a:p>
        </p:txBody>
      </p:sp>
    </p:spTree>
    <p:extLst>
      <p:ext uri="{BB962C8B-B14F-4D97-AF65-F5344CB8AC3E}">
        <p14:creationId xmlns:p14="http://schemas.microsoft.com/office/powerpoint/2010/main" val="43573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algn="r" rtl="1">
              <a:buFont typeface="Arial" panose="020B0604020202020204" pitchFamily="34" charset="0"/>
              <a:buChar char="•"/>
            </a:pPr>
            <a:r>
              <a:rPr lang="fa-IR" sz="1200" b="0" i="0" u="none" strike="noStrike" dirty="0">
                <a:highlight>
                  <a:srgbClr val="000000">
                    <a:alpha val="0"/>
                  </a:srgbClr>
                </a:highlight>
              </a:rPr>
              <a:t>تمایلات جنسی شما می تواند در طول زمان بیشتر شود و تغییر کند.</a:t>
            </a:r>
          </a:p>
          <a:p>
            <a:pPr marL="181218" indent="-181218" algn="r" rtl="1">
              <a:buFont typeface="Arial" panose="020B0604020202020204" pitchFamily="34" charset="0"/>
              <a:buChar char="•"/>
            </a:pPr>
            <a:r>
              <a:rPr lang="fa-IR" sz="1200" b="0" i="0" u="none" strike="noStrike" dirty="0">
                <a:highlight>
                  <a:srgbClr val="000000">
                    <a:alpha val="0"/>
                  </a:srgbClr>
                </a:highlight>
              </a:rPr>
              <a:t>چیزهای زیادی می تواند بر تمایلات جنسی شما تأثیر بگذارد:</a:t>
            </a:r>
          </a:p>
          <a:p>
            <a:pPr marL="665891" lvl="1" indent="-182645" algn="r" defTabSz="1012139" rtl="1">
              <a:buFont typeface="Calibri" panose="020F0502020204030204" pitchFamily="34" charset="0"/>
              <a:buChar char="-"/>
              <a:defRPr/>
            </a:pPr>
            <a:r>
              <a:rPr lang="fa-IR" sz="1200" b="0" i="0" u="none" strike="noStrike" dirty="0">
                <a:highlight>
                  <a:srgbClr val="000000">
                    <a:alpha val="0"/>
                  </a:srgbClr>
                </a:highlight>
              </a:rPr>
              <a:t>دوستان و خانواده شما</a:t>
            </a:r>
          </a:p>
          <a:p>
            <a:pPr marL="665891" lvl="1" indent="-182645" algn="r" rtl="1">
              <a:buFont typeface="Calibri" panose="020F0502020204030204" pitchFamily="34" charset="0"/>
              <a:buChar char="-"/>
            </a:pPr>
            <a:r>
              <a:rPr lang="fa-IR" sz="1200" b="0" i="0" u="none" strike="noStrike" dirty="0">
                <a:highlight>
                  <a:srgbClr val="000000">
                    <a:alpha val="0"/>
                  </a:srgbClr>
                </a:highlight>
              </a:rPr>
              <a:t>فرهنگ شما</a:t>
            </a:r>
          </a:p>
          <a:p>
            <a:pPr marL="665891" lvl="1" indent="-182645" algn="r" rtl="1">
              <a:buFont typeface="Calibri" panose="020F0502020204030204" pitchFamily="34" charset="0"/>
              <a:buChar char="-"/>
            </a:pPr>
            <a:r>
              <a:rPr lang="fa-IR" sz="1200" b="0" i="0" u="none" strike="noStrike" dirty="0">
                <a:highlight>
                  <a:srgbClr val="000000">
                    <a:alpha val="0"/>
                  </a:srgbClr>
                </a:highlight>
              </a:rPr>
              <a:t>دین شما</a:t>
            </a:r>
          </a:p>
          <a:p>
            <a:pPr marL="665891" lvl="1" indent="-182645" algn="r" rtl="1">
              <a:buFont typeface="Calibri" panose="020F0502020204030204" pitchFamily="34" charset="0"/>
              <a:buChar char="-"/>
            </a:pPr>
            <a:r>
              <a:rPr lang="fa-IR" sz="1200" b="0" i="0" u="none" strike="noStrike" dirty="0">
                <a:highlight>
                  <a:srgbClr val="000000">
                    <a:alpha val="0"/>
                  </a:srgbClr>
                </a:highlight>
              </a:rPr>
              <a:t>تجربیات گذشته شما</a:t>
            </a:r>
          </a:p>
          <a:p>
            <a:pPr marL="665891" lvl="1" indent="-182645" algn="r" rtl="1">
              <a:buFont typeface="Calibri" panose="020F0502020204030204" pitchFamily="34" charset="0"/>
              <a:buChar char="-"/>
            </a:pPr>
            <a:r>
              <a:rPr lang="fa-IR" sz="1200" b="0" i="0" u="none" strike="noStrike" dirty="0">
                <a:highlight>
                  <a:srgbClr val="000000">
                    <a:alpha val="0"/>
                  </a:srgbClr>
                </a:highlight>
              </a:rPr>
              <a:t>رسانه ها، مانند فیلم، تلویزیون، رسانه های اجتماعی</a:t>
            </a:r>
          </a:p>
          <a:p>
            <a:pPr marL="665891" lvl="1" indent="-182645" algn="r" rtl="1">
              <a:buFont typeface="Calibri" panose="020F0502020204030204" pitchFamily="34" charset="0"/>
              <a:buChar char="-"/>
            </a:pPr>
            <a:r>
              <a:rPr lang="fa-IR" sz="1200" b="0" i="0" u="none" strike="noStrike" dirty="0">
                <a:highlight>
                  <a:srgbClr val="000000">
                    <a:alpha val="0"/>
                  </a:srgbClr>
                </a:highlight>
              </a:rPr>
              <a:t>فیلم‌های شهوت‌انگیز </a:t>
            </a:r>
          </a:p>
          <a:p>
            <a:endParaRPr lang="en-AU" dirty="0"/>
          </a:p>
        </p:txBody>
      </p:sp>
      <p:sp>
        <p:nvSpPr>
          <p:cNvPr id="4" name="Slide Number Placeholder 3"/>
          <p:cNvSpPr>
            <a:spLocks noGrp="1"/>
          </p:cNvSpPr>
          <p:nvPr>
            <p:ph type="sldNum" sz="quarter" idx="5"/>
          </p:nvPr>
        </p:nvSpPr>
        <p:spPr/>
        <p:txBody>
          <a:bodyPr/>
          <a:lstStyle/>
          <a:p>
            <a:fld id="{227C3998-6055-4CEE-BB49-15FE029A0143}" type="slidenum">
              <a:rPr lang="en-AU" smtClean="0"/>
              <a:t>9</a:t>
            </a:fld>
            <a:endParaRPr lang="en-AU"/>
          </a:p>
        </p:txBody>
      </p:sp>
    </p:spTree>
    <p:extLst>
      <p:ext uri="{BB962C8B-B14F-4D97-AF65-F5344CB8AC3E}">
        <p14:creationId xmlns:p14="http://schemas.microsoft.com/office/powerpoint/2010/main" val="8471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7A26B-FF2B-4347-9A33-D31E2BF1A17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7BC3743-A6AA-9BF3-4CB1-577B12DBE581}"/>
              </a:ext>
            </a:extLst>
          </p:cNvPr>
          <p:cNvSpPr>
            <a:spLocks noGrp="1"/>
          </p:cNvSpPr>
          <p:nvPr>
            <p:ph type="dt" sz="half" idx="10"/>
          </p:nvPr>
        </p:nvSpPr>
        <p:spPr/>
        <p:txBody>
          <a:bodyPr/>
          <a:lstStyle/>
          <a:p>
            <a:fld id="{E3A22D94-0843-4BD2-AFE3-F95DFEE175A5}" type="datetimeFigureOut">
              <a:rPr lang="en-AU" smtClean="0"/>
              <a:t>17/09/2024</a:t>
            </a:fld>
            <a:endParaRPr lang="en-AU"/>
          </a:p>
        </p:txBody>
      </p:sp>
      <p:sp>
        <p:nvSpPr>
          <p:cNvPr id="4" name="Footer Placeholder 3">
            <a:extLst>
              <a:ext uri="{FF2B5EF4-FFF2-40B4-BE49-F238E27FC236}">
                <a16:creationId xmlns:a16="http://schemas.microsoft.com/office/drawing/2014/main" id="{FC0A6491-901E-3BC0-90F4-267AD05A4D2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5553E57-B77C-73F9-9C90-849FF5005F19}"/>
              </a:ext>
            </a:extLst>
          </p:cNvPr>
          <p:cNvSpPr>
            <a:spLocks noGrp="1"/>
          </p:cNvSpPr>
          <p:nvPr>
            <p:ph type="sldNum" sz="quarter" idx="12"/>
          </p:nvPr>
        </p:nvSpPr>
        <p:spPr/>
        <p:txBody>
          <a:bodyPr/>
          <a:lstStyle/>
          <a:p>
            <a:fld id="{7F7976F3-9AE0-45A7-8C6F-9ACA9E191E19}" type="slidenum">
              <a:rPr lang="en-AU" smtClean="0"/>
              <a:t>‹#›</a:t>
            </a:fld>
            <a:endParaRPr lang="en-AU"/>
          </a:p>
        </p:txBody>
      </p:sp>
    </p:spTree>
    <p:extLst>
      <p:ext uri="{BB962C8B-B14F-4D97-AF65-F5344CB8AC3E}">
        <p14:creationId xmlns:p14="http://schemas.microsoft.com/office/powerpoint/2010/main" val="290095368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445727-9F1B-10EB-3BDB-ADBB1C6395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B0C3F9F-6A53-2B58-9438-9A75A2239C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1F420C6-9D1C-2807-8E63-26BEDC1E7D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A22D94-0843-4BD2-AFE3-F95DFEE175A5}" type="datetimeFigureOut">
              <a:rPr lang="en-AU" smtClean="0"/>
              <a:t>17/09/2024</a:t>
            </a:fld>
            <a:endParaRPr lang="en-AU"/>
          </a:p>
        </p:txBody>
      </p:sp>
      <p:sp>
        <p:nvSpPr>
          <p:cNvPr id="5" name="Footer Placeholder 4">
            <a:extLst>
              <a:ext uri="{FF2B5EF4-FFF2-40B4-BE49-F238E27FC236}">
                <a16:creationId xmlns:a16="http://schemas.microsoft.com/office/drawing/2014/main" id="{2E13C31D-089D-093B-3BA2-481445EF6E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5476B72A-D488-F45E-CF5D-FA6656BB27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7976F3-9AE0-45A7-8C6F-9ACA9E191E19}" type="slidenum">
              <a:rPr lang="en-AU" smtClean="0"/>
              <a:t>‹#›</a:t>
            </a:fld>
            <a:endParaRPr lang="en-AU"/>
          </a:p>
        </p:txBody>
      </p:sp>
    </p:spTree>
    <p:extLst>
      <p:ext uri="{BB962C8B-B14F-4D97-AF65-F5344CB8AC3E}">
        <p14:creationId xmlns:p14="http://schemas.microsoft.com/office/powerpoint/2010/main" val="2339167663"/>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DE254B6-5C6F-DF2B-96CB-28D3D14BEB6F}"/>
              </a:ext>
            </a:extLst>
          </p:cNvPr>
          <p:cNvSpPr>
            <a:spLocks noGrp="1"/>
          </p:cNvSpPr>
          <p:nvPr>
            <p:ph type="title"/>
          </p:nvPr>
        </p:nvSpPr>
        <p:spPr/>
        <p:txBody>
          <a:bodyPr>
            <a:normAutofit fontScale="90000"/>
          </a:bodyPr>
          <a:lstStyle/>
          <a:p>
            <a:pPr algn="r"/>
            <a:r>
              <a:rPr lang="fa-IR" sz="6000" b="1" i="0" u="none" strike="noStrike">
                <a:highlight>
                  <a:srgbClr val="000000">
                    <a:alpha val="0"/>
                  </a:srgbClr>
                </a:highlight>
                <a:latin typeface="Dubai" panose="020B0503030403030204" pitchFamily="34" charset="-78"/>
                <a:cs typeface="Dubai" panose="020B0503030403030204" pitchFamily="34" charset="-78"/>
              </a:rPr>
              <a:t>سلامت جنسی</a:t>
            </a:r>
            <a:br>
              <a:rPr lang="en-US" sz="6000" b="1" i="0" u="none" strike="noStrike">
                <a:highlight>
                  <a:srgbClr val="000000">
                    <a:alpha val="0"/>
                  </a:srgbClr>
                </a:highlight>
                <a:latin typeface="Dubai" panose="020B0503030403030204" pitchFamily="34" charset="-78"/>
                <a:cs typeface="Dubai" panose="020B0503030403030204" pitchFamily="34" charset="-78"/>
              </a:rPr>
            </a:br>
            <a:r>
              <a:rPr lang="fa-IR" sz="6000" b="1" i="0" u="none" strike="noStrike">
                <a:highlight>
                  <a:srgbClr val="000000">
                    <a:alpha val="0"/>
                  </a:srgbClr>
                </a:highlight>
                <a:latin typeface="Dubai" panose="020B0503030403030204" pitchFamily="34" charset="-78"/>
                <a:cs typeface="Dubai" panose="020B0503030403030204" pitchFamily="34" charset="-78"/>
              </a:rPr>
              <a:t>و روابط سالم</a:t>
            </a:r>
            <a:endParaRPr lang="en-AU" sz="60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F1EB64C3-DD04-5DB0-E707-78F9BDAD32B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5875066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40C2E16-AE24-157F-5CCA-4CAECC78302A}"/>
              </a:ext>
            </a:extLst>
          </p:cNvPr>
          <p:cNvSpPr>
            <a:spLocks noGrp="1"/>
          </p:cNvSpPr>
          <p:nvPr>
            <p:ph type="title"/>
          </p:nvPr>
        </p:nvSpPr>
        <p:spPr/>
        <p:txBody>
          <a:bodyPr>
            <a:normAutofit fontScale="90000"/>
          </a:bodyPr>
          <a:lstStyle/>
          <a:p>
            <a:pPr marL="0" indent="0" rtl="1">
              <a:lnSpc>
                <a:spcPct val="100000"/>
              </a:lnSpc>
              <a:spcBef>
                <a:spcPct val="0"/>
              </a:spcBef>
              <a:spcAft>
                <a:spcPts val="2400"/>
              </a:spcAft>
            </a:pPr>
            <a:r>
              <a:rPr lang="fa-IR" sz="3600" b="0" i="0" u="none" strike="noStrike">
                <a:highlight>
                  <a:srgbClr val="000000">
                    <a:alpha val="0"/>
                  </a:srgbClr>
                </a:highlight>
                <a:latin typeface="Dubai" panose="020B0503030403030204" pitchFamily="34" charset="-78"/>
                <a:cs typeface="Dubai" panose="020B0503030403030204" pitchFamily="34" charset="-78"/>
              </a:rPr>
              <a:t>فیلم‌های شهوت‌انگیز می تواند برای رابطه شما مضر باشد.</a:t>
            </a:r>
            <a:br>
              <a:rPr lang="en-US" sz="3600" b="0" i="0" u="none" strike="noStrike">
                <a:highlight>
                  <a:srgbClr val="000000">
                    <a:alpha val="0"/>
                  </a:srgbClr>
                </a:highlight>
                <a:latin typeface="Dubai" panose="020B0503030403030204" pitchFamily="34" charset="-78"/>
                <a:cs typeface="Dubai" panose="020B0503030403030204" pitchFamily="34" charset="-78"/>
              </a:rPr>
            </a:br>
            <a:br>
              <a:rPr lang="en-AU" sz="3600">
                <a:latin typeface="Dubai" panose="020B0503030403030204" pitchFamily="34" charset="-78"/>
                <a:cs typeface="Dubai" panose="020B0503030403030204" pitchFamily="34" charset="-78"/>
              </a:rPr>
            </a:br>
            <a:r>
              <a:rPr lang="fa-IR" sz="3600" b="0" i="0" u="none" strike="noStrike">
                <a:highlight>
                  <a:srgbClr val="000000">
                    <a:alpha val="0"/>
                  </a:srgbClr>
                </a:highlight>
                <a:latin typeface="Dubai" panose="020B0503030403030204" pitchFamily="34" charset="-78"/>
                <a:cs typeface="Dubai" panose="020B0503030403030204" pitchFamily="34" charset="-78"/>
              </a:rPr>
              <a:t>فیلم‌های شهوت‌انگیز زندگی واقعی نیستند. </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09FC5BFE-40D1-295C-0E4D-C3B3FB07ED2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1788395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4D38537-230B-4BD2-313C-B287D029257F}"/>
              </a:ext>
            </a:extLst>
          </p:cNvPr>
          <p:cNvSpPr>
            <a:spLocks noGrp="1"/>
          </p:cNvSpPr>
          <p:nvPr>
            <p:ph type="title"/>
          </p:nvPr>
        </p:nvSpPr>
        <p:spPr/>
        <p:txBody>
          <a:bodyPr/>
          <a:lstStyle/>
          <a:p>
            <a:pPr algn="ctr" rtl="1"/>
            <a:r>
              <a:rPr lang="fa-IR" sz="4400" i="0" u="none" strike="noStrike">
                <a:highlight>
                  <a:srgbClr val="000000">
                    <a:alpha val="0"/>
                  </a:srgbClr>
                </a:highlight>
                <a:latin typeface="Dubai" panose="020B0503030403030204" pitchFamily="34" charset="-78"/>
                <a:cs typeface="Dubai" panose="020B0503030403030204" pitchFamily="34" charset="-78"/>
              </a:rPr>
              <a:t>لذت جنسی</a:t>
            </a:r>
            <a:endParaRPr lang="fa-I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C8845CC7-C2D0-BEDF-8E50-BAE2A411A8B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0930546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117A76E-BF81-2F97-8103-C29FC960411B}"/>
              </a:ext>
            </a:extLst>
          </p:cNvPr>
          <p:cNvSpPr>
            <a:spLocks noGrp="1"/>
          </p:cNvSpPr>
          <p:nvPr>
            <p:ph type="title"/>
          </p:nvPr>
        </p:nvSpPr>
        <p:spPr/>
        <p:txBody>
          <a:bodyPr>
            <a:normAutofit fontScale="90000"/>
          </a:bodyPr>
          <a:lstStyle/>
          <a:p>
            <a:pPr marL="0" indent="0" rtl="1">
              <a:lnSpc>
                <a:spcPct val="100000"/>
              </a:lnSpc>
              <a:spcBef>
                <a:spcPct val="0"/>
              </a:spcBef>
              <a:spcAft>
                <a:spcPts val="2400"/>
              </a:spcAft>
            </a:pPr>
            <a:r>
              <a:rPr lang="fa-IR" sz="3600" b="0" i="0" u="none" strike="noStrike">
                <a:highlight>
                  <a:srgbClr val="000000">
                    <a:alpha val="0"/>
                  </a:srgbClr>
                </a:highlight>
                <a:latin typeface="Dubai" panose="020B0503030403030204" pitchFamily="34" charset="-78"/>
                <a:cs typeface="Dubai" panose="020B0503030403030204" pitchFamily="34" charset="-78"/>
              </a:rPr>
              <a:t>رابطه جنسی باید احساس خوبی داشته باشد.</a:t>
            </a:r>
            <a:br>
              <a:rPr lang="en-US" sz="3600" b="0" i="0" u="none" strike="noStrike">
                <a:highlight>
                  <a:srgbClr val="000000">
                    <a:alpha val="0"/>
                  </a:srgbClr>
                </a:highlight>
                <a:latin typeface="Dubai" panose="020B0503030403030204" pitchFamily="34" charset="-78"/>
                <a:cs typeface="Dubai" panose="020B0503030403030204" pitchFamily="34" charset="-78"/>
              </a:rPr>
            </a:br>
            <a:br>
              <a:rPr lang="fa-IR" sz="3600" b="0" i="0" u="none" strike="noStrike">
                <a:highlight>
                  <a:srgbClr val="000000">
                    <a:alpha val="0"/>
                  </a:srgbClr>
                </a:highlight>
                <a:latin typeface="Dubai" panose="020B0503030403030204" pitchFamily="34" charset="-78"/>
                <a:cs typeface="Dubai" panose="020B0503030403030204" pitchFamily="34" charset="-78"/>
              </a:rPr>
            </a:br>
            <a:r>
              <a:rPr lang="fa-IR" sz="3600" b="0" i="0" u="none" strike="noStrike">
                <a:highlight>
                  <a:srgbClr val="000000">
                    <a:alpha val="0"/>
                  </a:srgbClr>
                </a:highlight>
                <a:latin typeface="Dubai" panose="020B0503030403030204" pitchFamily="34" charset="-78"/>
                <a:cs typeface="Dubai" panose="020B0503030403030204" pitchFamily="34" charset="-78"/>
              </a:rPr>
              <a:t>زنان به اندازه مردان حق دارند لذت جنسی را احساس کنند.</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5DD17DED-651B-439D-F653-ED3ACDED6B7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3512848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6E1E61A-9BBA-D581-1F1E-5E564AF5D14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866972A-92F7-12AD-DC0F-0D784DFBD2C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4947996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5B361F3-D511-0264-FE4E-87248F93AAF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5D071E7-9060-A90A-698C-FAB002AA3F3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6436624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1772731-76ED-43F2-1634-CA8F19A15352}"/>
              </a:ext>
            </a:extLst>
          </p:cNvPr>
          <p:cNvSpPr>
            <a:spLocks noGrp="1"/>
          </p:cNvSpPr>
          <p:nvPr>
            <p:ph type="title"/>
          </p:nvPr>
        </p:nvSpPr>
        <p:spPr/>
        <p:txBody>
          <a:bodyPr/>
          <a:lstStyle/>
          <a:p>
            <a:pPr algn="ctr" rtl="1"/>
            <a:r>
              <a:rPr lang="fa-IR" sz="4400" i="0" u="none" strike="noStrike">
                <a:highlight>
                  <a:srgbClr val="000000">
                    <a:alpha val="0"/>
                  </a:srgbClr>
                </a:highlight>
                <a:latin typeface="Dubai" panose="020B0503030403030204" pitchFamily="34" charset="-78"/>
                <a:cs typeface="Dubai" panose="020B0503030403030204" pitchFamily="34" charset="-78"/>
              </a:rPr>
              <a:t>مشکلات جنسی</a:t>
            </a:r>
            <a:endParaRPr lang="fa-I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E48368F6-D96D-33DA-4208-1724FEB3500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7692482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E56B5AB-C627-5300-1F32-A8BA2821AA7C}"/>
              </a:ext>
            </a:extLst>
          </p:cNvPr>
          <p:cNvSpPr>
            <a:spLocks noGrp="1"/>
          </p:cNvSpPr>
          <p:nvPr>
            <p:ph type="title"/>
          </p:nvPr>
        </p:nvSpPr>
        <p:spPr/>
        <p:txBody>
          <a:bodyPr>
            <a:normAutofit fontScale="90000"/>
          </a:bodyPr>
          <a:lstStyle/>
          <a:p>
            <a:pPr marL="0" indent="0" rtl="1">
              <a:lnSpc>
                <a:spcPct val="100000"/>
              </a:lnSpc>
              <a:spcBef>
                <a:spcPct val="0"/>
              </a:spcBef>
              <a:spcAft>
                <a:spcPts val="2400"/>
              </a:spcAft>
            </a:pPr>
            <a:r>
              <a:rPr lang="fa-IR" sz="3600" b="0" i="0" u="none" strike="noStrike">
                <a:highlight>
                  <a:srgbClr val="000000">
                    <a:alpha val="0"/>
                  </a:srgbClr>
                </a:highlight>
                <a:latin typeface="Dubai" panose="020B0503030403030204" pitchFamily="34" charset="-78"/>
                <a:cs typeface="Dubai" panose="020B0503030403030204" pitchFamily="34" charset="-78"/>
              </a:rPr>
              <a:t>بسیاری از زنان نگران رابطه جنسی هستند.</a:t>
            </a:r>
            <a:br>
              <a:rPr lang="en-US" sz="3600" b="0" i="0" u="none" strike="noStrike">
                <a:highlight>
                  <a:srgbClr val="000000">
                    <a:alpha val="0"/>
                  </a:srgbClr>
                </a:highlight>
                <a:latin typeface="Dubai" panose="020B0503030403030204" pitchFamily="34" charset="-78"/>
                <a:cs typeface="Dubai" panose="020B0503030403030204" pitchFamily="34" charset="-78"/>
              </a:rPr>
            </a:br>
            <a:r>
              <a:rPr lang="fa-IR" sz="2400" b="0" i="0" u="none" strike="noStrike">
                <a:highlight>
                  <a:srgbClr val="000000">
                    <a:alpha val="0"/>
                  </a:srgbClr>
                </a:highlight>
                <a:latin typeface="Dubai" panose="020B0503030403030204" pitchFamily="34" charset="-78"/>
                <a:cs typeface="Dubai" panose="020B0503030403030204" pitchFamily="34" charset="-78"/>
              </a:rPr>
              <a:t> </a:t>
            </a:r>
            <a:br>
              <a:rPr lang="fa-IR" sz="2000" b="0" i="0" u="none" strike="noStrike">
                <a:highlight>
                  <a:srgbClr val="000000">
                    <a:alpha val="0"/>
                  </a:srgbClr>
                </a:highlight>
                <a:latin typeface="Dubai" panose="020B0503030403030204" pitchFamily="34" charset="-78"/>
                <a:cs typeface="Dubai" panose="020B0503030403030204" pitchFamily="34" charset="-78"/>
              </a:rPr>
            </a:br>
            <a:r>
              <a:rPr lang="fa-IR" sz="3600" b="0" i="0" u="none" strike="noStrike">
                <a:highlight>
                  <a:srgbClr val="000000">
                    <a:alpha val="0"/>
                  </a:srgbClr>
                </a:highlight>
                <a:latin typeface="Dubai" panose="020B0503030403030204" pitchFamily="34" charset="-78"/>
                <a:cs typeface="Dubai" panose="020B0503030403030204" pitchFamily="34" charset="-78"/>
              </a:rPr>
              <a:t>در صورت داشتن هر گونه نگرانی می توانید با پزشک </a:t>
            </a:r>
            <a:br>
              <a:rPr lang="en-US" sz="3600" b="0" i="0" u="none" strike="noStrike">
                <a:highlight>
                  <a:srgbClr val="000000">
                    <a:alpha val="0"/>
                  </a:srgbClr>
                </a:highlight>
                <a:latin typeface="Dubai" panose="020B0503030403030204" pitchFamily="34" charset="-78"/>
                <a:cs typeface="Dubai" panose="020B0503030403030204" pitchFamily="34" charset="-78"/>
              </a:rPr>
            </a:br>
            <a:r>
              <a:rPr lang="fa-IR" sz="3600" b="0" i="0" u="none" strike="noStrike">
                <a:highlight>
                  <a:srgbClr val="000000">
                    <a:alpha val="0"/>
                  </a:srgbClr>
                </a:highlight>
                <a:latin typeface="Dubai" panose="020B0503030403030204" pitchFamily="34" charset="-78"/>
                <a:cs typeface="Dubai" panose="020B0503030403030204" pitchFamily="34" charset="-78"/>
              </a:rPr>
              <a:t>یا پرستار خود صحبت کنید.</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26445638-F5B3-6DE7-0CA9-455D1CF1C3C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6947385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630DDBD-B246-6CFB-138C-72453CED9C78}"/>
              </a:ext>
            </a:extLst>
          </p:cNvPr>
          <p:cNvSpPr>
            <a:spLocks noGrp="1"/>
          </p:cNvSpPr>
          <p:nvPr>
            <p:ph type="title"/>
          </p:nvPr>
        </p:nvSpPr>
        <p:spPr/>
        <p:txBody>
          <a:bodyPr>
            <a:normAutofit fontScale="90000"/>
          </a:bodyPr>
          <a:lstStyle/>
          <a:p>
            <a:pPr marL="0" indent="0" rtl="1">
              <a:lnSpc>
                <a:spcPct val="100000"/>
              </a:lnSpc>
              <a:spcBef>
                <a:spcPct val="0"/>
              </a:spcBef>
              <a:spcAft>
                <a:spcPts val="2400"/>
              </a:spcAft>
            </a:pPr>
            <a:r>
              <a:rPr lang="fa-IR" sz="3600" b="0" i="0" u="none" strike="noStrike">
                <a:highlight>
                  <a:srgbClr val="000000">
                    <a:alpha val="0"/>
                  </a:srgbClr>
                </a:highlight>
                <a:latin typeface="Dubai" panose="020B0503030403030204" pitchFamily="34" charset="-78"/>
                <a:cs typeface="Dubai" panose="020B0503030403030204" pitchFamily="34" charset="-78"/>
              </a:rPr>
              <a:t>رابطه جنسی دردناک زمانی است که زن درست قبل، در حین، یا بعد از رابطه جنسی واژینال احساس درد می کند.</a:t>
            </a:r>
            <a:br>
              <a:rPr lang="en-US" sz="3600" b="0" i="0" u="none" strike="noStrike">
                <a:highlight>
                  <a:srgbClr val="000000">
                    <a:alpha val="0"/>
                  </a:srgbClr>
                </a:highlight>
                <a:latin typeface="Dubai" panose="020B0503030403030204" pitchFamily="34" charset="-78"/>
                <a:cs typeface="Dubai" panose="020B0503030403030204" pitchFamily="34" charset="-78"/>
              </a:rPr>
            </a:br>
            <a:r>
              <a:rPr lang="fa-IR" sz="3600" b="0" i="0" u="none" strike="noStrike">
                <a:highlight>
                  <a:srgbClr val="000000">
                    <a:alpha val="0"/>
                  </a:srgbClr>
                </a:highlight>
                <a:latin typeface="Dubai" panose="020B0503030403030204" pitchFamily="34" charset="-78"/>
                <a:cs typeface="Dubai" panose="020B0503030403030204" pitchFamily="34" charset="-78"/>
              </a:rPr>
              <a:t> </a:t>
            </a:r>
            <a:br>
              <a:rPr lang="fa-IR" sz="3600" b="0" i="0" u="none" strike="noStrike">
                <a:highlight>
                  <a:srgbClr val="000000">
                    <a:alpha val="0"/>
                  </a:srgbClr>
                </a:highlight>
                <a:latin typeface="Dubai" panose="020B0503030403030204" pitchFamily="34" charset="-78"/>
                <a:cs typeface="Dubai" panose="020B0503030403030204" pitchFamily="34" charset="-78"/>
              </a:rPr>
            </a:br>
            <a:r>
              <a:rPr lang="fa-IR" sz="3600" b="0" i="0" u="none" strike="noStrike">
                <a:highlight>
                  <a:srgbClr val="000000">
                    <a:alpha val="0"/>
                  </a:srgbClr>
                </a:highlight>
                <a:latin typeface="Dubai" panose="020B0503030403030204" pitchFamily="34" charset="-78"/>
                <a:cs typeface="Dubai" panose="020B0503030403030204" pitchFamily="34" charset="-78"/>
              </a:rPr>
              <a:t>رابطه جنسی دردناک می تواند برای هر کسی پیش آید.</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E1E9510A-C8F0-090D-3541-5D7337F8AAA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5656059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0EB860C-5C3B-0AF1-DB9B-D044DF549DB6}"/>
              </a:ext>
            </a:extLst>
          </p:cNvPr>
          <p:cNvSpPr>
            <a:spLocks noGrp="1"/>
          </p:cNvSpPr>
          <p:nvPr>
            <p:ph type="title"/>
          </p:nvPr>
        </p:nvSpPr>
        <p:spPr/>
        <p:txBody>
          <a:bodyPr>
            <a:normAutofit fontScale="90000"/>
          </a:bodyPr>
          <a:lstStyle/>
          <a:p>
            <a:pPr marL="0" indent="0" rtl="1">
              <a:lnSpc>
                <a:spcPct val="100000"/>
              </a:lnSpc>
              <a:spcBef>
                <a:spcPts val="600"/>
              </a:spcBef>
              <a:spcAft>
                <a:spcPts val="2400"/>
              </a:spcAft>
            </a:pPr>
            <a:r>
              <a:rPr lang="fa-IR" sz="3600" b="0" i="0" u="none" strike="noStrike">
                <a:highlight>
                  <a:srgbClr val="000000">
                    <a:alpha val="0"/>
                  </a:srgbClr>
                </a:highlight>
                <a:latin typeface="Dubai" panose="020B0503030403030204" pitchFamily="34" charset="-78"/>
                <a:cs typeface="Dubai" panose="020B0503030403030204" pitchFamily="34" charset="-78"/>
              </a:rPr>
              <a:t>رابطه جنسی دردناک می تواند به دلایل مختلفی ایجاد شود. </a:t>
            </a:r>
            <a:br>
              <a:rPr lang="en-US" sz="3600" b="0" i="0" u="none" strike="noStrike">
                <a:highlight>
                  <a:srgbClr val="000000">
                    <a:alpha val="0"/>
                  </a:srgbClr>
                </a:highlight>
                <a:latin typeface="Dubai" panose="020B0503030403030204" pitchFamily="34" charset="-78"/>
                <a:cs typeface="Dubai" panose="020B0503030403030204" pitchFamily="34" charset="-78"/>
              </a:rPr>
            </a:br>
            <a:br>
              <a:rPr lang="fa-IR" sz="2400" b="0" i="0" u="none" strike="noStrike">
                <a:highlight>
                  <a:srgbClr val="000000">
                    <a:alpha val="0"/>
                  </a:srgbClr>
                </a:highlight>
                <a:latin typeface="Dubai" panose="020B0503030403030204" pitchFamily="34" charset="-78"/>
                <a:cs typeface="Dubai" panose="020B0503030403030204" pitchFamily="34" charset="-78"/>
              </a:rPr>
            </a:br>
            <a:r>
              <a:rPr lang="fa-IR" sz="3600" b="0" i="0" u="none" strike="noStrike">
                <a:highlight>
                  <a:srgbClr val="000000">
                    <a:alpha val="0"/>
                  </a:srgbClr>
                </a:highlight>
                <a:latin typeface="Dubai" panose="020B0503030403030204" pitchFamily="34" charset="-78"/>
                <a:cs typeface="Dubai" panose="020B0503030403030204" pitchFamily="34" charset="-78"/>
              </a:rPr>
              <a:t>پزشک می تواند به شما در یافتن علت کمک کند و درمان مناسب را توصیه کند. </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C993AEA5-6CD0-4F15-AC33-151F41CCE12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7213848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B3C6E15-43AD-D3B0-2D07-51D2C04A430F}"/>
              </a:ext>
            </a:extLst>
          </p:cNvPr>
          <p:cNvSpPr>
            <a:spLocks noGrp="1"/>
          </p:cNvSpPr>
          <p:nvPr>
            <p:ph type="title"/>
          </p:nvPr>
        </p:nvSpPr>
        <p:spPr/>
        <p:txBody>
          <a:bodyPr>
            <a:normAutofit fontScale="90000"/>
          </a:bodyPr>
          <a:lstStyle/>
          <a:p>
            <a:pPr marL="0" indent="0" rtl="1">
              <a:lnSpc>
                <a:spcPct val="100000"/>
              </a:lnSpc>
              <a:spcBef>
                <a:spcPct val="0"/>
              </a:spcBef>
              <a:spcAft>
                <a:spcPts val="2400"/>
              </a:spcAft>
            </a:pPr>
            <a:r>
              <a:rPr lang="fa-IR" sz="3200" b="0" i="0" u="none" strike="noStrike">
                <a:highlight>
                  <a:srgbClr val="000000">
                    <a:alpha val="0"/>
                  </a:srgbClr>
                </a:highlight>
                <a:latin typeface="Dubai" panose="020B0503030403030204" pitchFamily="34" charset="-78"/>
                <a:cs typeface="Dubai" panose="020B0503030403030204" pitchFamily="34" charset="-78"/>
              </a:rPr>
              <a:t>برخی از زنان نگران این هستند که علاقه چندانی به رابطه جنسی نداشته باشند یا آن را دوست نداشته باشند. این میل جنسی کم نامیده می شود.</a:t>
            </a:r>
            <a:br>
              <a:rPr lang="en-US" sz="3200" b="0" i="0" u="none" strike="noStrike">
                <a:highlight>
                  <a:srgbClr val="000000">
                    <a:alpha val="0"/>
                  </a:srgbClr>
                </a:highlight>
                <a:latin typeface="Dubai" panose="020B0503030403030204" pitchFamily="34" charset="-78"/>
                <a:cs typeface="Dubai" panose="020B0503030403030204" pitchFamily="34" charset="-78"/>
              </a:rPr>
            </a:br>
            <a:br>
              <a:rPr lang="fa-IR" sz="2000" b="0" i="0" u="none" strike="noStrike">
                <a:highlight>
                  <a:srgbClr val="000000">
                    <a:alpha val="0"/>
                  </a:srgbClr>
                </a:highlight>
                <a:latin typeface="Dubai" panose="020B0503030403030204" pitchFamily="34" charset="-78"/>
                <a:cs typeface="Dubai" panose="020B0503030403030204" pitchFamily="34" charset="-78"/>
              </a:rPr>
            </a:br>
            <a:r>
              <a:rPr lang="fa-IR" sz="3200" b="0" i="0" u="none" strike="noStrike">
                <a:highlight>
                  <a:srgbClr val="000000">
                    <a:alpha val="0"/>
                  </a:srgbClr>
                </a:highlight>
                <a:latin typeface="Dubai" panose="020B0503030403030204" pitchFamily="34" charset="-78"/>
                <a:cs typeface="Dubai" panose="020B0503030403030204" pitchFamily="34" charset="-78"/>
              </a:rPr>
              <a:t>میل جنسی پایین تنها زمانی مشکل ساز می شود که شما را نگران کند یا باعث شود احساس نارضایتی کنید. </a:t>
            </a:r>
            <a:endParaRPr lang="en-AU" sz="32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6D92FDE8-D68D-873D-9D2B-5453C120810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7582261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3697D8E-5CA2-2238-CA54-D878E5BC8035}"/>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053ACFBA-A541-484B-F191-F87A112B3235}"/>
              </a:ext>
            </a:extLst>
          </p:cNvPr>
          <p:cNvPicPr>
            <a:picLocks noChangeAspect="1"/>
          </p:cNvPicPr>
          <p:nvPr/>
        </p:nvPicPr>
        <p:blipFill>
          <a:blip r:embed="rId3"/>
          <a:stretch>
            <a:fillRect/>
          </a:stretch>
        </p:blipFill>
        <p:spPr>
          <a:xfrm>
            <a:off x="-528" y="0"/>
            <a:ext cx="12192000" cy="6858000"/>
          </a:xfrm>
          <a:prstGeom prst="rect">
            <a:avLst/>
          </a:prstGeom>
        </p:spPr>
      </p:pic>
    </p:spTree>
    <p:extLst>
      <p:ext uri="{BB962C8B-B14F-4D97-AF65-F5344CB8AC3E}">
        <p14:creationId xmlns:p14="http://schemas.microsoft.com/office/powerpoint/2010/main" val="95799580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02C918-F85B-7859-C1C1-21040F1999C0}"/>
              </a:ext>
            </a:extLst>
          </p:cNvPr>
          <p:cNvSpPr>
            <a:spLocks noGrp="1"/>
          </p:cNvSpPr>
          <p:nvPr>
            <p:ph type="title"/>
          </p:nvPr>
        </p:nvSpPr>
        <p:spPr/>
        <p:txBody>
          <a:bodyPr>
            <a:normAutofit fontScale="90000"/>
          </a:bodyPr>
          <a:lstStyle/>
          <a:p>
            <a:pPr marL="0" indent="0" rtl="1">
              <a:lnSpc>
                <a:spcPct val="100000"/>
              </a:lnSpc>
              <a:spcBef>
                <a:spcPct val="0"/>
              </a:spcBef>
              <a:spcAft>
                <a:spcPts val="2400"/>
              </a:spcAft>
            </a:pPr>
            <a:r>
              <a:rPr lang="fa-IR" sz="3600" b="0" i="0" u="none" strike="noStrike">
                <a:highlight>
                  <a:srgbClr val="000000">
                    <a:alpha val="0"/>
                  </a:srgbClr>
                </a:highlight>
                <a:latin typeface="Dubai" panose="020B0503030403030204" pitchFamily="34" charset="-78"/>
                <a:cs typeface="Dubai" panose="020B0503030403030204" pitchFamily="34" charset="-78"/>
              </a:rPr>
              <a:t>اگر نگران کاهش میل جنسی هستید، می توانید با پزشک خود صحبت کنید.</a:t>
            </a:r>
            <a:br>
              <a:rPr lang="en-US" sz="3600" b="0" i="0" u="none" strike="noStrike">
                <a:highlight>
                  <a:srgbClr val="000000">
                    <a:alpha val="0"/>
                  </a:srgbClr>
                </a:highlight>
                <a:latin typeface="Dubai" panose="020B0503030403030204" pitchFamily="34" charset="-78"/>
                <a:cs typeface="Dubai" panose="020B0503030403030204" pitchFamily="34" charset="-78"/>
              </a:rPr>
            </a:br>
            <a:br>
              <a:rPr lang="fa-IR" sz="2400" b="0" i="0" u="none" strike="noStrike">
                <a:highlight>
                  <a:srgbClr val="000000">
                    <a:alpha val="0"/>
                  </a:srgbClr>
                </a:highlight>
                <a:latin typeface="Dubai" panose="020B0503030403030204" pitchFamily="34" charset="-78"/>
                <a:cs typeface="Dubai" panose="020B0503030403030204" pitchFamily="34" charset="-78"/>
              </a:rPr>
            </a:br>
            <a:r>
              <a:rPr lang="fa-IR" sz="3600" b="0" i="0" u="none" strike="noStrike">
                <a:highlight>
                  <a:srgbClr val="000000">
                    <a:alpha val="0"/>
                  </a:srgbClr>
                </a:highlight>
                <a:latin typeface="Dubai" panose="020B0503030403030204" pitchFamily="34" charset="-78"/>
                <a:cs typeface="Dubai" panose="020B0503030403030204" pitchFamily="34" charset="-78"/>
              </a:rPr>
              <a:t>پزشک می تواند به شما کمک کند تا دریابید که چرا میل جنسی تان کم است و درمانی را توصیه کند. </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09F57078-2D57-2916-AE29-0BF109DE597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1296488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6BC659A-7584-4010-E027-7C648840D1AC}"/>
              </a:ext>
            </a:extLst>
          </p:cNvPr>
          <p:cNvSpPr>
            <a:spLocks noGrp="1"/>
          </p:cNvSpPr>
          <p:nvPr>
            <p:ph type="title"/>
          </p:nvPr>
        </p:nvSpPr>
        <p:spPr/>
        <p:txBody>
          <a:bodyPr/>
          <a:lstStyle/>
          <a:p>
            <a:pPr algn="ctr" rtl="1"/>
            <a:r>
              <a:rPr lang="fa-IR" sz="4400" i="0" u="none" strike="noStrike">
                <a:highlight>
                  <a:srgbClr val="000000">
                    <a:alpha val="0"/>
                  </a:srgbClr>
                </a:highlight>
                <a:latin typeface="Dubai" panose="020B0503030403030204" pitchFamily="34" charset="-78"/>
                <a:cs typeface="Dubai" panose="020B0503030403030204" pitchFamily="34" charset="-78"/>
              </a:rPr>
              <a:t>روابط محترمانه و رضایت </a:t>
            </a:r>
            <a:endParaRPr lang="fa-I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8B4378B5-4A56-8525-E063-071FC8AE914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0763691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0C64CFA-8618-7EF2-B226-A0AD6136846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EC33B0E-BCB5-BE2E-0E5D-BC264FE3025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7690442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7DE38B7-BA43-202A-BE6D-369B983E2CC5}"/>
              </a:ext>
            </a:extLst>
          </p:cNvPr>
          <p:cNvSpPr>
            <a:spLocks noGrp="1"/>
          </p:cNvSpPr>
          <p:nvPr>
            <p:ph type="title"/>
          </p:nvPr>
        </p:nvSpPr>
        <p:spPr/>
        <p:txBody>
          <a:bodyPr>
            <a:normAutofit fontScale="90000"/>
          </a:bodyPr>
          <a:lstStyle/>
          <a:p>
            <a:pPr marL="0" indent="0" rtl="1">
              <a:lnSpc>
                <a:spcPct val="100000"/>
              </a:lnSpc>
              <a:spcBef>
                <a:spcPct val="0"/>
              </a:spcBef>
              <a:spcAft>
                <a:spcPts val="2400"/>
              </a:spcAft>
            </a:pPr>
            <a:r>
              <a:rPr lang="fa-IR" sz="3600" b="0" i="0" u="none" strike="noStrike">
                <a:highlight>
                  <a:srgbClr val="000000">
                    <a:alpha val="0"/>
                  </a:srgbClr>
                </a:highlight>
                <a:latin typeface="Dubai" panose="020B0503030403030204" pitchFamily="34" charset="-78"/>
                <a:cs typeface="Dubai" panose="020B0503030403030204" pitchFamily="34" charset="-78"/>
              </a:rPr>
              <a:t>رضایت به این معنی است که شما موافقت می کنید با شخص دیگری رابطه جنسی داشته باشید. </a:t>
            </a:r>
            <a:br>
              <a:rPr lang="en-US" sz="3600" b="0" i="0" u="none" strike="noStrike">
                <a:highlight>
                  <a:srgbClr val="000000">
                    <a:alpha val="0"/>
                  </a:srgbClr>
                </a:highlight>
                <a:latin typeface="Dubai" panose="020B0503030403030204" pitchFamily="34" charset="-78"/>
                <a:cs typeface="Dubai" panose="020B0503030403030204" pitchFamily="34" charset="-78"/>
              </a:rPr>
            </a:br>
            <a:br>
              <a:rPr lang="fa-IR" sz="3600" b="0" i="0" u="none" strike="noStrike">
                <a:highlight>
                  <a:srgbClr val="000000">
                    <a:alpha val="0"/>
                  </a:srgbClr>
                </a:highlight>
                <a:latin typeface="Dubai" panose="020B0503030403030204" pitchFamily="34" charset="-78"/>
                <a:cs typeface="Dubai" panose="020B0503030403030204" pitchFamily="34" charset="-78"/>
              </a:rPr>
            </a:br>
            <a:r>
              <a:rPr lang="fa-IR" sz="3600" b="0" i="0" u="none" strike="noStrike">
                <a:highlight>
                  <a:srgbClr val="000000">
                    <a:alpha val="0"/>
                  </a:srgbClr>
                </a:highlight>
                <a:latin typeface="Dubai" panose="020B0503030403030204" pitchFamily="34" charset="-78"/>
                <a:cs typeface="Dubai" panose="020B0503030403030204" pitchFamily="34" charset="-78"/>
              </a:rPr>
              <a:t>هر دو طرف باید برای داشتن رابطه جنسی به توافق برسند. </a:t>
            </a:r>
            <a:br>
              <a:rPr lang="en-US" sz="3600" b="0" i="0" u="none" strike="noStrike">
                <a:highlight>
                  <a:srgbClr val="000000">
                    <a:alpha val="0"/>
                  </a:srgbClr>
                </a:highlight>
                <a:latin typeface="Dubai" panose="020B0503030403030204" pitchFamily="34" charset="-78"/>
                <a:cs typeface="Dubai" panose="020B0503030403030204" pitchFamily="34" charset="-78"/>
              </a:rPr>
            </a:br>
            <a:br>
              <a:rPr lang="fa-IR" sz="3600" b="0" i="0" u="none" strike="noStrike">
                <a:highlight>
                  <a:srgbClr val="000000">
                    <a:alpha val="0"/>
                  </a:srgbClr>
                </a:highlight>
                <a:latin typeface="Dubai" panose="020B0503030403030204" pitchFamily="34" charset="-78"/>
                <a:cs typeface="Dubai" panose="020B0503030403030204" pitchFamily="34" charset="-78"/>
              </a:rPr>
            </a:br>
            <a:r>
              <a:rPr lang="fa-IR" sz="3600" b="0" i="0" u="none" strike="noStrike">
                <a:highlight>
                  <a:srgbClr val="000000">
                    <a:alpha val="0"/>
                  </a:srgbClr>
                </a:highlight>
                <a:latin typeface="Dubai" panose="020B0503030403030204" pitchFamily="34" charset="-78"/>
                <a:cs typeface="Dubai" panose="020B0503030403030204" pitchFamily="34" charset="-78"/>
              </a:rPr>
              <a:t>رابطه جنسی بدون رضایت، خشونت جنسی است و درست </a:t>
            </a:r>
            <a:r>
              <a:rPr lang="fa-IR" sz="3600" i="0" u="none" strike="noStrike">
                <a:highlight>
                  <a:srgbClr val="000000">
                    <a:alpha val="0"/>
                  </a:srgbClr>
                </a:highlight>
                <a:latin typeface="Dubai" panose="020B0503030403030204" pitchFamily="34" charset="-78"/>
                <a:cs typeface="Dubai" panose="020B0503030403030204" pitchFamily="34" charset="-78"/>
              </a:rPr>
              <a:t>نیست</a:t>
            </a:r>
            <a:r>
              <a:rPr lang="fa-IR" sz="3600" b="0" i="0" u="none" strike="noStrike">
                <a:highlight>
                  <a:srgbClr val="000000">
                    <a:alpha val="0"/>
                  </a:srgbClr>
                </a:highlight>
                <a:latin typeface="Dubai" panose="020B0503030403030204" pitchFamily="34" charset="-78"/>
                <a:cs typeface="Dubai" panose="020B0503030403030204" pitchFamily="34" charset="-78"/>
              </a:rPr>
              <a:t>. </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2019CA13-B8E7-A530-EA76-DEDF09BE9AB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2366915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1AA9133-3B99-7E5C-DABE-EB755DCD1DFE}"/>
              </a:ext>
            </a:extLst>
          </p:cNvPr>
          <p:cNvSpPr>
            <a:spLocks noGrp="1"/>
          </p:cNvSpPr>
          <p:nvPr>
            <p:ph type="title"/>
          </p:nvPr>
        </p:nvSpPr>
        <p:spPr/>
        <p:txBody>
          <a:bodyPr/>
          <a:lstStyle/>
          <a:p>
            <a:pPr algn="r"/>
            <a:r>
              <a:rPr lang="fa-IR" sz="4400" b="1" i="0" u="none" strike="noStrike">
                <a:highlight>
                  <a:srgbClr val="000000">
                    <a:alpha val="0"/>
                  </a:srgbClr>
                </a:highlight>
                <a:latin typeface="Dubai" panose="020B0503030403030204" pitchFamily="34" charset="-78"/>
                <a:cs typeface="Dubai" panose="020B0503030403030204" pitchFamily="34" charset="-78"/>
              </a:rPr>
              <a:t>چه کسی می تواند کمک کند؟</a:t>
            </a:r>
            <a:endParaRPr lang="en-AU" sz="4400" b="1"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043F9F7E-E353-912E-4A7F-710E786C1C2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5414908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1D44E43-B909-16F9-F5FC-41442665AEF6}"/>
              </a:ext>
            </a:extLst>
          </p:cNvPr>
          <p:cNvSpPr>
            <a:spLocks noGrp="1"/>
          </p:cNvSpPr>
          <p:nvPr>
            <p:ph type="title"/>
          </p:nvPr>
        </p:nvSpPr>
        <p:spPr/>
        <p:txBody>
          <a:bodyPr/>
          <a:lstStyle/>
          <a:p>
            <a:pPr algn="ctr" rtl="1"/>
            <a:r>
              <a:rPr lang="fa-IR" sz="4400" i="0" u="none" strike="noStrike">
                <a:highlight>
                  <a:srgbClr val="000000">
                    <a:alpha val="0"/>
                  </a:srgbClr>
                </a:highlight>
                <a:latin typeface="Dubai" panose="020B0503030403030204" pitchFamily="34" charset="-78"/>
                <a:cs typeface="Dubai" panose="020B0503030403030204" pitchFamily="34" charset="-78"/>
              </a:rPr>
              <a:t>عفونت های مقاربتی (STIs)</a:t>
            </a:r>
            <a:endParaRPr lang="fa-I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C3256244-B85F-DC6D-16E7-E95D314FC55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6166484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EE4A44C-ED83-F96C-2A46-A2CBE8781CCA}"/>
              </a:ext>
            </a:extLst>
          </p:cNvPr>
          <p:cNvSpPr>
            <a:spLocks noGrp="1"/>
          </p:cNvSpPr>
          <p:nvPr>
            <p:ph type="title"/>
          </p:nvPr>
        </p:nvSpPr>
        <p:spPr/>
        <p:txBody>
          <a:bodyPr>
            <a:normAutofit fontScale="90000"/>
          </a:bodyPr>
          <a:lstStyle/>
          <a:p>
            <a:pPr rtl="1">
              <a:spcAft>
                <a:spcPts val="2400"/>
              </a:spcAft>
            </a:pPr>
            <a:r>
              <a:rPr lang="fa-IR" sz="3600" b="0" i="0" u="none" strike="noStrike">
                <a:highlight>
                  <a:srgbClr val="000000">
                    <a:alpha val="0"/>
                  </a:srgbClr>
                </a:highlight>
                <a:latin typeface="Dubai" panose="020B0503030403030204" pitchFamily="34" charset="-78"/>
                <a:cs typeface="Dubai" panose="020B0503030403030204" pitchFamily="34" charset="-78"/>
              </a:rPr>
              <a:t>عفونت‌های مقاربتی عفونت هایی هستند که می توانند در حین رابطه جنسی از فردی به فرد دیگر منتقل شوند.</a:t>
            </a:r>
            <a:br>
              <a:rPr lang="en-US" sz="3600" b="0" i="0" u="none" strike="noStrike">
                <a:highlight>
                  <a:srgbClr val="000000">
                    <a:alpha val="0"/>
                  </a:srgbClr>
                </a:highlight>
                <a:latin typeface="Dubai" panose="020B0503030403030204" pitchFamily="34" charset="-78"/>
                <a:cs typeface="Dubai" panose="020B0503030403030204" pitchFamily="34" charset="-78"/>
              </a:rPr>
            </a:br>
            <a:br>
              <a:rPr lang="fa-IR" sz="2700" b="0" i="0" u="none" strike="noStrike">
                <a:highlight>
                  <a:srgbClr val="000000">
                    <a:alpha val="0"/>
                  </a:srgbClr>
                </a:highlight>
                <a:latin typeface="Dubai" panose="020B0503030403030204" pitchFamily="34" charset="-78"/>
                <a:cs typeface="Dubai" panose="020B0503030403030204" pitchFamily="34" charset="-78"/>
              </a:rPr>
            </a:br>
            <a:r>
              <a:rPr lang="fa-IR" sz="3600" b="0" i="0" u="none" strike="noStrike">
                <a:highlight>
                  <a:srgbClr val="000000">
                    <a:alpha val="0"/>
                  </a:srgbClr>
                </a:highlight>
                <a:latin typeface="Dubai" panose="020B0503030403030204" pitchFamily="34" charset="-78"/>
                <a:cs typeface="Dubai" panose="020B0503030403030204" pitchFamily="34" charset="-78"/>
              </a:rPr>
              <a:t>اکثر بیماری های مقاربتی را می توان با دارو درمان کرد.</a:t>
            </a:r>
            <a:br>
              <a:rPr lang="en-US" sz="3600" b="0" i="0" u="none" strike="noStrike">
                <a:highlight>
                  <a:srgbClr val="000000">
                    <a:alpha val="0"/>
                  </a:srgbClr>
                </a:highlight>
                <a:latin typeface="Dubai" panose="020B0503030403030204" pitchFamily="34" charset="-78"/>
                <a:cs typeface="Dubai" panose="020B0503030403030204" pitchFamily="34" charset="-78"/>
              </a:rPr>
            </a:br>
            <a:br>
              <a:rPr lang="fa-IR" sz="2700" b="0" i="0" u="none" strike="noStrike">
                <a:highlight>
                  <a:srgbClr val="000000">
                    <a:alpha val="0"/>
                  </a:srgbClr>
                </a:highlight>
                <a:latin typeface="Dubai" panose="020B0503030403030204" pitchFamily="34" charset="-78"/>
                <a:cs typeface="Dubai" panose="020B0503030403030204" pitchFamily="34" charset="-78"/>
              </a:rPr>
            </a:br>
            <a:r>
              <a:rPr lang="fa-IR" sz="3600" b="0" i="0" u="none" strike="noStrike">
                <a:highlight>
                  <a:srgbClr val="000000">
                    <a:alpha val="0"/>
                  </a:srgbClr>
                </a:highlight>
                <a:latin typeface="Dubai" panose="020B0503030403030204" pitchFamily="34" charset="-78"/>
                <a:cs typeface="Dubai" panose="020B0503030403030204" pitchFamily="34" charset="-78"/>
              </a:rPr>
              <a:t>عفونت‌های مقاربتی در صورت عدم درمان می توانند باعث مشکلات سلامتی شوند.</a:t>
            </a:r>
            <a:br>
              <a:rPr lang="en-US" sz="3600" b="0" i="0" u="none" strike="noStrike">
                <a:highlight>
                  <a:srgbClr val="000000">
                    <a:alpha val="0"/>
                  </a:srgbClr>
                </a:highlight>
                <a:latin typeface="Dubai" panose="020B0503030403030204" pitchFamily="34" charset="-78"/>
                <a:cs typeface="Dubai" panose="020B0503030403030204" pitchFamily="34" charset="-78"/>
              </a:rPr>
            </a:br>
            <a:br>
              <a:rPr lang="en-US" sz="2200" b="0" i="0" u="none" strike="noStrike">
                <a:highlight>
                  <a:srgbClr val="000000">
                    <a:alpha val="0"/>
                  </a:srgbClr>
                </a:highlight>
                <a:latin typeface="Dubai" panose="020B0503030403030204" pitchFamily="34" charset="-78"/>
                <a:cs typeface="Dubai" panose="020B0503030403030204" pitchFamily="34" charset="-78"/>
              </a:rPr>
            </a:br>
            <a:r>
              <a:rPr lang="fa-IR">
                <a:highlight>
                  <a:srgbClr val="000000">
                    <a:alpha val="0"/>
                  </a:srgbClr>
                </a:highlight>
                <a:latin typeface="Dubai" panose="020B0503030403030204" pitchFamily="34" charset="-78"/>
                <a:cs typeface="Dubai" panose="020B0503030403030204" pitchFamily="34" charset="-78"/>
              </a:rPr>
              <a:t>بهترین راه برای محافظت از خود در برابر ابتلا به بیماری مقاربتی استفاده از کاندوم هنگام رابطه جنسی است.</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3D5585F4-C024-4EA8-54E0-CD6256724B8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1137725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ECB85D7-CCA3-CDAE-F0F7-E2E8DAD3ADE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2FB9D18-6A19-9A70-B68B-661E4630CEB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6699022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F54B753-A464-4555-9EFB-8B48718823E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4DD3FF3-9CC0-45B8-9BE3-AA584E675B5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2581857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D606F8F-4689-6C78-8124-E46022CDF8C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03979A9-3D58-C49E-7281-9BCDE4A21BF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374150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95220EE-F44A-4D50-01B0-BC4578D5EC71}"/>
              </a:ext>
            </a:extLst>
          </p:cNvPr>
          <p:cNvSpPr>
            <a:spLocks noGrp="1"/>
          </p:cNvSpPr>
          <p:nvPr>
            <p:ph type="title"/>
          </p:nvPr>
        </p:nvSpPr>
        <p:spPr/>
        <p:txBody>
          <a:bodyPr/>
          <a:lstStyle/>
          <a:p>
            <a:pPr algn="r" rtl="1"/>
            <a:r>
              <a:rPr lang="fa-IR" sz="4400" b="1" i="0" u="none" strike="noStrike">
                <a:highlight>
                  <a:srgbClr val="000000">
                    <a:alpha val="0"/>
                  </a:srgbClr>
                </a:highlight>
                <a:latin typeface="Dubai" panose="020B0503030403030204" pitchFamily="34" charset="-78"/>
                <a:cs typeface="Dubai" panose="020B0503030403030204" pitchFamily="34" charset="-78"/>
              </a:rPr>
              <a:t>بدن من. سلامت من.</a:t>
            </a:r>
            <a:br>
              <a:rPr lang="fa-IR" sz="44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highlight>
                  <a:srgbClr val="000000">
                    <a:alpha val="0"/>
                  </a:srgbClr>
                </a:highlight>
                <a:latin typeface="Dubai" panose="020B0503030403030204" pitchFamily="34" charset="-78"/>
                <a:cs typeface="Dubai" panose="020B0503030403030204" pitchFamily="34" charset="-78"/>
              </a:rPr>
              <a:t>مجموعه ابزار آموزش سلامت</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04095D24-E7C3-0CCF-C43F-1CFC23E3265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25826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6FED058-7BF1-F0D8-45D0-10CF1FA665F5}"/>
              </a:ext>
            </a:extLst>
          </p:cNvPr>
          <p:cNvSpPr>
            <a:spLocks noGrp="1"/>
          </p:cNvSpPr>
          <p:nvPr>
            <p:ph type="title"/>
          </p:nvPr>
        </p:nvSpPr>
        <p:spPr/>
        <p:txBody>
          <a:bodyPr>
            <a:normAutofit fontScale="90000"/>
          </a:bodyPr>
          <a:lstStyle/>
          <a:p>
            <a:pPr algn="r" rtl="1">
              <a:lnSpc>
                <a:spcPct val="100000"/>
              </a:lnSpc>
              <a:spcBef>
                <a:spcPct val="0"/>
              </a:spcBef>
              <a:spcAft>
                <a:spcPts val="2400"/>
              </a:spcAft>
            </a:pPr>
            <a:r>
              <a:rPr lang="fa-IR" b="0" i="0" u="none" strike="noStrike">
                <a:solidFill>
                  <a:srgbClr val="000000"/>
                </a:solidFill>
                <a:highlight>
                  <a:srgbClr val="000000">
                    <a:alpha val="0"/>
                  </a:srgbClr>
                </a:highlight>
                <a:latin typeface="Dubai" panose="020B0503030403030204" pitchFamily="34" charset="-78"/>
                <a:cs typeface="Dubai" panose="020B0503030403030204" pitchFamily="34" charset="-78"/>
              </a:rPr>
              <a:t>شما می توانید با پزشک، پرستار یا </a:t>
            </a:r>
            <a:r>
              <a:rPr lang="ar-BH" b="0" i="0">
                <a:solidFill>
                  <a:srgbClr val="1B2733"/>
                </a:solidFill>
                <a:effectLst/>
                <a:latin typeface="Dubai" panose="020B0503030403030204" pitchFamily="34" charset="-78"/>
                <a:cs typeface="Dubai" panose="020B0503030403030204" pitchFamily="34" charset="-78"/>
              </a:rPr>
              <a:t>کارمند بهداشت</a:t>
            </a:r>
            <a:r>
              <a:rPr lang="fa-IR" b="0" i="0" u="none" strike="noStrike">
                <a:solidFill>
                  <a:srgbClr val="000000"/>
                </a:solidFill>
                <a:highlight>
                  <a:srgbClr val="000000">
                    <a:alpha val="0"/>
                  </a:srgbClr>
                </a:highlight>
                <a:latin typeface="Dubai" panose="020B0503030403030204" pitchFamily="34" charset="-78"/>
                <a:cs typeface="Dubai" panose="020B0503030403030204" pitchFamily="34" charset="-78"/>
              </a:rPr>
              <a:t> در مورد معاینه عفونت مقاربتی صحبت کنید.</a:t>
            </a:r>
            <a:br>
              <a:rPr lang="fa-IR"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br>
              <a:rPr lang="fa-IR" sz="2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fa-IR" b="0" i="0" u="none" strike="noStrike">
                <a:solidFill>
                  <a:srgbClr val="000000"/>
                </a:solidFill>
                <a:highlight>
                  <a:srgbClr val="000000">
                    <a:alpha val="0"/>
                  </a:srgbClr>
                </a:highlight>
                <a:latin typeface="Dubai" panose="020B0503030403030204" pitchFamily="34" charset="-78"/>
                <a:cs typeface="Dubai" panose="020B0503030403030204" pitchFamily="34" charset="-78"/>
              </a:rPr>
              <a:t>در صورت تمایل می توانید به مرکز سلامت جنسی مراجعه کنید.</a:t>
            </a:r>
            <a:endParaRPr lang="fa-IR"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3BAA3C2D-ACA8-0C81-2870-F2570B56BAB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4557317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A03E68E-C008-2BD2-2470-52DAF86D4086}"/>
              </a:ext>
            </a:extLst>
          </p:cNvPr>
          <p:cNvSpPr>
            <a:spLocks noGrp="1"/>
          </p:cNvSpPr>
          <p:nvPr>
            <p:ph type="title"/>
          </p:nvPr>
        </p:nvSpPr>
        <p:spPr/>
        <p:txBody>
          <a:bodyPr/>
          <a:lstStyle/>
          <a:p>
            <a:pPr algn="ctr" rtl="1"/>
            <a:r>
              <a:rPr lang="fa-IR" sz="4400" i="0" u="none" strike="noStrike">
                <a:highlight>
                  <a:srgbClr val="000000">
                    <a:alpha val="0"/>
                  </a:srgbClr>
                </a:highlight>
                <a:latin typeface="Dubai" panose="020B0503030403030204" pitchFamily="34" charset="-78"/>
                <a:cs typeface="Dubai" panose="020B0503030403030204" pitchFamily="34" charset="-78"/>
              </a:rPr>
              <a:t>پیشگیری از بارداری</a:t>
            </a:r>
            <a:endParaRPr lang="fa-I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39704AD4-208A-5AB7-F777-19375CF94D4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3345591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FBAB7C4-D08C-E4A3-E72F-9F545A3EAEE3}"/>
              </a:ext>
            </a:extLst>
          </p:cNvPr>
          <p:cNvSpPr>
            <a:spLocks noGrp="1"/>
          </p:cNvSpPr>
          <p:nvPr>
            <p:ph type="title"/>
          </p:nvPr>
        </p:nvSpPr>
        <p:spPr/>
        <p:txBody>
          <a:bodyPr>
            <a:normAutofit fontScale="90000"/>
          </a:bodyPr>
          <a:lstStyle/>
          <a:p>
            <a:pPr marL="0" indent="0" rtl="1">
              <a:lnSpc>
                <a:spcPct val="100000"/>
              </a:lnSpc>
              <a:spcBef>
                <a:spcPct val="0"/>
              </a:spcBef>
              <a:spcAft>
                <a:spcPts val="2400"/>
              </a:spcAft>
            </a:pPr>
            <a:r>
              <a:rPr lang="fa-IR" sz="3200" b="0" i="0" u="none" strike="noStrike">
                <a:highlight>
                  <a:srgbClr val="000000">
                    <a:alpha val="0"/>
                  </a:srgbClr>
                </a:highlight>
                <a:latin typeface="Dubai" panose="020B0503030403030204" pitchFamily="34" charset="-78"/>
                <a:cs typeface="Dubai" panose="020B0503030403030204" pitchFamily="34" charset="-78"/>
              </a:rPr>
              <a:t>پیشگیری از بارداری چیزی است که اگر رابطه جنسی دارید اما نمی خواهید باردار شوید از آن استفاده می کنید. </a:t>
            </a:r>
            <a:br>
              <a:rPr lang="en-US" sz="3200" b="0" i="0" u="none" strike="noStrike">
                <a:highlight>
                  <a:srgbClr val="000000">
                    <a:alpha val="0"/>
                  </a:srgbClr>
                </a:highlight>
                <a:latin typeface="Dubai" panose="020B0503030403030204" pitchFamily="34" charset="-78"/>
                <a:cs typeface="Dubai" panose="020B0503030403030204" pitchFamily="34" charset="-78"/>
              </a:rPr>
            </a:br>
            <a:br>
              <a:rPr lang="fa-IR" sz="2400" b="0" i="0" u="none" strike="noStrike">
                <a:highlight>
                  <a:srgbClr val="000000">
                    <a:alpha val="0"/>
                  </a:srgbClr>
                </a:highlight>
                <a:latin typeface="Dubai" panose="020B0503030403030204" pitchFamily="34" charset="-78"/>
                <a:cs typeface="Dubai" panose="020B0503030403030204" pitchFamily="34" charset="-78"/>
              </a:rPr>
            </a:br>
            <a:r>
              <a:rPr lang="fa-IR" sz="3200" b="0" i="0" u="none" strike="noStrike">
                <a:highlight>
                  <a:srgbClr val="000000">
                    <a:alpha val="0"/>
                  </a:srgbClr>
                </a:highlight>
                <a:latin typeface="Dubai" panose="020B0503030403030204" pitchFamily="34" charset="-78"/>
                <a:cs typeface="Dubai" panose="020B0503030403030204" pitchFamily="34" charset="-78"/>
              </a:rPr>
              <a:t>انواع مختلفی از روش های پیشگیری از بارداری وجود دارد.</a:t>
            </a:r>
            <a:br>
              <a:rPr lang="en-US" sz="3200" b="0" i="0" u="none" strike="noStrike">
                <a:highlight>
                  <a:srgbClr val="000000">
                    <a:alpha val="0"/>
                  </a:srgbClr>
                </a:highlight>
                <a:latin typeface="Dubai" panose="020B0503030403030204" pitchFamily="34" charset="-78"/>
                <a:cs typeface="Dubai" panose="020B0503030403030204" pitchFamily="34" charset="-78"/>
              </a:rPr>
            </a:br>
            <a:br>
              <a:rPr lang="fa-IR" sz="2400" b="0" i="0" u="none" strike="noStrike">
                <a:highlight>
                  <a:srgbClr val="000000">
                    <a:alpha val="0"/>
                  </a:srgbClr>
                </a:highlight>
                <a:latin typeface="Dubai" panose="020B0503030403030204" pitchFamily="34" charset="-78"/>
                <a:cs typeface="Dubai" panose="020B0503030403030204" pitchFamily="34" charset="-78"/>
              </a:rPr>
            </a:br>
            <a:r>
              <a:rPr lang="fa-IR" sz="3200" b="0" i="0" u="none" strike="noStrike">
                <a:highlight>
                  <a:srgbClr val="000000">
                    <a:alpha val="0"/>
                  </a:srgbClr>
                </a:highlight>
                <a:latin typeface="Dubai" panose="020B0503030403030204" pitchFamily="34" charset="-78"/>
                <a:cs typeface="Dubai" panose="020B0503030403030204" pitchFamily="34" charset="-78"/>
              </a:rPr>
              <a:t>پزشک یا پرستار می تواند به شما کمک </a:t>
            </a:r>
            <a:br>
              <a:rPr lang="en-US" sz="3200" b="0" i="0" u="none" strike="noStrike">
                <a:highlight>
                  <a:srgbClr val="000000">
                    <a:alpha val="0"/>
                  </a:srgbClr>
                </a:highlight>
                <a:latin typeface="Dubai" panose="020B0503030403030204" pitchFamily="34" charset="-78"/>
                <a:cs typeface="Dubai" panose="020B0503030403030204" pitchFamily="34" charset="-78"/>
              </a:rPr>
            </a:br>
            <a:r>
              <a:rPr lang="fa-IR" sz="3200" b="0" i="0" u="none" strike="noStrike">
                <a:highlight>
                  <a:srgbClr val="000000">
                    <a:alpha val="0"/>
                  </a:srgbClr>
                </a:highlight>
                <a:latin typeface="Dubai" panose="020B0503030403030204" pitchFamily="34" charset="-78"/>
                <a:cs typeface="Dubai" panose="020B0503030403030204" pitchFamily="34" charset="-78"/>
              </a:rPr>
              <a:t>کند تا تصمیم بگیرید کدام یک از روش های پیشگیری از بارداری برای شما مناسب است.</a:t>
            </a:r>
            <a:endParaRPr lang="en-AU" sz="32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05C6FC4B-55EB-A9D6-D5B5-E08B768D6D8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1651271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C49B0AF-A0C1-4C0E-564C-620BE73DB41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A6728A3-A9B4-4D05-F47C-D3DA77B8542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0791306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1FD1278-215B-719A-32E6-81F6E9F52D2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8F44B37-72A5-3C28-B296-BBF69CA37B5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8065330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7E0B504-978C-213B-C3E5-3920A09A412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D461242-B467-B32D-F6DC-F4151421548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9416153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DAE5B90-4597-C93C-A577-A45AD0DE63D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457C5FC-B1C3-928B-42A1-315744DAF16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9467166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9827E78-8385-5247-8280-AC598888C145}"/>
              </a:ext>
            </a:extLst>
          </p:cNvPr>
          <p:cNvSpPr>
            <a:spLocks noGrp="1"/>
          </p:cNvSpPr>
          <p:nvPr>
            <p:ph type="title"/>
          </p:nvPr>
        </p:nvSpPr>
        <p:spPr/>
        <p:txBody>
          <a:bodyPr/>
          <a:lstStyle/>
          <a:p>
            <a:pPr algn="ctr" rtl="1"/>
            <a:r>
              <a:rPr lang="fa-IR" sz="4400" i="0" u="none" strike="noStrike">
                <a:highlight>
                  <a:srgbClr val="000000">
                    <a:alpha val="0"/>
                  </a:srgbClr>
                </a:highlight>
                <a:latin typeface="Dubai" panose="020B0503030403030204" pitchFamily="34" charset="-78"/>
                <a:cs typeface="Dubai" panose="020B0503030403030204" pitchFamily="34" charset="-78"/>
              </a:rPr>
              <a:t>بارداری ناخواسته و سقط جنین</a:t>
            </a:r>
            <a:endParaRPr lang="fa-I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E4F30AEC-9DF7-5F13-7A28-AE53829A5F1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0964465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FCF140E-A9B1-4BC8-2A64-2F64D90DA80B}"/>
              </a:ext>
            </a:extLst>
          </p:cNvPr>
          <p:cNvSpPr>
            <a:spLocks noGrp="1"/>
          </p:cNvSpPr>
          <p:nvPr>
            <p:ph type="title"/>
          </p:nvPr>
        </p:nvSpPr>
        <p:spPr/>
        <p:txBody>
          <a:bodyPr>
            <a:normAutofit fontScale="90000"/>
          </a:bodyPr>
          <a:lstStyle/>
          <a:p>
            <a:pPr marL="0" indent="0" rtl="1">
              <a:lnSpc>
                <a:spcPct val="100000"/>
              </a:lnSpc>
              <a:spcBef>
                <a:spcPct val="0"/>
              </a:spcBef>
            </a:pPr>
            <a:r>
              <a:rPr lang="fa-IR" b="0" i="0" u="none" strike="noStrike">
                <a:highlight>
                  <a:srgbClr val="000000">
                    <a:alpha val="0"/>
                  </a:srgbClr>
                </a:highlight>
                <a:latin typeface="Dubai" panose="020B0503030403030204" pitchFamily="34" charset="-78"/>
                <a:cs typeface="Dubai" panose="020B0503030403030204" pitchFamily="34" charset="-78"/>
              </a:rPr>
              <a:t>در استرالیا، بسیاری از بارداری ها برنامه ریزی نشده است. </a:t>
            </a:r>
            <a:br>
              <a:rPr lang="fa-IR" b="0" i="0" u="none" strike="noStrike">
                <a:highlight>
                  <a:srgbClr val="000000">
                    <a:alpha val="0"/>
                  </a:srgbClr>
                </a:highlight>
                <a:latin typeface="Dubai" panose="020B0503030403030204" pitchFamily="34" charset="-78"/>
                <a:cs typeface="Dubai" panose="020B0503030403030204" pitchFamily="34" charset="-78"/>
              </a:rPr>
            </a:br>
            <a:br>
              <a:rPr lang="en-AU" sz="2400">
                <a:latin typeface="Dubai" panose="020B0503030403030204" pitchFamily="34" charset="-78"/>
                <a:cs typeface="Dubai" panose="020B0503030403030204" pitchFamily="34" charset="-78"/>
              </a:rPr>
            </a:br>
            <a:r>
              <a:rPr lang="fa-IR" b="0" i="0" u="none" strike="noStrike">
                <a:highlight>
                  <a:srgbClr val="000000">
                    <a:alpha val="0"/>
                  </a:srgbClr>
                </a:highlight>
                <a:latin typeface="Dubai" panose="020B0503030403030204" pitchFamily="34" charset="-78"/>
                <a:cs typeface="Dubai" panose="020B0503030403030204" pitchFamily="34" charset="-78"/>
              </a:rPr>
              <a:t>دلایل مختلفی وجود دارد </a:t>
            </a:r>
            <a:br>
              <a:rPr lang="en-US" b="0" i="0" u="none" strike="noStrike">
                <a:highlight>
                  <a:srgbClr val="000000">
                    <a:alpha val="0"/>
                  </a:srgbClr>
                </a:highlight>
                <a:latin typeface="Dubai" panose="020B0503030403030204" pitchFamily="34" charset="-78"/>
                <a:cs typeface="Dubai" panose="020B0503030403030204" pitchFamily="34" charset="-78"/>
              </a:rPr>
            </a:br>
            <a:r>
              <a:rPr lang="fa-IR" b="0" i="0" u="none" strike="noStrike">
                <a:highlight>
                  <a:srgbClr val="000000">
                    <a:alpha val="0"/>
                  </a:srgbClr>
                </a:highlight>
                <a:latin typeface="Dubai" panose="020B0503030403030204" pitchFamily="34" charset="-78"/>
                <a:cs typeface="Dubai" panose="020B0503030403030204" pitchFamily="34" charset="-78"/>
              </a:rPr>
              <a:t>که باعث می شود افراد حاملگیهای برنامه ریزی نشده داشته باشند.</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0AD23588-E142-3D03-7656-542975D8FB6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3673394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EBDCBEE-9EB4-05C6-EE51-53B3227CCEE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5098DD2-4500-698A-2A63-64246DF099F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5581051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8FFE960-2230-F033-8CFC-C85F0CC50848}"/>
              </a:ext>
            </a:extLst>
          </p:cNvPr>
          <p:cNvSpPr>
            <a:spLocks noGrp="1"/>
          </p:cNvSpPr>
          <p:nvPr>
            <p:ph type="title"/>
          </p:nvPr>
        </p:nvSpPr>
        <p:spPr/>
        <p:txBody>
          <a:bodyPr/>
          <a:lstStyle/>
          <a:p>
            <a:pPr algn="ctr" rtl="1"/>
            <a:r>
              <a:rPr lang="fa-IR" sz="4400" i="0" u="none" strike="noStrike">
                <a:highlight>
                  <a:srgbClr val="000000">
                    <a:alpha val="0"/>
                  </a:srgbClr>
                </a:highlight>
                <a:latin typeface="Dubai" panose="020B0503030403030204" pitchFamily="34" charset="-78"/>
                <a:cs typeface="Dubai" panose="020B0503030403030204" pitchFamily="34" charset="-78"/>
              </a:rPr>
              <a:t>سلامت جنسی</a:t>
            </a:r>
            <a:endParaRPr lang="fa-I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D412D84C-D41E-65C8-F07B-F722A4900A3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5065782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5ED5E99-33F4-370F-2D5C-CC2259967037}"/>
              </a:ext>
            </a:extLst>
          </p:cNvPr>
          <p:cNvSpPr>
            <a:spLocks noGrp="1"/>
          </p:cNvSpPr>
          <p:nvPr>
            <p:ph type="title"/>
          </p:nvPr>
        </p:nvSpPr>
        <p:spPr/>
        <p:txBody>
          <a:bodyPr>
            <a:normAutofit fontScale="90000"/>
          </a:bodyPr>
          <a:lstStyle/>
          <a:p>
            <a:pPr marL="0" indent="0" rtl="1">
              <a:lnSpc>
                <a:spcPct val="100000"/>
              </a:lnSpc>
              <a:spcBef>
                <a:spcPct val="0"/>
              </a:spcBef>
              <a:spcAft>
                <a:spcPts val="2400"/>
              </a:spcAft>
            </a:pPr>
            <a:r>
              <a:rPr lang="fa-IR" b="0" i="0" u="none" strike="noStrike">
                <a:highlight>
                  <a:srgbClr val="000000">
                    <a:alpha val="0"/>
                  </a:srgbClr>
                </a:highlight>
                <a:latin typeface="Dubai" panose="020B0503030403030204" pitchFamily="34" charset="-78"/>
                <a:cs typeface="Dubai" panose="020B0503030403030204" pitchFamily="34" charset="-78"/>
              </a:rPr>
              <a:t>سقط جنین در استرالیا </a:t>
            </a:r>
            <a:r>
              <a:rPr lang="fa-IR" i="0" u="none" strike="noStrike">
                <a:highlight>
                  <a:srgbClr val="000000">
                    <a:alpha val="0"/>
                  </a:srgbClr>
                </a:highlight>
                <a:latin typeface="Dubai" panose="020B0503030403030204" pitchFamily="34" charset="-78"/>
                <a:cs typeface="Dubai" panose="020B0503030403030204" pitchFamily="34" charset="-78"/>
              </a:rPr>
              <a:t>قانونی</a:t>
            </a:r>
            <a:r>
              <a:rPr lang="fa-IR" b="0" i="0" u="none" strike="noStrike">
                <a:highlight>
                  <a:srgbClr val="000000">
                    <a:alpha val="0"/>
                  </a:srgbClr>
                </a:highlight>
                <a:latin typeface="Dubai" panose="020B0503030403030204" pitchFamily="34" charset="-78"/>
                <a:cs typeface="Dubai" panose="020B0503030403030204" pitchFamily="34" charset="-78"/>
              </a:rPr>
              <a:t> است.</a:t>
            </a:r>
            <a:br>
              <a:rPr lang="en-US" b="0" i="0" u="none" strike="noStrike">
                <a:highlight>
                  <a:srgbClr val="000000">
                    <a:alpha val="0"/>
                  </a:srgbClr>
                </a:highlight>
                <a:latin typeface="Dubai" panose="020B0503030403030204" pitchFamily="34" charset="-78"/>
                <a:cs typeface="Dubai" panose="020B0503030403030204" pitchFamily="34" charset="-78"/>
              </a:rPr>
            </a:br>
            <a:br>
              <a:rPr lang="fa-IR" sz="2400" b="0" i="0" u="none" strike="noStrike">
                <a:highlight>
                  <a:srgbClr val="000000">
                    <a:alpha val="0"/>
                  </a:srgbClr>
                </a:highlight>
                <a:latin typeface="Dubai" panose="020B0503030403030204" pitchFamily="34" charset="-78"/>
                <a:cs typeface="Dubai" panose="020B0503030403030204" pitchFamily="34" charset="-78"/>
              </a:rPr>
            </a:br>
            <a:r>
              <a:rPr lang="fa-IR" b="0" i="0" u="none" strike="noStrike">
                <a:highlight>
                  <a:srgbClr val="000000">
                    <a:alpha val="0"/>
                  </a:srgbClr>
                </a:highlight>
                <a:latin typeface="Dubai" panose="020B0503030403030204" pitchFamily="34" charset="-78"/>
                <a:cs typeface="Dubai" panose="020B0503030403030204" pitchFamily="34" charset="-78"/>
              </a:rPr>
              <a:t>پزشک، پرستار یا مرکز سلامت جنسی می تواند اطلاعات بیشتری در مورد سقط جنین </a:t>
            </a:r>
            <a:br>
              <a:rPr lang="en-US" b="0" i="0" u="none" strike="noStrike">
                <a:highlight>
                  <a:srgbClr val="000000">
                    <a:alpha val="0"/>
                  </a:srgbClr>
                </a:highlight>
                <a:latin typeface="Dubai" panose="020B0503030403030204" pitchFamily="34" charset="-78"/>
                <a:cs typeface="Dubai" panose="020B0503030403030204" pitchFamily="34" charset="-78"/>
              </a:rPr>
            </a:br>
            <a:r>
              <a:rPr lang="fa-IR" b="0" i="0" u="none" strike="noStrike">
                <a:highlight>
                  <a:srgbClr val="000000">
                    <a:alpha val="0"/>
                  </a:srgbClr>
                </a:highlight>
                <a:latin typeface="Dubai" panose="020B0503030403030204" pitchFamily="34" charset="-78"/>
                <a:cs typeface="Dubai" panose="020B0503030403030204" pitchFamily="34" charset="-78"/>
              </a:rPr>
              <a:t>به شما بدهد.</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FAE899A8-DC23-E72E-A89F-CEE5AB2CCE8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7739271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DCA3CBC-658B-0CB5-0452-903EA2527FEE}"/>
              </a:ext>
            </a:extLst>
          </p:cNvPr>
          <p:cNvSpPr>
            <a:spLocks noGrp="1"/>
          </p:cNvSpPr>
          <p:nvPr>
            <p:ph type="title"/>
          </p:nvPr>
        </p:nvSpPr>
        <p:spPr/>
        <p:txBody>
          <a:bodyPr/>
          <a:lstStyle/>
          <a:p>
            <a:pPr algn="ctr" rtl="1"/>
            <a:r>
              <a:rPr lang="ar-BH" sz="4400" i="0">
                <a:solidFill>
                  <a:srgbClr val="533061"/>
                </a:solidFill>
                <a:effectLst/>
                <a:latin typeface="Dubai" panose="020B0503030403030204" pitchFamily="34" charset="-78"/>
                <a:cs typeface="Dubai" panose="020B0503030403030204" pitchFamily="34" charset="-78"/>
              </a:rPr>
              <a:t>انتخاب با شماست</a:t>
            </a:r>
            <a:endParaRPr lang="fa-IR" sz="4400" i="0" u="none" strike="noStrike" dirty="0">
              <a:solidFill>
                <a:srgbClr val="533061"/>
              </a:solidFill>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EE4BAF9F-A21C-0B28-4E33-169C78B1FBC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2163498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7EDA611-782F-771B-8537-D8EC8CC3BED4}"/>
              </a:ext>
            </a:extLst>
          </p:cNvPr>
          <p:cNvSpPr>
            <a:spLocks noGrp="1"/>
          </p:cNvSpPr>
          <p:nvPr>
            <p:ph type="title"/>
          </p:nvPr>
        </p:nvSpPr>
        <p:spPr/>
        <p:txBody>
          <a:bodyPr>
            <a:normAutofit fontScale="90000"/>
          </a:bodyPr>
          <a:lstStyle/>
          <a:p>
            <a:pPr marL="0" indent="0" rtl="1">
              <a:lnSpc>
                <a:spcPct val="100000"/>
              </a:lnSpc>
              <a:spcBef>
                <a:spcPct val="0"/>
              </a:spcBef>
              <a:spcAft>
                <a:spcPts val="2400"/>
              </a:spcAft>
            </a:pPr>
            <a:r>
              <a:rPr lang="fa-IR" sz="3200" b="0" i="0" u="none" strike="noStrike">
                <a:highlight>
                  <a:srgbClr val="000000">
                    <a:alpha val="0"/>
                  </a:srgbClr>
                </a:highlight>
                <a:latin typeface="Dubai" panose="020B0503030403030204" pitchFamily="34" charset="-78"/>
                <a:cs typeface="Dubai" panose="020B0503030403030204" pitchFamily="34" charset="-78"/>
              </a:rPr>
              <a:t>شما این حق را دارید که از روش های پیشگیری از بارداری استفاده کنید یا </a:t>
            </a:r>
            <a:br>
              <a:rPr lang="en-US" sz="3200" b="0" i="0" u="none" strike="noStrike">
                <a:highlight>
                  <a:srgbClr val="000000">
                    <a:alpha val="0"/>
                  </a:srgbClr>
                </a:highlight>
                <a:latin typeface="Dubai" panose="020B0503030403030204" pitchFamily="34" charset="-78"/>
                <a:cs typeface="Dubai" panose="020B0503030403030204" pitchFamily="34" charset="-78"/>
              </a:rPr>
            </a:br>
            <a:r>
              <a:rPr lang="fa-IR" sz="3200" b="0" i="0" u="none" strike="noStrike">
                <a:highlight>
                  <a:srgbClr val="000000">
                    <a:alpha val="0"/>
                  </a:srgbClr>
                </a:highlight>
                <a:latin typeface="Dubai" panose="020B0503030403030204" pitchFamily="34" charset="-78"/>
                <a:cs typeface="Dubai" panose="020B0503030403030204" pitchFamily="34" charset="-78"/>
              </a:rPr>
              <a:t>خیر، باردار شوید یا خیر، یا بچه دار </a:t>
            </a:r>
            <a:br>
              <a:rPr lang="en-US" sz="3200" b="0" i="0" u="none" strike="noStrike">
                <a:highlight>
                  <a:srgbClr val="000000">
                    <a:alpha val="0"/>
                  </a:srgbClr>
                </a:highlight>
                <a:latin typeface="Dubai" panose="020B0503030403030204" pitchFamily="34" charset="-78"/>
                <a:cs typeface="Dubai" panose="020B0503030403030204" pitchFamily="34" charset="-78"/>
              </a:rPr>
            </a:br>
            <a:r>
              <a:rPr lang="fa-IR" sz="3200" b="0" i="0" u="none" strike="noStrike">
                <a:highlight>
                  <a:srgbClr val="000000">
                    <a:alpha val="0"/>
                  </a:srgbClr>
                </a:highlight>
                <a:latin typeface="Dubai" panose="020B0503030403030204" pitchFamily="34" charset="-78"/>
                <a:cs typeface="Dubai" panose="020B0503030403030204" pitchFamily="34" charset="-78"/>
              </a:rPr>
              <a:t>شوید یا خیر. </a:t>
            </a:r>
            <a:br>
              <a:rPr lang="en-US" sz="3200" b="0" i="0" u="none" strike="noStrike">
                <a:highlight>
                  <a:srgbClr val="000000">
                    <a:alpha val="0"/>
                  </a:srgbClr>
                </a:highlight>
                <a:latin typeface="Dubai" panose="020B0503030403030204" pitchFamily="34" charset="-78"/>
                <a:cs typeface="Dubai" panose="020B0503030403030204" pitchFamily="34" charset="-78"/>
              </a:rPr>
            </a:br>
            <a:br>
              <a:rPr lang="fa-IR" sz="2400" b="0" i="0" u="none" strike="noStrike">
                <a:highlight>
                  <a:srgbClr val="000000">
                    <a:alpha val="0"/>
                  </a:srgbClr>
                </a:highlight>
                <a:latin typeface="Dubai" panose="020B0503030403030204" pitchFamily="34" charset="-78"/>
                <a:cs typeface="Dubai" panose="020B0503030403030204" pitchFamily="34" charset="-78"/>
              </a:rPr>
            </a:br>
            <a:r>
              <a:rPr lang="fa-IR" sz="3200" b="0" i="0" u="none" strike="noStrike">
                <a:highlight>
                  <a:srgbClr val="000000">
                    <a:alpha val="0"/>
                  </a:srgbClr>
                </a:highlight>
                <a:latin typeface="Dubai" panose="020B0503030403030204" pitchFamily="34" charset="-78"/>
                <a:cs typeface="Dubai" panose="020B0503030403030204" pitchFamily="34" charset="-78"/>
              </a:rPr>
              <a:t>اگر فرد دیگر به شما بگوید </a:t>
            </a:r>
            <a:br>
              <a:rPr lang="fa-IR" sz="3200" b="0" i="0" u="none" strike="noStrike">
                <a:highlight>
                  <a:srgbClr val="000000">
                    <a:alpha val="0"/>
                  </a:srgbClr>
                </a:highlight>
                <a:latin typeface="Dubai" panose="020B0503030403030204" pitchFamily="34" charset="-78"/>
                <a:cs typeface="Dubai" panose="020B0503030403030204" pitchFamily="34" charset="-78"/>
              </a:rPr>
            </a:br>
            <a:r>
              <a:rPr lang="fa-IR" sz="3200" b="0" i="0" u="none" strike="noStrike">
                <a:highlight>
                  <a:srgbClr val="000000">
                    <a:alpha val="0"/>
                  </a:srgbClr>
                </a:highlight>
                <a:latin typeface="Dubai" panose="020B0503030403030204" pitchFamily="34" charset="-78"/>
                <a:cs typeface="Dubai" panose="020B0503030403030204" pitchFamily="34" charset="-78"/>
              </a:rPr>
              <a:t>چه کاری می توانید یا نمی توانید انجام دهید،</a:t>
            </a:r>
            <a:r>
              <a:rPr lang="en-US" sz="3200" b="0" i="0" u="none" strike="noStrike">
                <a:highlight>
                  <a:srgbClr val="000000">
                    <a:alpha val="0"/>
                  </a:srgbClr>
                </a:highlight>
                <a:latin typeface="Dubai" panose="020B0503030403030204" pitchFamily="34" charset="-78"/>
                <a:cs typeface="Dubai" panose="020B0503030403030204" pitchFamily="34" charset="-78"/>
              </a:rPr>
              <a:t> </a:t>
            </a:r>
            <a:r>
              <a:rPr lang="fa-IR" sz="3200" b="0" i="0" u="none" strike="noStrike">
                <a:highlight>
                  <a:srgbClr val="000000">
                    <a:alpha val="0"/>
                  </a:srgbClr>
                </a:highlight>
                <a:latin typeface="Dubai" panose="020B0503030403030204" pitchFamily="34" charset="-78"/>
                <a:cs typeface="Dubai" panose="020B0503030403030204" pitchFamily="34" charset="-78"/>
              </a:rPr>
              <a:t>به آن اجبار به باروری می گویند.</a:t>
            </a:r>
            <a:br>
              <a:rPr lang="en-US" sz="3200" b="0" i="0" u="none" strike="noStrike">
                <a:highlight>
                  <a:srgbClr val="000000">
                    <a:alpha val="0"/>
                  </a:srgbClr>
                </a:highlight>
                <a:latin typeface="Dubai" panose="020B0503030403030204" pitchFamily="34" charset="-78"/>
                <a:cs typeface="Dubai" panose="020B0503030403030204" pitchFamily="34" charset="-78"/>
              </a:rPr>
            </a:br>
            <a:br>
              <a:rPr lang="fa-IR" sz="2400" b="0" i="0" u="none" strike="noStrike">
                <a:highlight>
                  <a:srgbClr val="000000">
                    <a:alpha val="0"/>
                  </a:srgbClr>
                </a:highlight>
                <a:latin typeface="Dubai" panose="020B0503030403030204" pitchFamily="34" charset="-78"/>
                <a:cs typeface="Dubai" panose="020B0503030403030204" pitchFamily="34" charset="-78"/>
              </a:rPr>
            </a:br>
            <a:r>
              <a:rPr lang="fa-IR" sz="3200" b="0" i="0" u="none" strike="noStrike">
                <a:highlight>
                  <a:srgbClr val="000000">
                    <a:alpha val="0"/>
                  </a:srgbClr>
                </a:highlight>
                <a:latin typeface="Dubai" panose="020B0503030403030204" pitchFamily="34" charset="-78"/>
                <a:cs typeface="Dubai" panose="020B0503030403030204" pitchFamily="34" charset="-78"/>
              </a:rPr>
              <a:t>اجبار به باروری درست </a:t>
            </a:r>
            <a:r>
              <a:rPr lang="fa-IR" sz="3200" i="0" u="none" strike="noStrike">
                <a:highlight>
                  <a:srgbClr val="000000">
                    <a:alpha val="0"/>
                  </a:srgbClr>
                </a:highlight>
                <a:latin typeface="Dubai" panose="020B0503030403030204" pitchFamily="34" charset="-78"/>
                <a:cs typeface="Dubai" panose="020B0503030403030204" pitchFamily="34" charset="-78"/>
              </a:rPr>
              <a:t>نیست.</a:t>
            </a:r>
            <a:endParaRPr lang="en-AU" sz="32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B7DC4E90-7817-C0CB-C1FD-E98D43DBD3E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7114277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72A1423-20D6-5058-BAB0-DDD69755221B}"/>
              </a:ext>
            </a:extLst>
          </p:cNvPr>
          <p:cNvSpPr>
            <a:spLocks noGrp="1"/>
          </p:cNvSpPr>
          <p:nvPr>
            <p:ph type="title"/>
          </p:nvPr>
        </p:nvSpPr>
        <p:spPr/>
        <p:txBody>
          <a:bodyPr>
            <a:normAutofit fontScale="90000"/>
          </a:bodyPr>
          <a:lstStyle/>
          <a:p>
            <a:pPr marL="0" indent="0" rtl="1">
              <a:lnSpc>
                <a:spcPct val="100000"/>
              </a:lnSpc>
              <a:spcBef>
                <a:spcPts val="600"/>
              </a:spcBef>
            </a:pPr>
            <a:r>
              <a:rPr lang="fa-IR" sz="3200" b="0" i="0" u="none" strike="noStrike">
                <a:highlight>
                  <a:srgbClr val="000000">
                    <a:alpha val="0"/>
                  </a:srgbClr>
                </a:highlight>
                <a:latin typeface="Dubai" panose="020B0503030403030204" pitchFamily="34" charset="-78"/>
                <a:cs typeface="Dubai" panose="020B0503030403030204" pitchFamily="34" charset="-78"/>
              </a:rPr>
              <a:t>هیچ کس نباید شما را تحت فشار قرار دهد تا از روش های پیشگیری از بارداری استفاده کنید.</a:t>
            </a:r>
            <a:br>
              <a:rPr lang="en-US" sz="3200" b="0" i="0" u="none" strike="noStrike">
                <a:highlight>
                  <a:srgbClr val="000000">
                    <a:alpha val="0"/>
                  </a:srgbClr>
                </a:highlight>
                <a:latin typeface="Dubai" panose="020B0503030403030204" pitchFamily="34" charset="-78"/>
                <a:cs typeface="Dubai" panose="020B0503030403030204" pitchFamily="34" charset="-78"/>
              </a:rPr>
            </a:br>
            <a:r>
              <a:rPr lang="fa-IR" sz="2700" b="0" i="0" u="none" strike="noStrike">
                <a:highlight>
                  <a:srgbClr val="000000">
                    <a:alpha val="0"/>
                  </a:srgbClr>
                </a:highlight>
                <a:latin typeface="Dubai" panose="020B0503030403030204" pitchFamily="34" charset="-78"/>
                <a:cs typeface="Dubai" panose="020B0503030403030204" pitchFamily="34" charset="-78"/>
              </a:rPr>
              <a:t> </a:t>
            </a:r>
            <a:br>
              <a:rPr lang="fa-IR" sz="2700" b="0" i="0" u="none" strike="noStrike">
                <a:highlight>
                  <a:srgbClr val="000000">
                    <a:alpha val="0"/>
                  </a:srgbClr>
                </a:highlight>
                <a:latin typeface="Dubai" panose="020B0503030403030204" pitchFamily="34" charset="-78"/>
                <a:cs typeface="Dubai" panose="020B0503030403030204" pitchFamily="34" charset="-78"/>
              </a:rPr>
            </a:br>
            <a:r>
              <a:rPr lang="fa-IR" sz="3200" b="0" i="0" u="none" strike="noStrike">
                <a:highlight>
                  <a:srgbClr val="000000">
                    <a:alpha val="0"/>
                  </a:srgbClr>
                </a:highlight>
                <a:latin typeface="Dubai" panose="020B0503030403030204" pitchFamily="34" charset="-78"/>
                <a:cs typeface="Dubai" panose="020B0503030403030204" pitchFamily="34" charset="-78"/>
              </a:rPr>
              <a:t>هیچ کس نباید شما را تحت فشار قرار دهد تا یکی از روش های پیشگیری از بارداری را به جای روش های دیگر انتخاب کنید.</a:t>
            </a:r>
            <a:br>
              <a:rPr lang="en-US" sz="3200" b="0" i="0" u="none" strike="noStrike">
                <a:highlight>
                  <a:srgbClr val="000000">
                    <a:alpha val="0"/>
                  </a:srgbClr>
                </a:highlight>
                <a:latin typeface="Dubai" panose="020B0503030403030204" pitchFamily="34" charset="-78"/>
                <a:cs typeface="Dubai" panose="020B0503030403030204" pitchFamily="34" charset="-78"/>
              </a:rPr>
            </a:br>
            <a:r>
              <a:rPr lang="fa-IR" sz="2700" b="0" i="0" u="none" strike="noStrike">
                <a:highlight>
                  <a:srgbClr val="000000">
                    <a:alpha val="0"/>
                  </a:srgbClr>
                </a:highlight>
                <a:latin typeface="Dubai" panose="020B0503030403030204" pitchFamily="34" charset="-78"/>
                <a:cs typeface="Dubai" panose="020B0503030403030204" pitchFamily="34" charset="-78"/>
              </a:rPr>
              <a:t> </a:t>
            </a:r>
            <a:br>
              <a:rPr lang="fa-IR" sz="3200" b="0" i="0" u="none" strike="noStrike">
                <a:highlight>
                  <a:srgbClr val="000000">
                    <a:alpha val="0"/>
                  </a:srgbClr>
                </a:highlight>
                <a:latin typeface="Dubai" panose="020B0503030403030204" pitchFamily="34" charset="-78"/>
                <a:cs typeface="Dubai" panose="020B0503030403030204" pitchFamily="34" charset="-78"/>
              </a:rPr>
            </a:br>
            <a:r>
              <a:rPr lang="fa-IR" sz="3200" b="0" i="0" u="none" strike="noStrike">
                <a:highlight>
                  <a:srgbClr val="000000">
                    <a:alpha val="0"/>
                  </a:srgbClr>
                </a:highlight>
                <a:latin typeface="Dubai" panose="020B0503030403030204" pitchFamily="34" charset="-78"/>
                <a:cs typeface="Dubai" panose="020B0503030403030204" pitchFamily="34" charset="-78"/>
              </a:rPr>
              <a:t>هیچ کس نباید به شما فشار بیاورد که از پیشگیری از بارداری استفاده نکنید.</a:t>
            </a:r>
            <a:br>
              <a:rPr lang="en-US" sz="3200" b="0" i="0" u="none" strike="noStrike">
                <a:highlight>
                  <a:srgbClr val="000000">
                    <a:alpha val="0"/>
                  </a:srgbClr>
                </a:highlight>
                <a:latin typeface="Dubai" panose="020B0503030403030204" pitchFamily="34" charset="-78"/>
                <a:cs typeface="Dubai" panose="020B0503030403030204" pitchFamily="34" charset="-78"/>
              </a:rPr>
            </a:br>
            <a:r>
              <a:rPr lang="fa-IR" sz="2700" b="0" i="0" u="none" strike="noStrike">
                <a:highlight>
                  <a:srgbClr val="000000">
                    <a:alpha val="0"/>
                  </a:srgbClr>
                </a:highlight>
                <a:latin typeface="Dubai" panose="020B0503030403030204" pitchFamily="34" charset="-78"/>
                <a:cs typeface="Dubai" panose="020B0503030403030204" pitchFamily="34" charset="-78"/>
              </a:rPr>
              <a:t> </a:t>
            </a:r>
            <a:br>
              <a:rPr lang="fa-IR" sz="3200" b="0" i="0" u="none" strike="noStrike">
                <a:highlight>
                  <a:srgbClr val="000000">
                    <a:alpha val="0"/>
                  </a:srgbClr>
                </a:highlight>
                <a:latin typeface="Dubai" panose="020B0503030403030204" pitchFamily="34" charset="-78"/>
                <a:cs typeface="Dubai" panose="020B0503030403030204" pitchFamily="34" charset="-78"/>
              </a:rPr>
            </a:br>
            <a:r>
              <a:rPr lang="fa-IR" sz="3200" b="0" i="0" u="none" strike="noStrike">
                <a:highlight>
                  <a:srgbClr val="000000">
                    <a:alpha val="0"/>
                  </a:srgbClr>
                </a:highlight>
                <a:latin typeface="Dubai" panose="020B0503030403030204" pitchFamily="34" charset="-78"/>
                <a:cs typeface="Dubai" panose="020B0503030403030204" pitchFamily="34" charset="-78"/>
              </a:rPr>
              <a:t>هیچ کس نباید شما را برای ادامه بارداری تحت فشار قرار دهد.</a:t>
            </a:r>
            <a:br>
              <a:rPr lang="en-US" sz="3200" b="0" i="0" u="none" strike="noStrike">
                <a:highlight>
                  <a:srgbClr val="000000">
                    <a:alpha val="0"/>
                  </a:srgbClr>
                </a:highlight>
                <a:latin typeface="Dubai" panose="020B0503030403030204" pitchFamily="34" charset="-78"/>
                <a:cs typeface="Dubai" panose="020B0503030403030204" pitchFamily="34" charset="-78"/>
              </a:rPr>
            </a:br>
            <a:br>
              <a:rPr lang="fa-IR" sz="2700" b="0" i="0" u="none" strike="noStrike">
                <a:highlight>
                  <a:srgbClr val="000000">
                    <a:alpha val="0"/>
                  </a:srgbClr>
                </a:highlight>
                <a:latin typeface="Dubai" panose="020B0503030403030204" pitchFamily="34" charset="-78"/>
                <a:cs typeface="Dubai" panose="020B0503030403030204" pitchFamily="34" charset="-78"/>
              </a:rPr>
            </a:br>
            <a:r>
              <a:rPr lang="fa-IR" sz="3200" b="0" i="0" u="none" strike="noStrike">
                <a:highlight>
                  <a:srgbClr val="000000">
                    <a:alpha val="0"/>
                  </a:srgbClr>
                </a:highlight>
                <a:latin typeface="Dubai" panose="020B0503030403030204" pitchFamily="34" charset="-78"/>
                <a:cs typeface="Dubai" panose="020B0503030403030204" pitchFamily="34" charset="-78"/>
              </a:rPr>
              <a:t>هیچ کس نباید شما را تحت فشار قرار دهد تا سقط جنین انجام دهید.</a:t>
            </a:r>
            <a:endParaRPr lang="en-AU" sz="32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2E46A780-9B49-800C-1946-B3DA8447450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6651257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8333D60-57AC-0BBE-68F5-F207D9A3C8D8}"/>
              </a:ext>
            </a:extLst>
          </p:cNvPr>
          <p:cNvSpPr>
            <a:spLocks noGrp="1"/>
          </p:cNvSpPr>
          <p:nvPr>
            <p:ph type="title"/>
          </p:nvPr>
        </p:nvSpPr>
        <p:spPr/>
        <p:txBody>
          <a:bodyPr/>
          <a:lstStyle/>
          <a:p>
            <a:pPr algn="r"/>
            <a:r>
              <a:rPr lang="fa-IR" sz="4400" b="1" i="0" u="none" strike="noStrike">
                <a:highlight>
                  <a:srgbClr val="000000">
                    <a:alpha val="0"/>
                  </a:srgbClr>
                </a:highlight>
                <a:latin typeface="Dubai" panose="020B0503030403030204" pitchFamily="34" charset="-78"/>
                <a:cs typeface="Dubai" panose="020B0503030403030204" pitchFamily="34" charset="-78"/>
              </a:rPr>
              <a:t>چه کسی می تواند کمک کند؟</a:t>
            </a:r>
            <a:endParaRPr lang="en-AU" sz="4400" b="1"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71B24055-ACD7-D449-E739-FAE46FB30F8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4984090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AB6FF87-3059-4B66-045D-B99B4367DD92}"/>
              </a:ext>
            </a:extLst>
          </p:cNvPr>
          <p:cNvSpPr>
            <a:spLocks noGrp="1"/>
          </p:cNvSpPr>
          <p:nvPr>
            <p:ph type="title"/>
          </p:nvPr>
        </p:nvSpPr>
        <p:spPr/>
        <p:txBody>
          <a:bodyPr/>
          <a:lstStyle/>
          <a:p>
            <a:pPr algn="r" rtl="1"/>
            <a:r>
              <a:rPr lang="fa-IR" sz="4800" b="0" i="0" u="none" strike="noStrike">
                <a:highlight>
                  <a:srgbClr val="000000">
                    <a:alpha val="0"/>
                  </a:srgbClr>
                </a:highlight>
                <a:latin typeface="Dubai" panose="020B0503030403030204" pitchFamily="34" charset="-78"/>
                <a:cs typeface="Dubai" panose="020B0503030403030204" pitchFamily="34" charset="-78"/>
              </a:rPr>
              <a:t>اطلاعات بیشتر برای برگزارکنندگان </a:t>
            </a:r>
            <a:endParaRPr lang="fa-IR" sz="48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C9D0647B-6488-F99D-E1A8-3A3E455F9F3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2733710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ECAC30D-E0B1-D2D3-1EF3-F2CE63727B0D}"/>
              </a:ext>
            </a:extLst>
          </p:cNvPr>
          <p:cNvSpPr>
            <a:spLocks noGrp="1"/>
          </p:cNvSpPr>
          <p:nvPr>
            <p:ph type="title"/>
          </p:nvPr>
        </p:nvSpPr>
        <p:spPr/>
        <p:txBody>
          <a:bodyPr/>
          <a:lstStyle/>
          <a:p>
            <a:pPr algn="r" rtl="1"/>
            <a:r>
              <a:rPr lang="fa-IR" sz="4400" b="1" i="0" u="none" strike="noStrike">
                <a:highlight>
                  <a:srgbClr val="000000">
                    <a:alpha val="0"/>
                  </a:srgbClr>
                </a:highlight>
                <a:latin typeface="Dubai" panose="020B0503030403030204" pitchFamily="34" charset="-78"/>
                <a:cs typeface="Dubai" panose="020B0503030403030204" pitchFamily="34" charset="-78"/>
              </a:rPr>
              <a:t>خدمات محلی</a:t>
            </a:r>
            <a:endParaRPr lang="fa-IR" sz="4400" b="1"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5A8A4513-9431-F4E2-9F1E-1303BA739E2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3575174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B8C8465-2582-8357-3B06-FCC4B16893EC}"/>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13F099F2-2195-C9C4-2AF9-46D18AFE8DA3}"/>
              </a:ext>
            </a:extLst>
          </p:cNvPr>
          <p:cNvPicPr>
            <a:picLocks noChangeAspect="1"/>
          </p:cNvPicPr>
          <p:nvPr/>
        </p:nvPicPr>
        <p:blipFill>
          <a:blip r:embed="rId3"/>
          <a:stretch>
            <a:fillRect/>
          </a:stretch>
        </p:blipFill>
        <p:spPr>
          <a:xfrm>
            <a:off x="0" y="-297"/>
            <a:ext cx="12192528" cy="6858297"/>
          </a:xfrm>
          <a:prstGeom prst="rect">
            <a:avLst/>
          </a:prstGeom>
        </p:spPr>
      </p:pic>
    </p:spTree>
    <p:extLst>
      <p:ext uri="{BB962C8B-B14F-4D97-AF65-F5344CB8AC3E}">
        <p14:creationId xmlns:p14="http://schemas.microsoft.com/office/powerpoint/2010/main" val="1831444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E679C30-ABC2-9627-8EDE-6CAF381DC64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C3EC38E-32AD-1837-3E9C-FE94FC8EB43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2314066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DD1852A-AECA-7457-E397-7C3FADB56EB1}"/>
              </a:ext>
            </a:extLst>
          </p:cNvPr>
          <p:cNvSpPr>
            <a:spLocks noGrp="1"/>
          </p:cNvSpPr>
          <p:nvPr>
            <p:ph type="title"/>
          </p:nvPr>
        </p:nvSpPr>
        <p:spPr/>
        <p:txBody>
          <a:bodyPr>
            <a:normAutofit fontScale="90000"/>
          </a:bodyPr>
          <a:lstStyle/>
          <a:p>
            <a:pPr marL="0" indent="0" rtl="1">
              <a:lnSpc>
                <a:spcPct val="100000"/>
              </a:lnSpc>
              <a:spcBef>
                <a:spcPct val="0"/>
              </a:spcBef>
              <a:spcAft>
                <a:spcPts val="2400"/>
              </a:spcAft>
            </a:pPr>
            <a:r>
              <a:rPr lang="fa-IR" sz="3600" b="0" i="0" u="none" strike="noStrike">
                <a:solidFill>
                  <a:srgbClr val="222222"/>
                </a:solidFill>
                <a:highlight>
                  <a:srgbClr val="000000">
                    <a:alpha val="0"/>
                  </a:srgbClr>
                </a:highlight>
                <a:latin typeface="Dubai" panose="020B0503030403030204" pitchFamily="34" charset="-78"/>
                <a:cs typeface="Dubai" panose="020B0503030403030204" pitchFamily="34" charset="-78"/>
              </a:rPr>
              <a:t>مهم است که از سلامت جنسی خود مراقبت کنید و یاد بگیرید در مورد آن صحبت کنید.</a:t>
            </a:r>
            <a:br>
              <a:rPr lang="en-US" sz="3600" b="0" i="0" u="none" strike="noStrike">
                <a:solidFill>
                  <a:srgbClr val="222222"/>
                </a:solidFill>
                <a:highlight>
                  <a:srgbClr val="000000">
                    <a:alpha val="0"/>
                  </a:srgbClr>
                </a:highlight>
                <a:latin typeface="Dubai" panose="020B0503030403030204" pitchFamily="34" charset="-78"/>
                <a:cs typeface="Dubai" panose="020B0503030403030204" pitchFamily="34" charset="-78"/>
              </a:rPr>
            </a:br>
            <a:br>
              <a:rPr lang="fa-IR" sz="2400" b="0" i="0" u="none" strike="noStrike">
                <a:solidFill>
                  <a:srgbClr val="222222"/>
                </a:solidFill>
                <a:highlight>
                  <a:srgbClr val="000000">
                    <a:alpha val="0"/>
                  </a:srgbClr>
                </a:highlight>
                <a:latin typeface="Dubai" panose="020B0503030403030204" pitchFamily="34" charset="-78"/>
                <a:cs typeface="Dubai" panose="020B0503030403030204" pitchFamily="34" charset="-78"/>
              </a:rPr>
            </a:br>
            <a:r>
              <a:rPr lang="fa-IR" sz="3600" b="0" i="0" u="none" strike="noStrike">
                <a:solidFill>
                  <a:srgbClr val="222222"/>
                </a:solidFill>
                <a:highlight>
                  <a:srgbClr val="000000">
                    <a:alpha val="0"/>
                  </a:srgbClr>
                </a:highlight>
                <a:latin typeface="Dubai" panose="020B0503030403030204" pitchFamily="34" charset="-78"/>
                <a:cs typeface="Dubai" panose="020B0503030403030204" pitchFamily="34" charset="-78"/>
              </a:rPr>
              <a:t>در استرالیا می توانید به کلینیک های ویژه بروید و در مورد سلامت جنسی خود با پزشکان صحبت کنید.</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860B8702-66B5-F9CB-9703-7490503B235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2297294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BC31834-325E-DC71-6000-B9CCF34AD49A}"/>
              </a:ext>
            </a:extLst>
          </p:cNvPr>
          <p:cNvSpPr>
            <a:spLocks noGrp="1"/>
          </p:cNvSpPr>
          <p:nvPr>
            <p:ph type="title"/>
          </p:nvPr>
        </p:nvSpPr>
        <p:spPr/>
        <p:txBody>
          <a:bodyPr/>
          <a:lstStyle/>
          <a:p>
            <a:pPr algn="ctr" rtl="1"/>
            <a:r>
              <a:rPr lang="fa-IR" sz="4400" i="0" u="none" strike="noStrike">
                <a:highlight>
                  <a:srgbClr val="000000">
                    <a:alpha val="0"/>
                  </a:srgbClr>
                </a:highlight>
                <a:latin typeface="Dubai" panose="020B0503030403030204" pitchFamily="34" charset="-78"/>
                <a:cs typeface="Dubai" panose="020B0503030403030204" pitchFamily="34" charset="-78"/>
              </a:rPr>
              <a:t>تمایلات جنسی</a:t>
            </a:r>
            <a:endParaRPr lang="fa-I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02FD9ED7-799E-C240-34C3-743A637A172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5758003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6846F48-6255-3A72-600A-0ED9B191CC8F}"/>
              </a:ext>
            </a:extLst>
          </p:cNvPr>
          <p:cNvSpPr>
            <a:spLocks noGrp="1"/>
          </p:cNvSpPr>
          <p:nvPr>
            <p:ph type="title"/>
          </p:nvPr>
        </p:nvSpPr>
        <p:spPr/>
        <p:txBody>
          <a:bodyPr>
            <a:normAutofit fontScale="90000"/>
          </a:bodyPr>
          <a:lstStyle/>
          <a:p>
            <a:pPr marL="0" indent="0" rtl="1">
              <a:lnSpc>
                <a:spcPct val="100000"/>
              </a:lnSpc>
              <a:spcBef>
                <a:spcPct val="0"/>
              </a:spcBef>
            </a:pPr>
            <a:r>
              <a:rPr lang="fa-IR" sz="3600" b="0" i="0" u="none" strike="noStrike">
                <a:highlight>
                  <a:srgbClr val="000000">
                    <a:alpha val="0"/>
                  </a:srgbClr>
                </a:highlight>
                <a:latin typeface="Dubai" panose="020B0503030403030204" pitchFamily="34" charset="-78"/>
                <a:cs typeface="Dubai" panose="020B0503030403030204" pitchFamily="34" charset="-78"/>
              </a:rPr>
              <a:t>تمایلات جنسی</a:t>
            </a:r>
            <a:r>
              <a:rPr lang="fa-IR" sz="3600" b="0" i="0" u="none" strike="noStrike">
                <a:solidFill>
                  <a:srgbClr val="202124"/>
                </a:solidFill>
                <a:highlight>
                  <a:srgbClr val="000000">
                    <a:alpha val="0"/>
                  </a:srgbClr>
                </a:highlight>
                <a:latin typeface="Dubai" panose="020B0503030403030204" pitchFamily="34" charset="-78"/>
                <a:cs typeface="Dubai" panose="020B0503030403030204" pitchFamily="34" charset="-78"/>
              </a:rPr>
              <a:t> به معنای احساسات، افکار، جاذبه ها و رفتارهای جنسی شما نسبت به افراد دیگر است.</a:t>
            </a:r>
            <a:br>
              <a:rPr lang="fa-IR" sz="3600" b="0" i="0" u="none" strike="noStrike">
                <a:solidFill>
                  <a:srgbClr val="202124"/>
                </a:solidFill>
                <a:highlight>
                  <a:srgbClr val="000000">
                    <a:alpha val="0"/>
                  </a:srgbClr>
                </a:highlight>
                <a:latin typeface="Dubai" panose="020B0503030403030204" pitchFamily="34" charset="-78"/>
                <a:cs typeface="Dubai" panose="020B0503030403030204" pitchFamily="34" charset="-78"/>
              </a:rPr>
            </a:br>
            <a:br>
              <a:rPr lang="en-AU" sz="2400">
                <a:latin typeface="Dubai" panose="020B0503030403030204" pitchFamily="34" charset="-78"/>
                <a:cs typeface="Dubai" panose="020B0503030403030204" pitchFamily="34" charset="-78"/>
              </a:rPr>
            </a:br>
            <a:r>
              <a:rPr lang="fa-IR" sz="3600" b="0" i="0" u="none" strike="noStrike">
                <a:highlight>
                  <a:srgbClr val="000000">
                    <a:alpha val="0"/>
                  </a:srgbClr>
                </a:highlight>
                <a:latin typeface="Dubai" panose="020B0503030403030204" pitchFamily="34" charset="-78"/>
                <a:cs typeface="Dubai" panose="020B0503030403030204" pitchFamily="34" charset="-78"/>
              </a:rPr>
              <a:t>این احساسات عادی و طبیعی هستند.</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D8C49F9E-23DB-BAD4-C85F-BEB95E4879D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1243813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287BEEF-3DB8-C729-3E05-731181529D9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287295A-2591-CCAF-0A0E-E56A86C85ED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9866303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TotalTime>
  <Words>5521</Words>
  <Application>Microsoft Office PowerPoint</Application>
  <PresentationFormat>Widescreen</PresentationFormat>
  <Paragraphs>314</Paragraphs>
  <Slides>47</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Aptos</vt:lpstr>
      <vt:lpstr>Aptos Display</vt:lpstr>
      <vt:lpstr>Arial</vt:lpstr>
      <vt:lpstr>Calibri</vt:lpstr>
      <vt:lpstr>Courier New</vt:lpstr>
      <vt:lpstr>Dubai</vt:lpstr>
      <vt:lpstr>Yu Mincho</vt:lpstr>
      <vt:lpstr>Office Theme</vt:lpstr>
      <vt:lpstr>سلامت جنسی و روابط سالم</vt:lpstr>
      <vt:lpstr>PowerPoint Presentation</vt:lpstr>
      <vt:lpstr>بدن من. سلامت من. مجموعه ابزار آموزش سلامت</vt:lpstr>
      <vt:lpstr>سلامت جنسی</vt:lpstr>
      <vt:lpstr>PowerPoint Presentation</vt:lpstr>
      <vt:lpstr>مهم است که از سلامت جنسی خود مراقبت کنید و یاد بگیرید در مورد آن صحبت کنید.  در استرالیا می توانید به کلینیک های ویژه بروید و در مورد سلامت جنسی خود با پزشکان صحبت کنید.</vt:lpstr>
      <vt:lpstr>تمایلات جنسی</vt:lpstr>
      <vt:lpstr>تمایلات جنسی به معنای احساسات، افکار، جاذبه ها و رفتارهای جنسی شما نسبت به افراد دیگر است.  این احساسات عادی و طبیعی هستند.</vt:lpstr>
      <vt:lpstr>PowerPoint Presentation</vt:lpstr>
      <vt:lpstr>فیلم‌های شهوت‌انگیز می تواند برای رابطه شما مضر باشد.  فیلم‌های شهوت‌انگیز زندگی واقعی نیستند. </vt:lpstr>
      <vt:lpstr>لذت جنسی</vt:lpstr>
      <vt:lpstr>رابطه جنسی باید احساس خوبی داشته باشد.  زنان به اندازه مردان حق دارند لذت جنسی را احساس کنند.</vt:lpstr>
      <vt:lpstr>PowerPoint Presentation</vt:lpstr>
      <vt:lpstr>PowerPoint Presentation</vt:lpstr>
      <vt:lpstr>مشکلات جنسی</vt:lpstr>
      <vt:lpstr>بسیاری از زنان نگران رابطه جنسی هستند.   در صورت داشتن هر گونه نگرانی می توانید با پزشک  یا پرستار خود صحبت کنید.</vt:lpstr>
      <vt:lpstr>رابطه جنسی دردناک زمانی است که زن درست قبل، در حین، یا بعد از رابطه جنسی واژینال احساس درد می کند.   رابطه جنسی دردناک می تواند برای هر کسی پیش آید.</vt:lpstr>
      <vt:lpstr>رابطه جنسی دردناک می تواند به دلایل مختلفی ایجاد شود.   پزشک می تواند به شما در یافتن علت کمک کند و درمان مناسب را توصیه کند. </vt:lpstr>
      <vt:lpstr>برخی از زنان نگران این هستند که علاقه چندانی به رابطه جنسی نداشته باشند یا آن را دوست نداشته باشند. این میل جنسی کم نامیده می شود.  میل جنسی پایین تنها زمانی مشکل ساز می شود که شما را نگران کند یا باعث شود احساس نارضایتی کنید. </vt:lpstr>
      <vt:lpstr>اگر نگران کاهش میل جنسی هستید، می توانید با پزشک خود صحبت کنید.  پزشک می تواند به شما کمک کند تا دریابید که چرا میل جنسی تان کم است و درمانی را توصیه کند. </vt:lpstr>
      <vt:lpstr>روابط محترمانه و رضایت </vt:lpstr>
      <vt:lpstr>PowerPoint Presentation</vt:lpstr>
      <vt:lpstr>رضایت به این معنی است که شما موافقت می کنید با شخص دیگری رابطه جنسی داشته باشید.   هر دو طرف باید برای داشتن رابطه جنسی به توافق برسند.   رابطه جنسی بدون رضایت، خشونت جنسی است و درست نیست. </vt:lpstr>
      <vt:lpstr>چه کسی می تواند کمک کند؟</vt:lpstr>
      <vt:lpstr>عفونت های مقاربتی (STIs)</vt:lpstr>
      <vt:lpstr>عفونت‌های مقاربتی عفونت هایی هستند که می توانند در حین رابطه جنسی از فردی به فرد دیگر منتقل شوند.  اکثر بیماری های مقاربتی را می توان با دارو درمان کرد.  عفونت‌های مقاربتی در صورت عدم درمان می توانند باعث مشکلات سلامتی شوند.  بهترین راه برای محافظت از خود در برابر ابتلا به بیماری مقاربتی استفاده از کاندوم هنگام رابطه جنسی است.</vt:lpstr>
      <vt:lpstr>PowerPoint Presentation</vt:lpstr>
      <vt:lpstr>PowerPoint Presentation</vt:lpstr>
      <vt:lpstr>PowerPoint Presentation</vt:lpstr>
      <vt:lpstr>شما می توانید با پزشک، پرستار یا کارمند بهداشت در مورد معاینه عفونت مقاربتی صحبت کنید.  در صورت تمایل می توانید به مرکز سلامت جنسی مراجعه کنید.</vt:lpstr>
      <vt:lpstr>پیشگیری از بارداری</vt:lpstr>
      <vt:lpstr>پیشگیری از بارداری چیزی است که اگر رابطه جنسی دارید اما نمی خواهید باردار شوید از آن استفاده می کنید.   انواع مختلفی از روش های پیشگیری از بارداری وجود دارد.  پزشک یا پرستار می تواند به شما کمک  کند تا تصمیم بگیرید کدام یک از روش های پیشگیری از بارداری برای شما مناسب است.</vt:lpstr>
      <vt:lpstr>PowerPoint Presentation</vt:lpstr>
      <vt:lpstr>PowerPoint Presentation</vt:lpstr>
      <vt:lpstr>PowerPoint Presentation</vt:lpstr>
      <vt:lpstr>PowerPoint Presentation</vt:lpstr>
      <vt:lpstr>بارداری ناخواسته و سقط جنین</vt:lpstr>
      <vt:lpstr>در استرالیا، بسیاری از بارداری ها برنامه ریزی نشده است.   دلایل مختلفی وجود دارد  که باعث می شود افراد حاملگیهای برنامه ریزی نشده داشته باشند.</vt:lpstr>
      <vt:lpstr>PowerPoint Presentation</vt:lpstr>
      <vt:lpstr>سقط جنین در استرالیا قانونی است.  پزشک، پرستار یا مرکز سلامت جنسی می تواند اطلاعات بیشتری در مورد سقط جنین  به شما بدهد.</vt:lpstr>
      <vt:lpstr>انتخاب با شماست</vt:lpstr>
      <vt:lpstr>شما این حق را دارید که از روش های پیشگیری از بارداری استفاده کنید یا  خیر، باردار شوید یا خیر، یا بچه دار  شوید یا خیر.   اگر فرد دیگر به شما بگوید  چه کاری می توانید یا نمی توانید انجام دهید، به آن اجبار به باروری می گویند.  اجبار به باروری درست نیست.</vt:lpstr>
      <vt:lpstr>هیچ کس نباید شما را تحت فشار قرار دهد تا از روش های پیشگیری از بارداری استفاده کنید.   هیچ کس نباید شما را تحت فشار قرار دهد تا یکی از روش های پیشگیری از بارداری را به جای روش های دیگر انتخاب کنید.   هیچ کس نباید به شما فشار بیاورد که از پیشگیری از بارداری استفاده نکنید.   هیچ کس نباید شما را برای ادامه بارداری تحت فشار قرار دهد.  هیچ کس نباید شما را تحت فشار قرار دهد تا سقط جنین انجام دهید.</vt:lpstr>
      <vt:lpstr>چه کسی می تواند کمک کند؟</vt:lpstr>
      <vt:lpstr>اطلاعات بیشتر برای برگزارکنندگان </vt:lpstr>
      <vt:lpstr>خدمات محلی</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4</cp:revision>
  <dcterms:created xsi:type="dcterms:W3CDTF">2024-08-12T04:07:09Z</dcterms:created>
  <dcterms:modified xsi:type="dcterms:W3CDTF">2024-09-17T03:30:44Z</dcterms:modified>
</cp:coreProperties>
</file>