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879" autoAdjust="0"/>
  </p:normalViewPr>
  <p:slideViewPr>
    <p:cSldViewPr snapToGrid="0">
      <p:cViewPr varScale="1">
        <p:scale>
          <a:sx n="121" d="100"/>
          <a:sy n="121" d="100"/>
        </p:scale>
        <p:origin x="1776" y="108"/>
      </p:cViewPr>
      <p:guideLst/>
    </p:cSldViewPr>
  </p:slideViewPr>
  <p:notesTextViewPr>
    <p:cViewPr>
      <p:scale>
        <a:sx n="121" d="100"/>
        <a:sy n="121"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3FB68A62-B9E2-4374-B3D3-6F525790B3B7}" type="datetimeFigureOut">
              <a:rPr lang="en-AU" smtClean="0"/>
              <a:t>16/09/2024</a:t>
            </a:fld>
            <a:endParaRPr lang="en-AU"/>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A2BCA65F-F723-424D-873F-249CBDDCC7C8}" type="slidenum">
              <a:rPr lang="en-AU" smtClean="0"/>
              <a:t>‹#›</a:t>
            </a:fld>
            <a:endParaRPr lang="en-AU"/>
          </a:p>
        </p:txBody>
      </p:sp>
    </p:spTree>
    <p:extLst>
      <p:ext uri="{BB962C8B-B14F-4D97-AF65-F5344CB8AC3E}">
        <p14:creationId xmlns:p14="http://schemas.microsoft.com/office/powerpoint/2010/main" val="27796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 sz="1200" b="0"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یادداشت برای مددکار:</a:t>
            </a:r>
          </a:p>
          <a:p>
            <a:pPr algn="r" rtl="1"/>
            <a:r>
              <a:rPr lang="fa" sz="1200" b="0"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این ارائه مجموعه ای از موضوعات و پیام های مختلف مرتبط با صحت جنسی است. این ارائه منحیث ابزاری برای کمک به مددکاران است - مددکاران حامی دوزبانه، متخصصان صحی، مربیان و رهبران جامعه - تا بتوانند در مورد صحت جنسی با زنانِ جوامع پناهنده و مهاجر گپ بزنند. </a:t>
            </a:r>
          </a:p>
          <a:p>
            <a:pPr algn="l" rtl="1"/>
            <a:endParaRPr lang="en-AU" sz="1200" b="0"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endParaRPr>
          </a:p>
          <a:p>
            <a:pPr algn="r" rtl="1"/>
            <a:r>
              <a:rPr lang="fa" sz="1200" b="0"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ضرورت نیست که شما این ارائه را به طور مکمل پوشش بدهید. موضوعات و پیام هایی را انتخاب کنید که به مخاطبان شما مرتبط هستند. ما می فهمیم که ممکن مطرح کردن بعضی پیام ها در برخی کلتورها مناسب نباشد یا ممکن برای شرکت‌کنندگان صحبت کردن در مورد پیام‌ها یا موضوعات خاصی مانند پیشگیری از حاملگی یا سقط جنین دشوار باشد. اگر پیامی برای مخاطبان شما مهم است اما می‌خواهید آن را به شیوه‌ای متفاوت بیان کنید، از کلماتی استفاده کنید که برای مخاطبان تان مناسب‌تر باشد.</a:t>
            </a:r>
          </a:p>
          <a:p>
            <a:pPr algn="l" rtl="1"/>
            <a:endParaRPr lang="en-AU" sz="1200" b="0"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endParaRPr>
          </a:p>
          <a:p>
            <a:pPr algn="r" rtl="1"/>
            <a:r>
              <a:rPr lang="fa" sz="1200" b="0"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ما، به شیوه ارائه های سابق در بسته آموزشی، از ضمایر «تو» یا «دوم شخص مفرد» در این ارائه استفاده می کنیم. ما معتقدیم که این شیوه از صحبت مستقیم با مخاطب، به خوبی جواب می دهد و پیام ها را واضح و قابل درک می کند. اگر این شیوۀ مستقیم برای مخاطبان شما بسیار دشوار است، می توانید به جای آن از ضمایر «ما»، «اول شخص جمع» یا «او»، «سوم شخص مفرد» استفاده کنید.</a:t>
            </a:r>
          </a:p>
          <a:p>
            <a:endParaRPr lang="en-AU" dirty="0"/>
          </a:p>
        </p:txBody>
      </p:sp>
      <p:sp>
        <p:nvSpPr>
          <p:cNvPr id="4" name="Slide Number Placeholder 3"/>
          <p:cNvSpPr>
            <a:spLocks noGrp="1"/>
          </p:cNvSpPr>
          <p:nvPr>
            <p:ph type="sldNum" sz="quarter" idx="5"/>
          </p:nvPr>
        </p:nvSpPr>
        <p:spPr/>
        <p:txBody>
          <a:bodyPr/>
          <a:lstStyle/>
          <a:p>
            <a:fld id="{A2BCA65F-F723-424D-873F-249CBDDCC7C8}" type="slidenum">
              <a:rPr lang="en-AU" smtClean="0"/>
              <a:t>1</a:t>
            </a:fld>
            <a:endParaRPr lang="en-AU"/>
          </a:p>
        </p:txBody>
      </p:sp>
    </p:spTree>
    <p:extLst>
      <p:ext uri="{BB962C8B-B14F-4D97-AF65-F5344CB8AC3E}">
        <p14:creationId xmlns:p14="http://schemas.microsoft.com/office/powerpoint/2010/main" val="26077260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18" indent="-181218"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متأسفانه، پورنوگرافی می تواند بر افکار مردم در مورد رابطه و تمایلات جنسی تأثیر بگذارد. و این می تواند تاثیر بدی بر روابط افراد داشته باشد.</a:t>
            </a:r>
          </a:p>
          <a:p>
            <a:pPr marL="191564" indent="-191564"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یافتن و تماشای پورنوگرافی آسان است، بنابراین مهم است که از تأثیری که می تواند بر روی تمایلات و روابط جنسی ات بگذارد آگاه باشی.</a:t>
            </a:r>
          </a:p>
          <a:p>
            <a:pPr marL="191564" indent="-191564"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به یاد داشته باش که پورنوگرافی برای سرگرمی ساخته شده است. چنین محتویاتی، رابطه جنسی در زندگی واقعی را نشان نمی دهند. </a:t>
            </a:r>
          </a:p>
          <a:p>
            <a:pPr marL="191564" indent="-191564"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پورنوگرافی اغلب موارد ذیل را به تصویر می کشد:</a:t>
            </a:r>
          </a:p>
          <a:p>
            <a:pPr marL="665891" lvl="1" indent="-182645" algn="r" rtl="1">
              <a:buFont typeface="Calibri" panose="020F050202020403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مردانی که زنان را کنترول می کنند</a:t>
            </a:r>
          </a:p>
          <a:p>
            <a:pPr marL="665891" lvl="1" indent="-182645" algn="r" rtl="1">
              <a:buFont typeface="Calibri" panose="020F050202020403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رابطه جنسی بدون رضایت - زمانی که شخصی با رابطه جنسی موافقت نمی کند، برای داشتن چنین رابطه ای مجبور می شود یا تحت فشار قرار می گیرد</a:t>
            </a:r>
          </a:p>
          <a:p>
            <a:pPr marL="665891" lvl="1" indent="-182645" algn="r" rtl="1">
              <a:buFont typeface="Calibri" panose="020F050202020403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لذت اغراق آمیز</a:t>
            </a:r>
          </a:p>
          <a:p>
            <a:pPr marL="191564" indent="-191564"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پورنوگرافی زندگی واقعی را نشان نمی دهد.</a:t>
            </a:r>
          </a:p>
          <a:p>
            <a:pPr algn="r"/>
            <a:endParaRPr lang="en-AU" dirty="0">
              <a:latin typeface="Dubai" panose="020B0503030403030204" pitchFamily="34" charset="-78"/>
              <a:cs typeface="Dubai" panose="020B0503030403030204" pitchFamily="34" charset="-78"/>
            </a:endParaRP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A2BCA65F-F723-424D-873F-249CBDDCC7C8}" type="slidenum">
              <a:rPr lang="en-AU" smtClean="0"/>
              <a:t>10</a:t>
            </a:fld>
            <a:endParaRPr lang="en-AU"/>
          </a:p>
        </p:txBody>
      </p:sp>
    </p:spTree>
    <p:extLst>
      <p:ext uri="{BB962C8B-B14F-4D97-AF65-F5344CB8AC3E}">
        <p14:creationId xmlns:p14="http://schemas.microsoft.com/office/powerpoint/2010/main" val="5078379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بیا در مورد لذت جنسی و آنچه می تواند بالای زندگی جنسی تو تأثیر بگذارد صحبت کنیم.</a:t>
            </a:r>
          </a:p>
          <a:p>
            <a:pPr algn="r"/>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A2BCA65F-F723-424D-873F-249CBDDCC7C8}" type="slidenum">
              <a:rPr lang="en-AU" smtClean="0"/>
              <a:t>11</a:t>
            </a:fld>
            <a:endParaRPr lang="en-AU"/>
          </a:p>
        </p:txBody>
      </p:sp>
    </p:spTree>
    <p:extLst>
      <p:ext uri="{BB962C8B-B14F-4D97-AF65-F5344CB8AC3E}">
        <p14:creationId xmlns:p14="http://schemas.microsoft.com/office/powerpoint/2010/main" val="347401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18" indent="-181218"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حتی اگر برای برخی از افراد رابطه جنسی عمدتاً تلاش برای بچه دار شدن است، این کار باید احساس خوبی به آنها بدهد.</a:t>
            </a:r>
          </a:p>
          <a:p>
            <a:pPr marL="181218" indent="-181218"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زنان نیز مانند مردان حق دارند احساس لذت جنسی داشته باشند. برای یک زن خوب است که از رابطه جنسی لذت ببرد و احساس شعف کند. برای یک زن خوب است که بدن خود را بشناسد، بداند چه حسی برای او خوب است، بداند که خوش دارد کجای بدن او لمس شود یا حتی بداند چه چیزی را خوش ندارد.</a:t>
            </a:r>
          </a:p>
          <a:p>
            <a:pPr marL="191564" indent="-191564" algn="r" defTabSz="1021679" rtl="1">
              <a:buFont typeface="Arial" panose="020B0604020202020204" pitchFamily="34" charset="0"/>
              <a:buChar char="•"/>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داشتن تجربیات جنسی لذت بخش برای صحت تو نیز مفید است. این می تواند به تو کمک کند: بهتر بخوابی، استرست را کاهش دهی، فشار خونت را کاهش دهی و صحت قلب خود را بهبود ببخشی. </a:t>
            </a:r>
          </a:p>
          <a:p>
            <a:pPr marL="191564" indent="-191564" algn="r" defTabSz="1021679" rtl="1">
              <a:buFont typeface="Arial" panose="020B0604020202020204" pitchFamily="34" charset="0"/>
              <a:buChar char="•"/>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در آسترالیا، صحبت در مورد سکس، تمایلات جنسی و لذت جنسی اشکالی ندارد. </a:t>
            </a:r>
          </a:p>
          <a:p>
            <a:pPr algn="r"/>
            <a:endParaRPr lang="en-AU" dirty="0">
              <a:latin typeface="Dubai" panose="020B0503030403030204" pitchFamily="34" charset="-78"/>
              <a:cs typeface="Dubai" panose="020B0503030403030204" pitchFamily="34" charset="-78"/>
            </a:endParaRP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A2BCA65F-F723-424D-873F-249CBDDCC7C8}" type="slidenum">
              <a:rPr lang="en-AU" smtClean="0"/>
              <a:t>12</a:t>
            </a:fld>
            <a:endParaRPr lang="en-AU"/>
          </a:p>
        </p:txBody>
      </p:sp>
    </p:spTree>
    <p:extLst>
      <p:ext uri="{BB962C8B-B14F-4D97-AF65-F5344CB8AC3E}">
        <p14:creationId xmlns:p14="http://schemas.microsoft.com/office/powerpoint/2010/main" val="2909419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 sz="1200" b="0" i="0" u="none" strike="noStrike" dirty="0">
                <a:highlight>
                  <a:srgbClr val="000000">
                    <a:alpha val="0"/>
                  </a:srgbClr>
                </a:highlight>
                <a:latin typeface="Dubai" panose="020B0503030403030204" pitchFamily="34" charset="-78"/>
                <a:cs typeface="Dubai" panose="020B0503030403030204" pitchFamily="34" charset="-78"/>
              </a:rPr>
              <a:t>کارهایی وجود دارد که می توانی برای کمک به احساس لذت و داشتن زندگی جنسی بهتر انجام دهی. </a:t>
            </a:r>
          </a:p>
          <a:p>
            <a:pPr algn="r" rtl="1"/>
            <a:r>
              <a:rPr lang="fa" sz="1200" b="0" i="0" u="none" strike="noStrike" dirty="0">
                <a:highlight>
                  <a:srgbClr val="000000">
                    <a:alpha val="0"/>
                  </a:srgbClr>
                </a:highlight>
                <a:latin typeface="Dubai" panose="020B0503030403030204" pitchFamily="34" charset="-78"/>
                <a:cs typeface="Dubai" panose="020B0503030403030204" pitchFamily="34" charset="-78"/>
              </a:rPr>
              <a:t>می توانی:</a:t>
            </a:r>
          </a:p>
          <a:p>
            <a:pPr marL="219159" indent="-191564"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با شناخت بدن خود - با کشف اینکه انجام چه کارهایی توسط شریک جنسی ات یا خودت احساس خوبی ایجاد می کند، تمایلات جنسی خودت را کشف کنی.</a:t>
            </a:r>
          </a:p>
          <a:p>
            <a:pPr marL="219159" indent="-191564"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با شریک جنسی ات صحبت کن - مهم است که سعی کنی در مورد اینکه چه چیزی خوب است و چه چیزی خوب نیست گپ بزنی. اگر تو و شریک زندگی ات از زندگی جنسی تان احساس شعف و خوشحالی کنید، رابطه شما می تواند بهتر و قوی تر شود</a:t>
            </a:r>
          </a:p>
          <a:p>
            <a:pPr marL="219159" indent="-191564"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برای رابطه جنسی وقت بگذار - ما زندگی های پرمشغله ای داریم. اما خوب است که وقتی تو و شریک زندگی ات سرحال هستید رابطه جنسی داشته باشید</a:t>
            </a:r>
          </a:p>
          <a:p>
            <a:pPr marL="219159" indent="-191564"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اگر مشکلات جنسی داری، با یک داکتر، نرس یا یک فرد مورد اعتماد صحبت کن.</a:t>
            </a:r>
          </a:p>
          <a:p>
            <a:pPr algn="r"/>
            <a:endParaRPr lang="en-AU" dirty="0">
              <a:latin typeface="Dubai" panose="020B0503030403030204" pitchFamily="34" charset="-78"/>
              <a:cs typeface="Dubai" panose="020B0503030403030204" pitchFamily="34" charset="-78"/>
            </a:endParaRP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A2BCA65F-F723-424D-873F-249CBDDCC7C8}" type="slidenum">
              <a:rPr lang="en-AU" smtClean="0"/>
              <a:t>13</a:t>
            </a:fld>
            <a:endParaRPr lang="en-AU"/>
          </a:p>
        </p:txBody>
      </p:sp>
    </p:spTree>
    <p:extLst>
      <p:ext uri="{BB962C8B-B14F-4D97-AF65-F5344CB8AC3E}">
        <p14:creationId xmlns:p14="http://schemas.microsoft.com/office/powerpoint/2010/main" val="28393979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1564" indent="-191564"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طبیعی است که تمایلات جنسی تو در طول زندگی تغییر کند. </a:t>
            </a:r>
          </a:p>
          <a:p>
            <a:pPr marL="191564" indent="-191564"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بسیاری چیز ها می توانند بر زندگی جنسی شما تأثیر بگذارند، مانند:</a:t>
            </a:r>
          </a:p>
          <a:p>
            <a:pPr marL="665891" lvl="1" indent="-182645" algn="r" rtl="1">
              <a:buFont typeface="Calibri" panose="020F050202020403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تغییرات بدنت در زمان های مختلف زندگی. به عنوان مثال پس از زایمان یا زمانی که سن ات بالاتر می رود، ممکن میلی به داشتن رابطه جنسی نداشته باشی یا احساس کنی که رابطه جنسی دردناک است</a:t>
            </a:r>
          </a:p>
          <a:p>
            <a:pPr marL="665891" lvl="1" indent="-182645" algn="r" rtl="1">
              <a:buFont typeface="Calibri" panose="020F050202020403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وضعیت صحی خودت و شریک جنسی ات</a:t>
            </a:r>
          </a:p>
          <a:p>
            <a:pPr marL="665891" lvl="1" indent="-182645" algn="r" rtl="1">
              <a:buFont typeface="Calibri" panose="020F050202020403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خلق و خوی ات- چه احساسی داری، آیا استرس داری</a:t>
            </a:r>
          </a:p>
          <a:p>
            <a:pPr marL="665891" lvl="1" indent="-182645" algn="r" rtl="1">
              <a:buFont typeface="Calibri" panose="020F050202020403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آیا از رابطه خود راضی هستید</a:t>
            </a:r>
          </a:p>
          <a:p>
            <a:pPr marL="665891" lvl="1" indent="-182645" algn="r" rtl="1">
              <a:buFont typeface="Calibri" panose="020F050202020403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مسؤولیت های شما در خانه، مانند مراقبت از اطفال، والدین سالخورده یا دیگران. </a:t>
            </a:r>
          </a:p>
          <a:p>
            <a:pPr algn="r"/>
            <a:endParaRPr lang="en-AU" dirty="0">
              <a:latin typeface="Dubai" panose="020B0503030403030204" pitchFamily="34" charset="-78"/>
              <a:cs typeface="Dubai" panose="020B0503030403030204" pitchFamily="34" charset="-78"/>
            </a:endParaRPr>
          </a:p>
          <a:p>
            <a:pPr algn="r"/>
            <a:endParaRPr lang="en-AU" dirty="0">
              <a:latin typeface="Dubai" panose="020B0503030403030204" pitchFamily="34" charset="-78"/>
              <a:cs typeface="Dubai" panose="020B0503030403030204" pitchFamily="34" charset="-78"/>
            </a:endParaRP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A2BCA65F-F723-424D-873F-249CBDDCC7C8}" type="slidenum">
              <a:rPr lang="en-AU" smtClean="0"/>
              <a:t>14</a:t>
            </a:fld>
            <a:endParaRPr lang="en-AU"/>
          </a:p>
        </p:txBody>
      </p:sp>
    </p:spTree>
    <p:extLst>
      <p:ext uri="{BB962C8B-B14F-4D97-AF65-F5344CB8AC3E}">
        <p14:creationId xmlns:p14="http://schemas.microsoft.com/office/powerpoint/2010/main" val="42270750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بیا در مورد برخی از مشکلات رایج جنسی صحبت کنیم.</a:t>
            </a:r>
          </a:p>
          <a:p>
            <a:pPr algn="r"/>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A2BCA65F-F723-424D-873F-249CBDDCC7C8}" type="slidenum">
              <a:rPr lang="en-AU" smtClean="0"/>
              <a:t>15</a:t>
            </a:fld>
            <a:endParaRPr lang="en-AU"/>
          </a:p>
        </p:txBody>
      </p:sp>
    </p:spTree>
    <p:extLst>
      <p:ext uri="{BB962C8B-B14F-4D97-AF65-F5344CB8AC3E}">
        <p14:creationId xmlns:p14="http://schemas.microsoft.com/office/powerpoint/2010/main" val="35688961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1564" indent="-191564" algn="r" defTabSz="966493" rtl="1">
              <a:buFont typeface="Arial" panose="020B0604020202020204" pitchFamily="34" charset="0"/>
              <a:buChar char="•"/>
              <a:defRPr/>
            </a:pPr>
            <a:r>
              <a:rPr lang="fa" sz="1200" b="0" i="0" u="none" strike="noStrike" dirty="0">
                <a:solidFill>
                  <a:schemeClr val="tx1"/>
                </a:solidFill>
                <a:highlight>
                  <a:srgbClr val="000000">
                    <a:alpha val="0"/>
                  </a:srgbClr>
                </a:highlight>
                <a:latin typeface="Dubai" panose="020B0503030403030204" pitchFamily="34" charset="-78"/>
                <a:cs typeface="Dubai" panose="020B0503030403030204" pitchFamily="34" charset="-78"/>
              </a:rPr>
              <a:t>بسیاری از زنان نگران رابطه جنسی هستند. به عنوان مثال، ممکن رابطه جنسی برایت دردناک باشد یا ممکن نگران باشی که تمایلی به داشتن رابطه جنسی نداری.</a:t>
            </a:r>
          </a:p>
          <a:p>
            <a:pPr marL="191564" indent="-191564" algn="r" rtl="1">
              <a:buFont typeface="Arial" panose="020B0604020202020204" pitchFamily="34" charset="0"/>
              <a:buChar char="•"/>
            </a:pPr>
            <a:r>
              <a:rPr lang="fa" sz="1200" b="0" i="0" u="none" strike="noStrike" dirty="0">
                <a:solidFill>
                  <a:schemeClr val="tx1"/>
                </a:solidFill>
                <a:highlight>
                  <a:srgbClr val="000000">
                    <a:alpha val="0"/>
                  </a:srgbClr>
                </a:highlight>
                <a:latin typeface="Dubai" panose="020B0503030403030204" pitchFamily="34" charset="-78"/>
                <a:cs typeface="Dubai" panose="020B0503030403030204" pitchFamily="34" charset="-78"/>
              </a:rPr>
              <a:t>در صورت داشتن هر گونه نگرانی می توانید با داکتر یا نرس خود صحبت نمائید.</a:t>
            </a: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A2BCA65F-F723-424D-873F-249CBDDCC7C8}" type="slidenum">
              <a:rPr lang="en-AU" smtClean="0"/>
              <a:t>16</a:t>
            </a:fld>
            <a:endParaRPr lang="en-AU"/>
          </a:p>
        </p:txBody>
      </p:sp>
    </p:spTree>
    <p:extLst>
      <p:ext uri="{BB962C8B-B14F-4D97-AF65-F5344CB8AC3E}">
        <p14:creationId xmlns:p14="http://schemas.microsoft.com/office/powerpoint/2010/main" val="394487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1564" indent="-191564"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برخی از زنان نگران رابطه جنسی دردناک هستند.</a:t>
            </a:r>
          </a:p>
          <a:p>
            <a:pPr marL="191564" indent="-191564"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رابطه جنسی دردناک زمانی است که زن درست قبل، حین یا بعد از رابطه جنسی از طریق واژن احساس درد کند. </a:t>
            </a:r>
          </a:p>
          <a:p>
            <a:pPr marL="191564" indent="-191564"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رابطه جنسی دردناک می تواند هر کسی را تحت تاثیر قرار دهد، اما در موارد ذیل شایع تر است:</a:t>
            </a:r>
          </a:p>
          <a:p>
            <a:pPr marL="665891" lvl="1" indent="-182645" algn="r" rtl="1">
              <a:buFont typeface="Calibri" panose="020F050202020403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زنان جوان</a:t>
            </a:r>
          </a:p>
          <a:p>
            <a:pPr marL="665891" lvl="1" indent="-182645" algn="r" rtl="1">
              <a:buFont typeface="Calibri" panose="020F050202020403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زنانی که به تازگی زایمان کرده اند و یا در حال شیردهی هستند</a:t>
            </a:r>
          </a:p>
          <a:p>
            <a:pPr marL="665891" lvl="1" indent="-182645" algn="r" rtl="1">
              <a:buFont typeface="Calibri" panose="020F050202020403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زنان مسنی که دیگر عادت زنانه نمی شوند. </a:t>
            </a:r>
          </a:p>
          <a:p>
            <a:pPr algn="r"/>
            <a:endParaRPr lang="en-AU" dirty="0">
              <a:latin typeface="Dubai" panose="020B0503030403030204" pitchFamily="34" charset="-78"/>
              <a:cs typeface="Dubai" panose="020B0503030403030204" pitchFamily="34" charset="-78"/>
            </a:endParaRP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A2BCA65F-F723-424D-873F-249CBDDCC7C8}" type="slidenum">
              <a:rPr lang="en-AU" smtClean="0"/>
              <a:t>17</a:t>
            </a:fld>
            <a:endParaRPr lang="en-AU"/>
          </a:p>
        </p:txBody>
      </p:sp>
    </p:spTree>
    <p:extLst>
      <p:ext uri="{BB962C8B-B14F-4D97-AF65-F5344CB8AC3E}">
        <p14:creationId xmlns:p14="http://schemas.microsoft.com/office/powerpoint/2010/main" val="36555451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1564" indent="-191564" algn="r" defTabSz="966493" rtl="1">
              <a:buFont typeface="Arial" panose="020B0604020202020204" pitchFamily="34" charset="0"/>
              <a:buChar char="•"/>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رابطه جنسی دردناک می تواند به دلایل مختلفی ایجاد شود. </a:t>
            </a:r>
          </a:p>
          <a:p>
            <a:pPr marL="191564" indent="-191564"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اگر رابطه جنسی دردناکی را تجربه کردی، می توانی با داکتر یا نرس خود صحبت کنی. </a:t>
            </a:r>
          </a:p>
          <a:p>
            <a:pPr marL="191564" indent="-191564"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آنها می توانند به تو کمک کنند تا بفهمی که چرا رابطه جنسی دردناک است و تداوی مناسب را نیز توصیه می نمایند. </a:t>
            </a:r>
          </a:p>
          <a:p>
            <a:pPr marL="191564" indent="-191564"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آنها می توانند:</a:t>
            </a:r>
          </a:p>
          <a:p>
            <a:pPr marL="665891" lvl="1" indent="-182645" algn="r" defTabSz="966612" rtl="1">
              <a:buFont typeface="Calibri" panose="020F050202020403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علت درد را تداوی کنند</a:t>
            </a:r>
          </a:p>
          <a:p>
            <a:pPr marL="665891" lvl="1" indent="-182645" algn="r" defTabSz="966612" rtl="1">
              <a:buFont typeface="Calibri" panose="020F050202020403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استفاده از روان کننده ها را توصیه کنند - روان کننده ها ژل ها، مایعات و روغن های خاصی هستند که می توانی آنها را در داخل واژن خود و روی آلت تناسلی شریکت بمالی تا واژن خود را مرطوب کنی و از درد حین رابطه جنسی جلوگیری نمایی. </a:t>
            </a:r>
          </a:p>
          <a:p>
            <a:pPr marL="665891" lvl="1" indent="-182645" algn="r" defTabSz="966612" rtl="1">
              <a:buFont typeface="Calibri" panose="020F050202020403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اگر اخیراً زایمان کرده ای یا اگر سنت بالاتر رفته است - تقریباً در زمانی که عادت زنانه ات متوقف می شود، ممکن استفاده از کرم مخصوص واژن را توصیه کنند.</a:t>
            </a:r>
          </a:p>
          <a:p>
            <a:pPr marL="665891" lvl="1" indent="-182645" algn="r" defTabSz="966612" rtl="1">
              <a:buFont typeface="Calibri" panose="020F050202020403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راه هایی را برای آرامش در حین رابطه جنسی پیشنهاد کنند</a:t>
            </a:r>
          </a:p>
          <a:p>
            <a:pPr marL="665891" lvl="1" indent="-182645" algn="r" defTabSz="966612" rtl="1">
              <a:buFont typeface="Calibri" panose="020F050202020403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تو را به یک متخصص ارجاع دهند، به عنوان مثال یک فیزیوتراپیست که در زمینه صحت زنان تخصص دارد.</a:t>
            </a:r>
            <a:endParaRPr lang="en-AU" sz="1200" dirty="0">
              <a:latin typeface="Dubai" panose="020B0503030403030204" pitchFamily="34" charset="-78"/>
              <a:cs typeface="Dubai" panose="020B0503030403030204" pitchFamily="34" charset="-78"/>
            </a:endParaRPr>
          </a:p>
          <a:p>
            <a:pPr algn="r"/>
            <a:endParaRPr lang="en-AU" dirty="0">
              <a:latin typeface="Dubai" panose="020B0503030403030204" pitchFamily="34" charset="-78"/>
              <a:cs typeface="Dubai" panose="020B0503030403030204" pitchFamily="34" charset="-78"/>
            </a:endParaRPr>
          </a:p>
          <a:p>
            <a:endParaRPr lang="en-AU" dirty="0"/>
          </a:p>
        </p:txBody>
      </p:sp>
      <p:sp>
        <p:nvSpPr>
          <p:cNvPr id="4" name="Slide Number Placeholder 3"/>
          <p:cNvSpPr>
            <a:spLocks noGrp="1"/>
          </p:cNvSpPr>
          <p:nvPr>
            <p:ph type="sldNum" sz="quarter" idx="5"/>
          </p:nvPr>
        </p:nvSpPr>
        <p:spPr/>
        <p:txBody>
          <a:bodyPr/>
          <a:lstStyle/>
          <a:p>
            <a:fld id="{A2BCA65F-F723-424D-873F-249CBDDCC7C8}" type="slidenum">
              <a:rPr lang="en-AU" smtClean="0"/>
              <a:t>18</a:t>
            </a:fld>
            <a:endParaRPr lang="en-AU"/>
          </a:p>
        </p:txBody>
      </p:sp>
    </p:spTree>
    <p:extLst>
      <p:ext uri="{BB962C8B-B14F-4D97-AF65-F5344CB8AC3E}">
        <p14:creationId xmlns:p14="http://schemas.microsoft.com/office/powerpoint/2010/main" val="31695534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18" indent="-181218"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برای برخی از زنان عدم تمایل به رابطه جنسی نیز می تواند نگران کننده باشد. کم علاقه بودن یا نداشتن علاقه به رابطه جنسی را میل جنسی پایین می نامند. میل جنسی به این معناست که چقدر خوش داری با شریکت رابطه جنسی داشته باشی یا خودارضایی کنی. </a:t>
            </a:r>
          </a:p>
          <a:p>
            <a:pPr marL="191564" indent="-191564"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هر کسی ممکن میل جنسی پایین را تجربه کند. این مسئله ممکن در هر سنی اتفاق بیفتد، اما هر چه سن بالاتر می‌رود، شایع‌تر می‌شود.  </a:t>
            </a:r>
          </a:p>
          <a:p>
            <a:pPr marL="191564" indent="-191564"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اگر میل جنسی پایین شما را آزار نمی دهد، مشکلی نیست. میل جنسی پایین تنها زمانی مشکل ساز می شود که تو را نگران کند یا باعث شود احساس ناراحتی کنی. </a:t>
            </a:r>
          </a:p>
          <a:p>
            <a:pPr algn="r"/>
            <a:endParaRPr lang="en-AU" dirty="0">
              <a:latin typeface="Dubai" panose="020B0503030403030204" pitchFamily="34" charset="-78"/>
              <a:cs typeface="Dubai" panose="020B0503030403030204" pitchFamily="34" charset="-78"/>
            </a:endParaRP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A2BCA65F-F723-424D-873F-249CBDDCC7C8}" type="slidenum">
              <a:rPr lang="en-AU" smtClean="0"/>
              <a:t>19</a:t>
            </a:fld>
            <a:endParaRPr lang="en-AU"/>
          </a:p>
        </p:txBody>
      </p:sp>
    </p:spTree>
    <p:extLst>
      <p:ext uri="{BB962C8B-B14F-4D97-AF65-F5344CB8AC3E}">
        <p14:creationId xmlns:p14="http://schemas.microsoft.com/office/powerpoint/2010/main" val="1044201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A2BCA65F-F723-424D-873F-249CBDDCC7C8}" type="slidenum">
              <a:rPr lang="en-AU" smtClean="0"/>
              <a:t>2</a:t>
            </a:fld>
            <a:endParaRPr lang="en-AU"/>
          </a:p>
        </p:txBody>
      </p:sp>
    </p:spTree>
    <p:extLst>
      <p:ext uri="{BB962C8B-B14F-4D97-AF65-F5344CB8AC3E}">
        <p14:creationId xmlns:p14="http://schemas.microsoft.com/office/powerpoint/2010/main" val="24397167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1564" indent="-191564"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اگر میل جنسی پایین داری و این تو را نگران می‌کند یا باعث می‌شود احساس ناراحتی کنی، تداوی هایی در دسترس هستند. </a:t>
            </a:r>
          </a:p>
          <a:p>
            <a:pPr marL="191564" indent="-191564"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داکتر می تواند به تو کمک کند تا بفهمی که چرا میل جنسی پایین داری. سپس تداوی مناسب را توصیه می کند. به عنوان مثال، اگر پایین بودن میل جنسی ات به دلیل برخی مشکلات در رابطه ات باشد، داکتر ممکن تداوی رابطه را توصیه کند. </a:t>
            </a:r>
          </a:p>
          <a:p>
            <a:pPr algn="r"/>
            <a:endParaRPr lang="en-AU" dirty="0">
              <a:latin typeface="Dubai" panose="020B0503030403030204" pitchFamily="34" charset="-78"/>
              <a:cs typeface="Dubai" panose="020B0503030403030204" pitchFamily="34" charset="-78"/>
            </a:endParaRP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A2BCA65F-F723-424D-873F-249CBDDCC7C8}" type="slidenum">
              <a:rPr lang="en-AU" smtClean="0"/>
              <a:t>20</a:t>
            </a:fld>
            <a:endParaRPr lang="en-AU"/>
          </a:p>
        </p:txBody>
      </p:sp>
    </p:spTree>
    <p:extLst>
      <p:ext uri="{BB962C8B-B14F-4D97-AF65-F5344CB8AC3E}">
        <p14:creationId xmlns:p14="http://schemas.microsoft.com/office/powerpoint/2010/main" val="8717896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بیا در مورد روابط محترمانه و رضایتمندی صحبت کنیم.</a:t>
            </a:r>
          </a:p>
          <a:p>
            <a:pPr algn="r"/>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A2BCA65F-F723-424D-873F-249CBDDCC7C8}" type="slidenum">
              <a:rPr lang="en-AU" smtClean="0"/>
              <a:t>21</a:t>
            </a:fld>
            <a:endParaRPr lang="en-AU"/>
          </a:p>
        </p:txBody>
      </p:sp>
    </p:spTree>
    <p:extLst>
      <p:ext uri="{BB962C8B-B14F-4D97-AF65-F5344CB8AC3E}">
        <p14:creationId xmlns:p14="http://schemas.microsoft.com/office/powerpoint/2010/main" val="28597027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1564" indent="-191564"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داشتن یک رابطه محترمانه، صادقانه و مصؤن برای صحت و شادابی شما مهم است.</a:t>
            </a:r>
          </a:p>
          <a:p>
            <a:pPr marL="191564" indent="-191564"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مهمترین چیزها در هر رابطه عبارتند از:</a:t>
            </a:r>
          </a:p>
          <a:p>
            <a:pPr marL="665891" lvl="1" indent="-182645" algn="r" defTabSz="966612" rtl="1">
              <a:buFont typeface="Calibri" panose="020F050202020403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احترام - زمانی که هر دو طرف یکدیگر را همانطور که هستند، به شمول علایق، ترجیحات و مرزهایشان، می پذیرند.</a:t>
            </a:r>
          </a:p>
          <a:p>
            <a:pPr marL="665891" lvl="1" indent="-182645" algn="r" defTabSz="966612" rtl="1">
              <a:buFont typeface="Calibri" panose="020F050202020403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ارتباط باز - زمانی که می توانی آزادانه با شریک زندگی ات در مورد افکار، احساسات، نیازهای خود، آنچه دوست دارید و آنچه نمی پسندی گپ بزنی. </a:t>
            </a:r>
          </a:p>
          <a:p>
            <a:pPr marL="665891" lvl="1" indent="-182645" algn="r" defTabSz="966612" rtl="1">
              <a:buFont typeface="Calibri" panose="020F050202020403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مصؤنیت - هرگز نباید از شریک زندگی ات بترسی یا کاری کنی که شریک زندگی ات دچار احساس ترس بشود. </a:t>
            </a:r>
            <a:endParaRPr lang="en-AU" sz="1200" b="0" i="0" u="none" strike="noStrike" dirty="0">
              <a:highlight>
                <a:srgbClr val="000000">
                  <a:alpha val="0"/>
                </a:srgbClr>
              </a:highlight>
              <a:latin typeface="Dubai" panose="020B0503030403030204" pitchFamily="34" charset="-78"/>
              <a:cs typeface="Dubai" panose="020B0503030403030204" pitchFamily="34" charset="-78"/>
            </a:endParaRPr>
          </a:p>
          <a:p>
            <a:pPr marL="665891" lvl="1" indent="-182645" algn="r" defTabSz="966612" rtl="1">
              <a:buFont typeface="Calibri" panose="020F0502020204030204" pitchFamily="34" charset="0"/>
              <a:buChar char="-"/>
            </a:pPr>
            <a:endParaRPr lang="en-AU" sz="1200" b="0" i="0" u="none" strike="noStrike" dirty="0">
              <a:highlight>
                <a:srgbClr val="000000">
                  <a:alpha val="0"/>
                </a:srgbClr>
              </a:highlight>
              <a:latin typeface="Dubai" panose="020B0503030403030204" pitchFamily="34" charset="-78"/>
              <a:cs typeface="Dubai" panose="020B0503030403030204" pitchFamily="34" charset="-78"/>
            </a:endParaRPr>
          </a:p>
          <a:p>
            <a:pPr marL="665891" lvl="1" indent="-182645" algn="r" defTabSz="966612" rtl="1">
              <a:buFont typeface="Calibri" panose="020F0502020204030204" pitchFamily="34" charset="0"/>
              <a:buChar char="-"/>
            </a:pPr>
            <a:endParaRPr lang="fa" sz="1200" b="0" i="0" u="none" strike="noStrike" dirty="0">
              <a:highlight>
                <a:srgbClr val="000000">
                  <a:alpha val="0"/>
                </a:srgbClr>
              </a:highlight>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A2BCA65F-F723-424D-873F-249CBDDCC7C8}" type="slidenum">
              <a:rPr lang="en-AU" smtClean="0"/>
              <a:t>22</a:t>
            </a:fld>
            <a:endParaRPr lang="en-AU"/>
          </a:p>
        </p:txBody>
      </p:sp>
    </p:spTree>
    <p:extLst>
      <p:ext uri="{BB962C8B-B14F-4D97-AF65-F5344CB8AC3E}">
        <p14:creationId xmlns:p14="http://schemas.microsoft.com/office/powerpoint/2010/main" val="35516182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18" indent="-181218"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یک رابطه جنسی درست، شامل رضایتمندی طرفین است.</a:t>
            </a:r>
          </a:p>
          <a:p>
            <a:pPr marL="191564" indent="-191564"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رضایت در رابطه جنسی به این معنی است که تو آزادانه و با خوشحالی موافقت می کنی که با شخص دیگری رابطه جنسی داشته باشی یا کارهای جنسی انجام دهی؛ زیرا در آن زمان مایل به چنین کاری هستی. این شامل هر قسم رابطه جنسی است: رابطه جنسی از طریق واژن، دهان یا مقعد، یا هر عمل جنسی که از انجام آن لذت می بری، به شرطی که هر دوی شما بخواهید چنین کارهایی را انجام دهید.</a:t>
            </a:r>
          </a:p>
          <a:p>
            <a:pPr marL="191564" indent="-191564"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رضایت باید متقابل باشد، به این معنی که هر دو طرف موافق انجام چنین اعمالی باشند.</a:t>
            </a:r>
          </a:p>
          <a:p>
            <a:pPr marL="191564" indent="-191564" algn="r" defTabSz="966612" rtl="1">
              <a:buFont typeface="Arial" panose="020B0604020202020204" pitchFamily="34" charset="0"/>
              <a:buChar char="•"/>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فرقی نمی کند که برای اولین بار است با کسی رابطه جنسی داری یا اعمال جنسی انجام می دهی یا صدمین بار است. رضایت همیشه مهم است. </a:t>
            </a:r>
          </a:p>
          <a:p>
            <a:pPr marL="191564" indent="-191564"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تو حق دارید «نی» بگویی، حتی اگر طرف مقابلت شوهرت است یا مدت زیادی است که شریک زندگی ات محسوب می شود. ممکن شما مایل به داشتن رابطه جنسی نباشی، ممکن چیزهای جنسی را که شریک زندگی تان پیشنهاد می کند خوش نداشته باشید، یا ممکن چنین اعمالی برای شما دردناک باشد.</a:t>
            </a:r>
          </a:p>
          <a:p>
            <a:pPr marL="191564" indent="-191564"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حتی اگر موافقت کرده ای که با کسی رابطه جنسی داشته باشی اما نظر ت تغییر کرده است، می توانی در هر زمانی حتی در حین داشتن رابطه جنسی بگویی «ادامه نده».</a:t>
            </a:r>
          </a:p>
          <a:p>
            <a:pPr marL="191564" indent="-191564" algn="r" defTabSz="1021679" rtl="1">
              <a:buFont typeface="Arial" panose="020B0604020202020204" pitchFamily="34" charset="0"/>
              <a:buChar char="•"/>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رابطه جنسی بدون رضایت، خشونت جنسی محسوب می شود و خوب نیست. </a:t>
            </a:r>
          </a:p>
          <a:p>
            <a:pPr marL="191564" indent="-191564" algn="r">
              <a:buFontTx/>
              <a:buChar char="-"/>
            </a:pPr>
            <a:endParaRPr lang="en-AU" dirty="0">
              <a:latin typeface="Dubai" panose="020B0503030403030204" pitchFamily="34" charset="-78"/>
              <a:cs typeface="Dubai" panose="020B0503030403030204" pitchFamily="34" charset="-78"/>
            </a:endParaRP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A2BCA65F-F723-424D-873F-249CBDDCC7C8}" type="slidenum">
              <a:rPr lang="en-AU" smtClean="0"/>
              <a:t>23</a:t>
            </a:fld>
            <a:endParaRPr lang="en-AU"/>
          </a:p>
        </p:txBody>
      </p:sp>
    </p:spTree>
    <p:extLst>
      <p:ext uri="{BB962C8B-B14F-4D97-AF65-F5344CB8AC3E}">
        <p14:creationId xmlns:p14="http://schemas.microsoft.com/office/powerpoint/2010/main" val="32710494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1564" indent="-191564" algn="r" defTabSz="1021679" rtl="1">
              <a:buFont typeface="Arial" panose="020B0604020202020204" pitchFamily="34" charset="0"/>
              <a:buChar char="•"/>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اگر نگران هستی که شخصی بدون رضایت تو با تو رابطه جنسی داشته یا کارهای جنسی انجام داده، یا اگر نگران رابطه جنسی خود هستی، می توانی با </a:t>
            </a:r>
            <a:r>
              <a:rPr lang="en-AU" sz="1200" b="0" i="0" u="none" strike="noStrike" dirty="0">
                <a:highlight>
                  <a:srgbClr val="000000">
                    <a:alpha val="0"/>
                  </a:srgbClr>
                </a:highlight>
                <a:latin typeface="Dubai" panose="020B0503030403030204" pitchFamily="34" charset="-78"/>
                <a:cs typeface="Dubai" panose="020B0503030403030204" pitchFamily="34" charset="-78"/>
              </a:rPr>
              <a:t>1800</a:t>
            </a:r>
            <a:r>
              <a:rPr lang="fa" sz="1200" b="0" i="0" u="none" strike="noStrike" dirty="0">
                <a:highlight>
                  <a:srgbClr val="000000">
                    <a:alpha val="0"/>
                  </a:srgbClr>
                </a:highlight>
                <a:latin typeface="Dubai" panose="020B0503030403030204" pitchFamily="34" charset="-78"/>
                <a:cs typeface="Dubai" panose="020B0503030403030204" pitchFamily="34" charset="-78"/>
              </a:rPr>
              <a:t>RESPECT تماس بگیری. </a:t>
            </a:r>
          </a:p>
          <a:p>
            <a:pPr marL="191564" indent="-191564" algn="r" defTabSz="1021679" rtl="1">
              <a:buFont typeface="Arial" panose="020B0604020202020204" pitchFamily="34" charset="0"/>
              <a:buChar char="•"/>
              <a:defRPr/>
            </a:pPr>
            <a:r>
              <a:rPr lang="en-AU" sz="1200" b="0" i="0" u="none" strike="noStrike" dirty="0">
                <a:highlight>
                  <a:srgbClr val="000000">
                    <a:alpha val="0"/>
                  </a:srgbClr>
                </a:highlight>
                <a:latin typeface="Dubai" panose="020B0503030403030204" pitchFamily="34" charset="-78"/>
                <a:cs typeface="Dubai" panose="020B0503030403030204" pitchFamily="34" charset="-78"/>
              </a:rPr>
              <a:t>1800</a:t>
            </a:r>
            <a:r>
              <a:rPr lang="fa" sz="1200" b="0" i="0" u="none" strike="noStrike" dirty="0">
                <a:highlight>
                  <a:srgbClr val="000000">
                    <a:alpha val="0"/>
                  </a:srgbClr>
                </a:highlight>
                <a:latin typeface="Dubai" panose="020B0503030403030204" pitchFamily="34" charset="-78"/>
                <a:cs typeface="Dubai" panose="020B0503030403030204" pitchFamily="34" charset="-78"/>
              </a:rPr>
              <a:t>RESPECT خدمات مشوره ملی تجاوز جنسی و خشونت خانگی است. </a:t>
            </a:r>
          </a:p>
          <a:p>
            <a:pPr marL="191564" indent="-191564" algn="r" defTabSz="1021679" rtl="1">
              <a:buFont typeface="Arial" panose="020B0604020202020204" pitchFamily="34" charset="0"/>
              <a:buChar char="•"/>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تو می توانی در هر زمان با این خدمات تماس بگیری - 24 ساعت شبانه روز، 7 روز هفته.  </a:t>
            </a:r>
          </a:p>
          <a:p>
            <a:pPr marL="191564" indent="-191564" algn="r" defTabSz="1021679" rtl="1">
              <a:buFont typeface="Arial" panose="020B0604020202020204" pitchFamily="34" charset="0"/>
              <a:buChar char="•"/>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اگر انگلیسی زبان اول تو نیست و ترجیح می دهی به زبان خودت صحبت کنی، می توانی برای داشتن ترجمان درخواست بدهی. </a:t>
            </a:r>
          </a:p>
          <a:p>
            <a:pPr marL="191564" indent="-191564" algn="r" defTabSz="1021679" rtl="1">
              <a:buFont typeface="Arial" panose="020B0604020202020204" pitchFamily="34" charset="0"/>
              <a:buChar char="•"/>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مشاوران به داستان تو گوش می دهند و خدماتی را ارائه می دهند که برای تو و موقعیتت مناسب باشد. </a:t>
            </a:r>
          </a:p>
          <a:p>
            <a:pPr marL="191564" indent="-191564" algn="r" defTabSz="1021679" rtl="1">
              <a:buFont typeface="Arial" panose="020B0604020202020204" pitchFamily="34" charset="0"/>
              <a:buChar char="•"/>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همچنین می توانی برای کسب معلومات به زبان های مختلف و یافتن خدمات حمایوی در ایالت یا ساحه خود به ویب سایت آنها به آدرس </a:t>
            </a:r>
            <a:r>
              <a:rPr lang="en-AU" sz="1200" b="0" i="0" u="none" strike="noStrike" dirty="0">
                <a:highlight>
                  <a:srgbClr val="000000">
                    <a:alpha val="0"/>
                  </a:srgbClr>
                </a:highlight>
                <a:latin typeface="Dubai" panose="020B0503030403030204" pitchFamily="34" charset="-78"/>
                <a:cs typeface="Dubai" panose="020B0503030403030204" pitchFamily="34" charset="-78"/>
              </a:rPr>
              <a:t>1800</a:t>
            </a:r>
            <a:r>
              <a:rPr lang="fa" sz="1200" b="0" i="0" u="none" strike="noStrike" dirty="0">
                <a:highlight>
                  <a:srgbClr val="000000">
                    <a:alpha val="0"/>
                  </a:srgbClr>
                </a:highlight>
                <a:latin typeface="Dubai" panose="020B0503030403030204" pitchFamily="34" charset="-78"/>
                <a:cs typeface="Dubai" panose="020B0503030403030204" pitchFamily="34" charset="-78"/>
              </a:rPr>
              <a:t>respect.org.au مراجعه کنی.</a:t>
            </a:r>
            <a:endParaRPr lang="en-AU" dirty="0">
              <a:latin typeface="Dubai" panose="020B0503030403030204" pitchFamily="34" charset="-78"/>
              <a:cs typeface="Dubai" panose="020B0503030403030204" pitchFamily="34" charset="-78"/>
            </a:endParaRPr>
          </a:p>
          <a:p>
            <a:pPr marL="191564" indent="-191564" algn="r" defTabSz="1021679" rtl="1">
              <a:buFont typeface="Arial" panose="020B0604020202020204" pitchFamily="34" charset="0"/>
              <a:buChar char="•"/>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همچنین ممکن یک دوست، عضوی از فامیل، بزرگ جامعه یا کارمند صحی داشته باشی که به او اعتماد داری و بنابراین می توانی از او رهنمایی یا حمایت بخواهی. </a:t>
            </a:r>
          </a:p>
          <a:p>
            <a:pPr algn="r" defTabSz="1021679" rtl="1">
              <a:defRPr/>
            </a:pPr>
            <a:endParaRPr lang="en-AU" dirty="0">
              <a:latin typeface="Dubai" panose="020B0503030403030204" pitchFamily="34" charset="-78"/>
              <a:cs typeface="Dubai" panose="020B0503030403030204" pitchFamily="34" charset="-78"/>
            </a:endParaRPr>
          </a:p>
          <a:p>
            <a:pPr algn="r" defTabSz="1021679" rtl="1">
              <a:defRPr/>
            </a:pPr>
            <a:endParaRPr lang="en-AU" dirty="0">
              <a:latin typeface="Dubai" panose="020B0503030403030204" pitchFamily="34" charset="-78"/>
              <a:cs typeface="Dubai" panose="020B0503030403030204" pitchFamily="34" charset="-78"/>
            </a:endParaRPr>
          </a:p>
          <a:p>
            <a:pPr algn="r" rtl="1"/>
            <a:endParaRPr lang="en-AU" dirty="0">
              <a:latin typeface="Dubai" panose="020B0503030403030204" pitchFamily="34" charset="-78"/>
              <a:cs typeface="Dubai" panose="020B0503030403030204" pitchFamily="34" charset="-78"/>
            </a:endParaRP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A2BCA65F-F723-424D-873F-249CBDDCC7C8}" type="slidenum">
              <a:rPr lang="en-AU" smtClean="0"/>
              <a:t>24</a:t>
            </a:fld>
            <a:endParaRPr lang="en-AU"/>
          </a:p>
        </p:txBody>
      </p:sp>
    </p:spTree>
    <p:extLst>
      <p:ext uri="{BB962C8B-B14F-4D97-AF65-F5344CB8AC3E}">
        <p14:creationId xmlns:p14="http://schemas.microsoft.com/office/powerpoint/2010/main" val="32090605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بیا در مورد عفونت های مقاربتی یا STIها صحبت کنیم تا ببینیم در صورت ابتلا به آنها چه کاری باید انجام بدهی.</a:t>
            </a:r>
          </a:p>
          <a:p>
            <a:pPr algn="r"/>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A2BCA65F-F723-424D-873F-249CBDDCC7C8}" type="slidenum">
              <a:rPr lang="en-AU" smtClean="0"/>
              <a:t>25</a:t>
            </a:fld>
            <a:endParaRPr lang="en-AU"/>
          </a:p>
        </p:txBody>
      </p:sp>
    </p:spTree>
    <p:extLst>
      <p:ext uri="{BB962C8B-B14F-4D97-AF65-F5344CB8AC3E}">
        <p14:creationId xmlns:p14="http://schemas.microsoft.com/office/powerpoint/2010/main" val="14870003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1564" indent="-191564"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STIها عفونت‌هایی هستند که می‌توانند حین رابطه جنسی از یک فرد، فرد آلوده، به فرد دیگر منتقل شوند. انواع مختلفی از STIها وجود دارند، به عنوان مثال کلامیدیا، تبخال تناسلی، هپاتیت B یا سیفلیس.</a:t>
            </a:r>
          </a:p>
          <a:p>
            <a:pPr marL="191564" indent="-191564" algn="r" defTabSz="966493" rtl="1">
              <a:buFont typeface="Arial" panose="020B0604020202020204" pitchFamily="34" charset="0"/>
              <a:buChar char="•"/>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هر کسی می تواند به STI مصاب شود – اگر با افراد مختلف رابطه جنسی داشته باشی یا شریک جنسی ات با افراد دیگر رابطه جنسی داشته باشد، ممکن به STI مبتلا شوی.</a:t>
            </a:r>
          </a:p>
          <a:p>
            <a:pPr marL="191564" indent="-191564"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بیشتر STIها را می توان با ادویه تداوی یا کنترول کرد.  </a:t>
            </a:r>
          </a:p>
          <a:p>
            <a:pPr marL="191564" indent="-191564"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STIها در صورت عدم تداوی می توانند باعث مشکلات صحی شوند.  </a:t>
            </a:r>
          </a:p>
          <a:p>
            <a:pPr marL="191564" indent="-191564" algn="r" defTabSz="1012139" rtl="1">
              <a:buFont typeface="Arial" panose="020B0604020202020204" pitchFamily="34" charset="0"/>
              <a:buChar char="•"/>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بهترین راه برای محافظت از خود در برابر ابتلا به STIها یا انتقال آن به افراد دیگر استفاده از کاندوم هنگام رابطه جنسی است. کاندوم از تبادل مایعات بدن، که می توانند STIها را منتقل کنند، جلوگیری می کند. </a:t>
            </a:r>
          </a:p>
          <a:p>
            <a:pPr algn="r"/>
            <a:endParaRPr lang="en-AU" dirty="0">
              <a:latin typeface="Dubai" panose="020B0503030403030204" pitchFamily="34" charset="-78"/>
              <a:cs typeface="Dubai" panose="020B0503030403030204" pitchFamily="34" charset="-78"/>
            </a:endParaRPr>
          </a:p>
          <a:p>
            <a:pPr algn="r"/>
            <a:endParaRPr lang="en-AU" dirty="0">
              <a:latin typeface="Dubai" panose="020B0503030403030204" pitchFamily="34" charset="-78"/>
              <a:cs typeface="Dubai" panose="020B0503030403030204" pitchFamily="34" charset="-78"/>
            </a:endParaRP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A2BCA65F-F723-424D-873F-249CBDDCC7C8}" type="slidenum">
              <a:rPr lang="en-AU" smtClean="0"/>
              <a:t>26</a:t>
            </a:fld>
            <a:endParaRPr lang="en-AU"/>
          </a:p>
        </p:txBody>
      </p:sp>
    </p:spTree>
    <p:extLst>
      <p:ext uri="{BB962C8B-B14F-4D97-AF65-F5344CB8AC3E}">
        <p14:creationId xmlns:p14="http://schemas.microsoft.com/office/powerpoint/2010/main" val="42611760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0278" indent="-190278"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علائم شایع STIها عبارتند از:</a:t>
            </a:r>
          </a:p>
          <a:p>
            <a:pPr marL="665891" lvl="1" indent="-182645" algn="r" defTabSz="966612" rtl="1">
              <a:buFont typeface="Calibri" panose="020F050202020403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خارش، سوزش، آبله یا زخم در اطراف قسمت های خصوصی بدن: فرج، آلت تناسلی مردانه یا مقعد </a:t>
            </a:r>
          </a:p>
          <a:p>
            <a:pPr marL="665891" lvl="1" indent="-182645" algn="r" defTabSz="966612" rtl="1">
              <a:buFont typeface="Calibri" panose="020F050202020403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درد هنگام ادرار کردن</a:t>
            </a:r>
          </a:p>
          <a:p>
            <a:pPr marL="665891" lvl="1" indent="-182645" algn="r" defTabSz="966612" rtl="1">
              <a:buFont typeface="Calibri" panose="020F050202020403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وجود مایعات یا ترشحات غیرعادی از قسمت های خصوصی: واژن، آلت تناسلی مردانه یا مقعد</a:t>
            </a:r>
          </a:p>
          <a:p>
            <a:pPr marL="665891" lvl="1" indent="-182645" algn="r" defTabSz="966612" rtl="1">
              <a:buFont typeface="Calibri" panose="020F050202020403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درد یا خونریزی حین رابطه جنسی</a:t>
            </a:r>
          </a:p>
          <a:p>
            <a:pPr marL="191564" indent="-191564"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اما همه STIها علائم ندارند.</a:t>
            </a:r>
          </a:p>
          <a:p>
            <a:pPr marL="191564" indent="-191564" algn="r" defTabSz="1021679" rtl="1">
              <a:buFont typeface="Arial" panose="020B0604020202020204" pitchFamily="34" charset="0"/>
              <a:buChar char="•"/>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معاینه STI تنها راه برای تشخیص این است که آیا شما STI دارید یا خیر. </a:t>
            </a:r>
          </a:p>
          <a:p>
            <a:pPr marL="191564" indent="-191564" algn="r" defTabSz="1021679" rtl="1">
              <a:buFont typeface="Arial" panose="020B0604020202020204" pitchFamily="34" charset="0"/>
              <a:buChar char="•"/>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اگر نگران هستی که ممکن به STI مصاب باشی، از یک داکتر یا نرس برای معاینه STI وقت بگیر.</a:t>
            </a:r>
          </a:p>
          <a:p>
            <a:pPr marL="191564" indent="-191564" algn="r">
              <a:buFont typeface="Arial" panose="020B0604020202020204" pitchFamily="34" charset="0"/>
              <a:buChar char="•"/>
            </a:pPr>
            <a:endParaRPr lang="en-AU" dirty="0">
              <a:latin typeface="Dubai" panose="020B0503030403030204" pitchFamily="34" charset="-78"/>
              <a:cs typeface="Dubai" panose="020B0503030403030204" pitchFamily="34" charset="-78"/>
            </a:endParaRP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A2BCA65F-F723-424D-873F-249CBDDCC7C8}" type="slidenum">
              <a:rPr lang="en-AU" smtClean="0"/>
              <a:t>27</a:t>
            </a:fld>
            <a:endParaRPr lang="en-AU"/>
          </a:p>
        </p:txBody>
      </p:sp>
    </p:spTree>
    <p:extLst>
      <p:ext uri="{BB962C8B-B14F-4D97-AF65-F5344CB8AC3E}">
        <p14:creationId xmlns:p14="http://schemas.microsoft.com/office/powerpoint/2010/main" val="4558673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 sz="1200" b="0" i="0" u="none" strike="noStrike" dirty="0">
                <a:highlight>
                  <a:srgbClr val="000000">
                    <a:alpha val="0"/>
                  </a:srgbClr>
                </a:highlight>
                <a:latin typeface="Dubai" panose="020B0503030403030204" pitchFamily="34" charset="-78"/>
                <a:cs typeface="Dubai" panose="020B0503030403030204" pitchFamily="34" charset="-78"/>
              </a:rPr>
              <a:t>اگر رابطه جنسی داری، در صورت وجود موارد ذیل باید معاینه STI انجام بدهی:</a:t>
            </a:r>
          </a:p>
          <a:p>
            <a:pPr marL="190278" indent="-191564"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علائم داری</a:t>
            </a:r>
          </a:p>
          <a:p>
            <a:pPr marL="190278" indent="-191564"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شریک جنسی جدیدی داری</a:t>
            </a:r>
          </a:p>
          <a:p>
            <a:pPr marL="190278" indent="-191564"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شریک جنسی ات STI یا علائم STI دارد</a:t>
            </a:r>
          </a:p>
          <a:p>
            <a:pPr marL="190278" indent="-191564" algn="r" defTabSz="1021679" rtl="1">
              <a:buFont typeface="Arial" panose="020B0604020202020204" pitchFamily="34" charset="0"/>
              <a:buChar char="•"/>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تو یا شریک جنسی ات با افراد دیگر رابطه جنسی دارید.</a:t>
            </a:r>
          </a:p>
          <a:p>
            <a:pPr algn="r"/>
            <a:endParaRPr lang="en-AU" dirty="0">
              <a:latin typeface="Dubai" panose="020B0503030403030204" pitchFamily="34" charset="-78"/>
              <a:cs typeface="Dubai" panose="020B0503030403030204" pitchFamily="34" charset="-78"/>
            </a:endParaRP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A2BCA65F-F723-424D-873F-249CBDDCC7C8}" type="slidenum">
              <a:rPr lang="en-AU" smtClean="0"/>
              <a:t>28</a:t>
            </a:fld>
            <a:endParaRPr lang="en-AU"/>
          </a:p>
        </p:txBody>
      </p:sp>
    </p:spTree>
    <p:extLst>
      <p:ext uri="{BB962C8B-B14F-4D97-AF65-F5344CB8AC3E}">
        <p14:creationId xmlns:p14="http://schemas.microsoft.com/office/powerpoint/2010/main" val="3897157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1564" indent="-191564"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دانستن اینکه وقتی برای معاینه STI مراجعه می کنی چه اتفاقی می افتد می تواند به تو کمک کند احساس راحتی بیشتری داشته باشی.</a:t>
            </a:r>
          </a:p>
          <a:p>
            <a:pPr marL="191564" indent="-191564"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یک داکتر یا نرس از تو در مورد صحت، زندگی جنسی و علائمت سوالاتی پرسان می کند. طور مثال:</a:t>
            </a:r>
          </a:p>
          <a:p>
            <a:pPr marL="665891" lvl="1" indent="-182645" algn="r" defTabSz="966612" rtl="1">
              <a:buFont typeface="Calibri" panose="020F050202020403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آیا در گذشته معاینه STI انجام داده ای؟ آخرین بار چه وقت معاینه STI انجام دادی؟</a:t>
            </a:r>
          </a:p>
          <a:p>
            <a:pPr marL="665891" lvl="1" indent="-182645" algn="r" defTabSz="966612" rtl="1">
              <a:buFont typeface="Calibri" panose="020F050202020403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آیا از طریق واژن رابطه جنسی داری؟ آیا رابطه جنسی دهانی داری؟ آیا رابطه مقعدی داری؟</a:t>
            </a:r>
          </a:p>
          <a:p>
            <a:pPr marL="665891" lvl="1" indent="-182645" algn="r" defTabSz="966612" rtl="1">
              <a:buFont typeface="Calibri" panose="020F050202020403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آیا علائمی داری؟ </a:t>
            </a:r>
          </a:p>
          <a:p>
            <a:pPr marL="181240" indent="-181240" algn="r" defTabSz="966612"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بسیاری از STIها علائمی ایجاد نمی‌کنند - اما برخی از زنان ممکن است هنگام رابطه جنسی یا ادرار کردن، درد داشته باشند یا از واژن خود ترشحات غیرعادی یا خونریزی داشته باشند</a:t>
            </a:r>
          </a:p>
          <a:p>
            <a:pPr marL="191564" indent="-191564"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مهم است که به این سوالات صادقانه پاسخ دهی و چیزی را پنهان نکنی. داکترها و نرس ها در مورد مشکلات صحی تو با هیچ کس دیگری صحبت نمی کنند. </a:t>
            </a:r>
          </a:p>
          <a:p>
            <a:pPr marL="191564" indent="-191564"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داکتر یا نرس شما آزمایشاتی را انجام خواهد داد. آنها ممکن است:</a:t>
            </a:r>
          </a:p>
          <a:p>
            <a:pPr marL="665891" lvl="1" indent="-182645" algn="r" defTabSz="966612" rtl="1">
              <a:buFont typeface="Calibri" panose="020F050202020403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نمونه خون یا ادرار از تو بگیرند</a:t>
            </a:r>
          </a:p>
          <a:p>
            <a:pPr marL="665891" lvl="1" indent="-182645" algn="r" defTabSz="966612" rtl="1">
              <a:buFont typeface="Calibri" panose="020F050202020403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بوسیله یک سواب از گلو، واژن یا مقعد تو برای آزمایش ترشحات بردارند</a:t>
            </a:r>
          </a:p>
          <a:p>
            <a:pPr marL="665891" lvl="1" indent="-182645" algn="r" defTabSz="966612" rtl="1">
              <a:buFont typeface="Calibri" panose="020F050202020403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واژن تو را معاینه کنند (به فرج و واژنت نگاه کنند). </a:t>
            </a:r>
          </a:p>
          <a:p>
            <a:pPr marL="191564" indent="-191564"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معمولاً 1 الی 2 هفته طول می کشد تا نتایج آزمایش آماده شود. سپس، داکتر یا نرس ممکن است برایت پیام بفرستد، با تو تماس بگیرد یا از تو بخواهد که برای قرار ملاقات دیگری مراجعه کنی. </a:t>
            </a:r>
          </a:p>
          <a:p>
            <a:pPr marL="191564" indent="-191564" algn="r" defTabSz="1021679" rtl="1">
              <a:buFont typeface="Arial" panose="020B0604020202020204" pitchFamily="34" charset="0"/>
              <a:buChar char="•"/>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معاینه STI همچنین فرصت خوبی برای کسب معلومات بیشتر یا پرسان کردن سوالات در مورد هر چیزی است که تو را نگران می کند.</a:t>
            </a:r>
          </a:p>
          <a:p>
            <a:pPr marL="191564" indent="-191564" algn="r">
              <a:buFont typeface="Arial" panose="020B0604020202020204" pitchFamily="34" charset="0"/>
              <a:buChar char="•"/>
            </a:pPr>
            <a:endParaRPr lang="en-AU" sz="1200" dirty="0">
              <a:latin typeface="Dubai" panose="020B0503030403030204" pitchFamily="34" charset="-78"/>
              <a:cs typeface="Dubai" panose="020B0503030403030204" pitchFamily="34" charset="-78"/>
            </a:endParaRPr>
          </a:p>
          <a:p>
            <a:pPr algn="r"/>
            <a:endParaRPr lang="en-AU" dirty="0">
              <a:latin typeface="Dubai" panose="020B0503030403030204" pitchFamily="34" charset="-78"/>
              <a:cs typeface="Dubai" panose="020B0503030403030204" pitchFamily="34" charset="-78"/>
            </a:endParaRP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A2BCA65F-F723-424D-873F-249CBDDCC7C8}" type="slidenum">
              <a:rPr lang="en-AU" smtClean="0"/>
              <a:t>29</a:t>
            </a:fld>
            <a:endParaRPr lang="en-AU"/>
          </a:p>
        </p:txBody>
      </p:sp>
    </p:spTree>
    <p:extLst>
      <p:ext uri="{BB962C8B-B14F-4D97-AF65-F5344CB8AC3E}">
        <p14:creationId xmlns:p14="http://schemas.microsoft.com/office/powerpoint/2010/main" val="3299509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66612" rtl="1">
              <a:defRPr/>
            </a:pPr>
            <a:r>
              <a:rPr lang="fa" sz="1200" b="1" i="0" u="none" strike="noStrike" dirty="0">
                <a:solidFill>
                  <a:srgbClr val="000000"/>
                </a:solidFill>
                <a:highlight>
                  <a:srgbClr val="000000">
                    <a:alpha val="0"/>
                  </a:srgbClr>
                </a:highlight>
                <a:latin typeface="Dubai" panose="020B0503030403030204" pitchFamily="34" charset="-78"/>
                <a:cs typeface="Dubai" panose="020B0503030403030204" pitchFamily="34" charset="-78"/>
              </a:rPr>
              <a:t>بدن من. صحت من.</a:t>
            </a:r>
            <a:r>
              <a:rPr lang="fa" sz="1200" b="0" i="0" u="none" strike="noStrike" dirty="0">
                <a:solidFill>
                  <a:srgbClr val="000000"/>
                </a:solidFill>
                <a:highlight>
                  <a:srgbClr val="000000">
                    <a:alpha val="0"/>
                  </a:srgbClr>
                </a:highlight>
                <a:latin typeface="Dubai" panose="020B0503030403030204" pitchFamily="34" charset="-78"/>
                <a:cs typeface="Dubai" panose="020B0503030403030204" pitchFamily="34" charset="-78"/>
              </a:rPr>
              <a:t> یک ابزار آموزشی برای کمک به نهادها و مربیان در ارائه معلومات صحی به زنان مهاجر و پناهنده است. همچنین گفتگو با زنان در مورد صحت آنها را تشویق می کند. </a:t>
            </a:r>
          </a:p>
          <a:p>
            <a:pPr algn="r" defTabSz="966612" rtl="1">
              <a:lnSpc>
                <a:spcPct val="90000"/>
              </a:lnSpc>
              <a:spcBef>
                <a:spcPts val="634"/>
              </a:spcBef>
              <a:defRPr/>
            </a:pPr>
            <a:r>
              <a:rPr lang="fa" sz="1200" b="0" i="0" u="none" strike="noStrike" dirty="0">
                <a:solidFill>
                  <a:srgbClr val="000000"/>
                </a:solidFill>
                <a:highlight>
                  <a:srgbClr val="000000">
                    <a:alpha val="0"/>
                  </a:srgbClr>
                </a:highlight>
                <a:latin typeface="Dubai" panose="020B0503030403030204" pitchFamily="34" charset="-78"/>
                <a:cs typeface="Dubai" panose="020B0503030403030204" pitchFamily="34" charset="-78"/>
              </a:rPr>
              <a:t>این بسته آموزشی مجموعه ای گسترده از ارائه ها در مورد موضوعات مهم صحی، مانند زندگی صحتمند، صحت عاطفی، یائسگی یا صحت جنسی است.</a:t>
            </a:r>
          </a:p>
          <a:p>
            <a:pPr algn="r" defTabSz="966612" rtl="1">
              <a:lnSpc>
                <a:spcPct val="90000"/>
              </a:lnSpc>
              <a:spcBef>
                <a:spcPts val="634"/>
              </a:spcBef>
              <a:defRPr/>
            </a:pPr>
            <a:r>
              <a:rPr lang="fa" sz="1200" b="0" i="0" u="none" strike="noStrike" dirty="0">
                <a:solidFill>
                  <a:srgbClr val="000000"/>
                </a:solidFill>
                <a:highlight>
                  <a:srgbClr val="000000">
                    <a:alpha val="0"/>
                  </a:srgbClr>
                </a:highlight>
                <a:latin typeface="Dubai" panose="020B0503030403030204" pitchFamily="34" charset="-78"/>
                <a:cs typeface="Dubai" panose="020B0503030403030204" pitchFamily="34" charset="-78"/>
              </a:rPr>
              <a:t>برای معلومات بیشتر و بررسی فهرستی از ارائه‌های موجود به زبان انگلیسی و سایر زبان‌ها به </a:t>
            </a:r>
            <a:r>
              <a:rPr lang="fa" sz="1200" b="0" i="0" u="sng" strike="noStrike" dirty="0">
                <a:solidFill>
                  <a:srgbClr val="000000"/>
                </a:solidFill>
                <a:highlight>
                  <a:srgbClr val="000000">
                    <a:alpha val="0"/>
                  </a:srgbClr>
                </a:highlight>
                <a:latin typeface="Dubai" panose="020B0503030403030204" pitchFamily="34" charset="-78"/>
                <a:cs typeface="Dubai" panose="020B0503030403030204" pitchFamily="34" charset="-78"/>
              </a:rPr>
              <a:t>jeanhailes.org.au </a:t>
            </a:r>
            <a:r>
              <a:rPr lang="fa" sz="1200" b="0" i="0" u="none" strike="noStrike" dirty="0">
                <a:solidFill>
                  <a:srgbClr val="000000"/>
                </a:solidFill>
                <a:highlight>
                  <a:srgbClr val="000000">
                    <a:alpha val="0"/>
                  </a:srgbClr>
                </a:highlight>
                <a:latin typeface="Dubai" panose="020B0503030403030204" pitchFamily="34" charset="-78"/>
                <a:cs typeface="Dubai" panose="020B0503030403030204" pitchFamily="34" charset="-78"/>
              </a:rPr>
              <a:t>مراجعه کنید.</a:t>
            </a:r>
          </a:p>
          <a:p>
            <a:pPr algn="r" defTabSz="966612" rtl="1">
              <a:lnSpc>
                <a:spcPct val="90000"/>
              </a:lnSpc>
              <a:spcBef>
                <a:spcPts val="634"/>
              </a:spcBef>
              <a:defRPr/>
            </a:pPr>
            <a:endParaRPr lang="en-AU" sz="1200" dirty="0">
              <a:solidFill>
                <a:prstClr val="black"/>
              </a:solidFill>
              <a:latin typeface="Dubai" panose="020B0503030403030204" pitchFamily="34" charset="-78"/>
              <a:cs typeface="Dubai" panose="020B0503030403030204" pitchFamily="34" charset="-78"/>
            </a:endParaRPr>
          </a:p>
          <a:p>
            <a:pPr algn="r" defTabSz="966612" rtl="1">
              <a:lnSpc>
                <a:spcPct val="90000"/>
              </a:lnSpc>
              <a:spcBef>
                <a:spcPts val="634"/>
              </a:spcBef>
              <a:defRPr/>
            </a:pPr>
            <a:r>
              <a:rPr lang="fa" sz="1200" b="0" i="0" u="none" strike="noStrike" dirty="0">
                <a:solidFill>
                  <a:srgbClr val="000000"/>
                </a:solidFill>
                <a:highlight>
                  <a:srgbClr val="000000">
                    <a:alpha val="0"/>
                  </a:srgbClr>
                </a:highlight>
                <a:latin typeface="Dubai" panose="020B0503030403030204" pitchFamily="34" charset="-78"/>
                <a:cs typeface="Dubai" panose="020B0503030403030204" pitchFamily="34" charset="-78"/>
              </a:rPr>
              <a:t>امروز قصد داریم در مورد صحت جنسی و روابط صحتمند و محترمانه صحبت کنیم. </a:t>
            </a:r>
          </a:p>
          <a:p>
            <a:pPr algn="r" defTabSz="966612" rtl="1">
              <a:lnSpc>
                <a:spcPct val="90000"/>
              </a:lnSpc>
              <a:spcBef>
                <a:spcPts val="634"/>
              </a:spcBef>
              <a:defRPr/>
            </a:pPr>
            <a:endParaRPr lang="en-AU" sz="1200" dirty="0">
              <a:solidFill>
                <a:prstClr val="black"/>
              </a:solidFill>
              <a:latin typeface="Dubai" panose="020B0503030403030204" pitchFamily="34" charset="-78"/>
              <a:cs typeface="Dubai" panose="020B0503030403030204" pitchFamily="34" charset="-78"/>
            </a:endParaRPr>
          </a:p>
          <a:p>
            <a:endParaRPr lang="en-AU" dirty="0"/>
          </a:p>
        </p:txBody>
      </p:sp>
      <p:sp>
        <p:nvSpPr>
          <p:cNvPr id="4" name="Slide Number Placeholder 3"/>
          <p:cNvSpPr>
            <a:spLocks noGrp="1"/>
          </p:cNvSpPr>
          <p:nvPr>
            <p:ph type="sldNum" sz="quarter" idx="5"/>
          </p:nvPr>
        </p:nvSpPr>
        <p:spPr/>
        <p:txBody>
          <a:bodyPr/>
          <a:lstStyle/>
          <a:p>
            <a:fld id="{A2BCA65F-F723-424D-873F-249CBDDCC7C8}" type="slidenum">
              <a:rPr lang="en-AU" smtClean="0"/>
              <a:t>3</a:t>
            </a:fld>
            <a:endParaRPr lang="en-AU"/>
          </a:p>
        </p:txBody>
      </p:sp>
    </p:spTree>
    <p:extLst>
      <p:ext uri="{BB962C8B-B14F-4D97-AF65-F5344CB8AC3E}">
        <p14:creationId xmlns:p14="http://schemas.microsoft.com/office/powerpoint/2010/main" val="4610821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0278" indent="-190278"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تو می توانی با یک داکتر، نرس یا کارمند صحی در مورد معاینه STI صحبت کنی. </a:t>
            </a:r>
          </a:p>
          <a:p>
            <a:pPr marL="190278" indent="-190278"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تو می توانی به یک کلینیک صحت زنان یا یک مرکز صحت جنسی بروی. این کلینیک ها در بررسی صحت جنسی و STI تخصص دارند. اگر از مراجعه به داکتر یا پرستار معمولی خود احساس خجالت یا ناراحتی می کنی، این کلینیک ها گزینه خوبی هستند. </a:t>
            </a: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A2BCA65F-F723-424D-873F-249CBDDCC7C8}" type="slidenum">
              <a:rPr lang="en-AU" smtClean="0"/>
              <a:t>30</a:t>
            </a:fld>
            <a:endParaRPr lang="en-AU"/>
          </a:p>
        </p:txBody>
      </p:sp>
    </p:spTree>
    <p:extLst>
      <p:ext uri="{BB962C8B-B14F-4D97-AF65-F5344CB8AC3E}">
        <p14:creationId xmlns:p14="http://schemas.microsoft.com/office/powerpoint/2010/main" val="38989355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 sz="1200" b="0" i="0" u="none" strike="noStrike" dirty="0">
                <a:highlight>
                  <a:srgbClr val="000000">
                    <a:alpha val="0"/>
                  </a:srgbClr>
                </a:highlight>
                <a:latin typeface="Dubai" panose="020B0503030403030204" pitchFamily="34" charset="-78"/>
                <a:cs typeface="Dubai" panose="020B0503030403030204" pitchFamily="34" charset="-78"/>
              </a:rPr>
              <a:t>بیا در مورد انواع مختلف پیشگیری از حاملگی صحبت کنیم.</a:t>
            </a:r>
          </a:p>
          <a:p>
            <a:pPr algn="r"/>
            <a:endParaRPr lang="en-AU" dirty="0">
              <a:latin typeface="Dubai" panose="020B0503030403030204" pitchFamily="34" charset="-78"/>
              <a:cs typeface="Dubai" panose="020B0503030403030204" pitchFamily="34" charset="-78"/>
            </a:endParaRPr>
          </a:p>
          <a:p>
            <a:pPr algn="r" rtl="1"/>
            <a:r>
              <a:rPr lang="fa" sz="1200" b="0" i="1" u="none" strike="noStrike" dirty="0">
                <a:highlight>
                  <a:srgbClr val="000000">
                    <a:alpha val="0"/>
                  </a:srgbClr>
                </a:highlight>
                <a:latin typeface="Dubai" panose="020B0503030403030204" pitchFamily="34" charset="-78"/>
                <a:cs typeface="Dubai" panose="020B0503030403030204" pitchFamily="34" charset="-78"/>
              </a:rPr>
              <a:t>یادداشت برای مددکار: </a:t>
            </a:r>
          </a:p>
          <a:p>
            <a:pPr algn="r" defTabSz="1012139" rtl="1">
              <a:defRPr/>
            </a:pPr>
            <a:r>
              <a:rPr lang="fa" sz="1200" b="0" i="1" u="none" strike="noStrike" dirty="0">
                <a:highlight>
                  <a:srgbClr val="000000">
                    <a:alpha val="0"/>
                  </a:srgbClr>
                </a:highlight>
                <a:latin typeface="Dubai" panose="020B0503030403030204" pitchFamily="34" charset="-78"/>
                <a:cs typeface="Dubai" panose="020B0503030403030204" pitchFamily="34" charset="-78"/>
              </a:rPr>
              <a:t>اگر پیام‌های این بخش برای مخاطبان شما نامناسب است، می‌توانید آن‌ها را نادیده بگیرید یا عبارات را تغییر دهید تا مناسب‌ مخاطبانتان باشد.</a:t>
            </a:r>
          </a:p>
          <a:p>
            <a:pPr algn="r"/>
            <a:endParaRPr lang="en-AU" dirty="0">
              <a:latin typeface="Dubai" panose="020B0503030403030204" pitchFamily="34" charset="-78"/>
              <a:cs typeface="Dubai" panose="020B0503030403030204" pitchFamily="34" charset="-78"/>
            </a:endParaRP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A2BCA65F-F723-424D-873F-249CBDDCC7C8}" type="slidenum">
              <a:rPr lang="en-AU" smtClean="0"/>
              <a:t>31</a:t>
            </a:fld>
            <a:endParaRPr lang="en-AU"/>
          </a:p>
        </p:txBody>
      </p:sp>
    </p:spTree>
    <p:extLst>
      <p:ext uri="{BB962C8B-B14F-4D97-AF65-F5344CB8AC3E}">
        <p14:creationId xmlns:p14="http://schemas.microsoft.com/office/powerpoint/2010/main" val="911352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1564" indent="-191564"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روش های پیشگیری از حاملگی گزینه هایی هستند که اگر رابطه جنسی داری اما نمی خواهی حامله بشوی، آنها را انجام می دهی یا مصرف می کنی. </a:t>
            </a:r>
          </a:p>
          <a:p>
            <a:pPr marL="181240" indent="-181240" algn="r" defTabSz="966612"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روش های مختلفی برای پیشگیری از حاملگی وجود دارد. </a:t>
            </a:r>
          </a:p>
          <a:p>
            <a:pPr marL="191564" indent="-191564"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بسیاری از روش‌های پیشگیری از حاملگی را می‌توان در هر زمانی متوقف یا حذف کرد تا در صورت تمایل دوباره حامله شوی.</a:t>
            </a:r>
          </a:p>
          <a:p>
            <a:pPr marL="191564" indent="-191564"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داکتر یا نرس می تواند به تو کمک کند تا تصمیم بگیری کدام یک از روش های پیشگیری از حاملگی برایت مناسب است.</a:t>
            </a:r>
          </a:p>
          <a:p>
            <a:pPr algn="r"/>
            <a:endParaRPr lang="en-AU" dirty="0">
              <a:latin typeface="Dubai" panose="020B0503030403030204" pitchFamily="34" charset="-78"/>
              <a:cs typeface="Dubai" panose="020B0503030403030204" pitchFamily="34" charset="-78"/>
            </a:endParaRP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A2BCA65F-F723-424D-873F-249CBDDCC7C8}" type="slidenum">
              <a:rPr lang="en-AU" smtClean="0"/>
              <a:t>32</a:t>
            </a:fld>
            <a:endParaRPr lang="en-AU"/>
          </a:p>
        </p:txBody>
      </p:sp>
    </p:spTree>
    <p:extLst>
      <p:ext uri="{BB962C8B-B14F-4D97-AF65-F5344CB8AC3E}">
        <p14:creationId xmlns:p14="http://schemas.microsoft.com/office/powerpoint/2010/main" val="12638887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1564" indent="-191564"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می توانی از روش های جلوگیری از حاملگی طولانی مدت استفاده کنی که راحت و مقرون به صرفه هستند و تا 10 سال از حاملگی جلوگیری می کنند. </a:t>
            </a:r>
          </a:p>
          <a:p>
            <a:pPr marL="191564" indent="-191564"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انواع متداول عبارتند از:</a:t>
            </a:r>
          </a:p>
          <a:p>
            <a:pPr marL="665891" lvl="1" indent="-182645" algn="r" defTabSz="966612" rtl="1">
              <a:buFont typeface="Calibri" panose="020F050202020403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ایمپلنت - یک میله پلاستیکی نازک، انعطاف پذیر، به اندازه یک چوب کبریت، که زیر پوست بازویت قرار می گیرد. تا 3 سال از حاملگی جلوگیری می کند</a:t>
            </a:r>
          </a:p>
          <a:p>
            <a:pPr marL="665891" lvl="1" indent="-182645" algn="r" defTabSz="966612" rtl="1">
              <a:buFont typeface="Calibri" panose="020F050202020403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دستگاه داخل رحمی (IUD) - یک وسیله کوچک، پلاستیکی یا فلزی که در رحمت قرار می گیرد. از حاملگی به مدت 5 تا 10 سال جلوگیری می کند</a:t>
            </a:r>
          </a:p>
          <a:p>
            <a:pPr marL="665891" lvl="1" indent="-182645" algn="r" defTabSz="966612" rtl="1">
              <a:buFont typeface="Calibri" panose="020F050202020403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پیچکاری - پیچکاری که هر سه ماه یک بار توسط داکتر برای جلوگیری از حاملگی انجام می شود.</a:t>
            </a:r>
            <a:endParaRPr lang="en-AU" sz="1200" dirty="0">
              <a:latin typeface="Dubai" panose="020B0503030403030204" pitchFamily="34" charset="-78"/>
              <a:cs typeface="Dubai" panose="020B0503030403030204" pitchFamily="34" charset="-78"/>
            </a:endParaRPr>
          </a:p>
          <a:p>
            <a:pPr marL="196334" indent="-191564" algn="r" rtl="1">
              <a:buFont typeface="Arial" panose="020B0604020202020204" pitchFamily="34" charset="0"/>
              <a:buChar char="•"/>
            </a:pPr>
            <a:r>
              <a:rPr lang="fa" sz="1200" b="0" i="0" u="none" strike="noStrike" dirty="0">
                <a:solidFill>
                  <a:srgbClr val="333333"/>
                </a:solidFill>
                <a:highlight>
                  <a:srgbClr val="000000">
                    <a:alpha val="0"/>
                  </a:srgbClr>
                </a:highlight>
                <a:latin typeface="Dubai" panose="020B0503030403030204" pitchFamily="34" charset="-78"/>
                <a:cs typeface="Dubai" panose="020B0503030403030204" pitchFamily="34" charset="-78"/>
              </a:rPr>
              <a:t>داکتر و نرس آموزش دیده ویژه، ایمپلنت و IUD را در مکان‌هایی مانند کلینیک‌های تنظیم خانواده، معاینه خانه داکتر یا متخصص زنان یا کلینیک‌های صحت زنان جاگذاری می‌کنند.</a:t>
            </a:r>
            <a:endParaRPr lang="en-AU" sz="1200" dirty="0">
              <a:latin typeface="Dubai" panose="020B0503030403030204" pitchFamily="34" charset="-78"/>
              <a:cs typeface="Dubai" panose="020B0503030403030204" pitchFamily="34" charset="-78"/>
            </a:endParaRPr>
          </a:p>
          <a:p>
            <a:pPr marL="191564" indent="-191564"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آنها همچنین می توانند ایمپلنت یا IUD تو را در هر زمانی که دیگر نمی خواهی، خارج کنند. پس از خارج کردن، می توانی دوباره حامله شوی.</a:t>
            </a:r>
          </a:p>
          <a:p>
            <a:pPr marL="191564" indent="-191564"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هیچ کس متوجه نمی شود که تو از کدام قسم روش های پیشگیری از حاملگی استفاده می کنی.</a:t>
            </a: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A2BCA65F-F723-424D-873F-249CBDDCC7C8}" type="slidenum">
              <a:rPr lang="en-AU" smtClean="0"/>
              <a:t>33</a:t>
            </a:fld>
            <a:endParaRPr lang="en-AU"/>
          </a:p>
        </p:txBody>
      </p:sp>
    </p:spTree>
    <p:extLst>
      <p:ext uri="{BB962C8B-B14F-4D97-AF65-F5344CB8AC3E}">
        <p14:creationId xmlns:p14="http://schemas.microsoft.com/office/powerpoint/2010/main" val="10309743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 sz="1200" b="0" i="0" u="none" strike="noStrike" dirty="0">
                <a:highlight>
                  <a:srgbClr val="000000">
                    <a:alpha val="0"/>
                  </a:srgbClr>
                </a:highlight>
                <a:latin typeface="Dubai" panose="020B0503030403030204" pitchFamily="34" charset="-78"/>
                <a:cs typeface="Dubai" panose="020B0503030403030204" pitchFamily="34" charset="-78"/>
              </a:rPr>
              <a:t>انواع متداول دیگری از روش های پیشگیری از حاملگی وجود دارد، اما آنها به اندازه پیشگیری طولانی مدت خوب عمل نمی کنند، بنابراین احتمال کم حاملگی در هنگام استفاده از آنها وجود دارد.</a:t>
            </a:r>
            <a:endParaRPr lang="en-AU" sz="1200" dirty="0">
              <a:latin typeface="Dubai" panose="020B0503030403030204" pitchFamily="34" charset="-78"/>
              <a:cs typeface="Dubai" panose="020B0503030403030204" pitchFamily="34" charset="-78"/>
            </a:endParaRPr>
          </a:p>
          <a:p>
            <a:pPr marL="191564" indent="-191564"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کاندوم:</a:t>
            </a:r>
          </a:p>
          <a:p>
            <a:pPr marL="665891" lvl="1" indent="-182645" algn="r" defTabSz="966612" rtl="1">
              <a:buFont typeface="Calibri" panose="020F050202020403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کاندوم مردانه یک غلاف پلاستیکی یا لاستیکی است که شریک جنسی تو قبل از رابطه جنسی روی آلت تناسلی خود می کشد.</a:t>
            </a:r>
          </a:p>
          <a:p>
            <a:pPr marL="665891" lvl="1" indent="-182645" algn="r" defTabSz="966612" rtl="1">
              <a:buFont typeface="Calibri" panose="020F050202020403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کاندوم زنانه یک غلاف پلاستیکی یا لاستیکی است که می توانی آن را قبل از رابطه جنسی در واژن خود قرار دهی. </a:t>
            </a:r>
          </a:p>
          <a:p>
            <a:pPr marL="665891" lvl="1" indent="-182645" algn="r" defTabSz="966612" rtl="1">
              <a:buFont typeface="Calibri" panose="020F050202020403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کاندوم تنها روش پیشگیری از حاملگی است که در برابر STIها محافظت می کند. </a:t>
            </a:r>
          </a:p>
          <a:p>
            <a:pPr marL="191564" indent="-191564"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تابلیت های ضد حاملگی، تابلیت هایی هستند که از حامله شدن جلوگیری می کنند. اگر می خواهی از حاملگی جلوگیری کنی، باید هر روز یک تابلیت مصرف کنی. پس از قطع مصرف تابلیت، می توانی باردار شوی.</a:t>
            </a:r>
          </a:p>
          <a:p>
            <a:pPr marL="191564" indent="-191564"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دیافراگم غلاف کوچکی است که قبل از رابطه جنسی در واژن خود (در ورودی رحم) قرار می دهی. </a:t>
            </a:r>
            <a:endParaRPr lang="it-IT" sz="1200" b="0" i="0" u="none" strike="noStrike" dirty="0">
              <a:highlight>
                <a:srgbClr val="000000">
                  <a:alpha val="0"/>
                </a:srgbClr>
              </a:highlight>
              <a:latin typeface="Dubai" panose="020B0503030403030204" pitchFamily="34" charset="-78"/>
              <a:cs typeface="Dubai" panose="020B0503030403030204" pitchFamily="34" charset="-78"/>
            </a:endParaRPr>
          </a:p>
          <a:p>
            <a:pPr marL="191564" indent="-191564" algn="r" rtl="1">
              <a:buFont typeface="Arial" panose="020B0604020202020204" pitchFamily="34" charset="0"/>
              <a:buChar char="•"/>
            </a:pPr>
            <a:r>
              <a:rPr lang="ar-SA" sz="1200" b="0" i="0" u="none" strike="noStrike" kern="1200" baseline="0" dirty="0">
                <a:solidFill>
                  <a:schemeClr val="tx1"/>
                </a:solidFill>
                <a:highlight>
                  <a:srgbClr val="000000">
                    <a:alpha val="0"/>
                  </a:srgbClr>
                </a:highlight>
                <a:latin typeface="Dubai" panose="020B0503030403030204" pitchFamily="34" charset="-78"/>
                <a:ea typeface="+mn-ea"/>
                <a:cs typeface="Dubai" panose="020B0503030403030204" pitchFamily="34" charset="-78"/>
              </a:rPr>
              <a:t>حلقه واژینال یک حلقه پلاستیکی نرم است که هر ماه به مدت 3 هفته در آلت تناسلی خود قرار می دهید. </a:t>
            </a:r>
            <a:endParaRPr lang="fa" sz="1200" b="0" i="0" u="none" strike="noStrike" kern="1200" baseline="0" dirty="0">
              <a:solidFill>
                <a:schemeClr val="tx1"/>
              </a:solidFill>
              <a:highlight>
                <a:srgbClr val="000000">
                  <a:alpha val="0"/>
                </a:srgbClr>
              </a:highlight>
              <a:latin typeface="Dubai" panose="020B0503030403030204" pitchFamily="34" charset="-78"/>
              <a:ea typeface="+mn-ea"/>
              <a:cs typeface="Dubai" panose="020B0503030403030204" pitchFamily="34" charset="-78"/>
            </a:endParaRP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A2BCA65F-F723-424D-873F-249CBDDCC7C8}" type="slidenum">
              <a:rPr lang="en-AU" smtClean="0"/>
              <a:t>34</a:t>
            </a:fld>
            <a:endParaRPr lang="en-AU"/>
          </a:p>
        </p:txBody>
      </p:sp>
    </p:spTree>
    <p:extLst>
      <p:ext uri="{BB962C8B-B14F-4D97-AF65-F5344CB8AC3E}">
        <p14:creationId xmlns:p14="http://schemas.microsoft.com/office/powerpoint/2010/main" val="14000592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 sz="1200" b="0" i="0" u="none" strike="noStrike" dirty="0">
                <a:highlight>
                  <a:srgbClr val="000000">
                    <a:alpha val="0"/>
                  </a:srgbClr>
                </a:highlight>
                <a:latin typeface="Dubai" panose="020B0503030403030204" pitchFamily="34" charset="-78"/>
                <a:cs typeface="Dubai" panose="020B0503030403030204" pitchFamily="34" charset="-78"/>
              </a:rPr>
              <a:t>انواع دیگر روش های پیشگیری از حاملگی:</a:t>
            </a:r>
          </a:p>
          <a:p>
            <a:pPr marL="191564" indent="-191564"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روش جلوگیری در زمان تخمک گذاری- زمانی که «تخمک گذاری» خود را زیر نظر می گیری و در این مدت رابطه جنسی نداری. «زمان تخمک گذاری» تقریباً زمانی است که تخمک تو آزاد می شود، در فاصله زمانی بین دو عادت زنانه. این یکی از کم‌تأثیرترین انواع پیشگیری از حاملگی است، زیرا به سختی می‌توان فهمید که «تخمک گذاری» در هر ماه چه زمانی رخ می‌دهد.</a:t>
            </a:r>
          </a:p>
          <a:p>
            <a:pPr marL="191564" indent="-191564"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روش جلوگیری طبیعی به این معنی است که شریک جنسی تو قبل از انزال، آلت تناسلی خود را از واژنت خارج می کند. روش جلوگیری طبیعی، کم اثرترین روش پیشگیری از حاملگی است. </a:t>
            </a:r>
          </a:p>
          <a:p>
            <a:pPr marL="191564" indent="-191564"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روش پیشگیری از حاملگی ایمرجنسی شامل مصرف تابلیتی است که می توانید تا 3 روز پس از رابطه جنسی محافظت نشده برای جلوگیری از حاملگی مصرف کنید.</a:t>
            </a:r>
          </a:p>
          <a:p>
            <a:pPr marL="191564" indent="-191564"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پیشگیری از حاملگی دائمی به معنای عملیاتی است که به طور دائمی از حاملگی جلوگیری می کند. مردان و زنان می توانند این عملیات را انجام دهند.</a:t>
            </a: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A2BCA65F-F723-424D-873F-249CBDDCC7C8}" type="slidenum">
              <a:rPr lang="en-AU" smtClean="0"/>
              <a:t>35</a:t>
            </a:fld>
            <a:endParaRPr lang="en-AU"/>
          </a:p>
        </p:txBody>
      </p:sp>
    </p:spTree>
    <p:extLst>
      <p:ext uri="{BB962C8B-B14F-4D97-AF65-F5344CB8AC3E}">
        <p14:creationId xmlns:p14="http://schemas.microsoft.com/office/powerpoint/2010/main" val="35661818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 sz="1200" b="0" i="0" u="none" strike="noStrike" dirty="0">
                <a:highlight>
                  <a:srgbClr val="000000">
                    <a:alpha val="0"/>
                  </a:srgbClr>
                </a:highlight>
                <a:latin typeface="Dubai" panose="020B0503030403030204" pitchFamily="34" charset="-78"/>
                <a:cs typeface="Dubai" panose="020B0503030403030204" pitchFamily="34" charset="-78"/>
              </a:rPr>
              <a:t>به یاد داشته باش:</a:t>
            </a:r>
          </a:p>
          <a:p>
            <a:pPr marL="190278" lvl="1" indent="-190278" algn="r" rtl="1">
              <a:spcBef>
                <a:spcPts val="634"/>
              </a:spcBef>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اگر رابطه جنسی داری اما نمی خواهی حامله شوی، از روش های پیشگیری از حاملگی استفاده کن.</a:t>
            </a:r>
          </a:p>
          <a:p>
            <a:pPr marL="190278" lvl="1" indent="-190278" algn="r" rtl="1">
              <a:spcBef>
                <a:spcPts val="634"/>
              </a:spcBef>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موثرترین روش، روش بلند مدت پیشگیری از حاملگی است.</a:t>
            </a:r>
          </a:p>
          <a:p>
            <a:pPr marL="190278" lvl="1" indent="-190278" algn="r" rtl="1">
              <a:spcBef>
                <a:spcPts val="634"/>
              </a:spcBef>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کاندوم در برابر STIها محافظت می کند.</a:t>
            </a:r>
          </a:p>
          <a:p>
            <a:pPr marL="190278" lvl="1" indent="-190278" algn="r" rtl="1">
              <a:spcBef>
                <a:spcPts val="634"/>
              </a:spcBef>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می توانی با داکتر یا نرس خود در مورد انواع روش های پیشگیری از حاملگی صحبت کنی.</a:t>
            </a:r>
          </a:p>
          <a:p>
            <a:pPr algn="r"/>
            <a:endParaRPr lang="en-AU" dirty="0">
              <a:latin typeface="Dubai" panose="020B0503030403030204" pitchFamily="34" charset="-78"/>
              <a:cs typeface="Dubai" panose="020B0503030403030204" pitchFamily="34" charset="-78"/>
            </a:endParaRP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A2BCA65F-F723-424D-873F-249CBDDCC7C8}" type="slidenum">
              <a:rPr lang="en-AU" smtClean="0"/>
              <a:t>36</a:t>
            </a:fld>
            <a:endParaRPr lang="en-AU"/>
          </a:p>
        </p:txBody>
      </p:sp>
    </p:spTree>
    <p:extLst>
      <p:ext uri="{BB962C8B-B14F-4D97-AF65-F5344CB8AC3E}">
        <p14:creationId xmlns:p14="http://schemas.microsoft.com/office/powerpoint/2010/main" val="21198031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 sz="1200" b="0" i="0" u="none" strike="noStrike" dirty="0">
                <a:highlight>
                  <a:srgbClr val="000000">
                    <a:alpha val="0"/>
                  </a:srgbClr>
                </a:highlight>
                <a:latin typeface="Dubai" panose="020B0503030403030204" pitchFamily="34" charset="-78"/>
                <a:cs typeface="Dubai" panose="020B0503030403030204" pitchFamily="34" charset="-78"/>
              </a:rPr>
              <a:t>بیا در مورد حاملگی های پلان ناشده و ناخواسته و آنچه می توانی در مورد آنها انجام دهی صحبت کنیم.</a:t>
            </a:r>
          </a:p>
          <a:p>
            <a:pPr algn="r" rtl="1"/>
            <a:endParaRPr lang="en-AU" dirty="0">
              <a:latin typeface="Dubai" panose="020B0503030403030204" pitchFamily="34" charset="-78"/>
              <a:cs typeface="Dubai" panose="020B0503030403030204" pitchFamily="34" charset="-78"/>
            </a:endParaRPr>
          </a:p>
          <a:p>
            <a:pPr algn="r" rtl="1"/>
            <a:r>
              <a:rPr lang="fa" sz="1200" b="0" i="1" u="none" strike="noStrike" dirty="0">
                <a:highlight>
                  <a:srgbClr val="000000">
                    <a:alpha val="0"/>
                  </a:srgbClr>
                </a:highlight>
                <a:latin typeface="Dubai" panose="020B0503030403030204" pitchFamily="34" charset="-78"/>
                <a:cs typeface="Dubai" panose="020B0503030403030204" pitchFamily="34" charset="-78"/>
              </a:rPr>
              <a:t>یادداشت برای مددکار: </a:t>
            </a:r>
          </a:p>
          <a:p>
            <a:pPr algn="r" defTabSz="1012139" rtl="1">
              <a:defRPr/>
            </a:pPr>
            <a:r>
              <a:rPr lang="fa" sz="1200" b="0" i="1" u="none" strike="noStrike" dirty="0">
                <a:highlight>
                  <a:srgbClr val="000000">
                    <a:alpha val="0"/>
                  </a:srgbClr>
                </a:highlight>
                <a:latin typeface="Dubai" panose="020B0503030403030204" pitchFamily="34" charset="-78"/>
                <a:cs typeface="Dubai" panose="020B0503030403030204" pitchFamily="34" charset="-78"/>
              </a:rPr>
              <a:t>اگر پیام‌های این بخش برای مخاطبان شما نامناسب است، می‌توانید از آنها صرفنظر کنید یا عبارات را تغییر دهید تا مناسب‌ مخاطبانتان باشد.</a:t>
            </a:r>
          </a:p>
          <a:p>
            <a:pPr algn="r" rtl="1"/>
            <a:endParaRPr lang="en-AU" dirty="0">
              <a:latin typeface="Dubai" panose="020B0503030403030204" pitchFamily="34" charset="-78"/>
              <a:cs typeface="Dubai" panose="020B0503030403030204" pitchFamily="34" charset="-78"/>
            </a:endParaRP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A2BCA65F-F723-424D-873F-249CBDDCC7C8}" type="slidenum">
              <a:rPr lang="en-AU" smtClean="0"/>
              <a:t>37</a:t>
            </a:fld>
            <a:endParaRPr lang="en-AU"/>
          </a:p>
        </p:txBody>
      </p:sp>
    </p:spTree>
    <p:extLst>
      <p:ext uri="{BB962C8B-B14F-4D97-AF65-F5344CB8AC3E}">
        <p14:creationId xmlns:p14="http://schemas.microsoft.com/office/powerpoint/2010/main" val="27783183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1564" indent="-191564"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در آسترالیا، بسیاری از حاملگی ها پلان ناشده است. حاملگی پلان ناشده به این معنی است که تو نمی خواستی در هنگام رابطه جنسی باردار شوی.</a:t>
            </a:r>
          </a:p>
          <a:p>
            <a:pPr marL="191564" indent="-191564"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ممکن است این اتفاق به دلایل ذیل بیفتد:</a:t>
            </a:r>
          </a:p>
          <a:p>
            <a:pPr marL="665891" lvl="1" indent="-182645" algn="r" defTabSz="966612" rtl="1">
              <a:buFont typeface="Calibri" panose="020F050202020403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فراموش کرده ای که از روش های پیشگیری از حاملگی استفاده کنی</a:t>
            </a:r>
          </a:p>
          <a:p>
            <a:pPr marL="665891" lvl="1" indent="-182645" algn="r" defTabSz="966612" rtl="1">
              <a:buFont typeface="Calibri" panose="020F050202020403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روش پیشگیری از حاملگی ات به درستی کار نکرده است </a:t>
            </a:r>
          </a:p>
          <a:p>
            <a:pPr marL="665891" lvl="1" indent="-182645" algn="r" defTabSz="966612" rtl="1">
              <a:buFont typeface="Calibri" panose="020F050202020403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حاملگی تو نتیجه تجاوز جنسی است. منظور از تجاوز جنسی زمانی است که کسی بدون رضایت تو و برخلاف میلت، تو را مجبور به رابطه جنسی می کند.</a:t>
            </a:r>
          </a:p>
          <a:p>
            <a:pPr marL="1213244" lvl="2" indent="-191564" algn="r" rtl="1">
              <a:buFont typeface="Courier New" panose="02070309020205020404" pitchFamily="49" charset="0"/>
              <a:buChar char="o"/>
            </a:pPr>
            <a:r>
              <a:rPr lang="fa" sz="1200" b="0" i="0" u="none" strike="noStrike" dirty="0">
                <a:highlight>
                  <a:srgbClr val="000000">
                    <a:alpha val="0"/>
                  </a:srgbClr>
                </a:highlight>
                <a:latin typeface="Dubai" panose="020B0503030403030204" pitchFamily="34" charset="-78"/>
                <a:cs typeface="Dubai" panose="020B0503030403030204" pitchFamily="34" charset="-78"/>
              </a:rPr>
              <a:t>تجاوز جنسی جرم است. </a:t>
            </a:r>
          </a:p>
          <a:p>
            <a:pPr marL="1213244" lvl="2" indent="-191564" algn="r" rtl="1">
              <a:buFont typeface="Courier New" panose="02070309020205020404" pitchFamily="49" charset="0"/>
              <a:buChar char="o"/>
            </a:pPr>
            <a:r>
              <a:rPr lang="fa" sz="1200" b="0" i="0" u="none" strike="noStrike" dirty="0">
                <a:highlight>
                  <a:srgbClr val="000000">
                    <a:alpha val="0"/>
                  </a:srgbClr>
                </a:highlight>
                <a:latin typeface="Dubai" panose="020B0503030403030204" pitchFamily="34" charset="-78"/>
                <a:cs typeface="Dubai" panose="020B0503030403030204" pitchFamily="34" charset="-78"/>
              </a:rPr>
              <a:t>تجاوز جنسی ممکن در یک رابطه اتفاق بیفتد. </a:t>
            </a:r>
          </a:p>
          <a:p>
            <a:pPr marL="1213244" lvl="2" indent="-191564" algn="r" defTabSz="1021679" rtl="1">
              <a:buFont typeface="Courier New" panose="02070309020205020404" pitchFamily="49" charset="0"/>
              <a:buChar char="o"/>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اگر مورد تجاوز جنسی قرار گرفته ای و به کمک نیاز داری، می توانی با شماره</a:t>
            </a:r>
            <a:r>
              <a:rPr lang="en-US" sz="1200" b="0" i="0" kern="1200" baseline="0" dirty="0">
                <a:solidFill>
                  <a:schemeClr val="tx1"/>
                </a:solidFill>
                <a:effectLst/>
                <a:latin typeface="Dubai" panose="020B0503030403030204" pitchFamily="34" charset="-78"/>
                <a:cs typeface="Dubai" panose="020B0503030403030204" pitchFamily="34" charset="-78"/>
              </a:rPr>
              <a:t>1800RESPECT (1800 737 732)</a:t>
            </a:r>
            <a:r>
              <a:rPr lang="en-US" dirty="0">
                <a:latin typeface="Dubai" panose="020B0503030403030204" pitchFamily="34" charset="-78"/>
                <a:cs typeface="Dubai" panose="020B0503030403030204" pitchFamily="34" charset="-78"/>
              </a:rPr>
              <a:t> </a:t>
            </a:r>
            <a:r>
              <a:rPr lang="fa-IR" baseline="0" dirty="0">
                <a:latin typeface="Dubai" panose="020B0503030403030204" pitchFamily="34" charset="-78"/>
                <a:cs typeface="Dubai" panose="020B0503030403030204" pitchFamily="34" charset="-78"/>
              </a:rPr>
              <a:t> </a:t>
            </a:r>
            <a:r>
              <a:rPr lang="fa" sz="1200" b="0" i="0" u="none" strike="noStrike" dirty="0">
                <a:highlight>
                  <a:srgbClr val="000000">
                    <a:alpha val="0"/>
                  </a:srgbClr>
                </a:highlight>
                <a:latin typeface="Dubai" panose="020B0503030403030204" pitchFamily="34" charset="-78"/>
                <a:cs typeface="Dubai" panose="020B0503030403030204" pitchFamily="34" charset="-78"/>
              </a:rPr>
              <a:t>تماس بگیری. تو می توانی در هر زمان با این خدمات تماس بگیری - 24 ساعت شبانه روز، 7 روز هفته. مشاوران به داستان تو گوش می دهند و به تو کمک می کنند. اگر ترجیح می دهی به زبان خودت صحبت کنی، می توانی برای داشتن ترجمان درخواست بدهی.</a:t>
            </a:r>
          </a:p>
          <a:p>
            <a:pPr marL="1213244" lvl="2" indent="-191564" algn="r" rtl="1">
              <a:buFont typeface="Arial" panose="020B0604020202020204" pitchFamily="34" charset="0"/>
              <a:buChar char="•"/>
            </a:pPr>
            <a:endParaRPr lang="en-AU" dirty="0">
              <a:latin typeface="Dubai" panose="020B0503030403030204" pitchFamily="34" charset="-78"/>
              <a:cs typeface="Dubai" panose="020B0503030403030204" pitchFamily="34" charset="-78"/>
            </a:endParaRPr>
          </a:p>
          <a:p>
            <a:pPr algn="r" rtl="1"/>
            <a:endParaRPr lang="en-AU" dirty="0">
              <a:latin typeface="Dubai" panose="020B0503030403030204" pitchFamily="34" charset="-78"/>
              <a:cs typeface="Dubai" panose="020B0503030403030204" pitchFamily="34" charset="-78"/>
            </a:endParaRP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A2BCA65F-F723-424D-873F-249CBDDCC7C8}" type="slidenum">
              <a:rPr lang="en-AU" smtClean="0"/>
              <a:t>38</a:t>
            </a:fld>
            <a:endParaRPr lang="en-AU"/>
          </a:p>
        </p:txBody>
      </p:sp>
    </p:spTree>
    <p:extLst>
      <p:ext uri="{BB962C8B-B14F-4D97-AF65-F5344CB8AC3E}">
        <p14:creationId xmlns:p14="http://schemas.microsoft.com/office/powerpoint/2010/main" val="8511532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 sz="1200" b="0" i="0" u="none" strike="noStrike" dirty="0">
                <a:highlight>
                  <a:srgbClr val="000000">
                    <a:alpha val="0"/>
                  </a:srgbClr>
                </a:highlight>
                <a:latin typeface="Dubai" panose="020B0503030403030204" pitchFamily="34" charset="-78"/>
                <a:cs typeface="Dubai" panose="020B0503030403030204" pitchFamily="34" charset="-78"/>
              </a:rPr>
              <a:t>اگر بدون پلان حامله شوی، می توانی موارد ذیل را انتخاب کنی:</a:t>
            </a:r>
          </a:p>
          <a:p>
            <a:pPr marL="189776" indent="-189776"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طفل را نگه داری </a:t>
            </a:r>
          </a:p>
          <a:p>
            <a:pPr marL="189776" indent="-189776"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طفل را به فرزندی بدهی- به این معنی که تو حاملگی را ادامه می دهی و طفل را به دنیا می آوری، سپس به طور قانونی طفل را به شخص دیگری می دهی تا او را کلان کند.</a:t>
            </a:r>
          </a:p>
          <a:p>
            <a:pPr marL="189776" indent="-189776"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سقط جنین کنی - به این معنی که برای ختم حاملگی، ادویه مصرف می کنی یا عملیات انجام می دهی. تو فقط می توانی تا نیمه حاملگی خود (حدود 20 هفته) سقط جنین انجام دهی. </a:t>
            </a:r>
          </a:p>
          <a:p>
            <a:pPr algn="r" rtl="1"/>
            <a:endParaRPr lang="en-AU" dirty="0">
              <a:latin typeface="Dubai" panose="020B0503030403030204" pitchFamily="34" charset="-78"/>
              <a:cs typeface="Dubai" panose="020B0503030403030204" pitchFamily="34" charset="-78"/>
            </a:endParaRPr>
          </a:p>
          <a:p>
            <a:pPr algn="r" rtl="1"/>
            <a:endParaRPr lang="en-AU" dirty="0">
              <a:latin typeface="Dubai" panose="020B0503030403030204" pitchFamily="34" charset="-78"/>
              <a:cs typeface="Dubai" panose="020B0503030403030204" pitchFamily="34" charset="-78"/>
            </a:endParaRP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A2BCA65F-F723-424D-873F-249CBDDCC7C8}" type="slidenum">
              <a:rPr lang="en-AU" smtClean="0"/>
              <a:t>39</a:t>
            </a:fld>
            <a:endParaRPr lang="en-AU"/>
          </a:p>
        </p:txBody>
      </p:sp>
    </p:spTree>
    <p:extLst>
      <p:ext uri="{BB962C8B-B14F-4D97-AF65-F5344CB8AC3E}">
        <p14:creationId xmlns:p14="http://schemas.microsoft.com/office/powerpoint/2010/main" val="3525022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بیا در مورد سلامتی جنسی صحبت کنیم.</a:t>
            </a:r>
            <a:endParaRPr lang="en-AU" dirty="0">
              <a:latin typeface="Dubai" panose="020B0503030403030204" pitchFamily="34" charset="-78"/>
              <a:cs typeface="Dubai" panose="020B0503030403030204" pitchFamily="34" charset="-78"/>
            </a:endParaRPr>
          </a:p>
          <a:p>
            <a:endParaRPr lang="en-AU" dirty="0"/>
          </a:p>
        </p:txBody>
      </p:sp>
      <p:sp>
        <p:nvSpPr>
          <p:cNvPr id="4" name="Slide Number Placeholder 3"/>
          <p:cNvSpPr>
            <a:spLocks noGrp="1"/>
          </p:cNvSpPr>
          <p:nvPr>
            <p:ph type="sldNum" sz="quarter" idx="5"/>
          </p:nvPr>
        </p:nvSpPr>
        <p:spPr/>
        <p:txBody>
          <a:bodyPr/>
          <a:lstStyle/>
          <a:p>
            <a:fld id="{A2BCA65F-F723-424D-873F-249CBDDCC7C8}" type="slidenum">
              <a:rPr lang="en-AU" smtClean="0"/>
              <a:t>4</a:t>
            </a:fld>
            <a:endParaRPr lang="en-AU"/>
          </a:p>
        </p:txBody>
      </p:sp>
    </p:spTree>
    <p:extLst>
      <p:ext uri="{BB962C8B-B14F-4D97-AF65-F5344CB8AC3E}">
        <p14:creationId xmlns:p14="http://schemas.microsoft.com/office/powerpoint/2010/main" val="359150631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1564" indent="-191564"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مهم است که بدانی سقط جنین در آسترالیا قانونی است. این بدان معناست که سقط جنین جرم نیست.</a:t>
            </a:r>
          </a:p>
          <a:p>
            <a:pPr marL="191564" indent="-191564" algn="r" defTabSz="1012139" rtl="1">
              <a:buFont typeface="Arial" panose="020B0604020202020204" pitchFamily="34" charset="0"/>
              <a:buChar char="•"/>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در آسترالیا، تو حق داری در صورت تمایل به حاملگی خود پایان بدهی. </a:t>
            </a:r>
          </a:p>
          <a:p>
            <a:pPr marL="191564" indent="-191564" algn="r" defTabSz="1012139" rtl="1">
              <a:buFont typeface="Arial" panose="020B0604020202020204" pitchFamily="34" charset="0"/>
              <a:buChar char="•"/>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سقط جنین در آسترالیا بسیار رایج است. </a:t>
            </a:r>
          </a:p>
          <a:p>
            <a:pPr marL="191564" indent="-191564" algn="r" defTabSz="1021679" rtl="1">
              <a:buFont typeface="Arial" panose="020B0604020202020204" pitchFamily="34" charset="0"/>
              <a:buChar char="•"/>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برای کسب معلومات بیشتر در مورد نحوه سقط جنین در ایالت یا ساحه خود با داکتر، نرس یا مرکز صحت جنسی محلی خود صحبت کن. </a:t>
            </a:r>
          </a:p>
          <a:p>
            <a:pPr marL="191564" indent="-191564" algn="r" rtl="1">
              <a:buFont typeface="Arial" panose="020B0604020202020204" pitchFamily="34" charset="0"/>
              <a:buChar char="•"/>
            </a:pPr>
            <a:endParaRPr lang="en-AU" dirty="0">
              <a:latin typeface="Dubai" panose="020B0503030403030204" pitchFamily="34" charset="-78"/>
              <a:cs typeface="Dubai" panose="020B0503030403030204" pitchFamily="34" charset="-78"/>
            </a:endParaRPr>
          </a:p>
          <a:p>
            <a:pPr algn="r" rtl="1"/>
            <a:endParaRPr lang="en-AU" dirty="0">
              <a:latin typeface="Dubai" panose="020B0503030403030204" pitchFamily="34" charset="-78"/>
              <a:cs typeface="Dubai" panose="020B0503030403030204" pitchFamily="34" charset="-78"/>
            </a:endParaRP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A2BCA65F-F723-424D-873F-249CBDDCC7C8}" type="slidenum">
              <a:rPr lang="en-AU" smtClean="0"/>
              <a:t>40</a:t>
            </a:fld>
            <a:endParaRPr lang="en-AU"/>
          </a:p>
        </p:txBody>
      </p:sp>
    </p:spTree>
    <p:extLst>
      <p:ext uri="{BB962C8B-B14F-4D97-AF65-F5344CB8AC3E}">
        <p14:creationId xmlns:p14="http://schemas.microsoft.com/office/powerpoint/2010/main" val="38333124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بیا در مورد اجبار باروری صحبت کنیم.</a:t>
            </a:r>
          </a:p>
          <a:p>
            <a:pPr algn="r"/>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A2BCA65F-F723-424D-873F-249CBDDCC7C8}" type="slidenum">
              <a:rPr lang="en-AU" smtClean="0"/>
              <a:t>41</a:t>
            </a:fld>
            <a:endParaRPr lang="en-AU"/>
          </a:p>
        </p:txBody>
      </p:sp>
    </p:spTree>
    <p:extLst>
      <p:ext uri="{BB962C8B-B14F-4D97-AF65-F5344CB8AC3E}">
        <p14:creationId xmlns:p14="http://schemas.microsoft.com/office/powerpoint/2010/main" val="6858849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0278" indent="-190278" algn="r" defTabSz="966612" rtl="1">
              <a:buFont typeface="Arial" panose="020B0604020202020204" pitchFamily="34" charset="0"/>
              <a:buChar char="•"/>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در آسترالیا، تو این حق را داری که خودت انتخاب کنی چه اتفاقی باید برای بدنت بیفتد. این شامل انتخاب های حاملگی تو نیز می شود؛ به این معنی که تو می توانی برای جلوگیری از حاملگی از روش های پیشگیری از حاملگی استفاده کنی یا می توانی برای حامله شدن، بچه دار شدن یا سقط جنین تصمیم بگیری.</a:t>
            </a:r>
          </a:p>
          <a:p>
            <a:pPr marL="190278" indent="-190278" algn="r" rtl="1">
              <a:buFont typeface="Arial" panose="020B0604020202020204" pitchFamily="34" charset="0"/>
              <a:buChar char="•"/>
            </a:pPr>
            <a:r>
              <a:rPr lang="fa" sz="1200" b="0" i="0" u="none" strike="noStrike" dirty="0">
                <a:solidFill>
                  <a:srgbClr val="121212"/>
                </a:solidFill>
                <a:highlight>
                  <a:srgbClr val="000000">
                    <a:alpha val="0"/>
                  </a:srgbClr>
                </a:highlight>
                <a:latin typeface="Dubai" panose="020B0503030403030204" pitchFamily="34" charset="-78"/>
                <a:cs typeface="Dubai" panose="020B0503030403030204" pitchFamily="34" charset="-78"/>
              </a:rPr>
              <a:t>زمانی که شخص دیگری، مانند شریک یا عضو فامیلت، انتخاب های باروری تو را کنترول می کنند، به این کار اجبار باروری می گویند. </a:t>
            </a:r>
          </a:p>
          <a:p>
            <a:pPr marL="190278" indent="-190278"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اجبار باروری خوب نیست. </a:t>
            </a:r>
          </a:p>
          <a:p>
            <a:pPr algn="r"/>
            <a:endParaRPr lang="en-AU" dirty="0">
              <a:latin typeface="Dubai" panose="020B0503030403030204" pitchFamily="34" charset="-78"/>
              <a:cs typeface="Dubai" panose="020B0503030403030204" pitchFamily="34" charset="-78"/>
            </a:endParaRP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A2BCA65F-F723-424D-873F-249CBDDCC7C8}" type="slidenum">
              <a:rPr lang="en-AU" smtClean="0"/>
              <a:t>42</a:t>
            </a:fld>
            <a:endParaRPr lang="en-AU"/>
          </a:p>
        </p:txBody>
      </p:sp>
    </p:spTree>
    <p:extLst>
      <p:ext uri="{BB962C8B-B14F-4D97-AF65-F5344CB8AC3E}">
        <p14:creationId xmlns:p14="http://schemas.microsoft.com/office/powerpoint/2010/main" val="35666760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9776" indent="-189776"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هیچ کس نباید تو را تحت فشار قرار دهد تا از روش های پیشگیری از حاملگی استفاده کنی. </a:t>
            </a:r>
          </a:p>
          <a:p>
            <a:pPr marL="189776" indent="-189776"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هیچ کس نباید تو را تحت فشار قرار دهد تا یکی از روش های پیشگیری از حاملگی را نسبت به روش های دیگر ترجیح بدهی. </a:t>
            </a:r>
          </a:p>
          <a:p>
            <a:pPr marL="189776" indent="-189776"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هیچ کس نباید به تو بگوید که به هیچ وجه حق استفاده از روش های پیشگیری از حاملگی را نداری. </a:t>
            </a:r>
          </a:p>
          <a:p>
            <a:pPr marL="189776" indent="-189776"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هیچ کس نباید تو را برای ادامه حاملگی تحت فشار قرار دهد.</a:t>
            </a:r>
          </a:p>
          <a:p>
            <a:pPr marL="189776" indent="-189776"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هیچ کس نباید تو را مجبور به سقط جنین بکند.</a:t>
            </a:r>
          </a:p>
          <a:p>
            <a:pPr algn="r"/>
            <a:endParaRPr lang="en-AU" dirty="0">
              <a:latin typeface="Dubai" panose="020B0503030403030204" pitchFamily="34" charset="-78"/>
              <a:cs typeface="Dubai" panose="020B0503030403030204" pitchFamily="34" charset="-78"/>
            </a:endParaRP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A2BCA65F-F723-424D-873F-249CBDDCC7C8}" type="slidenum">
              <a:rPr lang="en-AU" smtClean="0"/>
              <a:t>43</a:t>
            </a:fld>
            <a:endParaRPr lang="en-AU"/>
          </a:p>
        </p:txBody>
      </p:sp>
    </p:spTree>
    <p:extLst>
      <p:ext uri="{BB962C8B-B14F-4D97-AF65-F5344CB8AC3E}">
        <p14:creationId xmlns:p14="http://schemas.microsoft.com/office/powerpoint/2010/main" val="116746015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1564" indent="-191564" algn="r" defTabSz="1021679" rtl="1">
              <a:buFont typeface="Arial" panose="020B0604020202020204" pitchFamily="34" charset="0"/>
              <a:buChar char="•"/>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اگر اجبار باروری را تجربه می کنی، یا اگر نگران رابطه جنسی خود هستی، می توانی با </a:t>
            </a:r>
            <a:r>
              <a:rPr lang="en-AU" sz="1200" b="0" i="0" u="none" strike="noStrike" dirty="0">
                <a:highlight>
                  <a:srgbClr val="000000">
                    <a:alpha val="0"/>
                  </a:srgbClr>
                </a:highlight>
                <a:latin typeface="Dubai" panose="020B0503030403030204" pitchFamily="34" charset="-78"/>
                <a:cs typeface="Dubai" panose="020B0503030403030204" pitchFamily="34" charset="-78"/>
              </a:rPr>
              <a:t>1800</a:t>
            </a:r>
            <a:r>
              <a:rPr lang="fa" sz="1200" b="0" i="0" u="none" strike="noStrike" dirty="0">
                <a:highlight>
                  <a:srgbClr val="000000">
                    <a:alpha val="0"/>
                  </a:srgbClr>
                </a:highlight>
                <a:latin typeface="Dubai" panose="020B0503030403030204" pitchFamily="34" charset="-78"/>
                <a:cs typeface="Dubai" panose="020B0503030403030204" pitchFamily="34" charset="-78"/>
              </a:rPr>
              <a:t>RESPECT تماس بگیرید. </a:t>
            </a:r>
          </a:p>
          <a:p>
            <a:pPr marL="191564" indent="-191564" algn="r" defTabSz="1021679" rtl="1">
              <a:buFont typeface="Arial" panose="020B0604020202020204" pitchFamily="34" charset="0"/>
              <a:buChar char="•"/>
              <a:defRPr/>
            </a:pPr>
            <a:r>
              <a:rPr lang="en-AU" sz="1200" b="0" i="0" u="none" strike="noStrike" dirty="0">
                <a:highlight>
                  <a:srgbClr val="000000">
                    <a:alpha val="0"/>
                  </a:srgbClr>
                </a:highlight>
                <a:latin typeface="Dubai" panose="020B0503030403030204" pitchFamily="34" charset="-78"/>
                <a:cs typeface="Dubai" panose="020B0503030403030204" pitchFamily="34" charset="-78"/>
              </a:rPr>
              <a:t>1800</a:t>
            </a:r>
            <a:r>
              <a:rPr lang="fa" sz="1200" b="0" i="0" u="none" strike="noStrike" dirty="0">
                <a:highlight>
                  <a:srgbClr val="000000">
                    <a:alpha val="0"/>
                  </a:srgbClr>
                </a:highlight>
                <a:latin typeface="Dubai" panose="020B0503030403030204" pitchFamily="34" charset="-78"/>
                <a:cs typeface="Dubai" panose="020B0503030403030204" pitchFamily="34" charset="-78"/>
              </a:rPr>
              <a:t>RESPECT خدمات مشوره ملی تجاوز جنسی و خشونت خانگی است. </a:t>
            </a:r>
          </a:p>
          <a:p>
            <a:pPr marL="191564" indent="-191564" algn="r" defTabSz="1021679" rtl="1">
              <a:buFont typeface="Arial" panose="020B0604020202020204" pitchFamily="34" charset="0"/>
              <a:buChar char="•"/>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تو می توانی در هر زمان با این خدمات تماس بگیری - 24 ساعت شبانه روز، 7 روز هفته.  </a:t>
            </a:r>
          </a:p>
          <a:p>
            <a:pPr marL="191564" indent="-191564" algn="r" defTabSz="1021679" rtl="1">
              <a:buFont typeface="Arial" panose="020B0604020202020204" pitchFamily="34" charset="0"/>
              <a:buChar char="•"/>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اگر انگلیسی زبان اول تو نیست و ترجیح می دهی به زبان خودت صحبت کنی، می توانی برای داشتن ترجمان درخواست بدهی. </a:t>
            </a:r>
          </a:p>
          <a:p>
            <a:pPr marL="191564" indent="-191564" algn="r" defTabSz="1021679" rtl="1">
              <a:buFont typeface="Arial" panose="020B0604020202020204" pitchFamily="34" charset="0"/>
              <a:buChar char="•"/>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مشاوران به داستان تو گوش می دهند و خدماتی را ارائه می دهند که برای تو و موقعیتت مناسب باشد. </a:t>
            </a:r>
          </a:p>
          <a:p>
            <a:pPr marL="191564" indent="-191564" algn="r" defTabSz="1021679" rtl="1">
              <a:buFont typeface="Arial" panose="020B0604020202020204" pitchFamily="34" charset="0"/>
              <a:buChar char="•"/>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همچنین می توانی برای کسب معلومات به زبان های مختلف و یافتن خدمات حمایوی در ایالت یا ساحه خود به ویب سایت آنها به آدرس </a:t>
            </a:r>
            <a:r>
              <a:rPr lang="en-AU" sz="1200" b="0" i="0" u="none" strike="noStrike" dirty="0">
                <a:highlight>
                  <a:srgbClr val="000000">
                    <a:alpha val="0"/>
                  </a:srgbClr>
                </a:highlight>
                <a:latin typeface="Dubai" panose="020B0503030403030204" pitchFamily="34" charset="-78"/>
                <a:cs typeface="Dubai" panose="020B0503030403030204" pitchFamily="34" charset="-78"/>
              </a:rPr>
              <a:t>1800respect.org.au</a:t>
            </a:r>
            <a:r>
              <a:rPr lang="fa" sz="1200" b="0" i="0" u="none" strike="noStrike" dirty="0">
                <a:highlight>
                  <a:srgbClr val="000000">
                    <a:alpha val="0"/>
                  </a:srgbClr>
                </a:highlight>
                <a:latin typeface="Dubai" panose="020B0503030403030204" pitchFamily="34" charset="-78"/>
                <a:cs typeface="Dubai" panose="020B0503030403030204" pitchFamily="34" charset="-78"/>
              </a:rPr>
              <a:t> مراجعه کنی.</a:t>
            </a:r>
            <a:endParaRPr lang="en-AU" dirty="0">
              <a:latin typeface="Dubai" panose="020B0503030403030204" pitchFamily="34" charset="-78"/>
              <a:cs typeface="Dubai" panose="020B0503030403030204" pitchFamily="34" charset="-78"/>
            </a:endParaRPr>
          </a:p>
          <a:p>
            <a:pPr marL="191564" indent="-191564" algn="r" defTabSz="1021679" rtl="1">
              <a:buFont typeface="Arial" panose="020B0604020202020204" pitchFamily="34" charset="0"/>
              <a:buChar char="•"/>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همچنین ممکن یک دوست، عضوی از فامیل، بزرگ جامعه یا کارمند صحی داشته باشی که به او اعتماد داری و بنابراین می توانی از او رهنمایی یا حمایت بخواهی. </a:t>
            </a:r>
          </a:p>
          <a:p>
            <a:pPr algn="r" defTabSz="1021679">
              <a:defRPr/>
            </a:pPr>
            <a:endParaRPr lang="en-AU" dirty="0">
              <a:latin typeface="Dubai" panose="020B0503030403030204" pitchFamily="34" charset="-78"/>
              <a:cs typeface="Dubai" panose="020B0503030403030204" pitchFamily="34" charset="-78"/>
            </a:endParaRPr>
          </a:p>
          <a:p>
            <a:pPr algn="r" defTabSz="1021679">
              <a:defRPr/>
            </a:pPr>
            <a:endParaRPr lang="en-AU" dirty="0">
              <a:latin typeface="Dubai" panose="020B0503030403030204" pitchFamily="34" charset="-78"/>
              <a:cs typeface="Dubai" panose="020B0503030403030204" pitchFamily="34" charset="-78"/>
            </a:endParaRPr>
          </a:p>
          <a:p>
            <a:pPr algn="r"/>
            <a:endParaRPr lang="en-AU" dirty="0">
              <a:latin typeface="Dubai" panose="020B0503030403030204" pitchFamily="34" charset="-78"/>
              <a:cs typeface="Dubai" panose="020B0503030403030204" pitchFamily="34" charset="-78"/>
            </a:endParaRP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A2BCA65F-F723-424D-873F-249CBDDCC7C8}" type="slidenum">
              <a:rPr lang="en-AU" smtClean="0"/>
              <a:t>44</a:t>
            </a:fld>
            <a:endParaRPr lang="en-AU"/>
          </a:p>
        </p:txBody>
      </p:sp>
    </p:spTree>
    <p:extLst>
      <p:ext uri="{BB962C8B-B14F-4D97-AF65-F5344CB8AC3E}">
        <p14:creationId xmlns:p14="http://schemas.microsoft.com/office/powerpoint/2010/main" val="11331125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 sz="1200" b="0" i="0" u="none" strike="noStrike" dirty="0">
                <a:solidFill>
                  <a:schemeClr val="tx1"/>
                </a:solidFill>
                <a:highlight>
                  <a:srgbClr val="000000">
                    <a:alpha val="0"/>
                  </a:srgbClr>
                </a:highlight>
                <a:latin typeface="Dubai" panose="020B0503030403030204" pitchFamily="34" charset="-78"/>
                <a:cs typeface="Dubai" panose="020B0503030403030204" pitchFamily="34" charset="-78"/>
              </a:rPr>
              <a:t>در اینجا ویب سایت هایی با معلومات بیشتر در مورد موضوعات تحت پوشش در این ارائه وجود دارد:</a:t>
            </a:r>
          </a:p>
          <a:p>
            <a:pPr marL="181240" indent="-181240" algn="r" rtl="1">
              <a:buFont typeface="Arial" panose="020B0604020202020204" pitchFamily="34" charset="0"/>
              <a:buChar char="•"/>
            </a:pPr>
            <a:r>
              <a:rPr lang="en-AU" sz="1200" b="0" i="0" u="none" strike="noStrike" dirty="0">
                <a:solidFill>
                  <a:schemeClr val="tx1"/>
                </a:solidFill>
                <a:highlight>
                  <a:srgbClr val="000000">
                    <a:alpha val="0"/>
                  </a:srgbClr>
                </a:highlight>
                <a:latin typeface="Dubai" panose="020B0503030403030204" pitchFamily="34" charset="-78"/>
                <a:cs typeface="Dubai" panose="020B0503030403030204" pitchFamily="34" charset="-78"/>
              </a:rPr>
              <a:t> </a:t>
            </a:r>
            <a:r>
              <a:rPr lang="fa" sz="1200" b="0" i="0" u="none" strike="noStrike" dirty="0">
                <a:solidFill>
                  <a:schemeClr val="tx1"/>
                </a:solidFill>
                <a:highlight>
                  <a:srgbClr val="000000">
                    <a:alpha val="0"/>
                  </a:srgbClr>
                </a:highlight>
                <a:latin typeface="Dubai" panose="020B0503030403030204" pitchFamily="34" charset="-78"/>
                <a:cs typeface="Dubai" panose="020B0503030403030204" pitchFamily="34" charset="-78"/>
              </a:rPr>
              <a:t>Health Translations – healthtranslations.vic.gov.au – یک کتابخانه آنلاین رایگان از معلومات و منابع ترجمه شده در مورد صحت و تندرستی. می توانی معلومات را بر اساس زبان و موضوع جستجو کنید.</a:t>
            </a:r>
          </a:p>
          <a:p>
            <a:pPr marL="181240" indent="-181240" algn="r" rtl="1">
              <a:buFont typeface="Arial" panose="020B0604020202020204" pitchFamily="34" charset="0"/>
              <a:buChar char="•"/>
            </a:pPr>
            <a:r>
              <a:rPr lang="fa" sz="1200" b="0" i="0" u="none" strike="noStrike" dirty="0">
                <a:solidFill>
                  <a:schemeClr val="tx1"/>
                </a:solidFill>
                <a:highlight>
                  <a:srgbClr val="000000">
                    <a:alpha val="0"/>
                  </a:srgbClr>
                </a:highlight>
                <a:latin typeface="Dubai" panose="020B0503030403030204" pitchFamily="34" charset="-78"/>
                <a:cs typeface="Dubai" panose="020B0503030403030204" pitchFamily="34" charset="-78"/>
              </a:rPr>
              <a:t>Multicultural Centre for Women</a:t>
            </a:r>
            <a:r>
              <a:rPr lang="en-AU" sz="1200" b="0" i="0" u="none" strike="noStrike" dirty="0">
                <a:solidFill>
                  <a:schemeClr val="tx1"/>
                </a:solidFill>
                <a:highlight>
                  <a:srgbClr val="000000">
                    <a:alpha val="0"/>
                  </a:srgbClr>
                </a:highlight>
                <a:latin typeface="Dubai" panose="020B0503030403030204" pitchFamily="34" charset="-78"/>
                <a:cs typeface="Dubai" panose="020B0503030403030204" pitchFamily="34" charset="-78"/>
              </a:rPr>
              <a:t>’s Health</a:t>
            </a:r>
            <a:r>
              <a:rPr lang="fa" sz="1200" b="0" i="0" u="none" strike="noStrike" dirty="0">
                <a:solidFill>
                  <a:schemeClr val="tx1"/>
                </a:solidFill>
                <a:highlight>
                  <a:srgbClr val="000000">
                    <a:alpha val="0"/>
                  </a:srgbClr>
                </a:highlight>
                <a:latin typeface="Dubai" panose="020B0503030403030204" pitchFamily="34" charset="-78"/>
                <a:cs typeface="Dubai" panose="020B0503030403030204" pitchFamily="34" charset="-78"/>
              </a:rPr>
              <a:t> - mcwh.com.au - یک سازمان ملی، مبتنی بر جامعه، که برای زنان مهاجر و پناهنده تهیه شده و توسط چنین زنانی مدیریت می‌شود. آنها فهرست کتابخانه چند زبانه با هزاران منبع در مورد صحت زنان به بیش از 70 زبان دارند.</a:t>
            </a:r>
            <a:endParaRPr lang="en-AU" sz="1200" i="0" dirty="0">
              <a:solidFill>
                <a:schemeClr val="tx1"/>
              </a:solidFill>
              <a:latin typeface="Dubai" panose="020B0503030403030204" pitchFamily="34" charset="-78"/>
              <a:cs typeface="Dubai" panose="020B0503030403030204" pitchFamily="34" charset="-78"/>
            </a:endParaRPr>
          </a:p>
          <a:p>
            <a:pPr marL="181240" indent="-181240" algn="r" rtl="1">
              <a:buFont typeface="Arial" panose="020B0604020202020204" pitchFamily="34" charset="0"/>
              <a:buChar char="•"/>
            </a:pPr>
            <a:r>
              <a:rPr lang="fa" sz="1200" b="0" i="0" u="none" strike="noStrike" dirty="0">
                <a:solidFill>
                  <a:schemeClr val="tx1"/>
                </a:solidFill>
                <a:highlight>
                  <a:srgbClr val="000000">
                    <a:alpha val="0"/>
                  </a:srgbClr>
                </a:highlight>
                <a:latin typeface="Dubai" panose="020B0503030403030204" pitchFamily="34" charset="-78"/>
                <a:cs typeface="Dubai" panose="020B0503030403030204" pitchFamily="34" charset="-78"/>
              </a:rPr>
              <a:t>Family Planning Alliance Australia </a:t>
            </a:r>
            <a:r>
              <a:rPr lang="en-AU" sz="1200" b="0" i="0" u="none" strike="noStrike" dirty="0">
                <a:solidFill>
                  <a:schemeClr val="tx1"/>
                </a:solidFill>
                <a:highlight>
                  <a:srgbClr val="000000">
                    <a:alpha val="0"/>
                  </a:srgbClr>
                </a:highlight>
                <a:latin typeface="Dubai" panose="020B0503030403030204" pitchFamily="34" charset="-78"/>
                <a:cs typeface="Dubai" panose="020B0503030403030204" pitchFamily="34" charset="-78"/>
              </a:rPr>
              <a:t> </a:t>
            </a:r>
            <a:r>
              <a:rPr lang="fa" sz="1200" b="0" i="0" u="none" strike="noStrike" dirty="0">
                <a:solidFill>
                  <a:schemeClr val="tx1"/>
                </a:solidFill>
                <a:highlight>
                  <a:srgbClr val="000000">
                    <a:alpha val="0"/>
                  </a:srgbClr>
                </a:highlight>
                <a:latin typeface="Dubai" panose="020B0503030403030204" pitchFamily="34" charset="-78"/>
                <a:cs typeface="Dubai" panose="020B0503030403030204" pitchFamily="34" charset="-78"/>
              </a:rPr>
              <a:t>– familyplanningallianceaustralia.org.au – حاوی معلومات در باره صحت باروری و جنسی همراه با ارائه خدمات در هر ایالت و ساحه. ویب‌ سایت‌های دولتی معلوماتی را درباره موضوعات مختلف صحت جنسی و باروری، مانند پیشگیری از حاملگی، حاملگی پلان ناشده، سقط جنین یا روابط محترمانه ارائه می‌دهند.</a:t>
            </a:r>
          </a:p>
          <a:p>
            <a:pPr marL="181240" indent="-181240" algn="r" defTabSz="966612" rtl="1">
              <a:buFont typeface="Arial" panose="020B0604020202020204" pitchFamily="34" charset="0"/>
              <a:buChar char="•"/>
              <a:defRPr/>
            </a:pPr>
            <a:r>
              <a:rPr lang="en-AU" sz="1200" b="0" i="0" u="none" strike="noStrike" dirty="0">
                <a:solidFill>
                  <a:schemeClr val="tx1"/>
                </a:solidFill>
                <a:highlight>
                  <a:srgbClr val="000000">
                    <a:alpha val="0"/>
                  </a:srgbClr>
                </a:highlight>
                <a:latin typeface="Dubai" panose="020B0503030403030204" pitchFamily="34" charset="-78"/>
                <a:cs typeface="Dubai" panose="020B0503030403030204" pitchFamily="34" charset="-78"/>
              </a:rPr>
              <a:t> </a:t>
            </a:r>
            <a:r>
              <a:rPr lang="fa" sz="1200" b="0" i="0" u="none" strike="noStrike" dirty="0">
                <a:solidFill>
                  <a:schemeClr val="tx1"/>
                </a:solidFill>
                <a:highlight>
                  <a:srgbClr val="000000">
                    <a:alpha val="0"/>
                  </a:srgbClr>
                </a:highlight>
                <a:latin typeface="Dubai" panose="020B0503030403030204" pitchFamily="34" charset="-78"/>
                <a:cs typeface="Dubai" panose="020B0503030403030204" pitchFamily="34" charset="-78"/>
              </a:rPr>
              <a:t>Contraception– contraception.org.au – یک ویب سایت به زبان انگلیسی با معلوماتی در مورد روش های مختلف پیشگیری از حاملگی.</a:t>
            </a:r>
          </a:p>
          <a:p>
            <a:pPr marL="181240" indent="-181240" algn="r" defTabSz="966612" rtl="1">
              <a:buFont typeface="Arial" panose="020B0604020202020204" pitchFamily="34" charset="0"/>
              <a:buChar char="•"/>
              <a:defRPr/>
            </a:pPr>
            <a:r>
              <a:rPr lang="fa" sz="1200" b="0" i="0" u="none" strike="noStrike" dirty="0">
                <a:solidFill>
                  <a:schemeClr val="tx1"/>
                </a:solidFill>
                <a:highlight>
                  <a:srgbClr val="000000">
                    <a:alpha val="0"/>
                  </a:srgbClr>
                </a:highlight>
                <a:latin typeface="Dubai" panose="020B0503030403030204" pitchFamily="34" charset="-78"/>
                <a:cs typeface="Dubai" panose="020B0503030403030204" pitchFamily="34" charset="-78"/>
              </a:rPr>
              <a:t>healthdirect </a:t>
            </a:r>
            <a:r>
              <a:rPr lang="en-AU" sz="1200" b="0" i="0" u="none" strike="noStrike" dirty="0">
                <a:solidFill>
                  <a:schemeClr val="tx1"/>
                </a:solidFill>
                <a:highlight>
                  <a:srgbClr val="000000">
                    <a:alpha val="0"/>
                  </a:srgbClr>
                </a:highlight>
                <a:latin typeface="Dubai" panose="020B0503030403030204" pitchFamily="34" charset="-78"/>
                <a:cs typeface="Dubai" panose="020B0503030403030204" pitchFamily="34" charset="-78"/>
              </a:rPr>
              <a:t> </a:t>
            </a:r>
            <a:r>
              <a:rPr lang="fa" sz="1200" b="0" i="0" u="none" strike="noStrike" dirty="0">
                <a:solidFill>
                  <a:schemeClr val="tx1"/>
                </a:solidFill>
                <a:highlight>
                  <a:srgbClr val="000000">
                    <a:alpha val="0"/>
                  </a:srgbClr>
                </a:highlight>
                <a:latin typeface="Dubai" panose="020B0503030403030204" pitchFamily="34" charset="-78"/>
                <a:cs typeface="Dubai" panose="020B0503030403030204" pitchFamily="34" charset="-78"/>
              </a:rPr>
              <a:t>– healthdirect.gov.au – ویب‌ سایت دولت آسترالیا با معلومات صحی در مورد موضوعات مختلف و خط کمک 24 ساعته، 7 روز هفته، </a:t>
            </a:r>
            <a:r>
              <a:rPr lang="en-US" sz="1200" b="0" i="0" kern="1200" baseline="0" dirty="0">
                <a:solidFill>
                  <a:schemeClr val="tx1"/>
                </a:solidFill>
                <a:effectLst/>
                <a:latin typeface="Dubai" panose="020B0503030403030204" pitchFamily="34" charset="-78"/>
                <a:cs typeface="Dubai" panose="020B0503030403030204" pitchFamily="34" charset="-78"/>
              </a:rPr>
              <a:t>1800 022 222</a:t>
            </a:r>
            <a:r>
              <a:rPr lang="fa" sz="1200" b="0" i="0" u="none" strike="noStrike" dirty="0">
                <a:solidFill>
                  <a:schemeClr val="tx1"/>
                </a:solidFill>
                <a:highlight>
                  <a:srgbClr val="000000">
                    <a:alpha val="0"/>
                  </a:srgbClr>
                </a:highlight>
                <a:latin typeface="Dubai" panose="020B0503030403030204" pitchFamily="34" charset="-78"/>
                <a:cs typeface="Dubai" panose="020B0503030403030204" pitchFamily="34" charset="-78"/>
              </a:rPr>
              <a:t>.</a:t>
            </a:r>
          </a:p>
          <a:p>
            <a:pPr marL="181240" indent="-181240" algn="r" defTabSz="966612" rtl="1">
              <a:buFont typeface="Arial" panose="020B0604020202020204" pitchFamily="34" charset="0"/>
              <a:buChar char="•"/>
              <a:defRPr/>
            </a:pPr>
            <a:r>
              <a:rPr lang="en-AU" sz="1200" b="0" i="0" u="none" strike="noStrike" dirty="0">
                <a:solidFill>
                  <a:schemeClr val="tx1"/>
                </a:solidFill>
                <a:highlight>
                  <a:srgbClr val="000000">
                    <a:alpha val="0"/>
                  </a:srgbClr>
                </a:highlight>
                <a:latin typeface="Dubai" panose="020B0503030403030204" pitchFamily="34" charset="-78"/>
                <a:cs typeface="Dubai" panose="020B0503030403030204" pitchFamily="34" charset="-78"/>
              </a:rPr>
              <a:t> </a:t>
            </a:r>
            <a:r>
              <a:rPr lang="fa" sz="1200" b="0" i="0" u="none" strike="noStrike" dirty="0">
                <a:solidFill>
                  <a:schemeClr val="tx1"/>
                </a:solidFill>
                <a:highlight>
                  <a:srgbClr val="000000">
                    <a:alpha val="0"/>
                  </a:srgbClr>
                </a:highlight>
                <a:latin typeface="Dubai" panose="020B0503030403030204" pitchFamily="34" charset="-78"/>
                <a:cs typeface="Dubai" panose="020B0503030403030204" pitchFamily="34" charset="-78"/>
              </a:rPr>
              <a:t>Australian Women</a:t>
            </a:r>
            <a:r>
              <a:rPr lang="en-AU" sz="1200" b="0" i="0" u="none" strike="noStrike" dirty="0">
                <a:solidFill>
                  <a:schemeClr val="tx1"/>
                </a:solidFill>
                <a:highlight>
                  <a:srgbClr val="000000">
                    <a:alpha val="0"/>
                  </a:srgbClr>
                </a:highlight>
                <a:latin typeface="Dubai" panose="020B0503030403030204" pitchFamily="34" charset="-78"/>
                <a:cs typeface="Dubai" panose="020B0503030403030204" pitchFamily="34" charset="-78"/>
              </a:rPr>
              <a:t>’s Health Network</a:t>
            </a:r>
            <a:r>
              <a:rPr lang="fa" sz="1200" b="0" i="0" u="none" strike="noStrike" dirty="0">
                <a:solidFill>
                  <a:schemeClr val="tx1"/>
                </a:solidFill>
                <a:highlight>
                  <a:srgbClr val="000000">
                    <a:alpha val="0"/>
                  </a:srgbClr>
                </a:highlight>
                <a:latin typeface="Dubai" panose="020B0503030403030204" pitchFamily="34" charset="-78"/>
                <a:cs typeface="Dubai" panose="020B0503030403030204" pitchFamily="34" charset="-78"/>
              </a:rPr>
              <a:t>– awhn.org.au/organisations – یک ویب‌سایت به زبان انگلیسی با فهرستی از سازمان‌ها در تمام ایالت‌ها و ساحاتی که خدمات صحی زنان را ارائه می‌کنند.</a:t>
            </a:r>
          </a:p>
          <a:p>
            <a:pPr marL="0" indent="0" algn="r" defTabSz="966612">
              <a:buFont typeface="Arial" panose="020B0604020202020204" pitchFamily="34" charset="0"/>
              <a:buNone/>
              <a:defRPr/>
            </a:pPr>
            <a:endParaRPr lang="en-AU" b="0" i="0" dirty="0">
              <a:solidFill>
                <a:schemeClr val="tx1"/>
              </a:solidFill>
              <a:latin typeface="Dubai" panose="020B0503030403030204" pitchFamily="34" charset="-78"/>
              <a:cs typeface="Dubai" panose="020B0503030403030204" pitchFamily="34" charset="-78"/>
            </a:endParaRP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A2BCA65F-F723-424D-873F-249CBDDCC7C8}" type="slidenum">
              <a:rPr lang="en-AU" smtClean="0"/>
              <a:t>45</a:t>
            </a:fld>
            <a:endParaRPr lang="en-AU"/>
          </a:p>
        </p:txBody>
      </p:sp>
    </p:spTree>
    <p:extLst>
      <p:ext uri="{BB962C8B-B14F-4D97-AF65-F5344CB8AC3E}">
        <p14:creationId xmlns:p14="http://schemas.microsoft.com/office/powerpoint/2010/main" val="260995096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ct val="0"/>
              </a:spcBef>
              <a:spcAft>
                <a:spcPct val="0"/>
              </a:spcAft>
              <a:buClrTx/>
              <a:buSzTx/>
              <a:buFontTx/>
              <a:buNone/>
              <a:defRPr/>
            </a:pPr>
            <a:r>
              <a:rPr lang="fa" sz="1200" b="0" i="1" u="none" strike="noStrike" dirty="0">
                <a:solidFill>
                  <a:srgbClr val="000000"/>
                </a:solidFill>
                <a:highlight>
                  <a:srgbClr val="000000">
                    <a:alpha val="0"/>
                  </a:srgbClr>
                </a:highlight>
                <a:latin typeface="Dubai" panose="020B0503030403030204" pitchFamily="34" charset="-78"/>
                <a:cs typeface="Dubai" panose="020B0503030403030204" pitchFamily="34" charset="-78"/>
              </a:rPr>
              <a:t>یادداشت برای مددکار: جزئیات خدمات صحی محلی و مراکز صحی جنسی را ارائه دهید.</a:t>
            </a:r>
          </a:p>
          <a:p>
            <a:pPr algn="r"/>
            <a:endParaRPr lang="en-AU" dirty="0">
              <a:latin typeface="Dubai" panose="020B0503030403030204" pitchFamily="34" charset="-78"/>
              <a:cs typeface="Dubai" panose="020B0503030403030204" pitchFamily="34" charset="-78"/>
            </a:endParaRP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A2BCA65F-F723-424D-873F-249CBDDCC7C8}" type="slidenum">
              <a:rPr lang="en-AU" smtClean="0"/>
              <a:t>46</a:t>
            </a:fld>
            <a:endParaRPr lang="en-AU"/>
          </a:p>
        </p:txBody>
      </p:sp>
    </p:spTree>
    <p:extLst>
      <p:ext uri="{BB962C8B-B14F-4D97-AF65-F5344CB8AC3E}">
        <p14:creationId xmlns:p14="http://schemas.microsoft.com/office/powerpoint/2010/main" val="192505492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A2BCA65F-F723-424D-873F-249CBDDCC7C8}" type="slidenum">
              <a:rPr lang="en-AU" smtClean="0"/>
              <a:t>47</a:t>
            </a:fld>
            <a:endParaRPr lang="en-AU"/>
          </a:p>
        </p:txBody>
      </p:sp>
    </p:spTree>
    <p:extLst>
      <p:ext uri="{BB962C8B-B14F-4D97-AF65-F5344CB8AC3E}">
        <p14:creationId xmlns:p14="http://schemas.microsoft.com/office/powerpoint/2010/main" val="3963152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18" indent="-181218" algn="r" rtl="1">
              <a:buFont typeface="Arial" panose="020B0604020202020204" pitchFamily="34" charset="0"/>
              <a:buChar char="•"/>
            </a:pPr>
            <a:r>
              <a:rPr lang="fa" sz="1200" b="0" i="0" u="none" strike="noStrike" dirty="0">
                <a:solidFill>
                  <a:srgbClr val="222222"/>
                </a:solidFill>
                <a:highlight>
                  <a:srgbClr val="000000">
                    <a:alpha val="0"/>
                  </a:srgbClr>
                </a:highlight>
                <a:latin typeface="Dubai" panose="020B0503030403030204" pitchFamily="34" charset="-78"/>
                <a:cs typeface="Dubai" panose="020B0503030403030204" pitchFamily="34" charset="-78"/>
              </a:rPr>
              <a:t>داشتنن سطح خوبی از صحت جنسی مهم است. </a:t>
            </a:r>
          </a:p>
          <a:p>
            <a:pPr marL="181218" indent="-181218" algn="r" rtl="1">
              <a:buFont typeface="Arial" panose="020B0604020202020204" pitchFamily="34" charset="0"/>
              <a:buChar char="•"/>
            </a:pPr>
            <a:r>
              <a:rPr lang="fa" sz="1200" b="0" i="0" u="none" strike="noStrike" dirty="0">
                <a:solidFill>
                  <a:srgbClr val="222222"/>
                </a:solidFill>
                <a:highlight>
                  <a:srgbClr val="000000">
                    <a:alpha val="0"/>
                  </a:srgbClr>
                </a:highlight>
                <a:latin typeface="Dubai" panose="020B0503030403030204" pitchFamily="34" charset="-78"/>
                <a:cs typeface="Dubai" panose="020B0503030403030204" pitchFamily="34" charset="-78"/>
              </a:rPr>
              <a:t>صحت جنسی خوب یعنی تو:</a:t>
            </a:r>
          </a:p>
          <a:p>
            <a:pPr marL="664463" lvl="1" indent="-181218" algn="r" rtl="1">
              <a:buFont typeface="Calibri" panose="020F0502020204030204" pitchFamily="34" charset="0"/>
              <a:buChar char="-"/>
            </a:pPr>
            <a:r>
              <a:rPr lang="fa" sz="1200" b="0" i="0" u="none" strike="noStrike" dirty="0">
                <a:solidFill>
                  <a:srgbClr val="222222"/>
                </a:solidFill>
                <a:highlight>
                  <a:srgbClr val="000000">
                    <a:alpha val="0"/>
                  </a:srgbClr>
                </a:highlight>
                <a:latin typeface="Dubai" panose="020B0503030403030204" pitchFamily="34" charset="-78"/>
                <a:cs typeface="Dubai" panose="020B0503030403030204" pitchFamily="34" charset="-78"/>
              </a:rPr>
              <a:t>روابط محترمانه داشته باشی</a:t>
            </a:r>
          </a:p>
          <a:p>
            <a:pPr marL="664463" lvl="1" indent="-181218" algn="r" rtl="1">
              <a:buFont typeface="Calibri" panose="020F0502020204030204" pitchFamily="34" charset="0"/>
              <a:buChar char="-"/>
            </a:pPr>
            <a:r>
              <a:rPr lang="fa" sz="1200" b="0" i="0" u="none" strike="noStrike" dirty="0">
                <a:solidFill>
                  <a:srgbClr val="3C4245"/>
                </a:solidFill>
                <a:highlight>
                  <a:srgbClr val="000000">
                    <a:alpha val="0"/>
                  </a:srgbClr>
                </a:highlight>
                <a:latin typeface="Dubai" panose="020B0503030403030204" pitchFamily="34" charset="-78"/>
                <a:cs typeface="Dubai" panose="020B0503030403030204" pitchFamily="34" charset="-78"/>
              </a:rPr>
              <a:t>تجربیات جنسی لذت بخش و مصؤن داشته باشی</a:t>
            </a:r>
            <a:r>
              <a:rPr lang="fa" sz="1200" b="0" i="0" u="none" strike="noStrike" dirty="0">
                <a:solidFill>
                  <a:srgbClr val="222222"/>
                </a:solidFill>
                <a:highlight>
                  <a:srgbClr val="000000">
                    <a:alpha val="0"/>
                  </a:srgbClr>
                </a:highlight>
                <a:latin typeface="Dubai" panose="020B0503030403030204" pitchFamily="34" charset="-78"/>
                <a:cs typeface="Dubai" panose="020B0503030403030204" pitchFamily="34" charset="-78"/>
              </a:rPr>
              <a:t> </a:t>
            </a:r>
          </a:p>
          <a:p>
            <a:pPr marL="664463" lvl="1" indent="-181218" algn="r" rtl="1">
              <a:buFont typeface="Calibri" panose="020F0502020204030204" pitchFamily="34" charset="0"/>
              <a:buChar char="-"/>
            </a:pPr>
            <a:r>
              <a:rPr lang="fa" sz="1200" b="0" i="0" u="none" strike="noStrike" dirty="0">
                <a:solidFill>
                  <a:srgbClr val="222222"/>
                </a:solidFill>
                <a:highlight>
                  <a:srgbClr val="000000">
                    <a:alpha val="0"/>
                  </a:srgbClr>
                </a:highlight>
                <a:latin typeface="Dubai" panose="020B0503030403030204" pitchFamily="34" charset="-78"/>
                <a:cs typeface="Dubai" panose="020B0503030403030204" pitchFamily="34" charset="-78"/>
              </a:rPr>
              <a:t>احساس مصؤنیت بکنی و نگران خشونت یا اجبار نباشی - اجبار زمانی است که شخصی از زور یا تهدید استفاده می کند تا تو را مجبور به انجام کاری بکند.</a:t>
            </a:r>
          </a:p>
          <a:p>
            <a:pPr marL="664463" lvl="1" indent="-181218" algn="r" rtl="1">
              <a:buFont typeface="Calibri" panose="020F0502020204030204" pitchFamily="34" charset="0"/>
              <a:buChar char="-"/>
            </a:pPr>
            <a:r>
              <a:rPr lang="fa" sz="1200" b="0" i="0" u="none" strike="noStrike" dirty="0">
                <a:solidFill>
                  <a:srgbClr val="222222"/>
                </a:solidFill>
                <a:highlight>
                  <a:srgbClr val="000000">
                    <a:alpha val="0"/>
                  </a:srgbClr>
                </a:highlight>
                <a:latin typeface="Dubai" panose="020B0503030403030204" pitchFamily="34" charset="-78"/>
                <a:cs typeface="Dubai" panose="020B0503030403030204" pitchFamily="34" charset="-78"/>
              </a:rPr>
              <a:t>بتوانی به مراقبت ها و معلومات صحت جنسی دسترسی داشته باشی. تو باید بتوانی برای هر قسم مشکل جنسی، به عنوان مثال، نحوه جلوگیری از عفونت های مقاربتی (STI) کمک بگیری.</a:t>
            </a:r>
            <a:endParaRPr lang="en-AU" sz="1200" b="0" i="0" dirty="0">
              <a:solidFill>
                <a:srgbClr val="222222"/>
              </a:solidFill>
              <a:effectLst/>
              <a:latin typeface="Dubai" panose="020B0503030403030204" pitchFamily="34" charset="-78"/>
              <a:cs typeface="Dubai" panose="020B0503030403030204" pitchFamily="34" charset="-78"/>
            </a:endParaRPr>
          </a:p>
          <a:p>
            <a:endParaRPr lang="en-AU" dirty="0"/>
          </a:p>
        </p:txBody>
      </p:sp>
      <p:sp>
        <p:nvSpPr>
          <p:cNvPr id="4" name="Slide Number Placeholder 3"/>
          <p:cNvSpPr>
            <a:spLocks noGrp="1"/>
          </p:cNvSpPr>
          <p:nvPr>
            <p:ph type="sldNum" sz="quarter" idx="5"/>
          </p:nvPr>
        </p:nvSpPr>
        <p:spPr/>
        <p:txBody>
          <a:bodyPr/>
          <a:lstStyle/>
          <a:p>
            <a:fld id="{A2BCA65F-F723-424D-873F-249CBDDCC7C8}" type="slidenum">
              <a:rPr lang="en-AU" smtClean="0"/>
              <a:t>5</a:t>
            </a:fld>
            <a:endParaRPr lang="en-AU"/>
          </a:p>
        </p:txBody>
      </p:sp>
    </p:spTree>
    <p:extLst>
      <p:ext uri="{BB962C8B-B14F-4D97-AF65-F5344CB8AC3E}">
        <p14:creationId xmlns:p14="http://schemas.microsoft.com/office/powerpoint/2010/main" val="2661806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18" indent="-181218" algn="r" rtl="1">
              <a:buFont typeface="Arial" panose="020B0604020202020204" pitchFamily="34" charset="0"/>
              <a:buChar char="•"/>
            </a:pPr>
            <a:r>
              <a:rPr lang="fa" sz="1200" b="0" i="0" u="none" strike="noStrike" dirty="0">
                <a:solidFill>
                  <a:srgbClr val="222222"/>
                </a:solidFill>
                <a:highlight>
                  <a:srgbClr val="000000">
                    <a:alpha val="0"/>
                  </a:srgbClr>
                </a:highlight>
                <a:latin typeface="Dubai" panose="020B0503030403030204" pitchFamily="34" charset="-78"/>
                <a:cs typeface="Dubai" panose="020B0503030403030204" pitchFamily="34" charset="-78"/>
              </a:rPr>
              <a:t>مهم است که از صحت جنسی خود مراقبت کنی.</a:t>
            </a:r>
          </a:p>
          <a:p>
            <a:pPr marL="181218" indent="-181218" algn="r" rtl="1">
              <a:buFont typeface="Arial" panose="020B0604020202020204" pitchFamily="34" charset="0"/>
              <a:buChar char="•"/>
            </a:pPr>
            <a:r>
              <a:rPr lang="fa" sz="1200" b="0" i="0" u="none" strike="noStrike" dirty="0">
                <a:solidFill>
                  <a:srgbClr val="222222"/>
                </a:solidFill>
                <a:highlight>
                  <a:srgbClr val="000000">
                    <a:alpha val="0"/>
                  </a:srgbClr>
                </a:highlight>
                <a:latin typeface="Dubai" panose="020B0503030403030204" pitchFamily="34" charset="-78"/>
                <a:cs typeface="Dubai" panose="020B0503030403030204" pitchFamily="34" charset="-78"/>
              </a:rPr>
              <a:t>خوب است که یاد بگیری در مورد صحت جنسی با افراد ذیل صحبت کنید:</a:t>
            </a:r>
          </a:p>
          <a:p>
            <a:pPr marL="664463" lvl="1" indent="-181218" algn="r" rtl="1">
              <a:buFont typeface="Arial" panose="020B0604020202020204" pitchFamily="34" charset="0"/>
              <a:buChar char="-"/>
            </a:pPr>
            <a:r>
              <a:rPr lang="fa" sz="1200" b="0" i="0" u="none" strike="noStrike" dirty="0">
                <a:solidFill>
                  <a:srgbClr val="222222"/>
                </a:solidFill>
                <a:highlight>
                  <a:srgbClr val="000000">
                    <a:alpha val="0"/>
                  </a:srgbClr>
                </a:highlight>
                <a:latin typeface="Dubai" panose="020B0503030403030204" pitchFamily="34" charset="-78"/>
                <a:cs typeface="Dubai" panose="020B0503030403030204" pitchFamily="34" charset="-78"/>
              </a:rPr>
              <a:t>شرکای خودت، برای داشتن یک رابطه محترمانه </a:t>
            </a:r>
          </a:p>
          <a:p>
            <a:pPr marL="664463" lvl="1" indent="-181218" algn="r" rtl="1">
              <a:buFont typeface="Arial" panose="020B0604020202020204" pitchFamily="34" charset="0"/>
              <a:buChar char="-"/>
            </a:pPr>
            <a:r>
              <a:rPr lang="fa" sz="1200" b="0" i="0" u="none" strike="noStrike" dirty="0">
                <a:solidFill>
                  <a:srgbClr val="222222"/>
                </a:solidFill>
                <a:highlight>
                  <a:srgbClr val="000000">
                    <a:alpha val="0"/>
                  </a:srgbClr>
                </a:highlight>
                <a:latin typeface="Dubai" panose="020B0503030403030204" pitchFamily="34" charset="-78"/>
                <a:cs typeface="Dubai" panose="020B0503030403030204" pitchFamily="34" charset="-78"/>
              </a:rPr>
              <a:t>اطفالت، به این منظور که صحبت کردن در مورد صحت جنسی کمتر ناخوشایند باشد و به آنها کمک کنی تا در مورد صحت جنسی خود تصمیمات خوبی بگیرند.</a:t>
            </a:r>
          </a:p>
          <a:p>
            <a:pPr marL="181218" indent="-181218" algn="r" rtl="1">
              <a:buFont typeface="Arial" panose="020B0604020202020204" pitchFamily="34" charset="0"/>
              <a:buChar char="•"/>
            </a:pPr>
            <a:r>
              <a:rPr lang="fa" sz="1200" b="0" i="0" u="none" strike="noStrike" dirty="0">
                <a:solidFill>
                  <a:srgbClr val="222222"/>
                </a:solidFill>
                <a:highlight>
                  <a:srgbClr val="000000">
                    <a:alpha val="0"/>
                  </a:srgbClr>
                </a:highlight>
                <a:latin typeface="Dubai" panose="020B0503030403030204" pitchFamily="34" charset="-78"/>
                <a:cs typeface="Dubai" panose="020B0503030403030204" pitchFamily="34" charset="-78"/>
              </a:rPr>
              <a:t>در آسترالیا، صحبت در مورد صحت جنسی اشکالی ندارد. اطفال در مکاتب دولتی در مورد صحت جنسی می آموزند.</a:t>
            </a:r>
          </a:p>
          <a:p>
            <a:pPr marL="181218" indent="-181218" algn="r" rtl="1">
              <a:buFont typeface="Arial" panose="020B0604020202020204" pitchFamily="34" charset="0"/>
              <a:buChar char="•"/>
            </a:pPr>
            <a:r>
              <a:rPr lang="fa" sz="1200" b="0" i="0" u="none" strike="noStrike" dirty="0">
                <a:solidFill>
                  <a:srgbClr val="222222"/>
                </a:solidFill>
                <a:highlight>
                  <a:srgbClr val="000000">
                    <a:alpha val="0"/>
                  </a:srgbClr>
                </a:highlight>
                <a:latin typeface="Dubai" panose="020B0503030403030204" pitchFamily="34" charset="-78"/>
                <a:cs typeface="Dubai" panose="020B0503030403030204" pitchFamily="34" charset="-78"/>
              </a:rPr>
              <a:t>می‌توانی به کلینیک‌های ویژه بروی و با داکترها یانرس هایی صحبت کنی که می توانند در صورت داشتن مشکل در خصوص صحت جنسی به تو کمک کنند.</a:t>
            </a:r>
          </a:p>
          <a:p>
            <a:pPr marL="181218" indent="-181218" algn="r" defTabSz="966493" rtl="1">
              <a:buFont typeface="Arial" panose="020B0604020202020204" pitchFamily="34" charset="0"/>
              <a:buChar char="•"/>
              <a:defRPr/>
            </a:pPr>
            <a:r>
              <a:rPr lang="fa" sz="1200" b="0" i="0" u="none" strike="noStrike" dirty="0">
                <a:solidFill>
                  <a:srgbClr val="222222"/>
                </a:solidFill>
                <a:highlight>
                  <a:srgbClr val="000000">
                    <a:alpha val="0"/>
                  </a:srgbClr>
                </a:highlight>
                <a:latin typeface="Dubai" panose="020B0503030403030204" pitchFamily="34" charset="-78"/>
                <a:cs typeface="Dubai" panose="020B0503030403030204" pitchFamily="34" charset="-78"/>
              </a:rPr>
              <a:t>اگر مشکلی در صحت خود داری، مهم است که به داکتر یا نرس مراجعه کنی.</a:t>
            </a:r>
          </a:p>
          <a:p>
            <a:pPr marL="181218" indent="-181218" algn="r">
              <a:buFont typeface="Arial" panose="020B0604020202020204" pitchFamily="34" charset="0"/>
              <a:buChar char="•"/>
            </a:pPr>
            <a:endParaRPr lang="en-AU" dirty="0">
              <a:latin typeface="Dubai" panose="020B0503030403030204" pitchFamily="34" charset="-78"/>
              <a:cs typeface="Dubai" panose="020B0503030403030204" pitchFamily="34" charset="-78"/>
            </a:endParaRPr>
          </a:p>
          <a:p>
            <a:pPr algn="r"/>
            <a:endParaRPr lang="en-AU" dirty="0">
              <a:latin typeface="Dubai" panose="020B0503030403030204" pitchFamily="34" charset="-78"/>
              <a:cs typeface="Dubai" panose="020B0503030403030204" pitchFamily="34" charset="-78"/>
            </a:endParaRPr>
          </a:p>
          <a:p>
            <a:endParaRPr lang="en-AU" dirty="0"/>
          </a:p>
        </p:txBody>
      </p:sp>
      <p:sp>
        <p:nvSpPr>
          <p:cNvPr id="4" name="Slide Number Placeholder 3"/>
          <p:cNvSpPr>
            <a:spLocks noGrp="1"/>
          </p:cNvSpPr>
          <p:nvPr>
            <p:ph type="sldNum" sz="quarter" idx="5"/>
          </p:nvPr>
        </p:nvSpPr>
        <p:spPr/>
        <p:txBody>
          <a:bodyPr/>
          <a:lstStyle/>
          <a:p>
            <a:fld id="{A2BCA65F-F723-424D-873F-249CBDDCC7C8}" type="slidenum">
              <a:rPr lang="en-AU" smtClean="0"/>
              <a:t>6</a:t>
            </a:fld>
            <a:endParaRPr lang="en-AU"/>
          </a:p>
        </p:txBody>
      </p:sp>
    </p:spTree>
    <p:extLst>
      <p:ext uri="{BB962C8B-B14F-4D97-AF65-F5344CB8AC3E}">
        <p14:creationId xmlns:p14="http://schemas.microsoft.com/office/powerpoint/2010/main" val="33834616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بیا در مورد تمایلات جنسی گپ بزنیم.</a:t>
            </a:r>
          </a:p>
          <a:p>
            <a:pPr algn="r"/>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A2BCA65F-F723-424D-873F-249CBDDCC7C8}" type="slidenum">
              <a:rPr lang="en-AU" smtClean="0"/>
              <a:t>7</a:t>
            </a:fld>
            <a:endParaRPr lang="en-AU"/>
          </a:p>
        </p:txBody>
      </p:sp>
    </p:spTree>
    <p:extLst>
      <p:ext uri="{BB962C8B-B14F-4D97-AF65-F5344CB8AC3E}">
        <p14:creationId xmlns:p14="http://schemas.microsoft.com/office/powerpoint/2010/main" val="28971480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1564" indent="-191564" algn="r" rtl="1">
              <a:buFont typeface="Arial" panose="020B0604020202020204" pitchFamily="34" charset="0"/>
              <a:buChar char="•"/>
            </a:pPr>
            <a:r>
              <a:rPr lang="fa" sz="1200" b="0" i="0" u="none" strike="noStrike" dirty="0">
                <a:solidFill>
                  <a:srgbClr val="000000"/>
                </a:solidFill>
                <a:highlight>
                  <a:srgbClr val="000000">
                    <a:alpha val="0"/>
                  </a:srgbClr>
                </a:highlight>
                <a:latin typeface="Dubai" panose="020B0503030403030204" pitchFamily="34" charset="-78"/>
                <a:cs typeface="Dubai" panose="020B0503030403030204" pitchFamily="34" charset="-78"/>
              </a:rPr>
              <a:t>تمایلات جنسی بخش مهمی از صحت و تندرستی تو را در طول زندگی تشکیل می دهد. این یک موضوع پیچیده و شخصی است.</a:t>
            </a:r>
          </a:p>
          <a:p>
            <a:pPr marL="191564" indent="-191564" algn="r" rtl="1">
              <a:buFont typeface="Arial" panose="020B0604020202020204" pitchFamily="34" charset="0"/>
              <a:buChar char="•"/>
            </a:pPr>
            <a:r>
              <a:rPr lang="fa" sz="1200" b="0" i="0" u="none" strike="noStrike" dirty="0">
                <a:solidFill>
                  <a:srgbClr val="202124"/>
                </a:solidFill>
                <a:highlight>
                  <a:srgbClr val="000000">
                    <a:alpha val="0"/>
                  </a:srgbClr>
                </a:highlight>
                <a:latin typeface="Dubai" panose="020B0503030403030204" pitchFamily="34" charset="-78"/>
                <a:cs typeface="Dubai" panose="020B0503030403030204" pitchFamily="34" charset="-78"/>
              </a:rPr>
              <a:t>تمایلات جنسی در مورد احساسات، افکار، جاذبه ها و رفتارهای جنسی تو نسبت به افراد دیگر است</a:t>
            </a:r>
            <a:r>
              <a:rPr lang="fa" sz="1200" b="0" i="0" u="none" strike="noStrike" dirty="0">
                <a:highlight>
                  <a:srgbClr val="000000">
                    <a:alpha val="0"/>
                  </a:srgbClr>
                </a:highlight>
                <a:latin typeface="Dubai" panose="020B0503030403030204" pitchFamily="34" charset="-78"/>
                <a:cs typeface="Dubai" panose="020B0503030403030204" pitchFamily="34" charset="-78"/>
              </a:rPr>
              <a:t>. این احساسات و افکار عادی و طبیعی هستند.</a:t>
            </a:r>
          </a:p>
          <a:p>
            <a:pPr marL="191564" indent="-191564" algn="r" defTabSz="1021679" rtl="1">
              <a:buFont typeface="Arial" panose="020B0604020202020204" pitchFamily="34" charset="0"/>
              <a:buChar char="•"/>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تمایلات جنسی نیز تحت تأثیر موارد ذیل است: </a:t>
            </a:r>
          </a:p>
          <a:p>
            <a:pPr marL="665891" lvl="1" indent="-182645" algn="r" defTabSz="1021679" rtl="1">
              <a:buFont typeface="Calibri" panose="020F0502020204030204" pitchFamily="34" charset="0"/>
              <a:buChar char="-"/>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جنسیت بیولوژیکی تو- زن، مرد و غیره</a:t>
            </a:r>
          </a:p>
          <a:p>
            <a:pPr marL="665891" lvl="1" indent="-182645" algn="r" defTabSz="1021679" rtl="1">
              <a:buFont typeface="Calibri" panose="020F0502020204030204" pitchFamily="34" charset="0"/>
              <a:buChar char="-"/>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جنسیتی که احساس می کنی داری - زن، مرد یا غیره</a:t>
            </a:r>
          </a:p>
          <a:p>
            <a:pPr marL="665891" lvl="1" indent="-182645" algn="r" defTabSz="1021679" rtl="1">
              <a:buFont typeface="Calibri" panose="020F0502020204030204" pitchFamily="34" charset="0"/>
              <a:buChar char="-"/>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به کسی که جذب او می شوی</a:t>
            </a:r>
          </a:p>
          <a:p>
            <a:pPr marL="665891" lvl="1" indent="-182645" algn="r" defTabSz="1021679" rtl="1">
              <a:buFont typeface="Calibri" panose="020F0502020204030204" pitchFamily="34" charset="0"/>
              <a:buChar char="-"/>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تحریک جنسی، لذت، صمیمیت</a:t>
            </a:r>
          </a:p>
          <a:p>
            <a:pPr marL="665891" lvl="1" indent="-182645" algn="r" defTabSz="1021679" rtl="1">
              <a:buFont typeface="Calibri" panose="020F0502020204030204" pitchFamily="34" charset="0"/>
              <a:buChar char="-"/>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تولید مثل (اولاد دار شدن). </a:t>
            </a:r>
          </a:p>
          <a:p>
            <a:pPr marL="191564" indent="-191564" algn="r">
              <a:buFont typeface="Arial" panose="020B0604020202020204" pitchFamily="34" charset="0"/>
              <a:buChar char="•"/>
            </a:pPr>
            <a:endParaRPr lang="en-AU" b="0" dirty="0">
              <a:latin typeface="Dubai" panose="020B0503030403030204" pitchFamily="34" charset="-78"/>
              <a:cs typeface="Dubai" panose="020B0503030403030204" pitchFamily="34" charset="-78"/>
            </a:endParaRPr>
          </a:p>
          <a:p>
            <a:pPr algn="r"/>
            <a:endParaRPr lang="en-AU" dirty="0">
              <a:latin typeface="Dubai" panose="020B0503030403030204" pitchFamily="34" charset="-78"/>
              <a:cs typeface="Dubai" panose="020B0503030403030204" pitchFamily="34" charset="-78"/>
            </a:endParaRPr>
          </a:p>
          <a:p>
            <a:endParaRPr lang="en-AU" dirty="0"/>
          </a:p>
        </p:txBody>
      </p:sp>
      <p:sp>
        <p:nvSpPr>
          <p:cNvPr id="4" name="Slide Number Placeholder 3"/>
          <p:cNvSpPr>
            <a:spLocks noGrp="1"/>
          </p:cNvSpPr>
          <p:nvPr>
            <p:ph type="sldNum" sz="quarter" idx="5"/>
          </p:nvPr>
        </p:nvSpPr>
        <p:spPr/>
        <p:txBody>
          <a:bodyPr/>
          <a:lstStyle/>
          <a:p>
            <a:fld id="{A2BCA65F-F723-424D-873F-249CBDDCC7C8}" type="slidenum">
              <a:rPr lang="en-AU" smtClean="0"/>
              <a:t>8</a:t>
            </a:fld>
            <a:endParaRPr lang="en-AU"/>
          </a:p>
        </p:txBody>
      </p:sp>
    </p:spTree>
    <p:extLst>
      <p:ext uri="{BB962C8B-B14F-4D97-AF65-F5344CB8AC3E}">
        <p14:creationId xmlns:p14="http://schemas.microsoft.com/office/powerpoint/2010/main" val="1958611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18" indent="-181218"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تمایلات جنسی تو می تواند در طول زمان گسترش یافته و تبدیل شود.</a:t>
            </a:r>
          </a:p>
          <a:p>
            <a:pPr marL="181218" indent="-181218"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موارد زیادی می توانند بالای تمایلات جنسی تو تأثیر بگذارند:</a:t>
            </a:r>
          </a:p>
          <a:p>
            <a:pPr marL="665891" lvl="1" indent="-182645" algn="r" defTabSz="1012139" rtl="1">
              <a:buFont typeface="Calibri" panose="020F0502020204030204" pitchFamily="34" charset="0"/>
              <a:buChar char="-"/>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دوستان و فامیل</a:t>
            </a:r>
          </a:p>
          <a:p>
            <a:pPr marL="665891" lvl="1" indent="-182645" algn="r" rtl="1">
              <a:buFont typeface="Calibri" panose="020F050202020403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کلتور</a:t>
            </a:r>
          </a:p>
          <a:p>
            <a:pPr marL="665891" lvl="1" indent="-182645" algn="r" rtl="1">
              <a:buFont typeface="Calibri" panose="020F050202020403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مذهب</a:t>
            </a:r>
          </a:p>
          <a:p>
            <a:pPr marL="665891" lvl="1" indent="-182645" algn="r" rtl="1">
              <a:buFont typeface="Calibri" panose="020F050202020403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تجربیات گذشته</a:t>
            </a:r>
          </a:p>
          <a:p>
            <a:pPr marL="665891" lvl="1" indent="-182645" algn="r" rtl="1">
              <a:buFont typeface="Calibri" panose="020F050202020403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رسانه ها، مانند فلم، تلویزیون، شبکه های اجتماعی</a:t>
            </a:r>
          </a:p>
          <a:p>
            <a:pPr marL="665891" lvl="1" indent="-182645" algn="r" rtl="1">
              <a:buFont typeface="Calibri" panose="020F050202020403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پورنوگرافی (فلم یا نوشته شهوت انگیز). </a:t>
            </a: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A2BCA65F-F723-424D-873F-249CBDDCC7C8}" type="slidenum">
              <a:rPr lang="en-AU" smtClean="0"/>
              <a:t>9</a:t>
            </a:fld>
            <a:endParaRPr lang="en-AU"/>
          </a:p>
        </p:txBody>
      </p:sp>
    </p:spTree>
    <p:extLst>
      <p:ext uri="{BB962C8B-B14F-4D97-AF65-F5344CB8AC3E}">
        <p14:creationId xmlns:p14="http://schemas.microsoft.com/office/powerpoint/2010/main" val="3023223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9CDAC-F7B7-4A03-96E3-192036941302}"/>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4BC7B7DC-13FE-FD38-1A5B-3A4B47DF7A64}"/>
              </a:ext>
            </a:extLst>
          </p:cNvPr>
          <p:cNvSpPr>
            <a:spLocks noGrp="1"/>
          </p:cNvSpPr>
          <p:nvPr>
            <p:ph type="dt" sz="half" idx="10"/>
          </p:nvPr>
        </p:nvSpPr>
        <p:spPr/>
        <p:txBody>
          <a:bodyPr/>
          <a:lstStyle/>
          <a:p>
            <a:fld id="{256BA085-5A4D-4DF6-9302-A80DAB65DB9F}" type="datetimeFigureOut">
              <a:rPr lang="en-AU" smtClean="0"/>
              <a:t>16/09/2024</a:t>
            </a:fld>
            <a:endParaRPr lang="en-AU"/>
          </a:p>
        </p:txBody>
      </p:sp>
      <p:sp>
        <p:nvSpPr>
          <p:cNvPr id="4" name="Footer Placeholder 3">
            <a:extLst>
              <a:ext uri="{FF2B5EF4-FFF2-40B4-BE49-F238E27FC236}">
                <a16:creationId xmlns:a16="http://schemas.microsoft.com/office/drawing/2014/main" id="{6E00DEE5-9DB0-DA1F-348E-33E23BD72C8C}"/>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3A43225D-BC6F-94E5-5D0A-D11ADC4FD298}"/>
              </a:ext>
            </a:extLst>
          </p:cNvPr>
          <p:cNvSpPr>
            <a:spLocks noGrp="1"/>
          </p:cNvSpPr>
          <p:nvPr>
            <p:ph type="sldNum" sz="quarter" idx="12"/>
          </p:nvPr>
        </p:nvSpPr>
        <p:spPr/>
        <p:txBody>
          <a:bodyPr/>
          <a:lstStyle/>
          <a:p>
            <a:fld id="{A761D071-EE26-4FC1-87E9-46A7D053004C}" type="slidenum">
              <a:rPr lang="en-AU" smtClean="0"/>
              <a:t>‹#›</a:t>
            </a:fld>
            <a:endParaRPr lang="en-AU"/>
          </a:p>
        </p:txBody>
      </p:sp>
    </p:spTree>
    <p:extLst>
      <p:ext uri="{BB962C8B-B14F-4D97-AF65-F5344CB8AC3E}">
        <p14:creationId xmlns:p14="http://schemas.microsoft.com/office/powerpoint/2010/main" val="615216043"/>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ADD891-8AA5-3AC5-E882-5BE4F35D23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C7E552A9-9377-B9B2-999A-4F74E13905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7D3EBEA2-C792-6E14-A980-87A7486A6A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56BA085-5A4D-4DF6-9302-A80DAB65DB9F}" type="datetimeFigureOut">
              <a:rPr lang="en-AU" smtClean="0"/>
              <a:t>16/09/2024</a:t>
            </a:fld>
            <a:endParaRPr lang="en-AU"/>
          </a:p>
        </p:txBody>
      </p:sp>
      <p:sp>
        <p:nvSpPr>
          <p:cNvPr id="5" name="Footer Placeholder 4">
            <a:extLst>
              <a:ext uri="{FF2B5EF4-FFF2-40B4-BE49-F238E27FC236}">
                <a16:creationId xmlns:a16="http://schemas.microsoft.com/office/drawing/2014/main" id="{D0B2C327-D6BC-81F9-DBE6-BF2919B5FC2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61B55B4A-19DD-6C18-2661-6DA5EE55B4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761D071-EE26-4FC1-87E9-46A7D053004C}" type="slidenum">
              <a:rPr lang="en-AU" smtClean="0"/>
              <a:t>‹#›</a:t>
            </a:fld>
            <a:endParaRPr lang="en-AU"/>
          </a:p>
        </p:txBody>
      </p:sp>
    </p:spTree>
    <p:extLst>
      <p:ext uri="{BB962C8B-B14F-4D97-AF65-F5344CB8AC3E}">
        <p14:creationId xmlns:p14="http://schemas.microsoft.com/office/powerpoint/2010/main" val="3534187450"/>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7EE720C-1533-3E97-22FE-9E03C49FD1FE}"/>
              </a:ext>
            </a:extLst>
          </p:cNvPr>
          <p:cNvSpPr>
            <a:spLocks noGrp="1"/>
          </p:cNvSpPr>
          <p:nvPr>
            <p:ph type="title"/>
          </p:nvPr>
        </p:nvSpPr>
        <p:spPr/>
        <p:txBody>
          <a:bodyPr>
            <a:normAutofit fontScale="90000"/>
          </a:bodyPr>
          <a:lstStyle/>
          <a:p>
            <a:pPr algn="r"/>
            <a:r>
              <a:rPr lang="fa" sz="5400" b="1" i="0" u="none" strike="noStrike">
                <a:highlight>
                  <a:srgbClr val="000000">
                    <a:alpha val="0"/>
                  </a:srgbClr>
                </a:highlight>
                <a:latin typeface="Dubai" panose="020B0503030403030204" pitchFamily="34" charset="-78"/>
                <a:cs typeface="Dubai" panose="020B0503030403030204" pitchFamily="34" charset="-78"/>
              </a:rPr>
              <a:t>صحت جنسی</a:t>
            </a:r>
            <a:br>
              <a:rPr lang="en-US" sz="5400" b="1" i="0" u="none" strike="noStrike">
                <a:highlight>
                  <a:srgbClr val="000000">
                    <a:alpha val="0"/>
                  </a:srgbClr>
                </a:highlight>
                <a:latin typeface="Dubai" panose="020B0503030403030204" pitchFamily="34" charset="-78"/>
                <a:cs typeface="Dubai" panose="020B0503030403030204" pitchFamily="34" charset="-78"/>
              </a:rPr>
            </a:br>
            <a:r>
              <a:rPr lang="fa" sz="5400" b="1" i="0" u="none" strike="noStrike">
                <a:highlight>
                  <a:srgbClr val="000000">
                    <a:alpha val="0"/>
                  </a:srgbClr>
                </a:highlight>
                <a:latin typeface="Dubai" panose="020B0503030403030204" pitchFamily="34" charset="-78"/>
                <a:cs typeface="Dubai" panose="020B0503030403030204" pitchFamily="34" charset="-78"/>
              </a:rPr>
              <a:t>و روابط صحتمند</a:t>
            </a:r>
            <a:endParaRPr lang="en-AU" sz="5400" dirty="0">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AB5DB286-9D3D-EBA8-0851-F1D38AE11DDB}"/>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7727157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6955C54-7AA4-C005-DEAF-29DDC3FEC98D}"/>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2C60F98D-DEB8-38A6-D219-834BCD8627DB}"/>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2714309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D0920D9-A12D-3800-498A-7D887140E96E}"/>
              </a:ext>
            </a:extLst>
          </p:cNvPr>
          <p:cNvSpPr>
            <a:spLocks noGrp="1"/>
          </p:cNvSpPr>
          <p:nvPr>
            <p:ph type="title"/>
          </p:nvPr>
        </p:nvSpPr>
        <p:spPr/>
        <p:txBody>
          <a:bodyPr/>
          <a:lstStyle/>
          <a:p>
            <a:pPr algn="ctr" rtl="1"/>
            <a:r>
              <a:rPr lang="fa" sz="4800" i="0" u="none" strike="noStrike">
                <a:highlight>
                  <a:srgbClr val="000000">
                    <a:alpha val="0"/>
                  </a:srgbClr>
                </a:highlight>
                <a:latin typeface="Dubai" panose="020B0503030403030204" pitchFamily="34" charset="-78"/>
                <a:cs typeface="Dubai" panose="020B0503030403030204" pitchFamily="34" charset="-78"/>
              </a:rPr>
              <a:t>لذت جنسی</a:t>
            </a:r>
            <a:endParaRPr lang="fa" sz="4800"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A058A8D1-258C-AB1A-55D1-6CCE89C048AB}"/>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5997004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BDFE493-CBF1-1563-909B-34287C8FEDA3}"/>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D61E2028-70DD-EC3A-B52C-28EB1200EE73}"/>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8986338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7F729D8-14A5-74DF-ACF8-63C0DD77372B}"/>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10A31C2A-DF70-62DC-A6DC-05B4C16D31F1}"/>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8820948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874D398-8950-1F62-231B-65F3A2BC6EC1}"/>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BAE60C8B-9675-61C3-9B5C-24A79BF94C7C}"/>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8208899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CA698D4-702B-BCD5-59C1-CA877A94FA04}"/>
              </a:ext>
            </a:extLst>
          </p:cNvPr>
          <p:cNvSpPr>
            <a:spLocks noGrp="1"/>
          </p:cNvSpPr>
          <p:nvPr>
            <p:ph type="title"/>
          </p:nvPr>
        </p:nvSpPr>
        <p:spPr/>
        <p:txBody>
          <a:bodyPr/>
          <a:lstStyle/>
          <a:p>
            <a:pPr algn="ctr" rtl="1"/>
            <a:r>
              <a:rPr lang="fa" sz="4800" i="0" u="none" strike="noStrike">
                <a:highlight>
                  <a:srgbClr val="000000">
                    <a:alpha val="0"/>
                  </a:srgbClr>
                </a:highlight>
                <a:latin typeface="Dubai" panose="020B0503030403030204" pitchFamily="34" charset="-78"/>
                <a:cs typeface="Dubai" panose="020B0503030403030204" pitchFamily="34" charset="-78"/>
              </a:rPr>
              <a:t>مشکلات جنسی</a:t>
            </a:r>
            <a:endParaRPr lang="fa" sz="4800"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A53A75FA-BA60-ADF5-AF58-DD3E2E3E3982}"/>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9286515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4E146A9-E4BB-292C-A056-B68533C1698D}"/>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82C995A6-447D-4217-DD34-0D1B242213C3}"/>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0360969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02CD0ED-93F5-D6C9-3A1F-1C31EBB1DD4C}"/>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363D81A5-95FD-411A-C88C-665B10900A1B}"/>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3539882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096BF31-C988-98BD-2D74-F304FBA05A75}"/>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259A2FF8-9A31-332E-FD80-6A57FB24F815}"/>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9496089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C29970B-FC3E-2FC3-1401-256BD15E2B24}"/>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EC5F659E-DB13-2E7E-85D9-F813BFEE775D}"/>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124433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D3C2E05-317C-B324-3ECA-E616B871387A}"/>
              </a:ext>
            </a:extLst>
          </p:cNvPr>
          <p:cNvSpPr>
            <a:spLocks noGrp="1"/>
          </p:cNvSpPr>
          <p:nvPr>
            <p:ph type="title"/>
          </p:nvPr>
        </p:nvSpPr>
        <p:spPr/>
        <p:txBody>
          <a:bodyPr/>
          <a:lstStyle/>
          <a:p>
            <a:endParaRPr lang="en-AU"/>
          </a:p>
        </p:txBody>
      </p:sp>
      <p:pic>
        <p:nvPicPr>
          <p:cNvPr id="4" name="Picture 3">
            <a:extLst>
              <a:ext uri="{FF2B5EF4-FFF2-40B4-BE49-F238E27FC236}">
                <a16:creationId xmlns:a16="http://schemas.microsoft.com/office/drawing/2014/main" id="{5677B19B-F8AC-6667-C644-9C5738B3422E}"/>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8929506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4C42235-C97E-C68A-831B-BBAE6F46B787}"/>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D68816E3-F09F-9DA4-5572-3DF83ED7125C}"/>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4771649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D9A27EF-DE58-BA9A-18E9-E11D655A74A9}"/>
              </a:ext>
            </a:extLst>
          </p:cNvPr>
          <p:cNvSpPr>
            <a:spLocks noGrp="1"/>
          </p:cNvSpPr>
          <p:nvPr>
            <p:ph type="title"/>
          </p:nvPr>
        </p:nvSpPr>
        <p:spPr/>
        <p:txBody>
          <a:bodyPr/>
          <a:lstStyle/>
          <a:p>
            <a:pPr algn="ctr" rtl="1"/>
            <a:r>
              <a:rPr lang="fa" sz="4800" i="0" u="none" strike="noStrike">
                <a:highlight>
                  <a:srgbClr val="000000">
                    <a:alpha val="0"/>
                  </a:srgbClr>
                </a:highlight>
                <a:latin typeface="Dubai" panose="020B0503030403030204" pitchFamily="34" charset="-78"/>
                <a:cs typeface="Dubai" panose="020B0503030403030204" pitchFamily="34" charset="-78"/>
              </a:rPr>
              <a:t>روابط محترمانه و رضایتمندی </a:t>
            </a:r>
            <a:endParaRPr lang="fa" sz="4800"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9EC3CD1C-1949-E0D2-7D8A-C9E9259E53A8}"/>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4091087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D456815-9334-7C93-697E-ED2A3A1CFA0C}"/>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2E4E364A-C4C6-B5A8-0176-FFFE1BAE5D04}"/>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5549492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DA1F7F8-9580-F700-63AF-9E4F6CAF5E73}"/>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3E549248-D9EC-4CD2-CFDA-50F8C672F8A5}"/>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4271764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43EE3B5-9229-6B1F-60A4-0B16BA778857}"/>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BCD4D31F-5B2C-64AB-1F4C-E5B0CAEE9777}"/>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0306786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D83910F-B29B-021D-42B2-C44B56A883EA}"/>
              </a:ext>
            </a:extLst>
          </p:cNvPr>
          <p:cNvSpPr>
            <a:spLocks noGrp="1"/>
          </p:cNvSpPr>
          <p:nvPr>
            <p:ph type="title"/>
          </p:nvPr>
        </p:nvSpPr>
        <p:spPr/>
        <p:txBody>
          <a:bodyPr/>
          <a:lstStyle/>
          <a:p>
            <a:pPr algn="ctr" rtl="1"/>
            <a:r>
              <a:rPr lang="fa" sz="4800" i="0" u="none" strike="noStrike">
                <a:highlight>
                  <a:srgbClr val="000000">
                    <a:alpha val="0"/>
                  </a:srgbClr>
                </a:highlight>
                <a:latin typeface="Dubai" panose="020B0503030403030204" pitchFamily="34" charset="-78"/>
                <a:cs typeface="Dubai" panose="020B0503030403030204" pitchFamily="34" charset="-78"/>
              </a:rPr>
              <a:t>عفونت های مقاربتی (STIها)</a:t>
            </a:r>
            <a:endParaRPr lang="fa" sz="4800"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27641088-A1E3-5EBB-F2F9-01D706807BA9}"/>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5972059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E7B55B4-8EE9-0B56-F8E8-58D592B6F326}"/>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30816CAD-85C0-12DA-3DAF-13719D34B7C7}"/>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5555394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DAE85DB-7280-5843-80BA-773CBE33F247}"/>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46C0FB0F-F288-B93F-9444-9F6C42316109}"/>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7605248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6B3FB45-B51D-C231-CED7-E1BABC9AA9DC}"/>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2A84A53B-0AF7-C40C-759D-33911D9E418A}"/>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0392802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ED3EAEB-CFE6-BC2C-FBE6-66F1CB70EE03}"/>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2E71D80D-5E73-7AF9-885E-0DCDE1335D34}"/>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8965350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10FB24C-4306-85AC-854D-1F2D529BA73D}"/>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947D1063-8176-9D84-F049-567061EE15FB}"/>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1546367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AB5D41E-403F-DFD6-E64B-89C1BB22E570}"/>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33EA9C98-89D5-8025-C67D-16B1B33CEFA6}"/>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5444515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8E226E7-0395-49B1-20F2-81CEB9A93ED0}"/>
              </a:ext>
            </a:extLst>
          </p:cNvPr>
          <p:cNvSpPr>
            <a:spLocks noGrp="1"/>
          </p:cNvSpPr>
          <p:nvPr>
            <p:ph type="title"/>
          </p:nvPr>
        </p:nvSpPr>
        <p:spPr/>
        <p:txBody>
          <a:bodyPr/>
          <a:lstStyle/>
          <a:p>
            <a:pPr algn="ctr" rtl="1"/>
            <a:r>
              <a:rPr lang="fa" sz="4800" i="0" u="none" strike="noStrike">
                <a:highlight>
                  <a:srgbClr val="000000">
                    <a:alpha val="0"/>
                  </a:srgbClr>
                </a:highlight>
                <a:latin typeface="Dubai" panose="020B0503030403030204" pitchFamily="34" charset="-78"/>
                <a:cs typeface="Dubai" panose="020B0503030403030204" pitchFamily="34" charset="-78"/>
              </a:rPr>
              <a:t>پیشگیری از حاملگی</a:t>
            </a:r>
            <a:endParaRPr lang="fa" sz="4800"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6C35FEAB-363A-8459-F7D0-67190B59702F}"/>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2259057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2F6B798-97E2-A3F9-C449-4085BD6DDBA0}"/>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46AA4FD9-D4A4-857D-00B2-FC732588057C}"/>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1573590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B054B56-DA28-44DF-7420-5C3F45AF31A8}"/>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66AC3E64-DEF5-BFF1-5DC4-F25770B13BC9}"/>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6765786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11BED75-C26B-A17B-FBEA-2DD0EC23F8F4}"/>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21B36B36-C01B-378F-3AA5-C760AC908591}"/>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0395562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8B19BB8-20D1-94C5-2366-6BB0F94E3FA4}"/>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F200A37E-D2B8-88AA-ED86-C9A457A3D1A0}"/>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681557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DAA4AAF-8DDC-8D9C-0023-41EF38BE76F5}"/>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AF674285-DEEF-65E0-4E7E-A5FE418C3A3A}"/>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5967122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C41F449-04D3-71D7-4F5C-494095E44C0B}"/>
              </a:ext>
            </a:extLst>
          </p:cNvPr>
          <p:cNvSpPr>
            <a:spLocks noGrp="1"/>
          </p:cNvSpPr>
          <p:nvPr>
            <p:ph type="title"/>
          </p:nvPr>
        </p:nvSpPr>
        <p:spPr/>
        <p:txBody>
          <a:bodyPr/>
          <a:lstStyle/>
          <a:p>
            <a:pPr algn="ctr" rtl="1"/>
            <a:r>
              <a:rPr lang="fa" sz="4800" i="0" u="none" strike="noStrike">
                <a:highlight>
                  <a:srgbClr val="000000">
                    <a:alpha val="0"/>
                  </a:srgbClr>
                </a:highlight>
                <a:latin typeface="Dubai" panose="020B0503030403030204" pitchFamily="34" charset="-78"/>
                <a:cs typeface="Dubai" panose="020B0503030403030204" pitchFamily="34" charset="-78"/>
              </a:rPr>
              <a:t>حاملگی ناخواسته و سقط جنین</a:t>
            </a:r>
            <a:endParaRPr lang="fa" sz="4800"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158A63D6-4778-A185-87AE-9A2D4DF4BDC4}"/>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9498202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11E9EBA-1A4F-C969-37EE-5BC6C8044576}"/>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1910F220-D766-7A31-E280-C2A278A0C910}"/>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2771661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B6AB7C4-D2DD-7DAB-1592-1CE8740EA598}"/>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0A4AF3AF-DA71-4510-1EDB-E51D1BCA11EF}"/>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657460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0FF00AD-3F6F-D98B-5E46-04F0123E67E9}"/>
              </a:ext>
            </a:extLst>
          </p:cNvPr>
          <p:cNvSpPr>
            <a:spLocks noGrp="1"/>
          </p:cNvSpPr>
          <p:nvPr>
            <p:ph type="title"/>
          </p:nvPr>
        </p:nvSpPr>
        <p:spPr/>
        <p:txBody>
          <a:bodyPr/>
          <a:lstStyle/>
          <a:p>
            <a:pPr algn="ctr" rtl="1"/>
            <a:r>
              <a:rPr lang="fa" sz="4800" i="0" u="none" strike="noStrike">
                <a:highlight>
                  <a:srgbClr val="000000">
                    <a:alpha val="0"/>
                  </a:srgbClr>
                </a:highlight>
                <a:latin typeface="Dubai" panose="020B0503030403030204" pitchFamily="34" charset="-78"/>
                <a:cs typeface="Dubai" panose="020B0503030403030204" pitchFamily="34" charset="-78"/>
              </a:rPr>
              <a:t>صحت جنسی</a:t>
            </a:r>
            <a:endParaRPr lang="fa" sz="4800"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607FCC1A-3BA1-79C1-9E32-3B39A634072E}"/>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7778280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25B6414-4FF2-8019-2E55-DC10498538CA}"/>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C45F8F8B-B607-A9B3-E564-AF6451E890ED}"/>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3298391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C309930-617B-028F-05B4-11E3471046F4}"/>
              </a:ext>
            </a:extLst>
          </p:cNvPr>
          <p:cNvSpPr>
            <a:spLocks noGrp="1"/>
          </p:cNvSpPr>
          <p:nvPr>
            <p:ph type="title"/>
          </p:nvPr>
        </p:nvSpPr>
        <p:spPr/>
        <p:txBody>
          <a:bodyPr/>
          <a:lstStyle/>
          <a:p>
            <a:pPr algn="ctr" rtl="1"/>
            <a:r>
              <a:rPr lang="fa" sz="4800" i="0" u="none" strike="noStrike">
                <a:highlight>
                  <a:srgbClr val="000000">
                    <a:alpha val="0"/>
                  </a:srgbClr>
                </a:highlight>
                <a:latin typeface="Dubai" panose="020B0503030403030204" pitchFamily="34" charset="-78"/>
                <a:cs typeface="Dubai" panose="020B0503030403030204" pitchFamily="34" charset="-78"/>
              </a:rPr>
              <a:t>انتخاب تو</a:t>
            </a:r>
            <a:endParaRPr lang="fa" sz="4800"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B7357853-F93C-8E82-4D84-4615F7880E9B}"/>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0383079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447D54F-6418-6FCA-E270-96462A070046}"/>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BAD34035-CE93-AB58-A702-9872AEFE2972}"/>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1826149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4204514-A618-7199-5071-B345C71E1B61}"/>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9EAEAFD5-6590-B682-69B4-151F4087A05E}"/>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5956455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D0404EF-D82F-86B7-69D4-1BB4AF08D410}"/>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59B0FA9E-500C-E65C-BEA3-289B98708DAB}"/>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397313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B452225-5248-CB36-F2FB-E962F5A1EEF5}"/>
              </a:ext>
            </a:extLst>
          </p:cNvPr>
          <p:cNvSpPr>
            <a:spLocks noGrp="1"/>
          </p:cNvSpPr>
          <p:nvPr>
            <p:ph type="title"/>
          </p:nvPr>
        </p:nvSpPr>
        <p:spPr/>
        <p:txBody>
          <a:bodyPr/>
          <a:lstStyle/>
          <a:p>
            <a:pPr algn="r" rtl="1"/>
            <a:r>
              <a:rPr lang="fa" sz="4000" b="1" i="0" u="none" strike="noStrike">
                <a:highlight>
                  <a:srgbClr val="000000">
                    <a:alpha val="0"/>
                  </a:srgbClr>
                </a:highlight>
                <a:latin typeface="Dubai" panose="020B0503030403030204" pitchFamily="34" charset="-78"/>
                <a:cs typeface="Dubai" panose="020B0503030403030204" pitchFamily="34" charset="-78"/>
              </a:rPr>
              <a:t>معلومات بیشتر برای مددکاران </a:t>
            </a:r>
            <a:endParaRPr lang="fa" sz="4000" b="1"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276CD9BA-D364-F9F5-3F0A-B0D82F32040E}"/>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1195113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427ADBD-2353-C0C2-6805-F54DAF462DE5}"/>
              </a:ext>
            </a:extLst>
          </p:cNvPr>
          <p:cNvSpPr>
            <a:spLocks noGrp="1"/>
          </p:cNvSpPr>
          <p:nvPr>
            <p:ph type="title"/>
          </p:nvPr>
        </p:nvSpPr>
        <p:spPr/>
        <p:txBody>
          <a:bodyPr/>
          <a:lstStyle/>
          <a:p>
            <a:pPr algn="r" rtl="1"/>
            <a:r>
              <a:rPr lang="fa" sz="4000" b="1" i="0" u="none" strike="noStrike">
                <a:highlight>
                  <a:srgbClr val="000000">
                    <a:alpha val="0"/>
                  </a:srgbClr>
                </a:highlight>
                <a:latin typeface="Dubai" panose="020B0503030403030204" pitchFamily="34" charset="-78"/>
                <a:cs typeface="Dubai" panose="020B0503030403030204" pitchFamily="34" charset="-78"/>
              </a:rPr>
              <a:t>خدمات محلی</a:t>
            </a:r>
            <a:endParaRPr lang="fa" sz="4000" b="1"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7405DCAC-4004-29DB-24C7-61B524550204}"/>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3625840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BDE317C-1286-F8F8-692F-6FBBEB6DF0C3}"/>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F97A4BE4-0239-3E16-2E5F-DB56150FFD3D}"/>
              </a:ext>
            </a:extLst>
          </p:cNvPr>
          <p:cNvPicPr>
            <a:picLocks noChangeAspect="1"/>
          </p:cNvPicPr>
          <p:nvPr/>
        </p:nvPicPr>
        <p:blipFill>
          <a:blip r:embed="rId3"/>
          <a:stretch>
            <a:fillRect/>
          </a:stretch>
        </p:blipFill>
        <p:spPr>
          <a:xfrm>
            <a:off x="-528" y="0"/>
            <a:ext cx="12192000" cy="6858000"/>
          </a:xfrm>
          <a:prstGeom prst="rect">
            <a:avLst/>
          </a:prstGeom>
        </p:spPr>
      </p:pic>
    </p:spTree>
    <p:extLst>
      <p:ext uri="{BB962C8B-B14F-4D97-AF65-F5344CB8AC3E}">
        <p14:creationId xmlns:p14="http://schemas.microsoft.com/office/powerpoint/2010/main" val="31826833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573B080-A7A0-0640-BD7C-D65A42A34EFF}"/>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284D031D-548E-3DEA-120B-B270E8279E37}"/>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6023525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E062417-71E0-4E9F-210B-B63A32C36221}"/>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F9F379F4-95B6-AA4D-B2B7-D0AEB42F9C41}"/>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768224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C52B180-A73D-1860-C8E9-78865AAFCEF7}"/>
              </a:ext>
            </a:extLst>
          </p:cNvPr>
          <p:cNvSpPr>
            <a:spLocks noGrp="1"/>
          </p:cNvSpPr>
          <p:nvPr>
            <p:ph type="title"/>
          </p:nvPr>
        </p:nvSpPr>
        <p:spPr/>
        <p:txBody>
          <a:bodyPr/>
          <a:lstStyle/>
          <a:p>
            <a:pPr algn="ctr" rtl="1"/>
            <a:r>
              <a:rPr lang="fa" sz="4800" i="0" u="none" strike="noStrike">
                <a:highlight>
                  <a:srgbClr val="000000">
                    <a:alpha val="0"/>
                  </a:srgbClr>
                </a:highlight>
                <a:latin typeface="Dubai" panose="020B0503030403030204" pitchFamily="34" charset="-78"/>
                <a:cs typeface="Dubai" panose="020B0503030403030204" pitchFamily="34" charset="-78"/>
              </a:rPr>
              <a:t>تمایلات جنسی</a:t>
            </a:r>
            <a:endParaRPr lang="fa" sz="4800"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9103D5D1-E3DC-8DCB-9B80-3A397E4EB140}"/>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665435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B9B3DF9-7F5E-9001-D777-7933621B8D7B}"/>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8B00B582-8EA8-4DE9-304E-F414F843D1BF}"/>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913875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6CAD106-D7EC-03F9-6698-B49C84A9040B}"/>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02248731-4AA1-BA29-030B-A35179FFFACE}"/>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5346141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16</TotalTime>
  <Words>4867</Words>
  <Application>Microsoft Office PowerPoint</Application>
  <PresentationFormat>Widescreen</PresentationFormat>
  <Paragraphs>294</Paragraphs>
  <Slides>47</Slides>
  <Notes>47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47</vt:i4>
      </vt:variant>
    </vt:vector>
  </HeadingPairs>
  <TitlesOfParts>
    <vt:vector size="54" baseType="lpstr">
      <vt:lpstr>Aptos</vt:lpstr>
      <vt:lpstr>Aptos Display</vt:lpstr>
      <vt:lpstr>Arial</vt:lpstr>
      <vt:lpstr>Calibri</vt:lpstr>
      <vt:lpstr>Courier New</vt:lpstr>
      <vt:lpstr>Dubai</vt:lpstr>
      <vt:lpstr>Office Theme</vt:lpstr>
      <vt:lpstr>صحت جنسی و روابط صحتمند</vt:lpstr>
      <vt:lpstr>PowerPoint Presentation</vt:lpstr>
      <vt:lpstr>PowerPoint Presentation</vt:lpstr>
      <vt:lpstr>صحت جنسی</vt:lpstr>
      <vt:lpstr>PowerPoint Presentation</vt:lpstr>
      <vt:lpstr>PowerPoint Presentation</vt:lpstr>
      <vt:lpstr>تمایلات جنسی</vt:lpstr>
      <vt:lpstr>PowerPoint Presentation</vt:lpstr>
      <vt:lpstr>PowerPoint Presentation</vt:lpstr>
      <vt:lpstr>PowerPoint Presentation</vt:lpstr>
      <vt:lpstr>لذت جنسی</vt:lpstr>
      <vt:lpstr>PowerPoint Presentation</vt:lpstr>
      <vt:lpstr>PowerPoint Presentation</vt:lpstr>
      <vt:lpstr>PowerPoint Presentation</vt:lpstr>
      <vt:lpstr>مشکلات جنسی</vt:lpstr>
      <vt:lpstr>PowerPoint Presentation</vt:lpstr>
      <vt:lpstr>PowerPoint Presentation</vt:lpstr>
      <vt:lpstr>PowerPoint Presentation</vt:lpstr>
      <vt:lpstr>PowerPoint Presentation</vt:lpstr>
      <vt:lpstr>PowerPoint Presentation</vt:lpstr>
      <vt:lpstr>روابط محترمانه و رضایتمندی </vt:lpstr>
      <vt:lpstr>PowerPoint Presentation</vt:lpstr>
      <vt:lpstr>PowerPoint Presentation</vt:lpstr>
      <vt:lpstr>PowerPoint Presentation</vt:lpstr>
      <vt:lpstr>عفونت های مقاربتی (STIها)</vt:lpstr>
      <vt:lpstr>PowerPoint Presentation</vt:lpstr>
      <vt:lpstr>PowerPoint Presentation</vt:lpstr>
      <vt:lpstr>PowerPoint Presentation</vt:lpstr>
      <vt:lpstr>PowerPoint Presentation</vt:lpstr>
      <vt:lpstr>PowerPoint Presentation</vt:lpstr>
      <vt:lpstr>پیشگیری از حاملگی</vt:lpstr>
      <vt:lpstr>PowerPoint Presentation</vt:lpstr>
      <vt:lpstr>PowerPoint Presentation</vt:lpstr>
      <vt:lpstr>PowerPoint Presentation</vt:lpstr>
      <vt:lpstr>PowerPoint Presentation</vt:lpstr>
      <vt:lpstr>PowerPoint Presentation</vt:lpstr>
      <vt:lpstr>حاملگی ناخواسته و سقط جنین</vt:lpstr>
      <vt:lpstr>PowerPoint Presentation</vt:lpstr>
      <vt:lpstr>PowerPoint Presentation</vt:lpstr>
      <vt:lpstr>PowerPoint Presentation</vt:lpstr>
      <vt:lpstr>انتخاب تو</vt:lpstr>
      <vt:lpstr>PowerPoint Presentation</vt:lpstr>
      <vt:lpstr>PowerPoint Presentation</vt:lpstr>
      <vt:lpstr>PowerPoint Presentation</vt:lpstr>
      <vt:lpstr>معلومات بیشتر برای مددکاران </vt:lpstr>
      <vt:lpstr>خدمات محلی</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Ewa Sosidko</dc:creator>
  <cp:lastModifiedBy>Ewa Sosidko</cp:lastModifiedBy>
  <cp:revision>4</cp:revision>
  <dcterms:created xsi:type="dcterms:W3CDTF">2024-08-19T05:50:24Z</dcterms:created>
  <dcterms:modified xsi:type="dcterms:W3CDTF">2024-09-16T06:03:09Z</dcterms:modified>
</cp:coreProperties>
</file>