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42" autoAdjust="0"/>
  </p:normalViewPr>
  <p:slideViewPr>
    <p:cSldViewPr snapToGrid="0">
      <p:cViewPr varScale="1">
        <p:scale>
          <a:sx n="120" d="100"/>
          <a:sy n="120" d="100"/>
        </p:scale>
        <p:origin x="1818" y="102"/>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9DA83C0-9744-4AB8-BAA2-0125EAA37B2A}"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678D485-1C1D-4CE3-8695-005E6341F11A}" type="slidenum">
              <a:rPr lang="en-AU" smtClean="0"/>
              <a:t>‹#›</a:t>
            </a:fld>
            <a:endParaRPr lang="en-AU"/>
          </a:p>
        </p:txBody>
      </p:sp>
    </p:spTree>
    <p:extLst>
      <p:ext uri="{BB962C8B-B14F-4D97-AF65-F5344CB8AC3E}">
        <p14:creationId xmlns:p14="http://schemas.microsoft.com/office/powerpoint/2010/main" val="805262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ملاحظة للمنسق:</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هذا العرض عبارة عن مجموعة من الموضوعات والرسائل المختلفة المتعلقة بالصحة الجنسية. الغرض منه هو أن يكون أداة لمساعدة المنسقين - عمال الدعم ثنائيو اللغة، والمهنيون الصحيون، والمعلمون، وقادة المجتمع - في التحدث عن الصحة الجنسية مع النساء من مجتمعات اللاجئات والمهاجرات. </a:t>
            </a:r>
          </a:p>
          <a:p>
            <a:pPr algn="r"/>
            <a:endParaRPr lang="en-AU" sz="1200" i="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لا يتعين عليك تقديم العرض بالكامل. </a:t>
            </a:r>
            <a:r>
              <a:rPr lang="ar" sz="1200" b="1" i="0" u="none" strike="noStrike" dirty="0">
                <a:highlight>
                  <a:srgbClr val="000000">
                    <a:alpha val="0"/>
                  </a:srgbClr>
                </a:highlight>
                <a:latin typeface="Dubai" panose="020B0503030403030204" pitchFamily="34" charset="-78"/>
                <a:cs typeface="Dubai" panose="020B0503030403030204" pitchFamily="34" charset="-78"/>
              </a:rPr>
              <a:t>اختر الموضوعات والرسائل ذات الصلة بجمهورك. </a:t>
            </a:r>
            <a:r>
              <a:rPr lang="ar" sz="1200" b="0" i="0" u="none" strike="noStrike" dirty="0">
                <a:highlight>
                  <a:srgbClr val="000000">
                    <a:alpha val="0"/>
                  </a:srgbClr>
                </a:highlight>
                <a:latin typeface="Dubai" panose="020B0503030403030204" pitchFamily="34" charset="-78"/>
                <a:cs typeface="Dubai" panose="020B0503030403030204" pitchFamily="34" charset="-78"/>
              </a:rPr>
              <a:t>نحن نقدر أن بعض الرسائل قد لا تكون مناسبة لبعض الثقافات أو أن المشاركات قد يجدن رسائل أو مواضيع معينة محرجة، مثل منع الحمل أو الإجهاض. إذا كانت الرسالة مهمة لجمهورك ولكنك ترغب في إيصالها بطريقة مختلفة، فلا تتردد في استخدام الكلمات الأكثر ملاءمة لجمهورك.</a:t>
            </a:r>
          </a:p>
          <a:p>
            <a:pPr algn="r"/>
            <a:endParaRPr lang="en-AU" sz="1200" i="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نحن نستخدم الضمير "أنت" و"الخاص بك" في هذا العرض التقديمي، كما نفعل في العروض التقديمية الأخرى في </a:t>
            </a:r>
            <a:r>
              <a:rPr lang="ar-BH" sz="1200" b="0" i="0" u="none" strike="noStrike" dirty="0">
                <a:highlight>
                  <a:srgbClr val="000000">
                    <a:alpha val="0"/>
                  </a:srgbClr>
                </a:highlight>
                <a:latin typeface="Dubai" panose="020B0503030403030204" pitchFamily="34" charset="-78"/>
                <a:cs typeface="Dubai" panose="020B0503030403030204" pitchFamily="34" charset="-78"/>
              </a:rPr>
              <a:t>دليل إرشادي</a:t>
            </a:r>
            <a:r>
              <a:rPr lang="ar" sz="1200" b="0" i="0" u="none" strike="noStrike" dirty="0">
                <a:highlight>
                  <a:srgbClr val="000000">
                    <a:alpha val="0"/>
                  </a:srgbClr>
                </a:highlight>
                <a:latin typeface="Dubai" panose="020B0503030403030204" pitchFamily="34" charset="-78"/>
                <a:cs typeface="Dubai" panose="020B0503030403030204" pitchFamily="34" charset="-78"/>
              </a:rPr>
              <a:t>. نعتقد أن هذا النوع من التحدث مباشرة إلى الجمهور يعمل بشكل جيد ويجعل الرسائل واضحة وموثوقة. إذا كان هذا الشكل المباشر صعبًا جدًا بالنسبة لجمهورك، فيمكنك استخدام الضمائر "نحن" أو "لدينا" أو "هي" بدلاً من ذلك.</a:t>
            </a:r>
          </a:p>
          <a:p>
            <a:endParaRPr lang="en-AU" i="0" dirty="0"/>
          </a:p>
        </p:txBody>
      </p:sp>
      <p:sp>
        <p:nvSpPr>
          <p:cNvPr id="4" name="Slide Number Placeholder 3"/>
          <p:cNvSpPr>
            <a:spLocks noGrp="1"/>
          </p:cNvSpPr>
          <p:nvPr>
            <p:ph type="sldNum" sz="quarter" idx="5"/>
          </p:nvPr>
        </p:nvSpPr>
        <p:spPr/>
        <p:txBody>
          <a:bodyPr/>
          <a:lstStyle/>
          <a:p>
            <a:fld id="{2678D485-1C1D-4CE3-8695-005E6341F11A}" type="slidenum">
              <a:rPr lang="en-AU" smtClean="0"/>
              <a:t>1</a:t>
            </a:fld>
            <a:endParaRPr lang="en-AU"/>
          </a:p>
        </p:txBody>
      </p:sp>
    </p:spTree>
    <p:extLst>
      <p:ext uri="{BB962C8B-B14F-4D97-AF65-F5344CB8AC3E}">
        <p14:creationId xmlns:p14="http://schemas.microsoft.com/office/powerpoint/2010/main" val="110786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لنتحدث عن المتعة الجنسية وما يمكن أن يؤثر على حياتك الجنسية.</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11</a:t>
            </a:fld>
            <a:endParaRPr lang="en-AU"/>
          </a:p>
        </p:txBody>
      </p:sp>
    </p:spTree>
    <p:extLst>
      <p:ext uri="{BB962C8B-B14F-4D97-AF65-F5344CB8AC3E}">
        <p14:creationId xmlns:p14="http://schemas.microsoft.com/office/powerpoint/2010/main" val="286717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على الرغم من أن الجنس بالنسبة لبعض الناس يتعلق بشكل أساسي بمحاولة إنجاب الأطفال، إلا أنه يجب أن يكون لطيفًا أيضًا.</a:t>
            </a:r>
          </a:p>
          <a:p>
            <a:pPr marL="181218" indent="-181218"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للمرأة نفس الحق في الشعور بالمتعة الجنسية مثل الرجل. من الجيد للمرأة أن تستمتع بالجنس وأن تشعر بالمتعة. من الجيد أن تعرف المرأة جسدها، وأن تعرف ما هو لطيف بالنسبة لها، وأن تعرف أين تحب أن يتم لمسها ولكن أيضًا ما لا تحبه.</a:t>
            </a:r>
          </a:p>
          <a:p>
            <a:pPr marL="191564" indent="-191564" algn="r" defTabSz="1021679"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إن التمتع بتجارب جنسية ممتعة مفيد أيضًا لصحتك. يمكن أن يساعدك على: النوم بشكل أفضل وتقليل التوتر وخفض ضغط الدم وتحسين صحة قلبك. </a:t>
            </a:r>
          </a:p>
          <a:p>
            <a:pPr marL="191564" indent="-191564" algn="r" defTabSz="1021679"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في أستراليا، من المقبول التحدث عن الجنس و</a:t>
            </a:r>
            <a:r>
              <a:rPr lang="ar-BH" sz="1200" b="0" i="0" u="none" strike="noStrike" dirty="0">
                <a:highlight>
                  <a:srgbClr val="000000">
                    <a:alpha val="0"/>
                  </a:srgbClr>
                </a:highlight>
                <a:latin typeface="Dubai" panose="020B0503030403030204" pitchFamily="34" charset="-78"/>
                <a:cs typeface="Dubai" panose="020B0503030403030204" pitchFamily="34" charset="-78"/>
              </a:rPr>
              <a:t>الحياة الجنسية</a:t>
            </a:r>
            <a:r>
              <a:rPr lang="ar" sz="1200" b="0" i="0" u="none" strike="noStrike" dirty="0">
                <a:highlight>
                  <a:srgbClr val="000000">
                    <a:alpha val="0"/>
                  </a:srgbClr>
                </a:highlight>
                <a:latin typeface="Dubai" panose="020B0503030403030204" pitchFamily="34" charset="-78"/>
                <a:cs typeface="Dubai" panose="020B0503030403030204" pitchFamily="34" charset="-78"/>
              </a:rPr>
              <a:t> والمتعة الجنسية. </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12</a:t>
            </a:fld>
            <a:endParaRPr lang="en-AU"/>
          </a:p>
        </p:txBody>
      </p:sp>
    </p:spTree>
    <p:extLst>
      <p:ext uri="{BB962C8B-B14F-4D97-AF65-F5344CB8AC3E}">
        <p14:creationId xmlns:p14="http://schemas.microsoft.com/office/powerpoint/2010/main" val="1055581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هناك أشياء يمكنك القيام بها لمساعدتك على الشعور بالمتعة وأن يكون لديك حياة جنسية أفضل.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يمكنك محاولة:</a:t>
            </a:r>
          </a:p>
          <a:p>
            <a:pPr marL="219159"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اكتشاف جنسانيتك من خلال التعرف على جسمك - من خلال استكشاف ما هو جيد من خلال لمسة شريكك أو لمستك الخاصة</a:t>
            </a:r>
          </a:p>
          <a:p>
            <a:pPr marL="219159"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التحدث مع شريكك الجنسي - من المهم أن تحاولي التحدث عما يناسبك وما لا يناسبك. إذا شعرت أنت وشريكك بالاحترام والرضى عن حياتكما الجنسية، فيمكن أن تكون علاقتكما أفضل وأقوى</a:t>
            </a:r>
          </a:p>
          <a:p>
            <a:pPr marL="219159"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إتاحة وقتًا لممارسة الجنس - نحن نعيش حياة مزدحمة، ولكن من الجيد أن تمارسي الجنس عندما تشعرين أنت وشريكك بذلك</a:t>
            </a:r>
          </a:p>
          <a:p>
            <a:pPr marL="219159"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تحدثي إلى طبيب أو ممرضة أو شخص موثوق به إذا كنت تعانين من مشاكل جنسية.</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13</a:t>
            </a:fld>
            <a:endParaRPr lang="en-AU"/>
          </a:p>
        </p:txBody>
      </p:sp>
    </p:spTree>
    <p:extLst>
      <p:ext uri="{BB962C8B-B14F-4D97-AF65-F5344CB8AC3E}">
        <p14:creationId xmlns:p14="http://schemas.microsoft.com/office/powerpoint/2010/main" val="1343502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من الطبيعي أن تتغير حياتك الجنسية على مدار حياتك. </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أن تؤثر أشياء كثيرة على حياتك الجنسية، مثل:</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تغيرات في جسمك في أوقات مختلفة من حياتك. على سبيل المثال، بعد الولادة أو عندما تتقدمين في العمر، قد لا تشعرين بالرغبة في ممارسة الجنس أو قد يكون الجنس مؤلمًا</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صحتك وصحة شريكك</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مزاجك - كيف تشعرين، وما إذا كنت متوترة</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 إذا كنت سعيدة في علاقتك</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مسؤولياتك في المنزل، مثل رعاية الأطفال الصغار أو الآباء المسنين أو غيرهم. </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14</a:t>
            </a:fld>
            <a:endParaRPr lang="en-AU"/>
          </a:p>
        </p:txBody>
      </p:sp>
    </p:spTree>
    <p:extLst>
      <p:ext uri="{BB962C8B-B14F-4D97-AF65-F5344CB8AC3E}">
        <p14:creationId xmlns:p14="http://schemas.microsoft.com/office/powerpoint/2010/main" val="96489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لنتحدث عن بعض المشاكل الجنسية الشائعة.</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15</a:t>
            </a:fld>
            <a:endParaRPr lang="en-AU"/>
          </a:p>
        </p:txBody>
      </p:sp>
    </p:spTree>
    <p:extLst>
      <p:ext uri="{BB962C8B-B14F-4D97-AF65-F5344CB8AC3E}">
        <p14:creationId xmlns:p14="http://schemas.microsoft.com/office/powerpoint/2010/main" val="91461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966493" rtl="1">
              <a:buFont typeface="Arial" pitchFamily="34" charset="0"/>
              <a:buChar char="•"/>
              <a:defRPr/>
            </a:pPr>
            <a:r>
              <a:rPr lang="ar"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كثير من النساء يقلقن من الجنس. على سبيل المثال، قد تجدين الجنس مؤلمًا أو قد تقلقين من عدم الرغبة في ممارسة الجنس.</a:t>
            </a:r>
          </a:p>
          <a:p>
            <a:pPr marL="191564" indent="-191564" algn="r" rtl="1">
              <a:buFont typeface="Arial" pitchFamily="34" charset="0"/>
              <a:buChar char="•"/>
            </a:pPr>
            <a:r>
              <a:rPr lang="ar"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يمكنك التحدث إلى طبيبك أو ممرضتك إذا كانت لديك أية مخاوف.</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16</a:t>
            </a:fld>
            <a:endParaRPr lang="en-AU"/>
          </a:p>
        </p:txBody>
      </p:sp>
    </p:spTree>
    <p:extLst>
      <p:ext uri="{BB962C8B-B14F-4D97-AF65-F5344CB8AC3E}">
        <p14:creationId xmlns:p14="http://schemas.microsoft.com/office/powerpoint/2010/main" val="2104257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بعض النساء يقلقن من الجنس المؤلم.</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الجنس المؤلم هو عندما تشعر المرأة بالألم قبل أو أثناء أو بعد ممارسة الجنس المهبلي. </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أن يؤثر الجنس المؤلم على أي شخص، ولكنه أكثر شيوعًا في:</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الشابات</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النساء اللواتي أنجبن حديثًا أو المرضعات</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النساء الأكبر سناً اللائي انقطع الطمث لديهن. </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17</a:t>
            </a:fld>
            <a:endParaRPr lang="en-AU"/>
          </a:p>
        </p:txBody>
      </p:sp>
    </p:spTree>
    <p:extLst>
      <p:ext uri="{BB962C8B-B14F-4D97-AF65-F5344CB8AC3E}">
        <p14:creationId xmlns:p14="http://schemas.microsoft.com/office/powerpoint/2010/main" val="37145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966493"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لأشياء مختلفة أن تسبب الجنس المؤلم. </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تعانين من الألم عند ممارسة الجنس، يمكنك التحدث إلى طبيبك أو ممرضتك. </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يمكنهم مساعدتك في معرفة سبب كون الجنس مؤلمًا والتوصية بالعلاج المناسب. </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فقد يمكنهم:</a:t>
            </a:r>
          </a:p>
          <a:p>
            <a:pPr marL="665891" lvl="1" indent="-182645" algn="r" defTabSz="966612"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علاج سبب الألم</a:t>
            </a:r>
          </a:p>
          <a:p>
            <a:pPr marL="665891" lvl="1" indent="-182645" algn="r" defTabSz="966612"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التوصية باستخدام المزلقات - المزلقات عبارة عن مواد هلامية وسوائل وزيوت خاصة يمكنك وضعها داخل المهبل وعلى قضيب شريكك لجعل المهبل رطبًا وتجنب الألم أثناء ممارسة الجنس </a:t>
            </a:r>
          </a:p>
          <a:p>
            <a:pPr marL="665891" lvl="1" indent="-182645" algn="r" defTabSz="966612"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التوصية باستخدام كريم خاص لمهبلك إذا كنت قد انجبتي مؤخرًا أو إذا كنت في مرحلة أكبر من الحياة - في الوقت الذي تتوقف فيه الدورة الشهرية</a:t>
            </a:r>
          </a:p>
          <a:p>
            <a:pPr marL="665891" lvl="1" indent="-182645" algn="r" defTabSz="966612"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اقتراح طرق للاسترخاء أثناء ممارسة الجنس</a:t>
            </a:r>
          </a:p>
          <a:p>
            <a:pPr marL="665891" lvl="1" indent="-182645" algn="r" defTabSz="966612"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إحالتك إلى أخصائي، على سبيل المثال أخصائي علاج طبيعي متخصص في صحة المرأة.</a:t>
            </a: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18</a:t>
            </a:fld>
            <a:endParaRPr lang="en-AU"/>
          </a:p>
        </p:txBody>
      </p:sp>
    </p:spTree>
    <p:extLst>
      <p:ext uri="{BB962C8B-B14F-4D97-AF65-F5344CB8AC3E}">
        <p14:creationId xmlns:p14="http://schemas.microsoft.com/office/powerpoint/2010/main" val="429399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بالنسبة لبعض النساء، قد يكون عدم الرغبة في ممارسة الجنس مصدر قلق أيضًا. إن الاهتمام القليل أو عدم الاهتمام بممارسة الجنس يسمى انخفاض الرغبة الجنسية. الرغبة الجنسية هي مدى شعورك بالرغبة في ممارسة الجنس مع شريك أو بمفردك. </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لأي شخص أن يعاني من انخفاض الرغبة الجنسية. يمكن أن يحدث في أي عمر، لكنه يصبح أكثر شيوعًا مع تقدمنا في السن.  </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لم يزعجك انخفاض الرغبة الجنسية، فهذه ليست مشكلة. يعتبر انخفاض الرغبة الجنسية مشكلة فقط إذا كان يقلقك أو يجعلك تشعرين بالحزن. </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19</a:t>
            </a:fld>
            <a:endParaRPr lang="en-AU"/>
          </a:p>
        </p:txBody>
      </p:sp>
    </p:spTree>
    <p:extLst>
      <p:ext uri="{BB962C8B-B14F-4D97-AF65-F5344CB8AC3E}">
        <p14:creationId xmlns:p14="http://schemas.microsoft.com/office/powerpoint/2010/main" val="209435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كان لديك انخفاض في الرغبة الجنسية ويقلقك الأمر أو يجعلك تشعرين بالحزن، فهناك علاجات متاحة. </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لطبيبك مساعدتك في معرفة سبب انخفاض الرغبة الجنسية لديك والتوصية بالعلاج. على سبيل المثال، إذا كان انخفاض الرغبة الجنسية لديك بسبب بعض المشاكل في علاقتك، فقد يوصي طبيبك بعلاج العلاقة. </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20</a:t>
            </a:fld>
            <a:endParaRPr lang="en-AU"/>
          </a:p>
        </p:txBody>
      </p:sp>
    </p:spTree>
    <p:extLst>
      <p:ext uri="{BB962C8B-B14F-4D97-AF65-F5344CB8AC3E}">
        <p14:creationId xmlns:p14="http://schemas.microsoft.com/office/powerpoint/2010/main" val="313447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a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جسمي My Body. صحتي My Health.</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هي مجموعة أدوات تعليمية لمساعدة المنظمات والمعلمين على تقديم المعلومات الصحية للنساء من خلفيات مهاجرة ولاجئة. كما تشجع الحوار مع النساء حول صحتهن. </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مجموعة الأدوات هي عبارة عن سلسلة موسعة من العروض التقديمية حول موضوعات صحية مهمة، مثل الحياة الصحية أو الصحة العاطفية أو انقطاع الطمث أو الصحة الجنسية.</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تفضلي بزيارة </a:t>
            </a:r>
            <a:r>
              <a:rPr lang="a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 </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للحصول على مزيد من المعلومات وقائمة بالعروض التقديمية المتوفرة باللغة الإنجليزية ولغات أخرى.</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a:t>
            </a:fld>
            <a:endParaRPr lang="en-AU"/>
          </a:p>
        </p:txBody>
      </p:sp>
    </p:spTree>
    <p:extLst>
      <p:ext uri="{BB962C8B-B14F-4D97-AF65-F5344CB8AC3E}">
        <p14:creationId xmlns:p14="http://schemas.microsoft.com/office/powerpoint/2010/main" val="3142447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لنتحدث عن العلاقات القائمة على الاحترام والموافقة.</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21</a:t>
            </a:fld>
            <a:endParaRPr lang="en-AU"/>
          </a:p>
        </p:txBody>
      </p:sp>
    </p:spTree>
    <p:extLst>
      <p:ext uri="{BB962C8B-B14F-4D97-AF65-F5344CB8AC3E}">
        <p14:creationId xmlns:p14="http://schemas.microsoft.com/office/powerpoint/2010/main" val="1303738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إن وجود علاقة قائمة على الاحترام والصراحة والأمان أمر مهم لصحتك ورفاهيتك.</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أهم الأشياء في كل علاقة هي:</a:t>
            </a:r>
          </a:p>
          <a:p>
            <a:pPr marL="665891" lvl="1" indent="-182645" algn="r" defTabSz="966612"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الاحترام - عندما يقبل كلا الشريكين بعضهما البعض كما هما، بما في ذلك ما يحبان وما يكرهان والحدود التي يضعاها</a:t>
            </a:r>
          </a:p>
          <a:p>
            <a:pPr marL="665891" lvl="1" indent="-182645" algn="r" defTabSz="966612"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التواصل الصريح - عندما يمكنك التحدث بحرية مع شريكك عن أفكارك ومشاعرك واحتياجاتك وما يعجبك وما لا يعجبك </a:t>
            </a:r>
          </a:p>
          <a:p>
            <a:pPr marL="665891" lvl="1" indent="-182645" algn="r" defTabSz="966612"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الأمان - يجب ألا تشعري بالخوف من شريكك أو تجعلي شريكك يشعر بالخوف. </a:t>
            </a:r>
          </a:p>
          <a:p>
            <a:pPr algn="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22</a:t>
            </a:fld>
            <a:endParaRPr lang="en-AU"/>
          </a:p>
        </p:txBody>
      </p:sp>
    </p:spTree>
    <p:extLst>
      <p:ext uri="{BB962C8B-B14F-4D97-AF65-F5344CB8AC3E}">
        <p14:creationId xmlns:p14="http://schemas.microsoft.com/office/powerpoint/2010/main" val="343266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تتضمن العلاقة الجنسية السليمة الموافقة.</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عند الحديث عن الجنس، تعني الموافقة أنك توافقين بحرية وبكل سرور على ممارسة الجنس أو القيام بأشياء جنسية مع شخص آخر لأنك تريدين ذلك في ذلك الوقت. ويشمل ذلك أي نوع من أنواع الجنس: الجنس المهبلي أو الفموي أو الشرجي، أو أي أشياء جنسية تستمتعان بممارستها طالما أنكما ترغبان في ممارستها.</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يجب أن تكون الموافقة متبادلة، مما يعني أن كلا الشريكين موافقان.</a:t>
            </a:r>
          </a:p>
          <a:p>
            <a:pPr marL="191564" indent="-191564" algn="r" defTabSz="966612"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لا يهم إذا كانت هذه هي المرة الأولى أو المائة التي تمارسين فيها الجنس أو تمارسين أشياء جنسية مع شخص ما، فالموافقة مهمة دائمًا. </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لديكي الحق أن تقولي "لا"، حتى لو كان زوجك أو شريكك على المدى الطويل. قد لا تكونين في حالة مزاجية لممارسة الجنس، أو قد لا تحبين الأشياء الجنسية التي يقترحها شريكك، أو قد تكون مؤلمة بالنسبة لك.</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حتى إذا وافقتي على ممارسة الجنس مع شخص ما ولكنك غيرتي رأيك، يمكنك أن تقولي "توقف" في أي وقت، حتى أثناء ممارسة الجنس.</a:t>
            </a:r>
          </a:p>
          <a:p>
            <a:pPr marL="191564" indent="-191564" algn="r" defTabSz="1021679"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الجنس بدون موافقة هو عنف جنسي وهو غير مقبول. </a:t>
            </a:r>
          </a:p>
          <a:p>
            <a:pPr marL="191564" indent="-191564">
              <a:buFontTx/>
              <a:buChar cha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23</a:t>
            </a:fld>
            <a:endParaRPr lang="en-AU"/>
          </a:p>
        </p:txBody>
      </p:sp>
    </p:spTree>
    <p:extLst>
      <p:ext uri="{BB962C8B-B14F-4D97-AF65-F5344CB8AC3E}">
        <p14:creationId xmlns:p14="http://schemas.microsoft.com/office/powerpoint/2010/main" val="128449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1021679"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كنتي قلقة بشأن قيام شخص ما بممارسة الجنس أو القيام بأشياء جنسية لك دون موافقتك، أو إذا كنتي قلقة بشأن علاقتك الجنسية، فيمكنك الاتصال بـ </a:t>
            </a:r>
            <a:r>
              <a:rPr lang="en-AU" sz="1200" b="0" i="0" u="none" strike="noStrike" dirty="0">
                <a:highlight>
                  <a:srgbClr val="000000">
                    <a:alpha val="0"/>
                  </a:srgbClr>
                </a:highlight>
                <a:latin typeface="Dubai" panose="020B0503030403030204" pitchFamily="34" charset="-78"/>
                <a:cs typeface="Dubai" panose="020B0503030403030204" pitchFamily="34" charset="-78"/>
              </a:rPr>
              <a:t>1800RESPECT</a:t>
            </a:r>
            <a:r>
              <a:rPr lang="ar" sz="1200" b="0" i="0" u="none" strike="noStrike" dirty="0">
                <a:highlight>
                  <a:srgbClr val="000000">
                    <a:alpha val="0"/>
                  </a:srgbClr>
                </a:highlight>
                <a:latin typeface="Dubai" panose="020B0503030403030204" pitchFamily="34" charset="-78"/>
                <a:cs typeface="Dubai" panose="020B0503030403030204" pitchFamily="34" charset="-78"/>
              </a:rPr>
              <a:t>. </a:t>
            </a:r>
          </a:p>
          <a:p>
            <a:pPr marL="191564" indent="-191564" algn="r" defTabSz="1021679" rtl="1">
              <a:buFont typeface="Arial" pitchFamily="34" charset="0"/>
              <a:buChar char="•"/>
              <a:defRPr/>
            </a:pPr>
            <a:r>
              <a:rPr lang="en-AU" sz="1200" b="0" i="0" u="none" strike="noStrike" dirty="0">
                <a:highlight>
                  <a:srgbClr val="000000">
                    <a:alpha val="0"/>
                  </a:srgbClr>
                </a:highlight>
                <a:latin typeface="Dubai" panose="020B0503030403030204" pitchFamily="34" charset="-78"/>
                <a:cs typeface="Dubai" panose="020B0503030403030204" pitchFamily="34" charset="-78"/>
              </a:rPr>
              <a:t>1800RESPECT</a:t>
            </a:r>
            <a:r>
              <a:rPr lang="ar-EG" sz="1200" b="0" i="0" u="none" strike="noStrike" dirty="0">
                <a:highlight>
                  <a:srgbClr val="000000">
                    <a:alpha val="0"/>
                  </a:srgbClr>
                </a:highlight>
                <a:latin typeface="Dubai" panose="020B0503030403030204" pitchFamily="34" charset="-78"/>
                <a:cs typeface="Dubai" panose="020B0503030403030204" pitchFamily="34" charset="-78"/>
              </a:rPr>
              <a:t> </a:t>
            </a:r>
            <a:r>
              <a:rPr lang="ar" sz="1200" b="0" i="0" u="none" strike="noStrike" dirty="0">
                <a:highlight>
                  <a:srgbClr val="000000">
                    <a:alpha val="0"/>
                  </a:srgbClr>
                </a:highlight>
                <a:latin typeface="Dubai" panose="020B0503030403030204" pitchFamily="34" charset="-78"/>
                <a:cs typeface="Dubai" panose="020B0503030403030204" pitchFamily="34" charset="-78"/>
              </a:rPr>
              <a:t>هي خدمة استشارية وطنية تتعلق بالاعتداء الجنسي والعنف المنزلي والأسري. </a:t>
            </a:r>
          </a:p>
          <a:p>
            <a:pPr marL="191564" indent="-191564" algn="r" defTabSz="1021679"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يمكنك الاتصال بهذه الخدمة في أي وقت - 24 ساعة في اليوم، 7 أيام في الأسبوع.  </a:t>
            </a:r>
          </a:p>
          <a:p>
            <a:pPr marL="191564" indent="-191564" algn="r" defTabSz="1021679"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لم تكن اللغة الإنجليزية هي لغتك الأولى وتفضلين التحدث بلغتك، يمكنك طلب مترجم شفهي. </a:t>
            </a:r>
          </a:p>
          <a:p>
            <a:pPr marL="191564" indent="-191564" algn="r" defTabSz="1021679"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سيستمع المستشارون إلى قصتك ويقدمون الدعم المناسب لك ولموقفك. </a:t>
            </a:r>
          </a:p>
          <a:p>
            <a:pPr marL="191564" indent="-191564" algn="r" defTabSz="1021679"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يمكنك أيضاً زيارة </a:t>
            </a:r>
            <a:r>
              <a:rPr lang="en-AU" sz="1200" b="0" i="0" u="none" strike="noStrike" dirty="0">
                <a:highlight>
                  <a:srgbClr val="000000">
                    <a:alpha val="0"/>
                  </a:srgbClr>
                </a:highlight>
                <a:latin typeface="Dubai" panose="020B0503030403030204" pitchFamily="34" charset="-78"/>
                <a:cs typeface="Dubai" panose="020B0503030403030204" pitchFamily="34" charset="-78"/>
              </a:rPr>
              <a:t>1800respect.org.au</a:t>
            </a:r>
            <a:r>
              <a:rPr lang="ar-EG" sz="1200" b="0" i="0" u="none" strike="noStrike" dirty="0">
                <a:highlight>
                  <a:srgbClr val="000000">
                    <a:alpha val="0"/>
                  </a:srgbClr>
                </a:highlight>
                <a:latin typeface="Dubai" panose="020B0503030403030204" pitchFamily="34" charset="-78"/>
                <a:cs typeface="Dubai" panose="020B0503030403030204" pitchFamily="34" charset="-78"/>
              </a:rPr>
              <a:t> </a:t>
            </a:r>
            <a:r>
              <a:rPr lang="ar" sz="1200" b="0" i="0" u="none" strike="noStrike" dirty="0">
                <a:highlight>
                  <a:srgbClr val="000000">
                    <a:alpha val="0"/>
                  </a:srgbClr>
                </a:highlight>
                <a:latin typeface="Dubai" panose="020B0503030403030204" pitchFamily="34" charset="-78"/>
                <a:cs typeface="Dubai" panose="020B0503030403030204" pitchFamily="34" charset="-78"/>
              </a:rPr>
              <a:t>للحصول على معلومات بلغات مختلفة وللعثور على خدمات الدعم في ولايتك أو إقليمك.</a:t>
            </a:r>
            <a:endParaRPr lang="en-AU" dirty="0">
              <a:latin typeface="Dubai" panose="020B0503030403030204" pitchFamily="34" charset="-78"/>
              <a:cs typeface="Dubai" panose="020B0503030403030204" pitchFamily="34" charset="-78"/>
            </a:endParaRPr>
          </a:p>
          <a:p>
            <a:pPr marL="191564" indent="-191564" algn="r" defTabSz="1021679"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قد يكون لديك أيضًا صديق أو أحد أفراد الأسرة أو شيخ مجتمع أو عامل صحي تثقين به وتطلبين منه نصيحته أو دعمه. </a:t>
            </a:r>
          </a:p>
          <a:p>
            <a:pPr algn="r" defTabSz="1021679">
              <a:defRPr/>
            </a:pPr>
            <a:endParaRPr lang="en-AU" dirty="0">
              <a:latin typeface="Dubai" panose="020B0503030403030204" pitchFamily="34" charset="-78"/>
              <a:cs typeface="Dubai" panose="020B0503030403030204" pitchFamily="34" charset="-78"/>
            </a:endParaRPr>
          </a:p>
          <a:p>
            <a:pPr algn="r" defTabSz="1021679">
              <a:defRP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24</a:t>
            </a:fld>
            <a:endParaRPr lang="en-AU"/>
          </a:p>
        </p:txBody>
      </p:sp>
    </p:spTree>
    <p:extLst>
      <p:ext uri="{BB962C8B-B14F-4D97-AF65-F5344CB8AC3E}">
        <p14:creationId xmlns:p14="http://schemas.microsoft.com/office/powerpoint/2010/main" val="91538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لنتحدث عن العدوى التي تنتقل عن طريق الاتصال الجنسي، أو STIs، وماذا يجب أن تفعلي إذا أصبتي بها.</a:t>
            </a: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25</a:t>
            </a:fld>
            <a:endParaRPr lang="en-AU"/>
          </a:p>
        </p:txBody>
      </p:sp>
    </p:spTree>
    <p:extLst>
      <p:ext uri="{BB962C8B-B14F-4D97-AF65-F5344CB8AC3E}">
        <p14:creationId xmlns:p14="http://schemas.microsoft.com/office/powerpoint/2010/main" val="309823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STIs هي عدوى تنتقل عن طريق الاتصال الجنسي ويمكن أن تنتقل من شخص مصاب إلى شخص آخر أثناء ممارسة الجنس. هناك أنواع مختلفة من العدوى المنقولة بالاتصال الجنسي، مثل الكلاميديا، أو الهربس التناسلي، أو الإلتهاب الكبدي B، أو الزهري.</a:t>
            </a:r>
          </a:p>
          <a:p>
            <a:pPr marL="191564" marR="0" lvl="0" indent="-191564" algn="r" defTabSz="966493"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 لأي شخص أن يصاب بالعدوى المنقولة بالاتصال الجنسي - إذا مارستي الجنس مع أشخاص مختلفين، أو مارس شريكك الجنس مع أشخاص آخرين، فقد تصابين بالعدوى المنقولة بالاتصال الجنسي.</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 علاج معظم العدوى المنقولة بالاتصال الجنسي أو السيطرة عليها بالأدوية.  </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 أن تسبب العدوى المنقولة بالاتصال الجنسي مشاكل صحية إذا لم يتم علاجها.  </a:t>
            </a:r>
          </a:p>
          <a:p>
            <a:pPr marL="191564" marR="0" lvl="0" indent="-191564" algn="r" defTabSz="101213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أفضل طريقة لحماية نفسك من الإصابة بالعدوى المنقولة بالاتصال الجنسي أو نقلها إلى أشخاص آخرين هي استخدام الواقي الذكري/الأنثوي عند ممارسة الجنس. يمنع الواقي الذكري/الأنثوي تبادل سوائل الجسم التي يمكن أن تنقل العدوى المنقولة بالاتصال الجنسي.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26</a:t>
            </a:fld>
            <a:endParaRPr lang="en-AU"/>
          </a:p>
        </p:txBody>
      </p:sp>
    </p:spTree>
    <p:extLst>
      <p:ext uri="{BB962C8B-B14F-4D97-AF65-F5344CB8AC3E}">
        <p14:creationId xmlns:p14="http://schemas.microsoft.com/office/powerpoint/2010/main" val="3110273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marR="0" lvl="0" indent="-190278"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تشمل الأعراض الشائعة للعدوى المنقولة جنسياً ما يلي:</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حكة، أو تهيج، أو بثور، أو تقرحات أو تقرحات حول الأعضاء التناسلية: الفرج أو القضيب أو الشرج </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ألم عند التبول</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سائل غير عادي أو إفرازات من الأعضاء التناسلية: المهبل أو القضيب أو الشرج</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ألم أو نزيف أثناء ممارسة الجنس.</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ولكن لا تسبب جميع العدوى المنقولة بالاتصال الجنسي أعراضًا.</a:t>
            </a:r>
          </a:p>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فحوصات العدوى المنقولة بالاتصال الجنسي هي الطريقة الوحيدة لمعرفة ما إذا كنتي مصابة بالعدوى المنقولة جنسيًا. </a:t>
            </a:r>
          </a:p>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إذا كنتي قلقة من احتمال إصابتك بعدوى منقولة جنسيًا، فاطلبي من الطبيب أو الممرضة إجراء فحص للعدوى المنقولة جنسيًا.</a:t>
            </a:r>
          </a:p>
          <a:p>
            <a:pPr marL="191564" marR="0" lvl="0" indent="-191564"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27</a:t>
            </a:fld>
            <a:endParaRPr lang="en-AU"/>
          </a:p>
        </p:txBody>
      </p:sp>
    </p:spTree>
    <p:extLst>
      <p:ext uri="{BB962C8B-B14F-4D97-AF65-F5344CB8AC3E}">
        <p14:creationId xmlns:p14="http://schemas.microsoft.com/office/powerpoint/2010/main" val="2027311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إذا كنتِ تمارسين الجنس، يجب أن تخضعي لفحص العدوى المنقولة جنسيًا إذا:</a:t>
            </a:r>
          </a:p>
          <a:p>
            <a:pPr marL="190278"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كانت لديكِ أي أعراض</a:t>
            </a:r>
          </a:p>
          <a:p>
            <a:pPr marL="190278"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كان لديكِ شريك جنسي جديد</a:t>
            </a:r>
          </a:p>
          <a:p>
            <a:pPr marL="190278"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كان شريكك يعاني من عدوى منقولة جنسيًا أو أعراضًا لعدوى منقولة جنسيًا</a:t>
            </a:r>
          </a:p>
          <a:p>
            <a:pPr marL="190278"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كنتِ أنت أو شريكك تمارسان الجنس مع أشخاص آخرين.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28</a:t>
            </a:fld>
            <a:endParaRPr lang="en-AU"/>
          </a:p>
        </p:txBody>
      </p:sp>
    </p:spTree>
    <p:extLst>
      <p:ext uri="{BB962C8B-B14F-4D97-AF65-F5344CB8AC3E}">
        <p14:creationId xmlns:p14="http://schemas.microsoft.com/office/powerpoint/2010/main" val="2688140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 أن تساعدك معرفة ما سيحدث عندما تذهبين لإجراء فحص العدوى المنقولة بالاتصال الجنسي على الشعور براحة أكبر.</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سيسألك الطبيب أو الممرضة أسئلة حول صحتك وحياتك الجنسية وما إذا كان لديك أي أعراض. على سبيل المثال:</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هل أصبت بعدوى منقولة جنسيًا في الماضي؟ متى كان آخر فحص لك من العدوى المنقولة بالاتصال الجنسي؟</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هل تمارسين الجنس المهبلي؟ هل تمارسين الجنس الفموي؟ هل تمارسين الجنس الشرجي؟</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هل لديكِ أي أعراض؟ </a:t>
            </a:r>
          </a:p>
          <a:p>
            <a:pPr marL="181240" marR="0" lvl="0" indent="-181240" algn="r" defTabSz="966612"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لا تسبب العديد من العدوى المنقولة بالاتصال الجنسي أعراضًا - لكن بعض النساء قد يعانين من الألم عند ممارسة الجنس، أو الألم عند التبول، أو السوائل أو الإفرازات غير المعتادة من المهبل، أو النزيف.</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من المهم الإجابة على هذه الأسئلة بصدق وعدم إخفاء أي شيء. لن يتحدث الأطباء والممرضات عن مشكلاتك الصحية مع أي شخص آخر. </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سيجري طبيبك أو ممرضتك بعض الاختبارات. قد يقومون:</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بأخذ عينات دم أو بول</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بأخذ مسحة من الحلق أو المهبل أو الشرج</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بإجراء فحص مهبلي (فحص الفرج والمهبل لديك). </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عادة ما يستغرق الأمر من أسبوع إلى أسبوعين للحصول على نتائج الاختبار. بعد ذلك، قد يرسل لك الطبيب أو الممرضة رسالة نصية أو يتصل بك أو يطلب منك الحضور لموعد آخر. </a:t>
            </a:r>
          </a:p>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يعد فحص العدوى المنقولة بالاتصال الجنسي أيضًا فرصة جيدة للحصول على مزيد من المعلومات أو طرح أسئلة حول أي شيء يقلقك.</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29</a:t>
            </a:fld>
            <a:endParaRPr lang="en-AU"/>
          </a:p>
        </p:txBody>
      </p:sp>
    </p:spTree>
    <p:extLst>
      <p:ext uri="{BB962C8B-B14F-4D97-AF65-F5344CB8AC3E}">
        <p14:creationId xmlns:p14="http://schemas.microsoft.com/office/powerpoint/2010/main" val="1132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marR="0" lvl="0" indent="-190278"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يمكنك التحدث إلى طبيب أو ممرضة أو عامل صحي حول إجراء فحص للعدوى المنقولة بالاتصال الجنسي. </a:t>
            </a:r>
          </a:p>
          <a:p>
            <a:pPr marL="190278" marR="0" lvl="0" indent="-190278"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يمكنك الذهاب إلى عيادة صحة المرأة أو مركز الصحة الجنسية. هذه العيادات متخصصة في فحوصات الصحة الجنسية والعدوى المنقولة بالاتصال الجنسي. إنها خيار جيد، إذا شعرت بالحرج أو عدم الارتياح من الذهاب إلى طبيبك أو ممرضتك العادية. </a:t>
            </a: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30</a:t>
            </a:fld>
            <a:endParaRPr lang="en-AU"/>
          </a:p>
        </p:txBody>
      </p:sp>
    </p:spTree>
    <p:extLst>
      <p:ext uri="{BB962C8B-B14F-4D97-AF65-F5344CB8AC3E}">
        <p14:creationId xmlns:p14="http://schemas.microsoft.com/office/powerpoint/2010/main" val="116736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لنتحدث عن الصحة الجنسية.</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4</a:t>
            </a:fld>
            <a:endParaRPr lang="en-AU"/>
          </a:p>
        </p:txBody>
      </p:sp>
    </p:spTree>
    <p:extLst>
      <p:ext uri="{BB962C8B-B14F-4D97-AF65-F5344CB8AC3E}">
        <p14:creationId xmlns:p14="http://schemas.microsoft.com/office/powerpoint/2010/main" val="3211393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لنتحدث عن أنواع مختلفة من وسائل منع الحمل.</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1"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ملاحظة للمنسق: </a:t>
            </a:r>
          </a:p>
          <a:p>
            <a:pPr marL="0" marR="0" lvl="0" indent="0" algn="r" defTabSz="1012139" rtl="1" eaLnBrk="1" fontAlgn="auto" latinLnBrk="0" hangingPunct="1">
              <a:lnSpc>
                <a:spcPct val="100000"/>
              </a:lnSpc>
              <a:spcBef>
                <a:spcPts val="0"/>
              </a:spcBef>
              <a:spcAft>
                <a:spcPts val="0"/>
              </a:spcAft>
              <a:buClrTx/>
              <a:buSzTx/>
              <a:buFontTx/>
              <a:buNone/>
              <a:tabLst/>
              <a:defRPr/>
            </a:pPr>
            <a:r>
              <a:rPr kumimoji="0" lang="ar" sz="1200" b="0" i="1"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إذا كانت الرسائل في هذا القسم غير مناسبة لجمهورك، فيمكنك تخطيها أو تغيير الصياغة لتناسب جمهورك بشكل أفضل.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31</a:t>
            </a:fld>
            <a:endParaRPr lang="en-AU"/>
          </a:p>
        </p:txBody>
      </p:sp>
    </p:spTree>
    <p:extLst>
      <p:ext uri="{BB962C8B-B14F-4D97-AF65-F5344CB8AC3E}">
        <p14:creationId xmlns:p14="http://schemas.microsoft.com/office/powerpoint/2010/main" val="3349844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وسائل منع الحمل هي شيء تقومين به أو تتناوليه أو تستخدميه إذا مارست الجنس ولكنك لا ترغبين في الحمل. </a:t>
            </a:r>
          </a:p>
          <a:p>
            <a:pPr marL="181240" marR="0" lvl="0" indent="-181240" algn="r" defTabSz="966612"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هناك أنواع مختلفة من وسائل منع الحمل. </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 إيقاف معظم وسائل منع الحمل أو إزالتها في أي وقت حتى تتمكني من الحمل مرة أخرى إذا أردت.</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 لطبيبك أو ممرضتك المساعدة في تحديد وسائل منع الحمل المناسبة لك.</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32</a:t>
            </a:fld>
            <a:endParaRPr lang="en-AU"/>
          </a:p>
        </p:txBody>
      </p:sp>
    </p:spTree>
    <p:extLst>
      <p:ext uri="{BB962C8B-B14F-4D97-AF65-F5344CB8AC3E}">
        <p14:creationId xmlns:p14="http://schemas.microsoft.com/office/powerpoint/2010/main" val="4156522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يمكنك استخدام وسائل منع الحمل طويلة المفعول المريحة والفعالة من حيث التكلفة وتمنع الحمل لمدة تصل إلى 10 سنوات. </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الأنواع الشائعة هي:</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الغرسة - قضيب بلاستيكي رفيع ومرن، بحجم عود الثقاب، يتم إدخاله تحت جلدك على ذراعك. تمنع الحمل لمدة تصل إلى 3 سنوات</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جهاز داخل الرحم (اللولب) - جهاز صغير من البلاستيك أو المعدن يتم إدخاله في رحمك. يمنع الحمل لمدة تصل إلى ما بين 5 إلى 10 سنوات</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حقنة - </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Times New Roman"/>
              </a:rPr>
              <a:t>حقنة تعطى لك كل ثلاثة أشهر من قبل طبيبك لمنع الحمل.</a:t>
            </a: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19633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srgbClr val="333333"/>
                </a:solidFill>
                <a:effectLst/>
                <a:highlight>
                  <a:srgbClr val="000000">
                    <a:alpha val="0"/>
                  </a:srgbClr>
                </a:highlight>
                <a:uLnTx/>
                <a:uFillTx/>
                <a:latin typeface="Calibri"/>
                <a:cs typeface="Dubai" panose="020B0503030403030204" pitchFamily="34" charset="-78"/>
              </a:rPr>
              <a:t>يقوم الأطباء والممرضات المدربون تدريباً خاصاً بإدخال الغرسات واللولب الرحمي في أماكن مثل عيادات تنظيم الأسرة أو غرف الطبيب أو طبيب أمراض النساء أو عيادات صحة المرأة.</a:t>
            </a: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يمكنهم أيضًا إزالة الغرسة أو اللولب في أي وقت إذا كنت لا ترغبين فيها بعد الآن. بمجرد الإزالة، ستتمكنين من الحمل مرة أخرى.</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لا أحد يستطيع معرفة ما إذا كنت تستخدمين هذه الأنواع من وسائل منع الحمل.</a:t>
            </a: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33</a:t>
            </a:fld>
            <a:endParaRPr lang="en-AU"/>
          </a:p>
        </p:txBody>
      </p:sp>
    </p:spTree>
    <p:extLst>
      <p:ext uri="{BB962C8B-B14F-4D97-AF65-F5344CB8AC3E}">
        <p14:creationId xmlns:p14="http://schemas.microsoft.com/office/powerpoint/2010/main" val="1837472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هناك أنواع شائعة أخرى من موانع الحمل، لكنها ليست جيدة في منع الحمل مثل موانع الحمل طويلة المفعول، لذلك هناك احتمال ضئيل بأن تحملي عند استخدامها.</a:t>
            </a: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cs typeface="Dubai" panose="020B0503030403030204" pitchFamily="34" charset="-78"/>
            </a:endParaRP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الواقي الذكري/الأنثوي:</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الواقي الذكري هو غلاف بلاستيكي أو مطاطي يضعه شريكك على قضيبه المنتصب قبل ممارسة الجنس.</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الواقي الأنثوي عبارة عن غلاف بلاستيكي أو مطاطي يمكنك إدخاله في المهبل قبل ممارسة الجنس. </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الواقي الذكري/الأنثوي هو النوع الوحيد من وسائل منع الحمل الذي تحمي من العدوى المنقولة بالاتصال الجنسي. </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حبوب منع الحمل هي حبوب تمنع الحمل. أنت بحاجة إلى تناول حبوب منع الحمل كل يوم إذا كنت ترغبين في منع الحمل. بمجرد التوقف عن تناول حبوب منع الحمل، ستتمكنين من الحمل.</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العازل الأنثوي هو غطاء صغير يتم إدخاله في المهبل (عند مدخل الرحم) قبل ممارسة الجنس. </a:t>
            </a:r>
            <a:endParaRPr kumimoji="0" lang="it-IT"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endParaRP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SA" sz="1200" b="0" i="0" u="none" strike="noStrike" kern="1200" cap="none" spc="0" normalizeH="0" baseline="0" noProof="0" dirty="0">
                <a:ln>
                  <a:noFill/>
                </a:ln>
                <a:solidFill>
                  <a:prstClr val="black"/>
                </a:solidFill>
                <a:effectLst/>
                <a:uLnTx/>
                <a:uFillTx/>
                <a:latin typeface="Dubai" panose="020B0503030403030204" pitchFamily="34" charset="-78"/>
                <a:ea typeface="Yu Mincho" panose="02020400000000000000" pitchFamily="18" charset="-128"/>
                <a:cs typeface="Dubai" panose="020B0503030403030204" pitchFamily="34" charset="-78"/>
              </a:rPr>
              <a:t>الحلقة المهبلية هي عبارة عن حلقة بلاستيكية ناعمة تضعينها في المهبل لمدة 3 أسابيع من كل شهر.</a:t>
            </a:r>
            <a:r>
              <a:rPr kumimoji="0" lang="it-AU" sz="1200" b="0" i="0" u="none" strike="noStrike" kern="1200" cap="none" spc="0" normalizeH="0" baseline="0" noProof="0" dirty="0">
                <a:ln>
                  <a:noFill/>
                </a:ln>
                <a:solidFill>
                  <a:prstClr val="black"/>
                </a:solidFill>
                <a:effectLst/>
                <a:uLnTx/>
                <a:uFillTx/>
                <a:latin typeface="Dubai" panose="020B0503030403030204" pitchFamily="34" charset="-78"/>
                <a:cs typeface="Dubai" panose="020B0503030403030204" pitchFamily="34" charset="-78"/>
              </a:rPr>
              <a:t> </a:t>
            </a:r>
            <a:endParaRPr kumimoji="0" lang="a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34</a:t>
            </a:fld>
            <a:endParaRPr lang="en-AU"/>
          </a:p>
        </p:txBody>
      </p:sp>
    </p:spTree>
    <p:extLst>
      <p:ext uri="{BB962C8B-B14F-4D97-AF65-F5344CB8AC3E}">
        <p14:creationId xmlns:p14="http://schemas.microsoft.com/office/powerpoint/2010/main" val="2851975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أنواع أخرى من وسائل منع الحمل:</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طريقة الوعي بالخصوبة - عندما تراقبين "فترة الخصوبة" ولا تمارسين الجنس خلال تلك الفترة. تكون "فترة الخصوبة" في الوقت الذي يتم فيه إطلاق البويضة، في وقت ما بين فترات الدورة الشهرية. هذا أحد أقل أنواع موانع الحمل فاعلية لأنه من الصعب معرفة وقت حدوث "فترة الخصوبة" كل شهر على وجه التحديد.</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تعني طريقة الانسحاب أن شريكك يخرج قضيبه من المهبل قبل القذف. طريقة الانسحاب هي الطريقة الأقل فعالية لمنع الحمل. </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موانع الحمل الطارئة عبارة عن حبوب يمكنك تناولها لمدة تصل إلى 3 أيام بعد ممارسة الجنس دون وقاية لمنع الحمل.</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منع الحمل الدائم يعني إجراء عملية لمنع الحمل بشكل دائم. يمكن للرجال والنساء إجراء هذه العملية.</a:t>
            </a: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35</a:t>
            </a:fld>
            <a:endParaRPr lang="en-AU"/>
          </a:p>
        </p:txBody>
      </p:sp>
    </p:spTree>
    <p:extLst>
      <p:ext uri="{BB962C8B-B14F-4D97-AF65-F5344CB8AC3E}">
        <p14:creationId xmlns:p14="http://schemas.microsoft.com/office/powerpoint/2010/main" val="2949836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تذكري:</a:t>
            </a:r>
          </a:p>
          <a:p>
            <a:pPr marL="190278" marR="0" lvl="1" indent="-190278" algn="r" defTabSz="914400" rtl="1" eaLnBrk="1" fontAlgn="auto" latinLnBrk="0" hangingPunct="1">
              <a:lnSpc>
                <a:spcPct val="100000"/>
              </a:lnSpc>
              <a:spcBef>
                <a:spcPts val="634"/>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إذا مارست الجنس ولكنك لا ترغبين في الحمل، فاستخدمي وسائل منع الحمل.</a:t>
            </a:r>
          </a:p>
          <a:p>
            <a:pPr marL="190278" marR="0" lvl="1" indent="-190278" algn="r" defTabSz="914400" rtl="1" eaLnBrk="1" fontAlgn="auto" latinLnBrk="0" hangingPunct="1">
              <a:lnSpc>
                <a:spcPct val="100000"/>
              </a:lnSpc>
              <a:spcBef>
                <a:spcPts val="634"/>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موانع الحمل طويلة المفعول هي الطريقة الأكثر فعالية.</a:t>
            </a:r>
          </a:p>
          <a:p>
            <a:pPr marL="190278" marR="0" lvl="1" indent="-190278" algn="r" defTabSz="914400" rtl="1" eaLnBrk="1" fontAlgn="auto" latinLnBrk="0" hangingPunct="1">
              <a:lnSpc>
                <a:spcPct val="100000"/>
              </a:lnSpc>
              <a:spcBef>
                <a:spcPts val="634"/>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الواقي الذكري/الأنثوي يحمي من العدوى المنقولة بالاتصال الجنسي.</a:t>
            </a:r>
          </a:p>
          <a:p>
            <a:pPr marL="190278" marR="0" lvl="1" indent="-190278" algn="r" defTabSz="914400" rtl="1" eaLnBrk="1" fontAlgn="auto" latinLnBrk="0" hangingPunct="1">
              <a:lnSpc>
                <a:spcPct val="100000"/>
              </a:lnSpc>
              <a:spcBef>
                <a:spcPts val="634"/>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يمكنك التحدث مع طبيبك أو ممرضتك حول أنواع مختلفة من وسائل منع الحمل.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36</a:t>
            </a:fld>
            <a:endParaRPr lang="en-AU"/>
          </a:p>
        </p:txBody>
      </p:sp>
    </p:spTree>
    <p:extLst>
      <p:ext uri="{BB962C8B-B14F-4D97-AF65-F5344CB8AC3E}">
        <p14:creationId xmlns:p14="http://schemas.microsoft.com/office/powerpoint/2010/main" val="3284027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فلنتحدث عن حالات الحمل غير المخطط لها وغير المرغوب فيها وما يمكنك فعله حيالها.</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1"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ملاحظة للمنسق: </a:t>
            </a:r>
          </a:p>
          <a:p>
            <a:pPr marL="0" marR="0" lvl="0" indent="0" algn="r" defTabSz="1012139" rtl="1" eaLnBrk="1" fontAlgn="auto" latinLnBrk="0" hangingPunct="1">
              <a:lnSpc>
                <a:spcPct val="100000"/>
              </a:lnSpc>
              <a:spcBef>
                <a:spcPts val="0"/>
              </a:spcBef>
              <a:spcAft>
                <a:spcPts val="0"/>
              </a:spcAft>
              <a:buClrTx/>
              <a:buSzTx/>
              <a:buFontTx/>
              <a:buNone/>
              <a:tabLst/>
              <a:defRPr/>
            </a:pPr>
            <a:r>
              <a:rPr kumimoji="0" lang="ar" sz="1200" b="0" i="1"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إذا كانت الرسائل في هذا القسم غير مناسبة لجمهورك، فيمكنك تخطيها أو تغيير الصياغة لتناسب جمهورك بشكل أفضل.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37</a:t>
            </a:fld>
            <a:endParaRPr lang="en-AU"/>
          </a:p>
        </p:txBody>
      </p:sp>
    </p:spTree>
    <p:extLst>
      <p:ext uri="{BB962C8B-B14F-4D97-AF65-F5344CB8AC3E}">
        <p14:creationId xmlns:p14="http://schemas.microsoft.com/office/powerpoint/2010/main" val="1248594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في أستراليا، العديد من حالات الحمل غير مخطط لها. يعني الحمل غير المخطط له أنكِ لا تريدين الحمل عند ممارسة الجنس.</a:t>
            </a:r>
          </a:p>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قد يحدث هذا للأسباب التالية:</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نسيت استخدام وسائل منع الحمل</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وسائل منع الحمل الخاصة بك لا تعمل بشكل صحيح </a:t>
            </a:r>
          </a:p>
          <a:p>
            <a:pPr marL="665891" marR="0" lvl="1" indent="-182645" algn="r" defTabSz="966612" rtl="1"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كان حملك نتيجة اغتصاب. الاغتصاب هو قيام شخص ما بإجبارك على ممارسة الجنس دون موافقتك وضد إرادتك.</a:t>
            </a:r>
          </a:p>
          <a:p>
            <a:pPr marL="1213244" marR="0" lvl="2" indent="-191564" algn="r" defTabSz="914400" rtl="1"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الاغتصاب جريمة. </a:t>
            </a:r>
          </a:p>
          <a:p>
            <a:pPr marL="1213244" marR="0" lvl="2" indent="-191564" algn="r" defTabSz="914400" rtl="1"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 أن يحدث الاغتصاب في علاقة. </a:t>
            </a:r>
          </a:p>
          <a:p>
            <a:pPr marL="1213244" marR="0" lvl="2" indent="-191564" algn="r" defTabSz="1021679" rtl="1"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إذا تعرضتِ للاغتصاب أو الاعتداء الجنسي وتحتاجين إلى مساعدة، يمكنك الاتصال بـ </a:t>
            </a:r>
            <a:r>
              <a:rPr kumimoji="0" lang="en-US"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1800RESPECT</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a:t>
            </a:r>
            <a:r>
              <a:rPr kumimoji="0" lang="en-AU"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1800 732 732</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يمكنك الاتصال بهذه الخدمة في أي وقت - 24 ساعة في اليوم، 7 أيام في الأسبوع. سيستمع مستشاروهم إلى قصتك ويقدمون لك المساعدة التي تحتاجيها. يمكنك أن تطلبي مترجمًا فورياً إذا كنت تفضلين التحدث بلغتك.</a:t>
            </a:r>
          </a:p>
          <a:p>
            <a:pPr marL="1213244" marR="0" lvl="2" indent="-191564" algn="r"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38</a:t>
            </a:fld>
            <a:endParaRPr lang="en-AU"/>
          </a:p>
        </p:txBody>
      </p:sp>
    </p:spTree>
    <p:extLst>
      <p:ext uri="{BB962C8B-B14F-4D97-AF65-F5344CB8AC3E}">
        <p14:creationId xmlns:p14="http://schemas.microsoft.com/office/powerpoint/2010/main" val="3553878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إذا حملتي دون التخطيط لذلك، يمكنكِ اختيار ما يلي:</a:t>
            </a:r>
          </a:p>
          <a:p>
            <a:pPr marL="189776" marR="0" lvl="0" indent="-189776"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الاحتفاظ بالطفل </a:t>
            </a:r>
          </a:p>
          <a:p>
            <a:pPr marL="189776" marR="0" lvl="0" indent="-189776"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عرض الطفل للتبني - مما يعني أنك ستستمرين في الحمل وتنجبين الطفل، ثم تعطي الطفل بشكل قانوني لشخص آخر لتربيته</a:t>
            </a:r>
          </a:p>
          <a:p>
            <a:pPr marL="189776" marR="0" lvl="0" indent="-189776"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الإجهاض - مما يعني أنك تتناولين دواء أو تخضعين لعملية جراحية لإنهاء الحمل. يمكنك الإجهاض فقط حتى منتصف فترة الحمل (حوالي 20 أسبوعًا).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39</a:t>
            </a:fld>
            <a:endParaRPr lang="en-AU"/>
          </a:p>
        </p:txBody>
      </p:sp>
    </p:spTree>
    <p:extLst>
      <p:ext uri="{BB962C8B-B14F-4D97-AF65-F5344CB8AC3E}">
        <p14:creationId xmlns:p14="http://schemas.microsoft.com/office/powerpoint/2010/main" val="2291671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marR="0" lvl="0" indent="-191564"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من المهم معرفة أن الإجهاض قانوني في أستراليا. هذا يعني أن الإجهاض ليس جريمة.</a:t>
            </a:r>
          </a:p>
          <a:p>
            <a:pPr marL="191564" marR="0" lvl="0" indent="-191564" algn="r" defTabSz="101213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في أستراليا، لك الحق في إنهاء حملك إذا أردت. </a:t>
            </a:r>
          </a:p>
          <a:p>
            <a:pPr marL="191564" marR="0" lvl="0" indent="-191564" algn="r" defTabSz="101213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الإجهاض شائع جدًا في أستراليا. </a:t>
            </a:r>
          </a:p>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تحدثي إلى طبيبك أو ممرضتك أو مركز الصحة الجنسية المحلي للحصول على مزيد من المعلومات حول كيفية إجراء الإجهاض في ولايتك أو منطقتك. </a:t>
            </a:r>
          </a:p>
          <a:p>
            <a:pPr marL="191564" marR="0" lvl="0" indent="-191564" algn="r"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40</a:t>
            </a:fld>
            <a:endParaRPr lang="en-AU"/>
          </a:p>
        </p:txBody>
      </p:sp>
    </p:spTree>
    <p:extLst>
      <p:ext uri="{BB962C8B-B14F-4D97-AF65-F5344CB8AC3E}">
        <p14:creationId xmlns:p14="http://schemas.microsoft.com/office/powerpoint/2010/main" val="194583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itchFamily="34" charset="0"/>
              <a:buChar char="•"/>
            </a:pPr>
            <a:r>
              <a:rPr lang="ar"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الصحة الجنسية الجيدة مهمة. </a:t>
            </a:r>
          </a:p>
          <a:p>
            <a:pPr marL="181218" indent="-181218" algn="r" rtl="1">
              <a:buFont typeface="Arial" pitchFamily="34" charset="0"/>
              <a:buChar char="•"/>
            </a:pPr>
            <a:r>
              <a:rPr lang="ar"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الصحة الجنسية الجيدة تعني أن:</a:t>
            </a:r>
          </a:p>
          <a:p>
            <a:pPr marL="664463" lvl="1" indent="-181218" algn="r" rtl="1">
              <a:buFont typeface="Calibri" panose="020F0502020204030204" pitchFamily="34" charset="0"/>
              <a:buChar char="-"/>
            </a:pPr>
            <a:r>
              <a:rPr lang="ar"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يكون لديكِ علاقات </a:t>
            </a:r>
            <a:r>
              <a:rPr lang="ar-EG" sz="1200" b="0" i="0" u="none" strike="noStrike" dirty="0">
                <a:solidFill>
                  <a:schemeClr val="tx1"/>
                </a:solidFill>
                <a:latin typeface="Dubai" panose="020B0503030403030204" pitchFamily="34" charset="-78"/>
                <a:cs typeface="Dubai" panose="020B0503030403030204" pitchFamily="34" charset="-78"/>
              </a:rPr>
              <a:t>يسودها الاحترام</a:t>
            </a:r>
            <a:endParaRPr lang="ar" sz="1200" b="0" i="0" u="none" strike="noStrike" dirty="0">
              <a:solidFill>
                <a:schemeClr val="tx1"/>
              </a:solidFill>
              <a:latin typeface="Dubai" panose="020B0503030403030204" pitchFamily="34" charset="-78"/>
              <a:cs typeface="Dubai" panose="020B0503030403030204" pitchFamily="34" charset="-78"/>
            </a:endParaRPr>
          </a:p>
          <a:p>
            <a:pPr marL="664463" lvl="1" indent="-181218" algn="r" rtl="1">
              <a:buFont typeface="Calibri" panose="020F0502020204030204" pitchFamily="34" charset="0"/>
              <a:buChar char="-"/>
            </a:pPr>
            <a:r>
              <a:rPr lang="ar"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يكون لديكِ تجارب جنسية ممتعة وآمنة </a:t>
            </a:r>
          </a:p>
          <a:p>
            <a:pPr marL="664463" lvl="1" indent="-181218" algn="r" rtl="1">
              <a:buFont typeface="Calibri" panose="020F0502020204030204" pitchFamily="34" charset="0"/>
              <a:buChar char="-"/>
            </a:pPr>
            <a:r>
              <a:rPr lang="ar"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تشعري بالأمان ولا يكون عليكِ القلق بشأن العنف أو الإكراه - الإكراه هو عندما يستخدم شخص ما القوة أو التهديد ليجعلك تفعلين شيئًا</a:t>
            </a:r>
          </a:p>
          <a:p>
            <a:pPr marL="664463" lvl="1" indent="-181218" algn="r" rtl="1">
              <a:buFont typeface="Calibri" panose="020F0502020204030204" pitchFamily="34" charset="0"/>
              <a:buChar char="-"/>
            </a:pPr>
            <a:r>
              <a:rPr lang="ar"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يكون بإمكانك الوصول إلى الرعاية والمعلومات المتعلقة بالصحة الجنسية. يجب أن تكوني قادرة على طلب المساعدة والحصول عليها لحل أي مشاكل جنسية، على سبيل المثال، كيفية تجنب العدوى المنقولة جنسيًا (STIs).</a:t>
            </a:r>
            <a:endParaRPr lang="en-AU" sz="1200" b="0" i="0" dirty="0">
              <a:solidFill>
                <a:schemeClr val="tx1"/>
              </a:solidFill>
              <a:effectLst/>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5</a:t>
            </a:fld>
            <a:endParaRPr lang="en-AU"/>
          </a:p>
        </p:txBody>
      </p:sp>
    </p:spTree>
    <p:extLst>
      <p:ext uri="{BB962C8B-B14F-4D97-AF65-F5344CB8AC3E}">
        <p14:creationId xmlns:p14="http://schemas.microsoft.com/office/powerpoint/2010/main" val="4109326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لنتحدث عن الإكراه الإنجابي.</a:t>
            </a: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41</a:t>
            </a:fld>
            <a:endParaRPr lang="en-AU"/>
          </a:p>
        </p:txBody>
      </p:sp>
    </p:spTree>
    <p:extLst>
      <p:ext uri="{BB962C8B-B14F-4D97-AF65-F5344CB8AC3E}">
        <p14:creationId xmlns:p14="http://schemas.microsoft.com/office/powerpoint/2010/main" val="1061617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marR="0" lvl="0" indent="-190278" algn="r" defTabSz="966612"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في أستراليا، لديكِ الحق في اختيار ما يحدث لجسمك. يتضمن ذلك اختياراتك الإنجابية، مما يعني أنه يمكنك اختيار استخدام وسائل منع الحمل لمنع الحمل أو الحمل أو الإنجاب أو الإجهاض.</a:t>
            </a:r>
          </a:p>
          <a:p>
            <a:pPr marL="190278" marR="0" lvl="0" indent="-190278"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srgbClr val="121212"/>
                </a:solidFill>
                <a:effectLst/>
                <a:highlight>
                  <a:srgbClr val="000000">
                    <a:alpha val="0"/>
                  </a:srgbClr>
                </a:highlight>
                <a:uLnTx/>
                <a:uFillTx/>
                <a:latin typeface="Calibri"/>
                <a:cs typeface="Dubai" panose="020B0503030403030204" pitchFamily="34" charset="-78"/>
              </a:rPr>
              <a:t>عندما يتحكم شخص آخر، مثل شريكك أو أحد أفراد أسرتك، في اختياراتك الإنجابية، فإن هذا يسمى الإكراه الإنجابي. </a:t>
            </a:r>
          </a:p>
          <a:p>
            <a:pPr marL="190278" marR="0" lvl="0" indent="-190278"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الإكراه الإنجابي غير مقبول.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42</a:t>
            </a:fld>
            <a:endParaRPr lang="en-AU"/>
          </a:p>
        </p:txBody>
      </p:sp>
    </p:spTree>
    <p:extLst>
      <p:ext uri="{BB962C8B-B14F-4D97-AF65-F5344CB8AC3E}">
        <p14:creationId xmlns:p14="http://schemas.microsoft.com/office/powerpoint/2010/main" val="881583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76" indent="-189776"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لا ينبغي لأحد أن يضغط عليكِ لاستخدام وسائل منع الحمل. </a:t>
            </a:r>
          </a:p>
          <a:p>
            <a:pPr marL="189776" indent="-189776"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لا ينبغي لأحد أن يضغط عليكِ لاختيار طريقة واحدة لمنع الحمل على أي طريقة أخرى. </a:t>
            </a:r>
          </a:p>
          <a:p>
            <a:pPr marL="189776" indent="-189776"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لا ينبغي لأحد أن يضغط عليكِ لعدم استخدام وسائل منع الحمل على الإطلاق. </a:t>
            </a:r>
          </a:p>
          <a:p>
            <a:pPr marL="189776" indent="-189776"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لا ينبغي لأحد أن يضغط عليكِ لمواصلة الحمل.</a:t>
            </a:r>
          </a:p>
          <a:p>
            <a:pPr marL="189776" indent="-189776"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لا ينبغي لأحد أن يضغط عليكِ لإجراء عملية إجهاض.</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43</a:t>
            </a:fld>
            <a:endParaRPr lang="en-AU"/>
          </a:p>
        </p:txBody>
      </p:sp>
    </p:spTree>
    <p:extLst>
      <p:ext uri="{BB962C8B-B14F-4D97-AF65-F5344CB8AC3E}">
        <p14:creationId xmlns:p14="http://schemas.microsoft.com/office/powerpoint/2010/main" val="335861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إذا كنتِ تعاني من الإكراه الإنجابي، أو إذا كنتِ قلقة بشأن علاقتك الجنسية، يمكنك الاتصال </a:t>
            </a:r>
            <a:r>
              <a:rPr kumimoji="0" lang="ar" sz="1200" b="0" i="0" u="none" strike="sng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بـ</a:t>
            </a:r>
            <a:r>
              <a:rPr kumimoji="0" lang="en-AU"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1800RESPECT</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a:t>
            </a:r>
          </a:p>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1800RESPECT</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هي خدمة استشارية وطنية تتعلق بالاعتداء الجنسي والعنف المنزلي والأسري. </a:t>
            </a:r>
          </a:p>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يمكنك الاتصال بهذه الخدمة في أي وقت - 24 ساعة في اليوم، 7 أيام في الأسبوع.  </a:t>
            </a:r>
          </a:p>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إذا لم تكن اللغة الإنجليزية هي لغتك الأولى وتفضلين التحدث بلغتك، يمكنك طلب مترجم شفهي. </a:t>
            </a:r>
          </a:p>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سيستمع المستشارون إلى قصتك ويقدمون الدعم المناسب لك ولموقفك. </a:t>
            </a:r>
          </a:p>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يمكنك أيضاً زيارة </a:t>
            </a:r>
            <a:r>
              <a:rPr kumimoji="0" lang="en-AU"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1800respect.org.au</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للحصول على معلومات بلغات مختلفة وللعثور على خدمات الدعم في ولايتك أو إقليمك.</a:t>
            </a: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191564" marR="0" lvl="0" indent="-191564" algn="r" defTabSz="1021679"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قد يكون لديك أيضًا صديق أو أحد أفراد الأسرة أو شيخ مجتمع أو عامل صحي تثقين به وتطلبين منه نصيحته أو دعمه. </a:t>
            </a:r>
          </a:p>
          <a:p>
            <a:pPr marL="0" marR="0" lvl="0" indent="0" algn="r" defTabSz="102167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0" marR="0" lvl="0" indent="0" algn="r" defTabSz="102167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44</a:t>
            </a:fld>
            <a:endParaRPr lang="en-AU"/>
          </a:p>
        </p:txBody>
      </p:sp>
    </p:spTree>
    <p:extLst>
      <p:ext uri="{BB962C8B-B14F-4D97-AF65-F5344CB8AC3E}">
        <p14:creationId xmlns:p14="http://schemas.microsoft.com/office/powerpoint/2010/main" val="1562445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فيما يلي مواقع الويب التي تحتوي على مزيد من المعلومات حول الموضوعات التي تم تناولها في هذا العرض التقديمي:</a:t>
            </a:r>
          </a:p>
          <a:p>
            <a:pPr marL="181240" marR="0" lvl="0" indent="-18124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الترجمات الصحية Health Translations</a:t>
            </a:r>
            <a:r>
              <a:rPr kumimoji="0" lang="ar-EG"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 </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healthtranslations.vic.gov.au - مكتبة مجانية عبر الإنترنت تحتوي على معلومات وموارد مترجمة عن الصحة والرفاهية. يمكنك البحث عن المعلومات حسب اللغة والموضوع.</a:t>
            </a:r>
          </a:p>
          <a:p>
            <a:pPr marL="181240" marR="0" lvl="0" indent="-18124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مركز متعدد الثقافات لصحة المرأة Multicultural Centre for Women</a:t>
            </a:r>
            <a:r>
              <a:rPr kumimoji="0" lang="en-US"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’s Health</a:t>
            </a:r>
            <a:r>
              <a:rPr kumimoji="0" lang="ar-EG"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 </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mcwh.com.au - منظمة وطنية مجتمعية، تقودها نساء من خلفيات مهاجرات ولاجئات ومن أجلهن. لديهم كتالوج مكتبة متعدد اللغات مع الآلاف من الموارد حول صحة المرأة بأكثر من 70 لغة.</a:t>
            </a: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pPr marL="181240" marR="0" lvl="0" indent="-18124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Family Planning Alliance Australia</a:t>
            </a:r>
            <a:r>
              <a:rPr kumimoji="0" lang="ar-EG"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 </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familyplanningallianceaustralia.org.au - أعلى هيئة في الصحة الإنجابية والجنسية مع خدمات في كل ولاية وإقليم. تقدم مواقع الويب القائمة على الدولة معلومات حول مواضيع مختلفة تتعلق بالصحة الجنسية والإنجابية، مثل منع الحمل، أو الحمل غير المخطط له، أو الإجهاض، أو العلاقات </a:t>
            </a:r>
            <a:r>
              <a:rPr kumimoji="0" lang="ar-EG"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التي يسودها الاحترام</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a:t>
            </a:r>
          </a:p>
          <a:p>
            <a:pPr marL="181240" marR="0" lvl="0" indent="-181240" algn="r" defTabSz="966612"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منع الحمل</a:t>
            </a:r>
            <a:r>
              <a:rPr kumimoji="0" lang="ar-EG"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Contraception</a:t>
            </a:r>
            <a:r>
              <a:rPr kumimoji="0" lang="ar-EG"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contraception.org.au – موقع على شبكة الإنترنت باللغة الإنجليزية به معلومات عن طرق مختلفة لمنع الحمل.</a:t>
            </a:r>
          </a:p>
          <a:p>
            <a:pPr marL="181240" marR="0" lvl="0" indent="-181240" algn="r" defTabSz="966612" rtl="1"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H</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ealthdirect</a:t>
            </a:r>
            <a:r>
              <a:rPr kumimoji="0" lang="ar-EG"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a:t>
            </a:r>
            <a:r>
              <a:rPr kumimoji="0" lang="ar-EG"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healthdirect.gov.au - موقع ويب الحكومة الأسترالية يحتوي على معلومات صحية حول مواضيع مختلفة وخط مساعدة يعمل على مدار 24 ساعة في اليوم و7 أيام في الأسبوع</a:t>
            </a:r>
            <a:r>
              <a:rPr kumimoji="0" lang="ar-EG"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خط المساعدة 222 022 1800.</a:t>
            </a:r>
          </a:p>
          <a:p>
            <a:pPr marL="181240" marR="0" lvl="0" indent="-181240" algn="r" defTabSz="966612" rtl="1" eaLnBrk="1" fontAlgn="auto" latinLnBrk="0" hangingPunct="1">
              <a:lnSpc>
                <a:spcPct val="100000"/>
              </a:lnSpc>
              <a:spcBef>
                <a:spcPts val="0"/>
              </a:spcBef>
              <a:spcAft>
                <a:spcPts val="0"/>
              </a:spcAft>
              <a:buClrTx/>
              <a:buSzTx/>
              <a:buFont typeface="Arial" pitchFamily="34" charset="0"/>
              <a:buChar char="•"/>
              <a:tabLst/>
              <a:defRPr/>
            </a:pP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شبكة صحة المرأة الأسترالية Australian Women</a:t>
            </a:r>
            <a:r>
              <a:rPr kumimoji="0" lang="en-AU"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’s Health Network</a:t>
            </a:r>
            <a:r>
              <a:rPr kumimoji="0" lang="ar-EG"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 - </a:t>
            </a:r>
            <a:r>
              <a:rPr kumimoji="0" lang="ar" sz="1200" b="0" i="0" u="none" strike="noStrike" kern="1200" cap="none" spc="0" normalizeH="0" baseline="0" noProof="0" dirty="0">
                <a:ln>
                  <a:noFill/>
                </a:ln>
                <a:solidFill>
                  <a:prstClr val="black"/>
                </a:solidFill>
                <a:effectLst/>
                <a:highlight>
                  <a:srgbClr val="000000">
                    <a:alpha val="0"/>
                  </a:srgbClr>
                </a:highlight>
                <a:uLnTx/>
                <a:uFillTx/>
                <a:latin typeface="Calibri"/>
                <a:cs typeface="Dubai" panose="020B0503030403030204" pitchFamily="34" charset="-78"/>
              </a:rPr>
              <a:t>awhn.org.au/organisations - موقع إلكتروني باللغة الإنجليزية يحتوي على قائمة بالمنظمات في جميع الولايات والأقاليم التي توفر خدمات صحية للمرأة يمكن الوصول إليها.</a:t>
            </a:r>
          </a:p>
          <a:p>
            <a:pPr marL="0" marR="0" lvl="0" indent="0" algn="l" defTabSz="966612" rtl="0" eaLnBrk="1" fontAlgn="auto" latinLnBrk="0" hangingPunct="1">
              <a:lnSpc>
                <a:spcPct val="100000"/>
              </a:lnSpc>
              <a:spcBef>
                <a:spcPts val="0"/>
              </a:spcBef>
              <a:spcAft>
                <a:spcPts val="0"/>
              </a:spcAft>
              <a:buClrTx/>
              <a:buSzTx/>
              <a:buFont typeface="Arial" pitchFamily="34" charset="0"/>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45</a:t>
            </a:fld>
            <a:endParaRPr lang="en-AU"/>
          </a:p>
        </p:txBody>
      </p:sp>
    </p:spTree>
    <p:extLst>
      <p:ext uri="{BB962C8B-B14F-4D97-AF65-F5344CB8AC3E}">
        <p14:creationId xmlns:p14="http://schemas.microsoft.com/office/powerpoint/2010/main" val="2011933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 sz="1200" b="0" i="1" u="none" strike="noStrike" kern="1200" cap="none" spc="0" normalizeH="0" baseline="0" noProof="0" dirty="0">
                <a:ln>
                  <a:noFill/>
                </a:ln>
                <a:solidFill>
                  <a:srgbClr val="000000"/>
                </a:solidFill>
                <a:effectLst/>
                <a:highlight>
                  <a:srgbClr val="000000">
                    <a:alpha val="0"/>
                  </a:srgbClr>
                </a:highlight>
                <a:uLnTx/>
                <a:uFillTx/>
                <a:latin typeface="Calibri"/>
                <a:cs typeface="Dubai" panose="020B0503030403030204" pitchFamily="34" charset="-78"/>
              </a:rPr>
              <a:t>ملاحظة للمنسق: قدم تفاصيل الخدمات الصحية المحلية ومراكز الصحة الجنسية.</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46</a:t>
            </a:fld>
            <a:endParaRPr lang="en-AU"/>
          </a:p>
        </p:txBody>
      </p:sp>
    </p:spTree>
    <p:extLst>
      <p:ext uri="{BB962C8B-B14F-4D97-AF65-F5344CB8AC3E}">
        <p14:creationId xmlns:p14="http://schemas.microsoft.com/office/powerpoint/2010/main" val="3418866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47</a:t>
            </a:fld>
            <a:endParaRPr lang="en-AU"/>
          </a:p>
        </p:txBody>
      </p:sp>
    </p:spTree>
    <p:extLst>
      <p:ext uri="{BB962C8B-B14F-4D97-AF65-F5344CB8AC3E}">
        <p14:creationId xmlns:p14="http://schemas.microsoft.com/office/powerpoint/2010/main" val="401133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itchFamily="34" charset="0"/>
              <a:buChar char="•"/>
            </a:pPr>
            <a:r>
              <a:rPr lang="ar"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من المهم أن تعتني بصحتك الجنسية.</a:t>
            </a:r>
          </a:p>
          <a:p>
            <a:pPr marL="181218" indent="-181218" algn="r" rtl="1">
              <a:buFont typeface="Arial" pitchFamily="34" charset="0"/>
              <a:buChar char="•"/>
            </a:pPr>
            <a:r>
              <a:rPr lang="ar"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من الجيد أن تتعلمي التحدث عن الصحة الجنسية مع:</a:t>
            </a:r>
          </a:p>
          <a:p>
            <a:pPr marL="664463" lvl="1" indent="-181218" algn="r" rtl="1">
              <a:buFont typeface="Arial" pitchFamily="34" charset="0"/>
              <a:buChar char="-"/>
            </a:pPr>
            <a:r>
              <a:rPr lang="ar"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شركائك، من أجل علاقة يسودها الاحترام </a:t>
            </a:r>
          </a:p>
          <a:p>
            <a:pPr marL="664463" lvl="1" indent="-181218" algn="r" rtl="1">
              <a:buFont typeface="Arial" pitchFamily="34" charset="0"/>
              <a:buChar char="-"/>
            </a:pPr>
            <a:r>
              <a:rPr lang="ar"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أطفالك، لجعل الحديث عن الصحة الجنسية أقل صعوبة ومساعدتهم على اتخاذ قرارات جيدة بشأن صحتهم الجنسية.</a:t>
            </a:r>
          </a:p>
          <a:p>
            <a:pPr marL="181218" indent="-181218" algn="r" rtl="1">
              <a:buFont typeface="Arial" pitchFamily="34" charset="0"/>
              <a:buChar char="•"/>
            </a:pPr>
            <a:r>
              <a:rPr lang="ar"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في أستراليا، من المقبول التحدث عن الصحة الجنسية. يتعلم الأطفال عن الصحة الجنسية في المدارس الحكومية.</a:t>
            </a:r>
          </a:p>
          <a:p>
            <a:pPr marL="181218" indent="-181218" algn="r" rtl="1">
              <a:buFont typeface="Arial" pitchFamily="34" charset="0"/>
              <a:buChar char="•"/>
            </a:pPr>
            <a:r>
              <a:rPr lang="ar"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يمكنك الذهاب إلى العيادات الخاصة والتحدث إلى الأطباء أو الممرضات الذين يمكنهم المساعدة إذا كانت لديك مشاكل تتعلق بصحتك الجنسية.</a:t>
            </a:r>
          </a:p>
          <a:p>
            <a:pPr marL="181218" indent="-181218" algn="r" defTabSz="966493" rtl="1">
              <a:buFont typeface="Arial" pitchFamily="34" charset="0"/>
              <a:buChar char="•"/>
              <a:defRPr/>
            </a:pPr>
            <a:r>
              <a:rPr lang="ar"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من المهم زيارة طبيب أو ممرضة إذا كانت لديك مشكلة في صحتك.</a:t>
            </a:r>
          </a:p>
          <a:p>
            <a:pPr marL="181218" indent="-181218">
              <a:buFont typeface="Arial" pitchFamily="34" charset="0"/>
              <a:buChar cha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6</a:t>
            </a:fld>
            <a:endParaRPr lang="en-AU"/>
          </a:p>
        </p:txBody>
      </p:sp>
    </p:spTree>
    <p:extLst>
      <p:ext uri="{BB962C8B-B14F-4D97-AF65-F5344CB8AC3E}">
        <p14:creationId xmlns:p14="http://schemas.microsoft.com/office/powerpoint/2010/main" val="63116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لنتحدث عن </a:t>
            </a:r>
            <a:r>
              <a:rPr lang="ar-BH" sz="1200" b="0" i="0" u="none" strike="noStrike" dirty="0">
                <a:highlight>
                  <a:srgbClr val="000000">
                    <a:alpha val="0"/>
                  </a:srgbClr>
                </a:highlight>
                <a:latin typeface="Dubai" panose="020B0503030403030204" pitchFamily="34" charset="-78"/>
                <a:cs typeface="Dubai" panose="020B0503030403030204" pitchFamily="34" charset="-78"/>
              </a:rPr>
              <a:t>الحياة الجنسية</a:t>
            </a:r>
            <a:r>
              <a:rPr lang="ar" sz="1200" b="0" i="0" u="none" strike="noStrike" dirty="0">
                <a:highlight>
                  <a:srgbClr val="000000">
                    <a:alpha val="0"/>
                  </a:srgbClr>
                </a:highlight>
                <a:latin typeface="Dubai" panose="020B0503030403030204" pitchFamily="34" charset="-78"/>
                <a:cs typeface="Dubai" panose="020B0503030403030204" pitchFamily="34" charset="-78"/>
              </a:rPr>
              <a:t>.</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678D485-1C1D-4CE3-8695-005E6341F11A}" type="slidenum">
              <a:rPr lang="en-AU" smtClean="0"/>
              <a:t>7</a:t>
            </a:fld>
            <a:endParaRPr lang="en-AU"/>
          </a:p>
        </p:txBody>
      </p:sp>
    </p:spTree>
    <p:extLst>
      <p:ext uri="{BB962C8B-B14F-4D97-AF65-F5344CB8AC3E}">
        <p14:creationId xmlns:p14="http://schemas.microsoft.com/office/powerpoint/2010/main" val="346143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itchFamily="34" charset="0"/>
              <a:buChar char="•"/>
            </a:pPr>
            <a:r>
              <a:rPr lang="ar-BH"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الحياة الجنسية</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جزء مهم من صحتك ورفاهيتك طوال حياتك. إنها أمر معقد وشخصي.</a:t>
            </a:r>
          </a:p>
          <a:p>
            <a:pPr marL="191564" indent="-191564" algn="r" rtl="1">
              <a:buFont typeface="Arial" pitchFamily="34" charset="0"/>
              <a:buChar char="•"/>
            </a:pPr>
            <a:r>
              <a:rPr lang="ar" sz="1200" b="0" i="0" u="none" strike="noStrike" dirty="0">
                <a:solidFill>
                  <a:srgbClr val="202124"/>
                </a:solidFill>
                <a:highlight>
                  <a:srgbClr val="000000">
                    <a:alpha val="0"/>
                  </a:srgbClr>
                </a:highlight>
                <a:latin typeface="Dubai" panose="020B0503030403030204" pitchFamily="34" charset="-78"/>
                <a:cs typeface="Dubai" panose="020B0503030403030204" pitchFamily="34" charset="-78"/>
              </a:rPr>
              <a:t>وهي تتعلق بمشاعرك الجنسية وأفكارك وانجذاباتك وسلوكياتك تجاه الآخرين</a:t>
            </a:r>
            <a:r>
              <a:rPr lang="ar" sz="1200" b="0" i="0" u="none" strike="noStrike" dirty="0">
                <a:highlight>
                  <a:srgbClr val="000000">
                    <a:alpha val="0"/>
                  </a:srgbClr>
                </a:highlight>
                <a:latin typeface="Dubai" panose="020B0503030403030204" pitchFamily="34" charset="-78"/>
                <a:cs typeface="Dubai" panose="020B0503030403030204" pitchFamily="34" charset="-78"/>
              </a:rPr>
              <a:t>. هذه المشاعر والأفكار عادية وطبيعية.</a:t>
            </a:r>
          </a:p>
          <a:p>
            <a:pPr marL="191564" indent="-191564" algn="r" defTabSz="1021679" rtl="1">
              <a:buFont typeface="Arial"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تتأثر </a:t>
            </a:r>
            <a:r>
              <a:rPr lang="ar-BH" sz="1200" b="0" i="0" u="none" strike="noStrike" dirty="0">
                <a:highlight>
                  <a:srgbClr val="000000">
                    <a:alpha val="0"/>
                  </a:srgbClr>
                </a:highlight>
                <a:latin typeface="Dubai" panose="020B0503030403030204" pitchFamily="34" charset="-78"/>
                <a:cs typeface="Dubai" panose="020B0503030403030204" pitchFamily="34" charset="-78"/>
              </a:rPr>
              <a:t>الحياة الجنسية</a:t>
            </a:r>
            <a:r>
              <a:rPr lang="ar" sz="1200" b="0" i="0" u="none" strike="noStrike" dirty="0">
                <a:highlight>
                  <a:srgbClr val="000000">
                    <a:alpha val="0"/>
                  </a:srgbClr>
                </a:highlight>
                <a:latin typeface="Dubai" panose="020B0503030403030204" pitchFamily="34" charset="-78"/>
                <a:cs typeface="Dubai" panose="020B0503030403030204" pitchFamily="34" charset="-78"/>
              </a:rPr>
              <a:t> أيضًا بما يلي: </a:t>
            </a:r>
          </a:p>
          <a:p>
            <a:pPr marL="665891" lvl="1" indent="-182645" algn="r" defTabSz="1021679" rtl="1">
              <a:buFont typeface="Calibri" panose="020F050202020403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جنسك البيولوجي - سواء ولدت امرأة أو رجلاً أو غير ذلك</a:t>
            </a:r>
          </a:p>
          <a:p>
            <a:pPr marL="665891" lvl="1" indent="-182645" algn="r" defTabSz="1021679" rtl="1">
              <a:buFont typeface="Calibri" panose="020F050202020403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الجنس الذي تشعرين أنه يمثلك - امرأة أو رجل أو غير ذلك</a:t>
            </a:r>
          </a:p>
          <a:p>
            <a:pPr marL="665891" lvl="1" indent="-182645" algn="r" defTabSz="1021679" rtl="1">
              <a:buFont typeface="Calibri" panose="020F050202020403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إلى من تنجذبي</a:t>
            </a:r>
          </a:p>
          <a:p>
            <a:pPr marL="665891" lvl="1" indent="-182645" algn="r" defTabSz="1021679" rtl="1">
              <a:buFont typeface="Calibri" panose="020F050202020403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الإثارة الجنسية، المتعة، العلاقة الحميمة</a:t>
            </a:r>
          </a:p>
          <a:p>
            <a:pPr marL="665891" lvl="1" indent="-182645" algn="r" defTabSz="1021679" rtl="1">
              <a:buFont typeface="Calibri" panose="020F050202020403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التكاثر (إنجاب الأطفال). </a:t>
            </a:r>
          </a:p>
          <a:p>
            <a:pPr marL="191564" indent="-191564" algn="r">
              <a:buFont typeface="Arial" pitchFamily="34" charset="0"/>
              <a:buChar char="•"/>
            </a:pPr>
            <a:endParaRPr lang="en-AU" b="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8</a:t>
            </a:fld>
            <a:endParaRPr lang="en-AU"/>
          </a:p>
        </p:txBody>
      </p:sp>
    </p:spTree>
    <p:extLst>
      <p:ext uri="{BB962C8B-B14F-4D97-AF65-F5344CB8AC3E}">
        <p14:creationId xmlns:p14="http://schemas.microsoft.com/office/powerpoint/2010/main" val="32089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أن تتطور جنسانيتك وتتغير بمرور الوقت.</a:t>
            </a:r>
          </a:p>
          <a:p>
            <a:pPr marL="181218" indent="-181218"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أن تؤثر أشياء كثيرة على جنسانيتك:</a:t>
            </a:r>
          </a:p>
          <a:p>
            <a:pPr marL="665891" lvl="1" indent="-182645" algn="r" defTabSz="1012139" rtl="1">
              <a:buFont typeface="Calibri" panose="020F050202020403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أصدقائك وعائلتك</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ثقافتك</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ديانتك</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تجاربك السابقة</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الإعلام، مثل الأفلام والتليفزيون ووسائل التواصل الاجتماعي (سوشيال ميديا)</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المواد الإباحية. </a:t>
            </a: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9</a:t>
            </a:fld>
            <a:endParaRPr lang="en-AU"/>
          </a:p>
        </p:txBody>
      </p:sp>
    </p:spTree>
    <p:extLst>
      <p:ext uri="{BB962C8B-B14F-4D97-AF65-F5344CB8AC3E}">
        <p14:creationId xmlns:p14="http://schemas.microsoft.com/office/powerpoint/2010/main" val="346220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لسوء الحظ، يمكن أن تؤثر المواد الإباحية على ما يفكر فيه الناس فيما يتعلق بالجنس و</a:t>
            </a:r>
            <a:r>
              <a:rPr lang="ar-BH" sz="1200" b="0" i="0" u="none" strike="noStrike" dirty="0">
                <a:highlight>
                  <a:srgbClr val="000000">
                    <a:alpha val="0"/>
                  </a:srgbClr>
                </a:highlight>
                <a:latin typeface="Dubai" panose="020B0503030403030204" pitchFamily="34" charset="-78"/>
                <a:cs typeface="Dubai" panose="020B0503030403030204" pitchFamily="34" charset="-78"/>
              </a:rPr>
              <a:t>الحياة الجنسية</a:t>
            </a:r>
            <a:r>
              <a:rPr lang="ar" sz="1200" b="0" i="0" u="none" strike="noStrike" dirty="0">
                <a:highlight>
                  <a:srgbClr val="000000">
                    <a:alpha val="0"/>
                  </a:srgbClr>
                </a:highlight>
                <a:latin typeface="Dubai" panose="020B0503030403030204" pitchFamily="34" charset="-78"/>
                <a:cs typeface="Dubai" panose="020B0503030403030204" pitchFamily="34" charset="-78"/>
              </a:rPr>
              <a:t>. ويمكن أن يكون لذلك تأثير سيء على العلاقات بين الناس.</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من السهل العثور على المواد الإباحية ومشاهدتها، لذلك من المهم أن تكوني على دراية بتأثيرها على جنسانيتك وعلاقاتك.</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تذكري أن المواد الإباحية مصنوعة للترفيه. وهي لا تظهر كيف يكون الجنس في الحياة الواقعية. </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غالبًا ما تعرض المواد الإباحية:</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الرجال يسيطرون على النساء</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ممارسة الجنس بدون موافقة - عندما لا يوافق الشخص على ممارسة الجنس أو يُجبر أو يتعرض للضغط لممارسة الجنس</a:t>
            </a:r>
          </a:p>
          <a:p>
            <a:pPr marL="665891" lvl="1" indent="-182645" algn="r" rtl="1">
              <a:buFont typeface="Calibri" panose="020F050202020403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متعة مبالغ فيها.</a:t>
            </a:r>
          </a:p>
          <a:p>
            <a:pPr marL="191564" indent="-191564" algn="r" rtl="1">
              <a:buFont typeface="Arial"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المواد الإباحية ليست حقيقة.</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678D485-1C1D-4CE3-8695-005E6341F11A}" type="slidenum">
              <a:rPr lang="en-AU" smtClean="0"/>
              <a:t>10</a:t>
            </a:fld>
            <a:endParaRPr lang="en-AU"/>
          </a:p>
        </p:txBody>
      </p:sp>
    </p:spTree>
    <p:extLst>
      <p:ext uri="{BB962C8B-B14F-4D97-AF65-F5344CB8AC3E}">
        <p14:creationId xmlns:p14="http://schemas.microsoft.com/office/powerpoint/2010/main" val="3725226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3CE0-4870-C31E-3D5F-0BB6FD18811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229A135-7D92-24F2-2269-030D810B1FC1}"/>
              </a:ext>
            </a:extLst>
          </p:cNvPr>
          <p:cNvSpPr>
            <a:spLocks noGrp="1"/>
          </p:cNvSpPr>
          <p:nvPr>
            <p:ph type="dt" sz="half" idx="10"/>
          </p:nvPr>
        </p:nvSpPr>
        <p:spPr/>
        <p:txBody>
          <a:bodyPr/>
          <a:lstStyle/>
          <a:p>
            <a:fld id="{E401ADB9-A3A5-4AB3-9978-582A6ACEBBE1}" type="datetimeFigureOut">
              <a:rPr lang="en-AU" smtClean="0"/>
              <a:t>23/09/2024</a:t>
            </a:fld>
            <a:endParaRPr lang="en-AU"/>
          </a:p>
        </p:txBody>
      </p:sp>
      <p:sp>
        <p:nvSpPr>
          <p:cNvPr id="4" name="Footer Placeholder 3">
            <a:extLst>
              <a:ext uri="{FF2B5EF4-FFF2-40B4-BE49-F238E27FC236}">
                <a16:creationId xmlns:a16="http://schemas.microsoft.com/office/drawing/2014/main" id="{53F6098D-991A-2A9E-874C-24F57288439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4642FC7-DB73-C3C6-21B3-F239CFF708C1}"/>
              </a:ext>
            </a:extLst>
          </p:cNvPr>
          <p:cNvSpPr>
            <a:spLocks noGrp="1"/>
          </p:cNvSpPr>
          <p:nvPr>
            <p:ph type="sldNum" sz="quarter" idx="12"/>
          </p:nvPr>
        </p:nvSpPr>
        <p:spPr/>
        <p:txBody>
          <a:bodyPr/>
          <a:lstStyle/>
          <a:p>
            <a:fld id="{40B565C5-B3AE-452B-9E64-805EBF3593B0}" type="slidenum">
              <a:rPr lang="en-AU" smtClean="0"/>
              <a:t>‹#›</a:t>
            </a:fld>
            <a:endParaRPr lang="en-AU"/>
          </a:p>
        </p:txBody>
      </p:sp>
    </p:spTree>
    <p:extLst>
      <p:ext uri="{BB962C8B-B14F-4D97-AF65-F5344CB8AC3E}">
        <p14:creationId xmlns:p14="http://schemas.microsoft.com/office/powerpoint/2010/main" val="31664520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4B1AA-B84E-9F0A-B6EC-1F6F19272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A26119-F1DA-AA6B-9EF9-BDC5A3DE4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98B5D5-B180-26F8-5052-00A58FDBA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01ADB9-A3A5-4AB3-9978-582A6ACEBBE1}" type="datetimeFigureOut">
              <a:rPr lang="en-AU" smtClean="0"/>
              <a:t>23/09/2024</a:t>
            </a:fld>
            <a:endParaRPr lang="en-AU"/>
          </a:p>
        </p:txBody>
      </p:sp>
      <p:sp>
        <p:nvSpPr>
          <p:cNvPr id="5" name="Footer Placeholder 4">
            <a:extLst>
              <a:ext uri="{FF2B5EF4-FFF2-40B4-BE49-F238E27FC236}">
                <a16:creationId xmlns:a16="http://schemas.microsoft.com/office/drawing/2014/main" id="{5637BC72-371D-7885-9CD5-722849CA1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C89F16B-0801-2E7D-7659-C4625EB48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B565C5-B3AE-452B-9E64-805EBF3593B0}" type="slidenum">
              <a:rPr lang="en-AU" smtClean="0"/>
              <a:t>‹#›</a:t>
            </a:fld>
            <a:endParaRPr lang="en-AU"/>
          </a:p>
        </p:txBody>
      </p:sp>
    </p:spTree>
    <p:extLst>
      <p:ext uri="{BB962C8B-B14F-4D97-AF65-F5344CB8AC3E}">
        <p14:creationId xmlns:p14="http://schemas.microsoft.com/office/powerpoint/2010/main" val="105807548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916E2F-D8B9-F8CB-7863-0FBBC2F9BB71}"/>
              </a:ext>
            </a:extLst>
          </p:cNvPr>
          <p:cNvSpPr>
            <a:spLocks noGrp="1"/>
          </p:cNvSpPr>
          <p:nvPr>
            <p:ph type="title"/>
          </p:nvPr>
        </p:nvSpPr>
        <p:spPr/>
        <p:txBody>
          <a:bodyPr/>
          <a:lstStyle/>
          <a:p>
            <a:pPr algn="r"/>
            <a:r>
              <a:rPr lang="ar" b="1" i="0" u="none" strike="noStrike">
                <a:highlight>
                  <a:srgbClr val="000000">
                    <a:alpha val="0"/>
                  </a:srgbClr>
                </a:highlight>
                <a:latin typeface="Dubai" panose="020B0503030403030204" pitchFamily="34" charset="-78"/>
                <a:cs typeface="Dubai" panose="020B0503030403030204" pitchFamily="34" charset="-78"/>
              </a:rPr>
              <a:t>الصحة الجنسية والعلاقات الصحية</a:t>
            </a:r>
            <a:endParaRPr lang="en-AU" dirty="0">
              <a:latin typeface="Dubai" panose="020B0503030403030204" pitchFamily="34" charset="-78"/>
              <a:cs typeface="Dubai" panose="020B0503030403030204" pitchFamily="34" charset="-78"/>
            </a:endParaRPr>
          </a:p>
        </p:txBody>
      </p:sp>
      <p:pic>
        <p:nvPicPr>
          <p:cNvPr id="4" name="Picture 3">
            <a:extLst>
              <a:ext uri="{FF2B5EF4-FFF2-40B4-BE49-F238E27FC236}">
                <a16:creationId xmlns:a16="http://schemas.microsoft.com/office/drawing/2014/main" id="{13ED7104-FE9C-5995-26A3-DFF3249F974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206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A20635-6002-77F2-8854-DC38B60081C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2780470-ECD7-ADC9-BBB7-BCF147FB667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342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399E47-0BBA-CD00-471B-551C71022171}"/>
              </a:ext>
            </a:extLst>
          </p:cNvPr>
          <p:cNvSpPr>
            <a:spLocks noGrp="1"/>
          </p:cNvSpPr>
          <p:nvPr>
            <p:ph type="title"/>
          </p:nvPr>
        </p:nvSpPr>
        <p:spPr/>
        <p:txBody>
          <a:bodyPr/>
          <a:lstStyle/>
          <a:p>
            <a:pPr algn="ctr" rtl="1"/>
            <a:r>
              <a:rPr lang="ar" sz="4400" i="0" u="none" strike="noStrike">
                <a:highlight>
                  <a:srgbClr val="000000">
                    <a:alpha val="0"/>
                  </a:srgbClr>
                </a:highlight>
                <a:latin typeface="Dubai" panose="020B0503030403030204" pitchFamily="34" charset="-78"/>
                <a:cs typeface="Dubai" panose="020B0503030403030204" pitchFamily="34" charset="-78"/>
              </a:rPr>
              <a:t>المتعة الجنسية</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CA7EE47-21CF-4EDE-60D2-3E34D16AE9F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775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6E2553-7476-09E8-311B-3C0F526820A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E884B4E-1E68-6A9E-61F1-BB849B68F7B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50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DD1CA0-77A4-DA55-D27A-A4C715E25F6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697DEE0-02BE-844B-A408-7DC8464514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129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8EF1E5-D92D-7D40-9B13-EA30342B5D1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01AADE6-AA29-6B24-FED5-DB3AEAF268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940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1E8358-6711-50DE-C201-2091C9861981}"/>
              </a:ext>
            </a:extLst>
          </p:cNvPr>
          <p:cNvSpPr>
            <a:spLocks noGrp="1"/>
          </p:cNvSpPr>
          <p:nvPr>
            <p:ph type="title"/>
          </p:nvPr>
        </p:nvSpPr>
        <p:spPr/>
        <p:txBody>
          <a:bodyPr/>
          <a:lstStyle/>
          <a:p>
            <a:pPr algn="ctr" rtl="1"/>
            <a:r>
              <a:rPr lang="ar" sz="4400" i="0" u="none" strike="noStrike">
                <a:highlight>
                  <a:srgbClr val="000000">
                    <a:alpha val="0"/>
                  </a:srgbClr>
                </a:highlight>
                <a:latin typeface="Dubai" panose="020B0503030403030204" pitchFamily="34" charset="-78"/>
                <a:cs typeface="Dubai" panose="020B0503030403030204" pitchFamily="34" charset="-78"/>
              </a:rPr>
              <a:t>المشاكل الجنسية</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814A7BC-0878-A425-8046-57D489588D5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922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82776C0-A3ED-1C9F-ED42-0D6B85EB207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A19EDC9-7B74-9B9D-F8AF-330817E1C2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201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39C50A-6F6E-ADF9-19D1-5AA3225CA23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1B7D0EB-D867-0CB8-938B-40971DE2BE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4026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6E35FA-2509-0D54-BF9D-794504A8097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51E15CC-B039-3E0D-B1C4-A9E582AD29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2687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692443-5949-4E85-4ECC-CB302ED3723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945B9AB-C3B7-B309-66DF-CDE39A8719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0265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47D185-1FDC-81CE-A7D5-D7C3EDE96E25}"/>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94636149-5DD7-FE7A-D993-637993BED2F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7134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51871D-CDF4-D2C5-F075-7BCB7286308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2F480D5-4031-D8A8-6702-4C1B99AE0E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064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FCD41C-2316-5361-CD0B-CD3F72077D5C}"/>
              </a:ext>
            </a:extLst>
          </p:cNvPr>
          <p:cNvSpPr>
            <a:spLocks noGrp="1"/>
          </p:cNvSpPr>
          <p:nvPr>
            <p:ph type="title"/>
          </p:nvPr>
        </p:nvSpPr>
        <p:spPr/>
        <p:txBody>
          <a:bodyPr/>
          <a:lstStyle/>
          <a:p>
            <a:pPr algn="ctr" rtl="1"/>
            <a:r>
              <a:rPr lang="ar" sz="4400" i="0" u="none" strike="noStrike">
                <a:highlight>
                  <a:srgbClr val="000000">
                    <a:alpha val="0"/>
                  </a:srgbClr>
                </a:highlight>
                <a:latin typeface="Dubai" panose="020B0503030403030204" pitchFamily="34" charset="-78"/>
                <a:cs typeface="Dubai" panose="020B0503030403030204" pitchFamily="34" charset="-78"/>
              </a:rPr>
              <a:t>العلاقات القائمة على الاحترام والموافقة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6395370-ADE1-6C5B-EEF0-8F7F1B87E4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4105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CC3AD6E-345B-DAFB-7EBC-5AAF8A31AE6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4CEFF1E-AC37-332D-F367-453759F8E1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4390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E8E0EC-031C-4A82-9B30-37F3F92AB55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AAEE9C3-D82E-27B8-CE38-7AEE21E119D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81274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936259-24C5-86F3-C750-B90A2B6BDD6D}"/>
              </a:ext>
            </a:extLst>
          </p:cNvPr>
          <p:cNvSpPr>
            <a:spLocks noGrp="1"/>
          </p:cNvSpPr>
          <p:nvPr>
            <p:ph type="title"/>
          </p:nvPr>
        </p:nvSpPr>
        <p:spPr/>
        <p:txBody>
          <a:bodyPr/>
          <a:lstStyle/>
          <a:p>
            <a:pPr marL="0" marR="0" lvl="0" indent="0" algn="r" defTabSz="457200" rtl="1" eaLnBrk="1" fontAlgn="auto" latinLnBrk="0" hangingPunct="1">
              <a:lnSpc>
                <a:spcPct val="100000"/>
              </a:lnSpc>
              <a:spcBef>
                <a:spcPct val="0"/>
              </a:spcBef>
              <a:spcAft>
                <a:spcPts val="2400"/>
              </a:spcAft>
              <a:tabLst/>
              <a:defRPr/>
            </a:pPr>
            <a:r>
              <a:rPr kumimoji="0" lang="ar" sz="4400" b="0" i="0" u="none" strike="noStrike" kern="1200" cap="none" spc="0" normalizeH="0" baseline="0" noProof="0">
                <a:ln>
                  <a:noFill/>
                </a:ln>
                <a:solidFill>
                  <a:srgbClr val="3D0F58"/>
                </a:solidFill>
                <a:effectLst/>
                <a:highlight>
                  <a:srgbClr val="000000">
                    <a:alpha val="0"/>
                  </a:srgbClr>
                </a:highlight>
                <a:uLnTx/>
                <a:uFillTx/>
                <a:latin typeface="Dubai" panose="020B0503030403030204" pitchFamily="34" charset="-78"/>
                <a:ea typeface="+mn-ea"/>
                <a:cs typeface="Dubai" panose="020B0503030403030204" pitchFamily="34" charset="-78"/>
              </a:rPr>
              <a:t>من يمكنه المساعدة؟</a:t>
            </a:r>
            <a:endParaRPr lang="en-AU" dirty="0">
              <a:solidFill>
                <a:srgbClr val="3D0F58"/>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ACF51A1-C48D-A806-F5EA-FAC0EA7406B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562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3CAA55-E14D-53D2-77B2-ACBC74A38495}"/>
              </a:ext>
            </a:extLst>
          </p:cNvPr>
          <p:cNvSpPr>
            <a:spLocks noGrp="1"/>
          </p:cNvSpPr>
          <p:nvPr>
            <p:ph type="title"/>
          </p:nvPr>
        </p:nvSpPr>
        <p:spPr/>
        <p:txBody>
          <a:bodyPr/>
          <a:lstStyle/>
          <a:p>
            <a:pPr algn="ctr" rtl="1"/>
            <a:r>
              <a:rPr lang="ar" sz="4400" i="0" u="none" strike="noStrike">
                <a:highlight>
                  <a:srgbClr val="000000">
                    <a:alpha val="0"/>
                  </a:srgbClr>
                </a:highlight>
                <a:latin typeface="Dubai" panose="020B0503030403030204" pitchFamily="34" charset="-78"/>
                <a:cs typeface="Dubai" panose="020B0503030403030204" pitchFamily="34" charset="-78"/>
              </a:rPr>
              <a:t>العدوى المنقولة جنسيًا (STIs)</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1E000C2-5C16-1823-D5B0-0D481D8B59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1943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C6F48C-D9BC-A93E-29C0-278CAC549B2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F7C96EF-A679-9CEE-084D-B04D62CF216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9987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905529-15D3-24F5-60D5-273CD075961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259BBCF-B172-8E4B-6302-94C0BF29BF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9444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780FC5-5A25-214D-391E-6A3DE954465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6398420-A67A-FE60-2B64-8A7653FFF76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7228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7CDC24-1949-B7CE-DAFB-6756786B3B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49A0F05-802C-7381-54C4-AB13268CD46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654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828909-1D47-AAF6-245A-5EF68789419C}"/>
              </a:ext>
            </a:extLst>
          </p:cNvPr>
          <p:cNvSpPr>
            <a:spLocks noGrp="1"/>
          </p:cNvSpPr>
          <p:nvPr>
            <p:ph type="title"/>
          </p:nvPr>
        </p:nvSpPr>
        <p:spPr/>
        <p:txBody>
          <a:bodyPr/>
          <a:lstStyle/>
          <a:p>
            <a:pPr algn="r" rtl="1"/>
            <a:r>
              <a:rPr lang="ar" sz="4000" b="1" i="0" u="none" strike="noStrike">
                <a:highlight>
                  <a:srgbClr val="000000">
                    <a:alpha val="0"/>
                  </a:srgbClr>
                </a:highlight>
                <a:latin typeface="Dubai" panose="020B0503030403030204" pitchFamily="34" charset="-78"/>
                <a:cs typeface="Dubai" panose="020B0503030403030204" pitchFamily="34" charset="-78"/>
              </a:rPr>
              <a:t>جسمي My Body. صحتي My Health.</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b="0" i="0" u="none" strike="noStrike">
                <a:highlight>
                  <a:srgbClr val="000000">
                    <a:alpha val="0"/>
                  </a:srgbClr>
                </a:highlight>
                <a:latin typeface="Dubai" panose="020B0503030403030204" pitchFamily="34" charset="-78"/>
                <a:cs typeface="Dubai" panose="020B0503030403030204" pitchFamily="34" charset="-78"/>
              </a:rPr>
              <a:t>مجموعة أدوات التثقيف الصحي.</a:t>
            </a:r>
            <a:endParaRPr lang="en-AU" sz="32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D1226DE-C79A-790D-C2E4-B86E3F05CC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59101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1565DD-91AC-DABF-365C-09B0DA814E9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E145A45-842E-4C5A-CCE9-BF697E2FC65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669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E86A4B-F5AF-0CB1-EFB5-426051DBEBDD}"/>
              </a:ext>
            </a:extLst>
          </p:cNvPr>
          <p:cNvSpPr>
            <a:spLocks noGrp="1"/>
          </p:cNvSpPr>
          <p:nvPr>
            <p:ph type="title"/>
          </p:nvPr>
        </p:nvSpPr>
        <p:spPr/>
        <p:txBody>
          <a:bodyPr/>
          <a:lstStyle/>
          <a:p>
            <a:pPr algn="ctr" rtl="1"/>
            <a:r>
              <a:rPr lang="ar" sz="4400" i="0" u="none" strike="noStrike">
                <a:highlight>
                  <a:srgbClr val="000000">
                    <a:alpha val="0"/>
                  </a:srgbClr>
                </a:highlight>
                <a:latin typeface="Dubai" panose="020B0503030403030204" pitchFamily="34" charset="-78"/>
                <a:cs typeface="Dubai" panose="020B0503030403030204" pitchFamily="34" charset="-78"/>
              </a:rPr>
              <a:t>منع الحمل</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465A8AD-72C4-CFE7-DEC7-CB2C06E660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6306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025721-9D44-939A-37C9-23CE9B1D5F6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E030F61-5F06-B07A-C3BA-7CEE4B44002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9123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193E03-975D-DD5C-9579-129158796BE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46BD82A-0B06-43EE-D0D1-55883F6527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5956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81BBBC-DAD0-C19C-11C5-8F5A9AEFC3F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9CC4B22-6923-3A10-0F24-0A70CA0466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1401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214B42-8F37-97ED-1A69-61A4E90024A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6E5385A-95CD-AAD5-89F5-81B0A69D69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85119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2A3CD5-3C2E-9EE8-8531-85B0B3F75F3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B7C8450-2768-E361-2F93-D54C8308532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1275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2042F6-F604-6368-9D37-D585FAAEBCB3}"/>
              </a:ext>
            </a:extLst>
          </p:cNvPr>
          <p:cNvSpPr>
            <a:spLocks noGrp="1"/>
          </p:cNvSpPr>
          <p:nvPr>
            <p:ph type="title"/>
          </p:nvPr>
        </p:nvSpPr>
        <p:spPr/>
        <p:txBody>
          <a:bodyPr/>
          <a:lstStyle/>
          <a:p>
            <a:pPr algn="ctr" rtl="1"/>
            <a:r>
              <a:rPr lang="ar" sz="4400" i="0" u="none" strike="noStrike">
                <a:highlight>
                  <a:srgbClr val="000000">
                    <a:alpha val="0"/>
                  </a:srgbClr>
                </a:highlight>
                <a:latin typeface="Dubai" panose="020B0503030403030204" pitchFamily="34" charset="-78"/>
                <a:cs typeface="Dubai" panose="020B0503030403030204" pitchFamily="34" charset="-78"/>
              </a:rPr>
              <a:t>الحمل غير المخطط له والإجهاض</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29D90F3-4C61-D6D7-1147-663F182A164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73115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ED0EA4-1FC3-58FF-8EA1-528B3DAC070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EE6A1B9-1E75-11CE-10E1-705FFD0486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53111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D965B7-E463-7B78-5DAB-134E3F25B0E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F20068B-1256-6C3D-EA39-694A05E10BF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1884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A4B12C-3B23-BFD8-15EF-134190B03C41}"/>
              </a:ext>
            </a:extLst>
          </p:cNvPr>
          <p:cNvSpPr>
            <a:spLocks noGrp="1"/>
          </p:cNvSpPr>
          <p:nvPr>
            <p:ph type="title"/>
          </p:nvPr>
        </p:nvSpPr>
        <p:spPr/>
        <p:txBody>
          <a:bodyPr/>
          <a:lstStyle/>
          <a:p>
            <a:pPr algn="ctr" rtl="1"/>
            <a:r>
              <a:rPr lang="ar" sz="4400" i="0" u="none" strike="noStrike">
                <a:highlight>
                  <a:srgbClr val="000000">
                    <a:alpha val="0"/>
                  </a:srgbClr>
                </a:highlight>
                <a:latin typeface="Dubai" panose="020B0503030403030204" pitchFamily="34" charset="-78"/>
                <a:cs typeface="Dubai" panose="020B0503030403030204" pitchFamily="34" charset="-78"/>
              </a:rPr>
              <a:t>الصحة الجنسية</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9A5DB42-42D5-4114-8080-AB29494AF7E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42185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388E2B-F8B3-83A8-AE94-43426498DC4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E68D469-4470-F7E5-87E3-42E785C87A9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54352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2302D8-2EA2-073A-7E1F-B329629360EB}"/>
              </a:ext>
            </a:extLst>
          </p:cNvPr>
          <p:cNvSpPr>
            <a:spLocks noGrp="1"/>
          </p:cNvSpPr>
          <p:nvPr>
            <p:ph type="title"/>
          </p:nvPr>
        </p:nvSpPr>
        <p:spPr/>
        <p:txBody>
          <a:bodyPr/>
          <a:lstStyle/>
          <a:p>
            <a:pPr algn="ctr" rtl="1"/>
            <a:r>
              <a:rPr lang="ar" sz="4400" i="0" u="none" strike="noStrike">
                <a:highlight>
                  <a:srgbClr val="000000">
                    <a:alpha val="0"/>
                  </a:srgbClr>
                </a:highlight>
                <a:latin typeface="Dubai" panose="020B0503030403030204" pitchFamily="34" charset="-78"/>
                <a:cs typeface="Dubai" panose="020B0503030403030204" pitchFamily="34" charset="-78"/>
              </a:rPr>
              <a:t>اختيارك</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F3CF8CA-B1CC-326E-BA32-6AB915B2CF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3812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4D7C93-916D-40C0-AE6A-BE961D1E216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387B299-834A-AB69-70FB-87597E3007C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83870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71AD47-2AB9-C6D0-20DD-EFF41A516A2E}"/>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CEA4F6AF-5545-5301-3358-72AA8415375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0175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ED527-D29D-1E06-C22E-C049716BFC4E}"/>
              </a:ext>
            </a:extLst>
          </p:cNvPr>
          <p:cNvSpPr>
            <a:spLocks noGrp="1"/>
          </p:cNvSpPr>
          <p:nvPr>
            <p:ph type="title"/>
          </p:nvPr>
        </p:nvSpPr>
        <p:spPr/>
        <p:txBody>
          <a:bodyPr/>
          <a:lstStyle/>
          <a:p>
            <a:pPr marL="0" marR="0" lvl="0" indent="0" algn="r" defTabSz="457200" rtl="1" eaLnBrk="1" fontAlgn="auto" latinLnBrk="0" hangingPunct="1">
              <a:lnSpc>
                <a:spcPct val="100000"/>
              </a:lnSpc>
              <a:spcBef>
                <a:spcPct val="0"/>
              </a:spcBef>
              <a:spcAft>
                <a:spcPts val="2400"/>
              </a:spcAft>
              <a:tabLst/>
              <a:defRPr/>
            </a:pPr>
            <a:r>
              <a:rPr kumimoji="0" lang="ar" sz="4400" b="0" i="0" u="none" strike="noStrike" kern="1200" cap="none" spc="0" normalizeH="0" baseline="0" noProof="0">
                <a:ln>
                  <a:noFill/>
                </a:ln>
                <a:solidFill>
                  <a:srgbClr val="3D0F58"/>
                </a:solidFill>
                <a:effectLst/>
                <a:highlight>
                  <a:srgbClr val="000000">
                    <a:alpha val="0"/>
                  </a:srgbClr>
                </a:highlight>
                <a:uLnTx/>
                <a:uFillTx/>
                <a:latin typeface="Dubai" panose="020B0503030403030204" pitchFamily="34" charset="-78"/>
                <a:ea typeface="+mn-ea"/>
                <a:cs typeface="Dubai" panose="020B0503030403030204" pitchFamily="34" charset="-78"/>
              </a:rPr>
              <a:t>من يمكنه المساعدة؟</a:t>
            </a:r>
            <a:endParaRPr lang="en-AU" dirty="0">
              <a:solidFill>
                <a:srgbClr val="3D0F58"/>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31E01DC-73B0-4B18-2FE4-8EF6CD33CC2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20129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834909-1E70-4201-FECD-6123BA66D140}"/>
              </a:ext>
            </a:extLst>
          </p:cNvPr>
          <p:cNvSpPr>
            <a:spLocks noGrp="1"/>
          </p:cNvSpPr>
          <p:nvPr>
            <p:ph type="title"/>
          </p:nvPr>
        </p:nvSpPr>
        <p:spPr/>
        <p:txBody>
          <a:bodyPr/>
          <a:lstStyle/>
          <a:p>
            <a:pPr algn="r" rtl="1"/>
            <a:r>
              <a:rPr lang="ar" sz="4400" b="0" i="0" u="none" strike="noStrike">
                <a:highlight>
                  <a:srgbClr val="000000">
                    <a:alpha val="0"/>
                  </a:srgbClr>
                </a:highlight>
                <a:latin typeface="Dubai" panose="020B0503030403030204" pitchFamily="34" charset="-78"/>
                <a:cs typeface="Dubai" panose="020B0503030403030204" pitchFamily="34" charset="-78"/>
              </a:rPr>
              <a:t>مزيد من المعلومات للمنسقين </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1F9E79F-5CDA-AB1A-7718-CDE51B6EDE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1254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6881E8-006D-4A76-6580-F15003988D14}"/>
              </a:ext>
            </a:extLst>
          </p:cNvPr>
          <p:cNvSpPr>
            <a:spLocks noGrp="1"/>
          </p:cNvSpPr>
          <p:nvPr>
            <p:ph type="title"/>
          </p:nvPr>
        </p:nvSpPr>
        <p:spPr/>
        <p:txBody>
          <a:bodyPr/>
          <a:lstStyle/>
          <a:p>
            <a:pPr algn="r" rtl="1"/>
            <a:r>
              <a:rPr lang="ar" b="1" i="0" u="none" strike="noStrike">
                <a:highlight>
                  <a:srgbClr val="000000">
                    <a:alpha val="0"/>
                  </a:srgbClr>
                </a:highlight>
                <a:latin typeface="Dubai" panose="020B0503030403030204" pitchFamily="34" charset="-78"/>
                <a:cs typeface="Dubai" panose="020B0503030403030204" pitchFamily="34" charset="-78"/>
              </a:rPr>
              <a:t>الخدمات المحلية</a:t>
            </a:r>
            <a:endParaRPr lang="ar"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2381971-67AF-5E4A-9C6E-A59ED95EE2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08022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E07580-5380-26ED-9002-96779504FED0}"/>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A511C820-21F3-1EFA-05AF-70EEF7C8452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5482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975C55-F9B9-3CB2-015D-0A0F780E06B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B2A2E18-5603-FA89-2CD1-04072EDF6C5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788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C058D7-659C-4D24-19EA-9BCE2CDCC6E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21F93F6-AF54-2F6D-9C21-0125D6184D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1260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67646F-B622-A1B3-72A5-D3EDA334AAD2}"/>
              </a:ext>
            </a:extLst>
          </p:cNvPr>
          <p:cNvSpPr>
            <a:spLocks noGrp="1"/>
          </p:cNvSpPr>
          <p:nvPr>
            <p:ph type="title"/>
          </p:nvPr>
        </p:nvSpPr>
        <p:spPr/>
        <p:txBody>
          <a:bodyPr/>
          <a:lstStyle/>
          <a:p>
            <a:pPr algn="ctr" rtl="1"/>
            <a:r>
              <a:rPr lang="ar-BH" sz="4400" i="0" u="none" strike="noStrike">
                <a:highlight>
                  <a:srgbClr val="000000">
                    <a:alpha val="0"/>
                  </a:srgbClr>
                </a:highlight>
                <a:latin typeface="Dubai" panose="020B0503030403030204" pitchFamily="34" charset="-78"/>
                <a:cs typeface="Dubai" panose="020B0503030403030204" pitchFamily="34" charset="-78"/>
              </a:rPr>
              <a:t>الحياة الجنسية</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7833B96-BA3D-A857-C161-C5E3B78F19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131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B1F5B2-93EB-46CF-0C44-494498F3384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239FDA3-8F2A-BE81-8BC2-D6EBE9B8940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8827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D33787-96BC-CD67-5520-987EC24F00B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F424170-4080-CFF6-FB8F-35566B6DB6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4765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3843</Words>
  <Application>Microsoft Office PowerPoint</Application>
  <PresentationFormat>Widescreen</PresentationFormat>
  <Paragraphs>294</Paragraphs>
  <Slides>47</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Aptos</vt:lpstr>
      <vt:lpstr>Aptos Display</vt:lpstr>
      <vt:lpstr>Arial</vt:lpstr>
      <vt:lpstr>Calibri</vt:lpstr>
      <vt:lpstr>Courier New</vt:lpstr>
      <vt:lpstr>Dubai</vt:lpstr>
      <vt:lpstr>Office Theme</vt:lpstr>
      <vt:lpstr>الصحة الجنسية والعلاقات الصحية</vt:lpstr>
      <vt:lpstr>PowerPoint Presentation</vt:lpstr>
      <vt:lpstr>جسمي My Body. صحتي My Health. مجموعة أدوات التثقيف الصحي.</vt:lpstr>
      <vt:lpstr>الصحة الجنسية</vt:lpstr>
      <vt:lpstr>PowerPoint Presentation</vt:lpstr>
      <vt:lpstr>PowerPoint Presentation</vt:lpstr>
      <vt:lpstr>الحياة الجنسية</vt:lpstr>
      <vt:lpstr>PowerPoint Presentation</vt:lpstr>
      <vt:lpstr>PowerPoint Presentation</vt:lpstr>
      <vt:lpstr>PowerPoint Presentation</vt:lpstr>
      <vt:lpstr>المتعة الجنسية</vt:lpstr>
      <vt:lpstr>PowerPoint Presentation</vt:lpstr>
      <vt:lpstr>PowerPoint Presentation</vt:lpstr>
      <vt:lpstr>PowerPoint Presentation</vt:lpstr>
      <vt:lpstr>المشاكل الجنسية</vt:lpstr>
      <vt:lpstr>PowerPoint Presentation</vt:lpstr>
      <vt:lpstr>PowerPoint Presentation</vt:lpstr>
      <vt:lpstr>PowerPoint Presentation</vt:lpstr>
      <vt:lpstr>PowerPoint Presentation</vt:lpstr>
      <vt:lpstr>PowerPoint Presentation</vt:lpstr>
      <vt:lpstr>العلاقات القائمة على الاحترام والموافقة </vt:lpstr>
      <vt:lpstr>PowerPoint Presentation</vt:lpstr>
      <vt:lpstr>PowerPoint Presentation</vt:lpstr>
      <vt:lpstr>من يمكنه المساعدة؟</vt:lpstr>
      <vt:lpstr>العدوى المنقولة جنسيًا (STIs)</vt:lpstr>
      <vt:lpstr>PowerPoint Presentation</vt:lpstr>
      <vt:lpstr>PowerPoint Presentation</vt:lpstr>
      <vt:lpstr>PowerPoint Presentation</vt:lpstr>
      <vt:lpstr>PowerPoint Presentation</vt:lpstr>
      <vt:lpstr>PowerPoint Presentation</vt:lpstr>
      <vt:lpstr>منع الحمل</vt:lpstr>
      <vt:lpstr>PowerPoint Presentation</vt:lpstr>
      <vt:lpstr>PowerPoint Presentation</vt:lpstr>
      <vt:lpstr>PowerPoint Presentation</vt:lpstr>
      <vt:lpstr>PowerPoint Presentation</vt:lpstr>
      <vt:lpstr>PowerPoint Presentation</vt:lpstr>
      <vt:lpstr>الحمل غير المخطط له والإجهاض</vt:lpstr>
      <vt:lpstr>PowerPoint Presentation</vt:lpstr>
      <vt:lpstr>PowerPoint Presentation</vt:lpstr>
      <vt:lpstr>PowerPoint Presentation</vt:lpstr>
      <vt:lpstr>اختيارك</vt:lpstr>
      <vt:lpstr>PowerPoint Presentation</vt:lpstr>
      <vt:lpstr>PowerPoint Presentation</vt:lpstr>
      <vt:lpstr>من يمكنه المساعدة؟</vt:lpstr>
      <vt:lpstr>مزيد من المعلومات للمنسقين </vt:lpstr>
      <vt:lpstr>الخدمات المحلية</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2024-08-06T00:29:00Z</dcterms:created>
  <dcterms:modified xsi:type="dcterms:W3CDTF">2024-09-23T00:35:30Z</dcterms:modified>
</cp:coreProperties>
</file>