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92" autoAdjust="0"/>
  </p:normalViewPr>
  <p:slideViewPr>
    <p:cSldViewPr snapToGrid="0">
      <p:cViewPr varScale="1">
        <p:scale>
          <a:sx n="125" d="100"/>
          <a:sy n="125" d="100"/>
        </p:scale>
        <p:origin x="16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9A9DFFE-296B-4E9F-835F-A70F24074C69}" type="datetimeFigureOut">
              <a:rPr lang="en-AU" smtClean="0"/>
              <a:t>14/10/2024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933E69B-9174-4AAE-A2C2-792F384FBD3A}" type="slidenum">
              <a:rPr lang="en-AU" smtClean="0"/>
              <a:t>‹#›</a:t>
            </a:fld>
            <a:endParaRPr lang="en-AU"/>
          </a:p>
        </p:txBody>
      </p:sp>
    </p:spTree>
    <p:extLst>
      <p:ext uri="{BB962C8B-B14F-4D97-AF65-F5344CB8AC3E}">
        <p14:creationId xmlns:p14="http://schemas.microsoft.com/office/powerpoint/2010/main" val="19551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a:t>
            </a:fld>
            <a:endParaRPr lang="en-AU"/>
          </a:p>
        </p:txBody>
      </p:sp>
    </p:spTree>
    <p:extLst>
      <p:ext uri="{BB962C8B-B14F-4D97-AF65-F5344CB8AC3E}">
        <p14:creationId xmlns:p14="http://schemas.microsoft.com/office/powerpoint/2010/main" val="71075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latin typeface="Calibri"/>
              </a:rPr>
              <a:t>Tuzungumze juu ya dalili za kukoma hedhi.</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11</a:t>
            </a:fld>
            <a:endParaRPr lang="en-AU"/>
          </a:p>
        </p:txBody>
      </p:sp>
    </p:spTree>
    <p:extLst>
      <p:ext uri="{BB962C8B-B14F-4D97-AF65-F5344CB8AC3E}">
        <p14:creationId xmlns:p14="http://schemas.microsoft.com/office/powerpoint/2010/main" val="103744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lnSpc>
                <a:spcPct val="100000"/>
              </a:lnSpc>
              <a:spcAft>
                <a:spcPct val="0"/>
              </a:spcAft>
              <a:buFont typeface="Arial" panose="020B0604020202020204" pitchFamily="34" charset="0"/>
              <a:buNone/>
              <a:tabLst>
                <a:tab pos="3430131" algn="l"/>
              </a:tabLst>
            </a:pPr>
            <a:r>
              <a:rPr lang="sw" sz="1200" b="0" i="0" u="none" strike="noStrike" dirty="0">
                <a:latin typeface="Calibri"/>
                <a:ea typeface="Calibri"/>
                <a:cs typeface="Times New Roman"/>
              </a:rPr>
              <a:t>Karibu na wakati wa kukoma hedhi, unaweza pia kuona mabadiliko katika mwili wako na jinsi unavyojisikia. Mabadiliko haya ni dalili za kusimama kwa hedhi.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ct val="0"/>
              </a:spcAft>
              <a:buFont typeface="Arial" panose="020B0604020202020204" pitchFamily="34" charset="0"/>
              <a:buNone/>
              <a:tabLst>
                <a:tab pos="3430131" algn="l"/>
              </a:tabLst>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12</a:t>
            </a:fld>
            <a:endParaRPr lang="en-AU"/>
          </a:p>
        </p:txBody>
      </p:sp>
    </p:spTree>
    <p:extLst>
      <p:ext uri="{BB962C8B-B14F-4D97-AF65-F5344CB8AC3E}">
        <p14:creationId xmlns:p14="http://schemas.microsoft.com/office/powerpoint/2010/main" val="65430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w" sz="1200" b="0" i="0" u="none" strike="noStrike" dirty="0">
                <a:latin typeface="Calibri"/>
                <a:ea typeface="Calibri"/>
                <a:cs typeface="Times New Roman"/>
              </a:rPr>
              <a:t>Unaweza kuwa na dalili hizi za kukoma hedhi:</a:t>
            </a:r>
            <a:endParaRPr lang="en-AU" sz="1200" dirty="0">
              <a:latin typeface="+mn-lt"/>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joto ya ghafla - wakati unahisi ghafla joto na unaanza kutokwa na jasho </a:t>
            </a:r>
          </a:p>
          <a:p>
            <a:pPr marL="182667" indent="-182667"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kutokwa na jasho usiku - wakati unatoa jasho usiku, na kufanya nguo zako na shuka zilowane</a:t>
            </a:r>
          </a:p>
          <a:p>
            <a:pPr marL="182667" indent="-182667" rtl="0">
              <a:lnSpc>
                <a:spcPct val="100000"/>
              </a:lnSpc>
              <a:spcAft>
                <a:spcPct val="0"/>
              </a:spcAft>
              <a:buFont typeface="Arial" panose="020B0604020202020204" pitchFamily="34" charset="0"/>
              <a:buChar char="•"/>
            </a:pPr>
            <a:r>
              <a:rPr lang="sw" sz="1200" b="0" i="0" u="none" strike="noStrike" kern="1200" dirty="0">
                <a:solidFill>
                  <a:srgbClr val="000000"/>
                </a:solidFill>
                <a:latin typeface="Calibri"/>
                <a:ea typeface="Calibri"/>
                <a:cs typeface="Times New Roman"/>
              </a:rPr>
              <a:t>sehemu ya siri kukauka, ambayo </a:t>
            </a:r>
            <a:r>
              <a:rPr lang="sw" sz="1200" b="0" i="0" u="none" strike="noStrike" dirty="0">
                <a:latin typeface="Calibri"/>
                <a:ea typeface="Calibri"/>
                <a:cs typeface="Times New Roman"/>
              </a:rPr>
              <a:t>inaweza kusababisha kufanya sehemu hiyo kujisikia uchungu kwako </a:t>
            </a:r>
          </a:p>
          <a:p>
            <a:pPr marL="182667" indent="-182667"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maumivu wakati wa kukojoa na maambukizi yanayorudiarudia</a:t>
            </a:r>
            <a:endParaRPr lang="en-US" sz="1200" dirty="0">
              <a:latin typeface="+mn-lt"/>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machungu ya mwili na maumivu - wakati mwili wako unaumwa </a:t>
            </a:r>
          </a:p>
          <a:p>
            <a:pPr marL="182667" indent="-182667"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maumivu ya kichwa.</a:t>
            </a:r>
          </a:p>
          <a:p>
            <a:pPr rtl="0">
              <a:lnSpc>
                <a:spcPct val="100000"/>
              </a:lnSpc>
              <a:spcAft>
                <a:spcPct val="0"/>
              </a:spcAft>
            </a:pPr>
            <a:r>
              <a:rPr lang="sw" sz="1200" b="0" i="0" u="none" strike="noStrike" dirty="0">
                <a:latin typeface="Calibri"/>
              </a:rPr>
              <a:t>Wanawake wengi wana dalili hizi.</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13</a:t>
            </a:fld>
            <a:endParaRPr lang="en-AU"/>
          </a:p>
        </p:txBody>
      </p:sp>
    </p:spTree>
    <p:extLst>
      <p:ext uri="{BB962C8B-B14F-4D97-AF65-F5344CB8AC3E}">
        <p14:creationId xmlns:p14="http://schemas.microsoft.com/office/powerpoint/2010/main" val="61084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w" sz="1200" b="0" i="0" u="none" strike="noStrike" dirty="0">
                <a:latin typeface="Calibri"/>
                <a:ea typeface="Calibri"/>
                <a:cs typeface="Times New Roman"/>
              </a:rPr>
              <a:t>Unaweza pia: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latin typeface="Calibri"/>
                <a:ea typeface="Calibri"/>
                <a:cs typeface="Times New Roman"/>
              </a:rPr>
              <a:t>kujisikia uchovu kuliko kawaida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latin typeface="Calibri"/>
                <a:ea typeface="Calibri"/>
                <a:cs typeface="Times New Roman"/>
              </a:rPr>
              <a:t>Kuwa na shida ya kupata usingizi au kulala.</a:t>
            </a:r>
            <a:endParaRPr lang="en-AU"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14</a:t>
            </a:fld>
            <a:endParaRPr lang="en-AU"/>
          </a:p>
        </p:txBody>
      </p:sp>
    </p:spTree>
    <p:extLst>
      <p:ext uri="{BB962C8B-B14F-4D97-AF65-F5344CB8AC3E}">
        <p14:creationId xmlns:p14="http://schemas.microsoft.com/office/powerpoint/2010/main" val="158930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w" sz="1200" b="0" i="0" u="none" strike="noStrike" dirty="0">
                <a:latin typeface="Calibri"/>
                <a:ea typeface="Calibri"/>
                <a:cs typeface="Times New Roman"/>
              </a:rPr>
              <a:t>Unaweza pia: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latin typeface="Calibri"/>
                <a:ea typeface="Calibri"/>
                <a:cs typeface="Times New Roman"/>
              </a:rPr>
              <a:t>kujisikia huzuni au huna furaha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latin typeface="Calibri"/>
                <a:ea typeface="Calibri"/>
                <a:cs typeface="Times New Roman"/>
              </a:rPr>
              <a:t>kuongeza uzito, haswa karibu na kiuno chako.</a:t>
            </a:r>
            <a:endParaRPr lang="en-AU"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15</a:t>
            </a:fld>
            <a:endParaRPr lang="en-AU"/>
          </a:p>
        </p:txBody>
      </p:sp>
    </p:spTree>
    <p:extLst>
      <p:ext uri="{BB962C8B-B14F-4D97-AF65-F5344CB8AC3E}">
        <p14:creationId xmlns:p14="http://schemas.microsoft.com/office/powerpoint/2010/main" val="4425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defTabSz="966612" rtl="0">
              <a:lnSpc>
                <a:spcPct val="100000"/>
              </a:lnSpc>
              <a:spcBef>
                <a:spcPct val="0"/>
              </a:spcBef>
              <a:spcAft>
                <a:spcPct val="0"/>
              </a:spcAft>
              <a:buFont typeface="Arial" panose="020B0604020202020204" pitchFamily="34" charset="0"/>
              <a:buChar char="•"/>
              <a:defRPr/>
            </a:pPr>
            <a:r>
              <a:rPr lang="sw" sz="1200" b="0" i="0" u="none" strike="noStrike" dirty="0">
                <a:latin typeface="Calibri"/>
                <a:ea typeface="Calibri"/>
                <a:cs typeface="Times New Roman"/>
              </a:rPr>
              <a:t>Kila mwanamke atakuwa na uzoefu tofauti wa kukoma hedhi. </a:t>
            </a:r>
          </a:p>
          <a:p>
            <a:pPr marL="182667" marR="0" lvl="0" indent="-182667" algn="l" defTabSz="966612"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solidFill>
                  <a:srgbClr val="000000"/>
                </a:solidFill>
                <a:latin typeface="Calibri"/>
              </a:rPr>
              <a:t>Huenda usiwe na dalili zozote, unaweza kuwa na dalili chache tu, au unaweza kuwa na dalili ambazo unaona ni vigumu sana kukabiliana nazo.</a:t>
            </a:r>
            <a:endParaRPr lang="en-AU" sz="1200" dirty="0">
              <a:latin typeface="+mn-lt"/>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16</a:t>
            </a:fld>
            <a:endParaRPr lang="en-AU"/>
          </a:p>
        </p:txBody>
      </p:sp>
    </p:spTree>
    <p:extLst>
      <p:ext uri="{BB962C8B-B14F-4D97-AF65-F5344CB8AC3E}">
        <p14:creationId xmlns:p14="http://schemas.microsoft.com/office/powerpoint/2010/main" val="2415840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Dalili za kawaida, kama vile kuhisi joto na kutokwa na jasho, mara nyingi huisha zenyewe. Wanawake wengi wanaweza kukabiliana na dalili hizi bila matibabu yoyote ya mganga.  </a:t>
            </a:r>
          </a:p>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Baadhi ya mabadiliko katika mwili wako, kama vile uke kukauka, yanaweza kuwa yanaendelea na yanaweza kuhitaji matibabu ili kukusaidia kukabiliana nayo.</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latin typeface="Calibri"/>
                <a:ea typeface="Calibri"/>
                <a:cs typeface="Times New Roman"/>
              </a:rPr>
              <a:t>Sasa tuzungumze kuhusu kile tunachoweza kufanya ili kupunguza dalili na kujisikia vizuri.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ct val="0"/>
              </a:spcAft>
              <a:buFont typeface="Arial" panose="020B0604020202020204" pitchFamily="34" charset="0"/>
              <a:buNone/>
            </a:pPr>
            <a:endParaRPr lang="en-A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33E69B-9174-4AAE-A2C2-792F384FBD3A}" type="slidenum">
              <a:rPr lang="en-AU" smtClean="0"/>
              <a:t>17</a:t>
            </a:fld>
            <a:endParaRPr lang="en-AU"/>
          </a:p>
        </p:txBody>
      </p:sp>
    </p:spTree>
    <p:extLst>
      <p:ext uri="{BB962C8B-B14F-4D97-AF65-F5344CB8AC3E}">
        <p14:creationId xmlns:p14="http://schemas.microsoft.com/office/powerpoint/2010/main" val="303865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latin typeface="Calibri"/>
              </a:rPr>
              <a:t>Ikiwa dalili za kukoma hedhi zinakusumbua, kuna mambo unayoweza kufanya ili kujisikia vizuri.</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18</a:t>
            </a:fld>
            <a:endParaRPr lang="en-AU"/>
          </a:p>
        </p:txBody>
      </p:sp>
    </p:spTree>
    <p:extLst>
      <p:ext uri="{BB962C8B-B14F-4D97-AF65-F5344CB8AC3E}">
        <p14:creationId xmlns:p14="http://schemas.microsoft.com/office/powerpoint/2010/main" val="309669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w" sz="1200" b="0" i="0" u="none" strike="noStrike" dirty="0">
                <a:latin typeface="Calibri"/>
                <a:ea typeface="Calibri"/>
                <a:cs typeface="Times New Roman"/>
              </a:rPr>
              <a:t>Kujisikia vizuri na kuwa na afya njema wakati na baada ya kukoma hedhi:</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kula vyakula vyenye kuleta afya njema - mboga, matunda, nafaka nzima, nyama isiyo na mafuta mengi, samaki, na maziwa mtindi.</a:t>
            </a: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kunywa maji mengi – </a:t>
            </a:r>
            <a:r>
              <a:rPr lang="sw" sz="1200" b="0" i="0" u="none" strike="noStrike" dirty="0">
                <a:latin typeface="Calibri"/>
              </a:rPr>
              <a:t> uwe na lengo la lita 2, ambayo ni vikombe 8, vya majimaji kwa siku, nyingi ni maji</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usivute sigara.</a:t>
            </a:r>
            <a:endParaRPr lang="en-AU" sz="1200" dirty="0">
              <a:latin typeface="+mn-lt"/>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19</a:t>
            </a:fld>
            <a:endParaRPr lang="en-AU"/>
          </a:p>
        </p:txBody>
      </p:sp>
    </p:spTree>
    <p:extLst>
      <p:ext uri="{BB962C8B-B14F-4D97-AF65-F5344CB8AC3E}">
        <p14:creationId xmlns:p14="http://schemas.microsoft.com/office/powerpoint/2010/main" val="1789028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rtl="0">
              <a:lnSpc>
                <a:spcPct val="100000"/>
              </a:lnSpc>
              <a:buFont typeface="Arial" panose="020B0604020202020204" pitchFamily="34" charset="0"/>
              <a:buChar char="•"/>
            </a:pPr>
            <a:r>
              <a:rPr lang="sw" sz="1200" b="0" i="0" u="none" strike="noStrike" dirty="0">
                <a:latin typeface="Calibri"/>
                <a:ea typeface="Calibri"/>
                <a:cs typeface="Times New Roman"/>
              </a:rPr>
              <a:t>Tembea kila siku. Kwa mfano, nenda kwa matembezi, mazoezi, fanya kazi katika bustani, ogelea, cheza.</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2667" indent="-182667" rtl="0">
              <a:lnSpc>
                <a:spcPct val="100000"/>
              </a:lnSpc>
              <a:buFont typeface="Arial" panose="020B0604020202020204" pitchFamily="34" charset="0"/>
              <a:buChar char="•"/>
            </a:pPr>
            <a:r>
              <a:rPr lang="sw" sz="1200" b="0" i="0" u="none" strike="noStrike" dirty="0">
                <a:latin typeface="Calibri"/>
                <a:ea typeface="Calibri"/>
                <a:cs typeface="Times New Roman"/>
              </a:rPr>
              <a:t>Pata usingizi kwa karibu saa 8 kila usiku.</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20</a:t>
            </a:fld>
            <a:endParaRPr lang="en-AU"/>
          </a:p>
        </p:txBody>
      </p:sp>
    </p:spTree>
    <p:extLst>
      <p:ext uri="{BB962C8B-B14F-4D97-AF65-F5344CB8AC3E}">
        <p14:creationId xmlns:p14="http://schemas.microsoft.com/office/powerpoint/2010/main" val="205775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1" i="0" u="none" strike="noStrike" dirty="0">
                <a:solidFill>
                  <a:srgbClr val="000000"/>
                </a:solidFill>
                <a:highlight>
                  <a:srgbClr val="000000">
                    <a:alpha val="0"/>
                  </a:srgbClr>
                </a:highlight>
                <a:latin typeface="+mn-lt"/>
              </a:rPr>
              <a:t>Mwili Wangu. Afya Yangu.</a:t>
            </a:r>
            <a:r>
              <a:rPr lang="sw" sz="1200" b="0" i="0" u="none" strike="noStrike" dirty="0">
                <a:solidFill>
                  <a:srgbClr val="000000"/>
                </a:solidFill>
                <a:highlight>
                  <a:srgbClr val="000000">
                    <a:alpha val="0"/>
                  </a:srgbClr>
                </a:highlight>
                <a:latin typeface="+mn-lt"/>
              </a:rPr>
              <a:t> ni zana ya kielimu ya kusaidia mashirika na waelimishaji kutoa maelezo ya afya kwa wanawake wenye asili ya wahamiaji na wakimbizi. Pia inahimiza mazungumzo na wanawake kuhusu afya zao. </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Seti hiyo ya zana ni mfululizo wa maonyesho unaopanuka kuhusu mada muhimu za afya, kama vile kuishi kiafya, afya ya kihisia, kukoma hedhi au afya ya ngono.</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Tembelea </a:t>
            </a:r>
            <a:r>
              <a:rPr lang="sw" sz="1200" b="0" i="0" u="sng" strike="noStrike" dirty="0">
                <a:solidFill>
                  <a:srgbClr val="000000"/>
                </a:solidFill>
                <a:highlight>
                  <a:srgbClr val="000000">
                    <a:alpha val="0"/>
                  </a:srgbClr>
                </a:highlight>
                <a:latin typeface="+mn-lt"/>
              </a:rPr>
              <a:t>jeanhailes.org.au</a:t>
            </a:r>
            <a:r>
              <a:rPr lang="sw" sz="1200" b="0" i="0" u="none" strike="noStrike" dirty="0">
                <a:solidFill>
                  <a:srgbClr val="000000"/>
                </a:solidFill>
                <a:highlight>
                  <a:srgbClr val="000000">
                    <a:alpha val="0"/>
                  </a:srgbClr>
                </a:highlight>
                <a:latin typeface="+mn-lt"/>
              </a:rPr>
              <a:t> kwa maelezo zaidi na orodha ya maonyesho yanayopatikana katika Kiingereza na lugha zingine.</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3</a:t>
            </a:fld>
            <a:endParaRPr lang="en-AU"/>
          </a:p>
        </p:txBody>
      </p:sp>
    </p:spTree>
    <p:extLst>
      <p:ext uri="{BB962C8B-B14F-4D97-AF65-F5344CB8AC3E}">
        <p14:creationId xmlns:p14="http://schemas.microsoft.com/office/powerpoint/2010/main" val="1847587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Jaribu kukaa kwenye baridi:</a:t>
            </a:r>
            <a:endParaRPr lang="en-AU" sz="1200" dirty="0">
              <a:latin typeface="Calibri" panose="020F0502020204030204" pitchFamily="34" charset="0"/>
              <a:ea typeface="Calibri" panose="020F0502020204030204" pitchFamily="34" charset="0"/>
              <a:cs typeface="Calibri" panose="020F0502020204030204" pitchFamily="34" charset="0"/>
            </a:endParaRPr>
          </a:p>
          <a:p>
            <a:pPr marL="380556" lvl="1" indent="-180000" rtl="0">
              <a:lnSpc>
                <a:spcPct val="100000"/>
              </a:lnSpc>
              <a:spcAft>
                <a:spcPct val="0"/>
              </a:spcAft>
              <a:buFont typeface="Calibri" panose="020F0502020204030204" pitchFamily="34" charset="0"/>
              <a:buChar char="-"/>
            </a:pPr>
            <a:r>
              <a:rPr lang="sw" sz="1200" b="0" i="0" u="none" strike="noStrike" dirty="0">
                <a:solidFill>
                  <a:srgbClr val="000000"/>
                </a:solidFill>
                <a:latin typeface="Calibri"/>
                <a:ea typeface="Calibri"/>
                <a:cs typeface="Calibri"/>
              </a:rPr>
              <a:t>tumia </a:t>
            </a:r>
            <a:r>
              <a:rPr lang="sw" sz="1200" b="0" i="0" u="none" strike="noStrike" dirty="0">
                <a:latin typeface="Calibri"/>
                <a:ea typeface="Calibri"/>
                <a:cs typeface="Calibri"/>
              </a:rPr>
              <a:t>feni au kiyoyozi, feni za mikono na vinyunyuzio vya maji</a:t>
            </a:r>
            <a:endPar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80556" lvl="1" indent="-180000" rtl="0">
              <a:lnSpc>
                <a:spcPct val="100000"/>
              </a:lnSpc>
              <a:spcAft>
                <a:spcPct val="0"/>
              </a:spcAft>
              <a:buFont typeface="Calibri" panose="020F0502020204030204" pitchFamily="34" charset="0"/>
              <a:buChar char="-"/>
            </a:pPr>
            <a:r>
              <a:rPr lang="sw" sz="1200" b="0" i="0" u="none" strike="noStrike" dirty="0">
                <a:solidFill>
                  <a:srgbClr val="000000"/>
                </a:solidFill>
                <a:latin typeface="Calibri"/>
                <a:ea typeface="Calibri"/>
                <a:cs typeface="Calibri"/>
              </a:rPr>
              <a:t>vaa tabaka za nguo ambazo unaweza kuzivua kwa urahisi unapojisikia joto</a:t>
            </a:r>
          </a:p>
          <a:p>
            <a:pPr marL="380556" lvl="1" indent="-180000" rtl="0">
              <a:lnSpc>
                <a:spcPct val="100000"/>
              </a:lnSpc>
              <a:spcAft>
                <a:spcPct val="0"/>
              </a:spcAft>
              <a:buFont typeface="Calibri" panose="020F0502020204030204" pitchFamily="34" charset="0"/>
              <a:buChar char="-"/>
            </a:pPr>
            <a:r>
              <a:rPr lang="sw" sz="1200" b="0" i="0" u="none" strike="noStrike" dirty="0">
                <a:solidFill>
                  <a:srgbClr val="000000"/>
                </a:solidFill>
                <a:latin typeface="Calibri"/>
                <a:ea typeface="Calibri"/>
                <a:cs typeface="Calibri"/>
              </a:rPr>
              <a:t>kunywa vinywaji vya baridi.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sw" sz="1200" b="0" i="0" u="none" strike="noStrike" dirty="0">
                <a:latin typeface="Calibri"/>
              </a:rPr>
              <a:t>Tumia vilainishi. Vilainishi ni jeli, majimaji na mafuta maalum ambayo unaweza kupaka ndani ya uke wako na kwenye uume wa mpenzi wako ili kufanya uke kuwa na unyevu zaidi na kuepuka maumivu wakati wa kufanya ngono. Unaweza kuvinunua kwenye maduka ya dawa au maduka makubwa.</a:t>
            </a:r>
            <a:endParaRPr lang="en-AU"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endParaRPr lang="en-AU" sz="1200" i="1"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0" i="1" u="none" strike="noStrike" dirty="0">
                <a:latin typeface="Calibri"/>
              </a:rPr>
              <a:t>Dokezo kwa mwezeshaji: unaweza kuacha ujumbe kuhusu vilainishi au kuutoa kwa njia tofauti ikiwa maneno yaliyotolewa hayafai kwa washiriki.</a:t>
            </a: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21</a:t>
            </a:fld>
            <a:endParaRPr lang="en-AU"/>
          </a:p>
        </p:txBody>
      </p:sp>
    </p:spTree>
    <p:extLst>
      <p:ext uri="{BB962C8B-B14F-4D97-AF65-F5344CB8AC3E}">
        <p14:creationId xmlns:p14="http://schemas.microsoft.com/office/powerpoint/2010/main" val="2521972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Jaribu vitu kama yoga au tafakari ili kukusaidia kupumzika.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Shirikiana na watu wengine - tumia muda na familia yako, pigia marafiki simu au tembea nao au kula nao, zungumza na majirani.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22</a:t>
            </a:fld>
            <a:endParaRPr lang="en-AU"/>
          </a:p>
        </p:txBody>
      </p:sp>
    </p:spTree>
    <p:extLst>
      <p:ext uri="{BB962C8B-B14F-4D97-AF65-F5344CB8AC3E}">
        <p14:creationId xmlns:p14="http://schemas.microsoft.com/office/powerpoint/2010/main" val="3996343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66612" rtl="0">
              <a:buFont typeface="Arial" panose="020B0604020202020204" pitchFamily="34" charset="0"/>
              <a:buChar char="•"/>
              <a:defRPr/>
            </a:pPr>
            <a:r>
              <a:rPr lang="sw" sz="1200" b="0" i="0" u="none" strike="noStrike" dirty="0">
                <a:latin typeface="Calibri"/>
                <a:ea typeface="Calibri"/>
                <a:cs typeface="Times New Roman"/>
              </a:rPr>
              <a:t>Huenda unajua mambo kutoka nchi yako na utamaduni wako ambayo yanaweza kukusaidia kukabiliana na dalili zako za kukoma hedhi. </a:t>
            </a:r>
          </a:p>
          <a:p>
            <a:pPr marL="180000" indent="-180000" defTabSz="966612" rtl="0">
              <a:buFont typeface="Arial" panose="020B0604020202020204" pitchFamily="34" charset="0"/>
              <a:buChar char="•"/>
              <a:defRPr/>
            </a:pPr>
            <a:r>
              <a:rPr lang="sw" sz="1200" b="0" i="0" u="none" strike="noStrike" dirty="0">
                <a:latin typeface="Calibri"/>
                <a:ea typeface="Calibri"/>
                <a:cs typeface="Times New Roman"/>
              </a:rPr>
              <a:t>Baadhi ya mambo hayo ni sawa lakini mengine huenda si salama. Zungumzia na daktari wako au muuguzi ikiwa huna uhakika kuyahusu.</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23</a:t>
            </a:fld>
            <a:endParaRPr lang="en-AU"/>
          </a:p>
        </p:txBody>
      </p:sp>
    </p:spTree>
    <p:extLst>
      <p:ext uri="{BB962C8B-B14F-4D97-AF65-F5344CB8AC3E}">
        <p14:creationId xmlns:p14="http://schemas.microsoft.com/office/powerpoint/2010/main" val="988818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0" i="0" u="none" strike="noStrike" dirty="0">
                <a:latin typeface="Calibri"/>
                <a:ea typeface="Calibri"/>
                <a:cs typeface="Times New Roman"/>
              </a:rPr>
              <a:t>Zungumzia na daktari wako au muuguzi ikiwa:</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ni vigumu sana kwako kukabiliana na kukoma hedhi </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dalili za kukoma hedhi zinakusumbua au kukuzuia kufanya kile unachotaka kufanya katika maisha yako ya kila siku</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una wasiwasi juu ya afya yako.</a:t>
            </a:r>
            <a:endParaRPr lang="en-AU" sz="1100"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24</a:t>
            </a:fld>
            <a:endParaRPr lang="en-AU"/>
          </a:p>
        </p:txBody>
      </p:sp>
    </p:spTree>
    <p:extLst>
      <p:ext uri="{BB962C8B-B14F-4D97-AF65-F5344CB8AC3E}">
        <p14:creationId xmlns:p14="http://schemas.microsoft.com/office/powerpoint/2010/main" val="316101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w" sz="1200" b="0" i="0" u="none" strike="noStrike" dirty="0">
                <a:latin typeface="Calibri"/>
              </a:rPr>
              <a:t>Nchini Australia, kuna matibabu tofauti yanayopatikana ili kukusaidia kukabiliana na dalili za kukoma hedhi.</a:t>
            </a:r>
          </a:p>
          <a:p>
            <a:pPr marL="181240" indent="-181240" rtl="0">
              <a:lnSpc>
                <a:spcPct val="100000"/>
              </a:lnSpc>
              <a:spcAft>
                <a:spcPct val="0"/>
              </a:spcAft>
              <a:buFont typeface="Arial" panose="020B0604020202020204" pitchFamily="34" charset="0"/>
              <a:buChar char="•"/>
            </a:pPr>
            <a:r>
              <a:rPr lang="sw" sz="1200" b="0" i="0" u="none" strike="noStrike" dirty="0">
                <a:latin typeface="Calibri"/>
              </a:rPr>
              <a:t>Panga miadi kumwona </a:t>
            </a:r>
            <a:r>
              <a:rPr lang="sw" sz="1200" b="0" i="0" u="none" strike="noStrike" dirty="0">
                <a:latin typeface="Calibri"/>
                <a:ea typeface="Calibri"/>
                <a:cs typeface="Times New Roman"/>
              </a:rPr>
              <a:t>daktari wako au muuguzi ili kuzungumzia kuhusu chaguo tofauti na kupata matibabu yanayofaa kwako.</a:t>
            </a:r>
          </a:p>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Daktari pia anaweza kupendekezea dawa kwako ili kukusaidia kujisikia vizuri.</a:t>
            </a: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25</a:t>
            </a:fld>
            <a:endParaRPr lang="en-AU"/>
          </a:p>
        </p:txBody>
      </p:sp>
    </p:spTree>
    <p:extLst>
      <p:ext uri="{BB962C8B-B14F-4D97-AF65-F5344CB8AC3E}">
        <p14:creationId xmlns:p14="http://schemas.microsoft.com/office/powerpoint/2010/main" val="133952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latin typeface="Calibri"/>
                <a:ea typeface="Calibri"/>
                <a:cs typeface="Times New Roman"/>
              </a:rPr>
              <a:t>Ni muhimu sana kuwa na afya njema baada ya kukoma kwa hedhi. </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26</a:t>
            </a:fld>
            <a:endParaRPr lang="en-AU"/>
          </a:p>
        </p:txBody>
      </p:sp>
    </p:spTree>
    <p:extLst>
      <p:ext uri="{BB962C8B-B14F-4D97-AF65-F5344CB8AC3E}">
        <p14:creationId xmlns:p14="http://schemas.microsoft.com/office/powerpoint/2010/main" val="3340824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0" i="0" u="none" strike="noStrike" dirty="0">
                <a:latin typeface="Calibri"/>
                <a:ea typeface="Calibri"/>
                <a:cs typeface="Times New Roman"/>
              </a:rPr>
              <a:t>Afya yako hubadilika baada ya kukoma kwa hedhi. Una nafasi zaidi ya kupata magonjwa haya: </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ugonjwa wa moyo - kwa mfano, mshtuko wa moyo au kiharusi</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osteoporosis - wakati mifupa yako inakuwa dhaifu na inaweza kuvunjika kwa urahisi zaidi</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aina ya 2 ya kisukari - wakati kuna sukari nyingi mno katika damu yako, ambayo inaweza kuharibu baadhi ya sehemu za mwili wako</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dementia (akili kupoteza uwezo wa kukumbuka) - ugonjwa unaoathiri ubongo wako</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saratani (kansa) fulani,</a:t>
            </a:r>
          </a:p>
          <a:p>
            <a:pPr marL="0" indent="0" defTabSz="966612" rtl="0">
              <a:buFont typeface="Arial" panose="020B0604020202020204" pitchFamily="34" charset="0"/>
              <a:buNone/>
              <a:defRPr/>
            </a:pPr>
            <a:r>
              <a:rPr lang="sw" sz="1200" b="0" i="0" u="none" strike="noStrike" dirty="0">
                <a:latin typeface="Calibri"/>
                <a:ea typeface="Calibri"/>
                <a:cs typeface="Times New Roman"/>
              </a:rPr>
              <a:t>Ni muhimu sana kutunza afya yako baada ya kusimama kwa hedhi.</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27</a:t>
            </a:fld>
            <a:endParaRPr lang="en-AU"/>
          </a:p>
        </p:txBody>
      </p:sp>
    </p:spTree>
    <p:extLst>
      <p:ext uri="{BB962C8B-B14F-4D97-AF65-F5344CB8AC3E}">
        <p14:creationId xmlns:p14="http://schemas.microsoft.com/office/powerpoint/2010/main" val="269113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0" i="0" u="none" strike="noStrike" dirty="0">
                <a:latin typeface="Calibri"/>
                <a:ea typeface="Calibri"/>
                <a:cs typeface="Times New Roman"/>
              </a:rPr>
              <a:t>Kuna mambo mengi unayoweza kufanya ambayo yatakusaidia kuwa na afya njema baada ya kusimama kwa hedhi.</a:t>
            </a: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28</a:t>
            </a:fld>
            <a:endParaRPr lang="en-AU"/>
          </a:p>
        </p:txBody>
      </p:sp>
    </p:spTree>
    <p:extLst>
      <p:ext uri="{BB962C8B-B14F-4D97-AF65-F5344CB8AC3E}">
        <p14:creationId xmlns:p14="http://schemas.microsoft.com/office/powerpoint/2010/main" val="3354061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Jaribu kuweka uzito wenye afya.</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Kula vyakula vyenye afya, kama vile matunda na mboga za rangi, nafaka, nyama yenye mafuta kidogo, kuku, samaki, tofu, karanga na mbegu, maziwa, maziwa mtindi.</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Punguza:</a:t>
            </a:r>
          </a:p>
          <a:p>
            <a:pPr marL="381600" lvl="1" indent="-181240" defTabSz="966612" rtl="0">
              <a:buFontTx/>
              <a:buChar char="-"/>
              <a:defRPr/>
            </a:pPr>
            <a:r>
              <a:rPr lang="sw" sz="1200" b="0" i="0" u="none" strike="noStrike" dirty="0">
                <a:latin typeface="Calibri"/>
                <a:ea typeface="Calibri"/>
                <a:cs typeface="Times New Roman"/>
              </a:rPr>
              <a:t>kula vyakula vya sukari, kama keki, biskuti, maandazi, loli, chokoleti</a:t>
            </a:r>
          </a:p>
          <a:p>
            <a:pPr marL="381600" lvl="1" indent="-181240" defTabSz="966612" rtl="0">
              <a:buFontTx/>
              <a:buChar char="-"/>
              <a:defRPr/>
            </a:pPr>
            <a:r>
              <a:rPr lang="sw" sz="1200" b="0" i="0" u="none" strike="noStrike" dirty="0">
                <a:latin typeface="Calibri"/>
                <a:ea typeface="Calibri"/>
                <a:cs typeface="Times New Roman"/>
              </a:rPr>
              <a:t>vinywaji vya sukari, kama vile</a:t>
            </a:r>
            <a:r>
              <a:rPr lang="sw" sz="1200" b="0" i="0" u="none" strike="noStrike" dirty="0">
                <a:latin typeface="Calibri"/>
              </a:rPr>
              <a:t> vinywaji vya soda, cordials (vinywaji vya sukari nyingi ambavyo huchangwa na maji), vinywaji vya michezo na kuongeza nguvu</a:t>
            </a:r>
            <a:endParaRPr lang="en-AU" sz="1200" dirty="0">
              <a:latin typeface="+mn-lt"/>
              <a:ea typeface="Calibri" panose="020F0502020204030204" pitchFamily="34" charset="0"/>
              <a:cs typeface="Times New Roman" panose="02020603050405020304" pitchFamily="18" charset="0"/>
            </a:endParaRPr>
          </a:p>
          <a:p>
            <a:pPr marL="381600" lvl="1" indent="-181240" defTabSz="966612" rtl="0">
              <a:buFontTx/>
              <a:buChar char="-"/>
              <a:defRPr/>
            </a:pPr>
            <a:r>
              <a:rPr lang="sw" sz="1200" b="0" i="0" u="none" strike="noStrike" dirty="0">
                <a:latin typeface="Calibri"/>
                <a:ea typeface="Calibri"/>
                <a:cs typeface="Times New Roman"/>
              </a:rPr>
              <a:t>vyakula vya kukaanga, kama vile chipsi za viazi, </a:t>
            </a:r>
            <a:r>
              <a:rPr lang="sw" sz="1200" b="0" i="0" u="none" strike="noStrike" dirty="0">
                <a:latin typeface="Calibri"/>
              </a:rPr>
              <a:t>baga za chakula cha haraka, vitafunio vya crisps.</a:t>
            </a:r>
            <a:endParaRPr lang="en-AU" sz="1200" dirty="0">
              <a:latin typeface="+mn-lt"/>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29</a:t>
            </a:fld>
            <a:endParaRPr lang="en-AU"/>
          </a:p>
        </p:txBody>
      </p:sp>
    </p:spTree>
    <p:extLst>
      <p:ext uri="{BB962C8B-B14F-4D97-AF65-F5344CB8AC3E}">
        <p14:creationId xmlns:p14="http://schemas.microsoft.com/office/powerpoint/2010/main" val="1171509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Ikiwa utakunywa pombe, usinywe zaidi ya kinywaji 1 kwa siku.</a:t>
            </a:r>
          </a:p>
          <a:p>
            <a:pPr marL="181240" indent="-181240" defTabSz="966612" rtl="0">
              <a:buFont typeface="Arial" panose="020B0604020202020204" pitchFamily="34" charset="0"/>
              <a:buChar char="•"/>
              <a:defRPr/>
            </a:pPr>
            <a:r>
              <a:rPr lang="sw" sz="1200" b="0" i="0" u="none" strike="noStrike" dirty="0">
                <a:latin typeface="Calibri"/>
                <a:ea typeface="Calibri"/>
                <a:cs typeface="Times New Roman"/>
              </a:rPr>
              <a:t>Usivute sigara.</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30</a:t>
            </a:fld>
            <a:endParaRPr lang="en-AU"/>
          </a:p>
        </p:txBody>
      </p:sp>
    </p:spTree>
    <p:extLst>
      <p:ext uri="{BB962C8B-B14F-4D97-AF65-F5344CB8AC3E}">
        <p14:creationId xmlns:p14="http://schemas.microsoft.com/office/powerpoint/2010/main" val="163362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w" sz="1200" b="0" i="0" u="none" strike="noStrike" dirty="0">
                <a:latin typeface="Calibri"/>
                <a:ea typeface="Calibri"/>
                <a:cs typeface="Times New Roman"/>
              </a:rPr>
              <a:t>Leo tutaongea kuhusu kukoma hedhi (menopause):</a:t>
            </a:r>
            <a:endParaRPr lang="en-AU" sz="1200" b="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yaani, ni nini</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kwani na wakati inapotokea</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dalili za kukoma hedhi ni nini na jinsi ya kuzidhibiti</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jinsi ya kutunza afya yako wakati na baada ya kukoma hedhi.</a:t>
            </a:r>
            <a:endParaRPr lang="en-AU" sz="1200" dirty="0">
              <a:latin typeface="+mn-lt"/>
              <a:ea typeface="Calibri" panose="020F0502020204030204" pitchFamily="34" charset="0"/>
              <a:cs typeface="Times New Roman" panose="02020603050405020304" pitchFamily="18" charset="0"/>
            </a:endParaRPr>
          </a:p>
          <a:p>
            <a:pPr>
              <a:lnSpc>
                <a:spcPct val="100000"/>
              </a:lnSpc>
              <a:spcAft>
                <a:spcPct val="0"/>
              </a:spcAft>
            </a:pPr>
            <a:endParaRPr lang="en-AU" sz="1200" dirty="0">
              <a:latin typeface="+mn-lt"/>
            </a:endParaRPr>
          </a:p>
          <a:p>
            <a:pPr rtl="0">
              <a:lnSpc>
                <a:spcPct val="100000"/>
              </a:lnSpc>
              <a:spcAft>
                <a:spcPct val="0"/>
              </a:spcAft>
            </a:pPr>
            <a:r>
              <a:rPr lang="sw" sz="1200" b="0" i="1" u="none" strike="noStrike" dirty="0">
                <a:latin typeface="Calibri"/>
              </a:rPr>
              <a:t>Vidokezo kwa mwezeshaji: washiriki kutoka tamaduni fulani wanaweza kuona kwamba jumbe fulani za afya ziko ngumu kukabiliana nazo, kama vile majadiliano kuhusu ngono na uzazi wa mpango. Unaweza kuchagua kutotoa jumbe hizo au kubadilisha jinsi unavyozitoa ili ziweze kufaa kwa washiriki.</a:t>
            </a:r>
          </a:p>
          <a:p>
            <a:pPr rtl="0">
              <a:lnSpc>
                <a:spcPct val="100000"/>
              </a:lnSpc>
              <a:spcAft>
                <a:spcPct val="0"/>
              </a:spcAft>
            </a:pPr>
            <a:r>
              <a:rPr lang="sw" sz="1200" b="0" i="1" u="none" strike="noStrike" dirty="0">
                <a:solidFill>
                  <a:srgbClr val="000000"/>
                </a:solidFill>
                <a:latin typeface="Calibri"/>
              </a:rPr>
              <a:t>Chagua maswali machache (mifano hapa chini) ili kuanzisha majadiliano ya kikundi juu ya</a:t>
            </a:r>
            <a:r>
              <a:rPr lang="sw" sz="1200" b="0" i="1" u="none" strike="noStrike" dirty="0">
                <a:latin typeface="Calibri"/>
              </a:rPr>
              <a:t> kile washiriki wanachojua kuhusu kukoma hedhi (menopause) na athari zake kwa afya zao.</a:t>
            </a:r>
          </a:p>
          <a:p>
            <a:pPr defTabSz="966612">
              <a:spcAft>
                <a:spcPct val="0"/>
              </a:spcAft>
              <a:defRPr/>
            </a:pPr>
            <a:endParaRPr lang="en-AU" sz="1200" dirty="0"/>
          </a:p>
          <a:p>
            <a:pPr defTabSz="966612" rtl="0">
              <a:spcAft>
                <a:spcPct val="0"/>
              </a:spcAft>
              <a:defRPr/>
            </a:pPr>
            <a:r>
              <a:rPr lang="sw" sz="1200" b="0" i="1" u="none" strike="noStrike" dirty="0">
                <a:latin typeface="Calibri"/>
              </a:rPr>
              <a:t>Maswali ya kuzingatia:</a:t>
            </a:r>
          </a:p>
          <a:p>
            <a:pPr marL="180000" indent="-180000" defTabSz="966612" rtl="0">
              <a:spcAft>
                <a:spcPct val="0"/>
              </a:spcAft>
              <a:buFontTx/>
              <a:buAutoNum type="arabicPeriod"/>
              <a:defRPr/>
            </a:pPr>
            <a:r>
              <a:rPr lang="sw" sz="1200" b="0" i="1" u="none" strike="noStrike" dirty="0">
                <a:latin typeface="Calibri"/>
              </a:rPr>
              <a:t>Je, kukoma hedhi (menopause) ni nini?</a:t>
            </a:r>
          </a:p>
          <a:p>
            <a:pPr marL="180000" indent="-180000" defTabSz="966612" rtl="0">
              <a:spcAft>
                <a:spcPct val="0"/>
              </a:spcAft>
              <a:buFontTx/>
              <a:buAutoNum type="arabicPeriod"/>
              <a:defRPr/>
            </a:pPr>
            <a:r>
              <a:rPr lang="sw" sz="1200" b="0" i="1" u="none" strike="noStrike" dirty="0">
                <a:latin typeface="Calibri"/>
                <a:ea typeface="Calibri"/>
                <a:cs typeface="Times New Roman"/>
              </a:rPr>
              <a:t>Je, ni heshima kuzungumzia kukoma hedhi katika nchi yako?</a:t>
            </a:r>
          </a:p>
          <a:p>
            <a:pPr marL="180000" indent="-180000" defTabSz="966612" rtl="0">
              <a:spcAft>
                <a:spcPct val="0"/>
              </a:spcAft>
              <a:buFontTx/>
              <a:buAutoNum type="arabicPeriod"/>
              <a:defRPr/>
            </a:pPr>
            <a:r>
              <a:rPr lang="sw" sz="1200" b="0" i="1" u="none" strike="noStrike" dirty="0">
                <a:latin typeface="Calibri"/>
                <a:ea typeface="Calibri"/>
                <a:cs typeface="Times New Roman"/>
              </a:rPr>
              <a:t>Je, ni rahisi/unajisikia vizuri kuzungumzia kuhusu kukoma hedhi?</a:t>
            </a:r>
          </a:p>
          <a:p>
            <a:pPr marL="180000" indent="-180000" defTabSz="966612" rtl="0">
              <a:spcAft>
                <a:spcPct val="0"/>
              </a:spcAft>
              <a:buFontTx/>
              <a:buAutoNum type="arabicPeriod"/>
              <a:defRPr/>
            </a:pPr>
            <a:r>
              <a:rPr lang="sw" sz="1200" b="0" i="1" u="none" strike="noStrike" dirty="0">
                <a:latin typeface="Calibri"/>
                <a:ea typeface="Calibri"/>
                <a:cs typeface="Times New Roman"/>
              </a:rPr>
              <a:t>Je, wewe unaogopa/uliogopa kukoma hedhi au unatarajia/ulitarajia kuona hedhi inasimama? </a:t>
            </a:r>
          </a:p>
          <a:p>
            <a:pPr marL="180000" indent="-180000" defTabSz="966612" rtl="0">
              <a:spcAft>
                <a:spcPct val="0"/>
              </a:spcAft>
              <a:buFontTx/>
              <a:buAutoNum type="arabicPeriod"/>
              <a:defRPr/>
            </a:pPr>
            <a:r>
              <a:rPr lang="sw" sz="1200" b="0" i="1" u="none" strike="noStrike" dirty="0">
                <a:latin typeface="Calibri"/>
                <a:ea typeface="Calibri"/>
                <a:cs typeface="Times New Roman"/>
              </a:rPr>
              <a:t>Je, unapata wapi habari kuhusu kukoma kwa hedhi (kwa mfano, wanafamilia wenye kukomaa, nyenzo kutoka nchi yako)?</a:t>
            </a:r>
          </a:p>
          <a:p>
            <a:pPr marL="180000" indent="-180000" defTabSz="966612" rtl="0">
              <a:spcAft>
                <a:spcPct val="0"/>
              </a:spcAft>
              <a:buFontTx/>
              <a:buAutoNum type="arabicPeriod"/>
              <a:defRPr/>
            </a:pPr>
            <a:r>
              <a:rPr lang="sw" sz="1200" b="0" i="1" u="none" strike="noStrike" dirty="0">
                <a:latin typeface="Calibri"/>
                <a:ea typeface="Calibri"/>
                <a:cs typeface="Times New Roman"/>
              </a:rPr>
              <a:t>Je, umepata dalili zipi za kusimama kwa hedhi?</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4</a:t>
            </a:fld>
            <a:endParaRPr lang="en-AU"/>
          </a:p>
        </p:txBody>
      </p:sp>
    </p:spTree>
    <p:extLst>
      <p:ext uri="{BB962C8B-B14F-4D97-AF65-F5344CB8AC3E}">
        <p14:creationId xmlns:p14="http://schemas.microsoft.com/office/powerpoint/2010/main" val="3998366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Fanya mazoezi - jaribu kufanya mazoezi ya angalau dakika 30 kila siku. </a:t>
            </a:r>
          </a:p>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Unaweza kutembea, kuogelea, kuendesha baiskeli, kufanya kazi katika bustani au kufanya kazi za nyumbani.</a:t>
            </a:r>
          </a:p>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Usiketi kwa muda mrefu - jaribu kuamka na kutembea kila baada ya dakika 30.</a:t>
            </a: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31</a:t>
            </a:fld>
            <a:endParaRPr lang="en-AU"/>
          </a:p>
        </p:txBody>
      </p:sp>
    </p:spTree>
    <p:extLst>
      <p:ext uri="{BB962C8B-B14F-4D97-AF65-F5344CB8AC3E}">
        <p14:creationId xmlns:p14="http://schemas.microsoft.com/office/powerpoint/2010/main" val="834028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Ili kukusaidia wewe na mifupa yako kuwa na nguvu, fanya mazoezi kama kupanda ngazi, kukimbia au kutembea haraka haraka, kuruka au kucheza dansi.</a:t>
            </a:r>
          </a:p>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Ili kukusaidia kuendelea kuwa mwepesi , fanya yoga, tai chi, kujinyoosha au kucheza dansi.</a:t>
            </a: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32</a:t>
            </a:fld>
            <a:endParaRPr lang="en-AU"/>
          </a:p>
        </p:txBody>
      </p:sp>
    </p:spTree>
    <p:extLst>
      <p:ext uri="{BB962C8B-B14F-4D97-AF65-F5344CB8AC3E}">
        <p14:creationId xmlns:p14="http://schemas.microsoft.com/office/powerpoint/2010/main" val="99658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lnSpc>
                <a:spcPct val="100000"/>
              </a:lnSpc>
              <a:spcAft>
                <a:spcPct val="0"/>
              </a:spcAft>
              <a:defRPr/>
            </a:pPr>
            <a:r>
              <a:rPr lang="sw" sz="1200" b="0" i="0" u="none" strike="noStrike" dirty="0">
                <a:latin typeface="Calibri"/>
                <a:ea typeface="Calibri"/>
                <a:cs typeface="Times New Roman"/>
              </a:rPr>
              <a:t>Weka dokezo kwenye kalenda yako ili uende kumwona daktari wako angalau mara moja kwa mwaka ili aangalie afya yako, hata kama unajisikia vizuri.  Daktari atafanya hivi: </a:t>
            </a:r>
          </a:p>
          <a:p>
            <a:pPr marL="181240" indent="-181240" defTabSz="966612" rtl="0">
              <a:lnSpc>
                <a:spcPct val="100000"/>
              </a:lnSpc>
              <a:spcAft>
                <a:spcPct val="0"/>
              </a:spcAft>
              <a:buFont typeface="Arial" panose="020B0604020202020204" pitchFamily="34" charset="0"/>
              <a:buChar char="•"/>
              <a:defRPr/>
            </a:pPr>
            <a:r>
              <a:rPr lang="sw" sz="1200" b="0" i="0" u="none" strike="noStrike" dirty="0">
                <a:latin typeface="Calibri"/>
                <a:ea typeface="Calibri"/>
                <a:cs typeface="Times New Roman"/>
              </a:rPr>
              <a:t>kuangalia ikiwa shinikizo la damu na sukari yako ya damu ni nzuri </a:t>
            </a:r>
          </a:p>
          <a:p>
            <a:pPr marL="181240" indent="-181240" defTabSz="966612" rtl="0">
              <a:lnSpc>
                <a:spcPct val="100000"/>
              </a:lnSpc>
              <a:spcAft>
                <a:spcPct val="0"/>
              </a:spcAft>
              <a:buFont typeface="Arial" panose="020B0604020202020204" pitchFamily="34" charset="0"/>
              <a:buChar char="•"/>
              <a:defRPr/>
            </a:pPr>
            <a:r>
              <a:rPr lang="sw" sz="1200" b="0" i="0" u="none" strike="noStrike" dirty="0">
                <a:latin typeface="Calibri"/>
                <a:ea typeface="Calibri"/>
                <a:cs typeface="Times New Roman"/>
              </a:rPr>
              <a:t>kuangalia ikiwa mifupa yako bado ni yenye nguvu </a:t>
            </a:r>
          </a:p>
          <a:p>
            <a:pPr marL="181240" indent="-181240" defTabSz="966612" rtl="0">
              <a:lnSpc>
                <a:spcPct val="100000"/>
              </a:lnSpc>
              <a:spcAft>
                <a:spcPct val="0"/>
              </a:spcAft>
              <a:buFont typeface="Arial" panose="020B0604020202020204" pitchFamily="34" charset="0"/>
              <a:buChar char="•"/>
              <a:defRPr/>
            </a:pPr>
            <a:r>
              <a:rPr lang="sw" sz="1200" b="0" i="0" u="none" strike="noStrike" dirty="0">
                <a:latin typeface="Calibri"/>
                <a:ea typeface="Calibri"/>
                <a:cs typeface="Times New Roman"/>
              </a:rPr>
              <a:t>utuambie ni vipimo gani unapaswa kufanya ili kuhakikisha kuwa hakuna saratani (kansa) katika mwili wako. </a:t>
            </a:r>
          </a:p>
          <a:p>
            <a:pPr defTabSz="966612" rtl="0">
              <a:lnSpc>
                <a:spcPct val="100000"/>
              </a:lnSpc>
              <a:spcAft>
                <a:spcPct val="0"/>
              </a:spcAft>
              <a:defRPr/>
            </a:pPr>
            <a:r>
              <a:rPr lang="sw" sz="1200" b="0" i="0" u="none" strike="noStrike" dirty="0">
                <a:latin typeface="Calibri"/>
              </a:rPr>
              <a:t>Iwapo shida ya kiafya itagundua mapema, itakuwa rahisi kutibu. Kwa njia hii utakuwa na nafasi nzuri ya kupata afya tena.</a:t>
            </a:r>
            <a:endParaRPr lang="en-AU" sz="1200" dirty="0">
              <a:latin typeface="+mn-lt"/>
              <a:ea typeface="Calibri" panose="020F0502020204030204" pitchFamily="34" charset="0"/>
              <a:cs typeface="Times New Roman" panose="02020603050405020304" pitchFamily="18" charset="0"/>
            </a:endParaRPr>
          </a:p>
          <a:p>
            <a:pPr>
              <a:lnSpc>
                <a:spcPct val="100000"/>
              </a:lnSpc>
              <a:spcAft>
                <a:spcPct val="0"/>
              </a:spcAft>
            </a:pPr>
            <a:endParaRPr lang="en-AU" sz="1200" dirty="0">
              <a:latin typeface="+mn-lt"/>
              <a:ea typeface="Calibri" panose="020F0502020204030204" pitchFamily="34" charset="0"/>
              <a:cs typeface="Times New Roman" panose="02020603050405020304" pitchFamily="18" charset="0"/>
            </a:endParaRPr>
          </a:p>
          <a:p>
            <a:pPr rtl="0">
              <a:lnSpc>
                <a:spcPct val="100000"/>
              </a:lnSpc>
              <a:spcAft>
                <a:spcPct val="0"/>
              </a:spcAft>
            </a:pPr>
            <a:r>
              <a:rPr lang="sw" sz="1200" b="0" i="1" u="none" strike="noStrike" dirty="0">
                <a:latin typeface="Calibri"/>
                <a:ea typeface="Calibri"/>
                <a:cs typeface="Times New Roman"/>
              </a:rPr>
              <a:t>Dokezo kwa mwezeshaji: kama hadhira (audience) inafahamu uchunguzi wa afya, unaweza kueleza vipimo vilivyo hapa chini. Unaweza pia kuchagua kufanya maonyesho kuhusu </a:t>
            </a:r>
            <a:r>
              <a:rPr lang="sw" sz="1200" b="0" i="0" u="none" strike="noStrike" dirty="0">
                <a:latin typeface="Calibri"/>
                <a:ea typeface="Calibri"/>
                <a:cs typeface="Times New Roman"/>
              </a:rPr>
              <a:t>Vipimo vya afya </a:t>
            </a:r>
            <a:r>
              <a:rPr lang="sw" sz="1200" b="0" i="1" u="none" strike="noStrike" dirty="0">
                <a:latin typeface="Calibri"/>
                <a:ea typeface="Calibri"/>
                <a:cs typeface="Times New Roman"/>
              </a:rPr>
              <a:t>kutoka kwenye seti ya zana na hadhira yako baadaye.</a:t>
            </a:r>
          </a:p>
          <a:p>
            <a:pPr>
              <a:lnSpc>
                <a:spcPct val="100000"/>
              </a:lnSpc>
              <a:spcAft>
                <a:spcPct val="0"/>
              </a:spcAft>
            </a:pPr>
            <a:endParaRPr lang="en-AU" sz="1200" dirty="0">
              <a:latin typeface="+mn-lt"/>
              <a:ea typeface="Calibri" panose="020F0502020204030204" pitchFamily="34" charset="0"/>
              <a:cs typeface="Times New Roman" panose="02020603050405020304" pitchFamily="18" charset="0"/>
            </a:endParaRPr>
          </a:p>
          <a:p>
            <a:pPr rtl="0">
              <a:lnSpc>
                <a:spcPct val="100000"/>
              </a:lnSpc>
              <a:spcAft>
                <a:spcPct val="0"/>
              </a:spcAft>
            </a:pPr>
            <a:r>
              <a:rPr lang="sw" sz="1200" b="0" i="0" u="none" strike="noStrike" dirty="0">
                <a:latin typeface="Calibri"/>
                <a:ea typeface="Calibri"/>
                <a:cs typeface="Times New Roman"/>
              </a:rPr>
              <a:t>Endelea na vipimo vya afya mara kwa mara na vipimo vya uchunguzi ili kugundua ugonjwa wowote au shida ya kiafya mapema.</a:t>
            </a:r>
          </a:p>
          <a:p>
            <a:pPr rtl="0">
              <a:lnSpc>
                <a:spcPct val="100000"/>
              </a:lnSpc>
              <a:spcAft>
                <a:spcPct val="0"/>
              </a:spcAft>
            </a:pPr>
            <a:r>
              <a:rPr lang="sw" sz="1200" b="0" i="0" u="none" strike="noStrike" dirty="0">
                <a:latin typeface="Calibri"/>
                <a:ea typeface="Calibri"/>
                <a:cs typeface="Times New Roman"/>
              </a:rPr>
              <a:t>Fanya:</a:t>
            </a:r>
          </a:p>
          <a:p>
            <a:pPr marL="180000" indent="-180000" rtl="0">
              <a:lnSpc>
                <a:spcPct val="100000"/>
              </a:lnSpc>
              <a:spcAft>
                <a:spcPct val="0"/>
              </a:spcAft>
              <a:buFont typeface="Arial" panose="020B0604020202020204" pitchFamily="34" charset="0"/>
              <a:buChar char="•"/>
              <a:tabLst>
                <a:tab pos="241653" algn="l"/>
                <a:tab pos="483306" algn="l"/>
              </a:tabLst>
            </a:pPr>
            <a:r>
              <a:rPr lang="sw" sz="1200" b="0" i="0" u="none" strike="noStrike" dirty="0">
                <a:latin typeface="Calibri"/>
                <a:ea typeface="Calibri"/>
                <a:cs typeface="Times New Roman"/>
              </a:rPr>
              <a:t>vipimo vya mara kwa mara vya shinikizo la damu, cholesterol na sukari ya damu </a:t>
            </a:r>
          </a:p>
          <a:p>
            <a:pPr marL="180000" indent="-180000" rtl="0">
              <a:lnSpc>
                <a:spcPct val="100000"/>
              </a:lnSpc>
              <a:spcAft>
                <a:spcPct val="0"/>
              </a:spcAft>
              <a:buFont typeface="Arial" panose="020B0604020202020204" pitchFamily="34" charset="0"/>
              <a:buChar char="•"/>
              <a:tabLst>
                <a:tab pos="241653" algn="l"/>
                <a:tab pos="483306" algn="l"/>
              </a:tabLst>
            </a:pPr>
            <a:r>
              <a:rPr lang="sw" sz="1200" b="0" i="0" u="none" strike="noStrike" dirty="0">
                <a:latin typeface="Calibri"/>
                <a:ea typeface="Calibri"/>
                <a:cs typeface="Times New Roman"/>
              </a:rPr>
              <a:t>vipimo vya afya ya mifupa na vya ngozi</a:t>
            </a:r>
          </a:p>
          <a:p>
            <a:pPr marL="180000" indent="-180000" rtl="0">
              <a:lnSpc>
                <a:spcPct val="100000"/>
              </a:lnSpc>
              <a:spcAft>
                <a:spcPct val="0"/>
              </a:spcAft>
              <a:buFont typeface="Arial" panose="020B0604020202020204" pitchFamily="34" charset="0"/>
              <a:buChar char="•"/>
              <a:tabLst>
                <a:tab pos="241653" algn="l"/>
                <a:tab pos="483306" algn="l"/>
              </a:tabLst>
            </a:pPr>
            <a:r>
              <a:rPr lang="sw" sz="1200" b="0" i="0" u="none" strike="noStrike" dirty="0">
                <a:latin typeface="Calibri"/>
                <a:ea typeface="Calibri"/>
                <a:cs typeface="Times New Roman"/>
              </a:rPr>
              <a:t>kipimo cha uchunguzi wa matiti kila baada ya miaka 2 - umri wa miaka 50 hadi 74</a:t>
            </a:r>
          </a:p>
          <a:p>
            <a:pPr marL="180000" indent="-180000" rtl="0">
              <a:lnSpc>
                <a:spcPct val="100000"/>
              </a:lnSpc>
              <a:spcAft>
                <a:spcPct val="0"/>
              </a:spcAft>
              <a:buFont typeface="Arial" panose="020B0604020202020204" pitchFamily="34" charset="0"/>
              <a:buChar char="•"/>
              <a:tabLst>
                <a:tab pos="241653" algn="l"/>
                <a:tab pos="483306" algn="l"/>
              </a:tabLst>
            </a:pPr>
            <a:r>
              <a:rPr lang="sw" sz="1200" b="0" i="0" u="none" strike="noStrike" dirty="0">
                <a:latin typeface="Calibri"/>
                <a:ea typeface="Calibri"/>
                <a:cs typeface="Times New Roman"/>
              </a:rPr>
              <a:t>kipimo cha uchunguzi wa seviksi (kizazi) kila baada ya miaka 5 - umri wa miaka 25 hadi 74  </a:t>
            </a:r>
          </a:p>
          <a:p>
            <a:pPr marL="180000" indent="-180000" rtl="0">
              <a:lnSpc>
                <a:spcPct val="100000"/>
              </a:lnSpc>
              <a:spcAft>
                <a:spcPct val="0"/>
              </a:spcAft>
              <a:buFont typeface="Arial" panose="020B0604020202020204" pitchFamily="34" charset="0"/>
              <a:buChar char="•"/>
              <a:tabLst>
                <a:tab pos="241653" algn="l"/>
                <a:tab pos="483306" algn="l"/>
              </a:tabLst>
            </a:pPr>
            <a:r>
              <a:rPr lang="sw" sz="1200" b="0" i="0" u="none" strike="noStrike" dirty="0">
                <a:latin typeface="Calibri"/>
                <a:ea typeface="Calibri"/>
                <a:cs typeface="Times New Roman"/>
              </a:rPr>
              <a:t>kipimo cha uchunguzi wa saratani (kansa) ya matumbo kila baada ya miaka 2 - umri wa miaka 50 hadi 74.</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33</a:t>
            </a:fld>
            <a:endParaRPr lang="en-AU"/>
          </a:p>
        </p:txBody>
      </p:sp>
    </p:spTree>
    <p:extLst>
      <p:ext uri="{BB962C8B-B14F-4D97-AF65-F5344CB8AC3E}">
        <p14:creationId xmlns:p14="http://schemas.microsoft.com/office/powerpoint/2010/main" val="266068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Wakati mwingine mambo hayo yote yaliyotajwa hapo tayari hayatoshi kukuwezesha kuwa na afya njema. </a:t>
            </a:r>
          </a:p>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Uliza na daktari wako ikiwa unahitaji dawa ya kukusaidia kuwa na afya njema baada ya kukoma hedhi.</a:t>
            </a: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34</a:t>
            </a:fld>
            <a:endParaRPr lang="en-AU"/>
          </a:p>
        </p:txBody>
      </p:sp>
    </p:spTree>
    <p:extLst>
      <p:ext uri="{BB962C8B-B14F-4D97-AF65-F5344CB8AC3E}">
        <p14:creationId xmlns:p14="http://schemas.microsoft.com/office/powerpoint/2010/main" val="4228429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1" u="none" strike="noStrike" dirty="0">
                <a:latin typeface="Calibri"/>
              </a:rPr>
              <a:t>Kumbukumbu kwa mwezeshaji: </a:t>
            </a:r>
            <a:r>
              <a:rPr lang="sw" sz="1200" b="0" i="1" u="none" strike="noStrike" kern="1200" dirty="0">
                <a:solidFill>
                  <a:srgbClr val="000000"/>
                </a:solidFill>
                <a:latin typeface="Calibri"/>
                <a:ea typeface="+mn-ea"/>
                <a:cs typeface="+mn-cs"/>
              </a:rPr>
              <a:t>toa habari za huduma za afya ya mtaani</a:t>
            </a:r>
            <a:r>
              <a:rPr lang="sw" sz="1200" b="0" i="1" u="none" strike="noStrike" dirty="0">
                <a:latin typeface="Calibri"/>
              </a:rPr>
              <a:t>.</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36</a:t>
            </a:fld>
            <a:endParaRPr lang="en-AU"/>
          </a:p>
        </p:txBody>
      </p:sp>
    </p:spTree>
    <p:extLst>
      <p:ext uri="{BB962C8B-B14F-4D97-AF65-F5344CB8AC3E}">
        <p14:creationId xmlns:p14="http://schemas.microsoft.com/office/powerpoint/2010/main" val="17575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Kukoma hedhi (menopause) ni kipindi cha mpito katika maisha yako. Ni wakati unapopata hedhi yako ya mwisho na kuanza hatua mpya ya maisha yako bila hedhi. Labda unatumia neno tofauti kwa hedhi, kama vile, vipindi (periods), siku zako, kuingia mwezini, kutoka damu.</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Kukoma hedhi ni jambo la kiasili. Wanawake wote wanapita kipindi cha kukoma hedhi. </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latin typeface="Calibri"/>
                <a:ea typeface="Calibri"/>
                <a:cs typeface="Times New Roman"/>
              </a:rPr>
              <a:t>Kukoma hedhi kwa hakika kunamaanisha kukoma (mwisho) wa kuona damu kila mwezi.</a:t>
            </a: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5</a:t>
            </a:fld>
            <a:endParaRPr lang="en-AU"/>
          </a:p>
        </p:txBody>
      </p:sp>
    </p:spTree>
    <p:extLst>
      <p:ext uri="{BB962C8B-B14F-4D97-AF65-F5344CB8AC3E}">
        <p14:creationId xmlns:p14="http://schemas.microsoft.com/office/powerpoint/2010/main" val="263361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lnSpc>
                <a:spcPct val="100000"/>
              </a:lnSpc>
              <a:spcAft>
                <a:spcPct val="0"/>
              </a:spcAft>
              <a:buFont typeface="Arial" panose="020B0604020202020204" pitchFamily="34" charset="0"/>
              <a:buChar char="•"/>
              <a:defRPr/>
            </a:pPr>
            <a:r>
              <a:rPr lang="sw" sz="1200" b="0" i="0" u="none" strike="noStrike" dirty="0">
                <a:latin typeface="Calibri"/>
                <a:ea typeface="Calibri"/>
                <a:cs typeface="Times New Roman"/>
              </a:rPr>
              <a:t>Kwa wanawake wengi nchini Australia, kukoma hedhi kunatokea wakiwa kati ya miaka 45 na 55.</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2667" rtl="0">
              <a:lnSpc>
                <a:spcPct val="100000"/>
              </a:lnSpc>
              <a:spcAft>
                <a:spcPct val="0"/>
              </a:spcAft>
            </a:pPr>
            <a:r>
              <a:rPr lang="sw" sz="1200" b="0" i="0" u="none" strike="noStrike" dirty="0">
                <a:latin typeface="Calibri"/>
                <a:ea typeface="Calibri"/>
                <a:cs typeface="Times New Roman"/>
              </a:rPr>
              <a:t>Wanawake wengine wanaweza kufikia ukomo wa hedhi wakiwa na umri wa miaka 30 au hata 20, lakini si jambo la kawaida.</a:t>
            </a:r>
            <a:endParaRPr lang="en-US" sz="1200" strike="sngStrike" dirty="0">
              <a:latin typeface="Calibri" panose="020F0502020204030204" pitchFamily="34" charset="0"/>
              <a:ea typeface="Calibri" panose="020F0502020204030204" pitchFamily="34" charset="0"/>
              <a:cs typeface="Times New Roman" panose="02020603050405020304" pitchFamily="18" charset="0"/>
            </a:endParaRPr>
          </a:p>
          <a:p>
            <a:pPr marL="181240" indent="-18124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Iwapo hedhi zako zitasimama kabla ya kufikia umri wa miaka 45, unahitaji kuona daktari wako ili kuangalia afya yako.</a:t>
            </a:r>
          </a:p>
          <a:p>
            <a:pPr>
              <a:lnSpc>
                <a:spcPct val="107000"/>
              </a:lnSpc>
              <a:spcAft>
                <a:spcPts val="846"/>
              </a:spcAft>
            </a:pPr>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6</a:t>
            </a:fld>
            <a:endParaRPr lang="en-AU"/>
          </a:p>
        </p:txBody>
      </p:sp>
    </p:spTree>
    <p:extLst>
      <p:ext uri="{BB962C8B-B14F-4D97-AF65-F5344CB8AC3E}">
        <p14:creationId xmlns:p14="http://schemas.microsoft.com/office/powerpoint/2010/main" val="355380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Unajua umefikia kukoma hedhi wakati hujapata hedhi kwa muda wa mwaka 1 (miezi 12).</a:t>
            </a:r>
          </a:p>
          <a:p>
            <a:pPr marL="171450" indent="-171450" rtl="0">
              <a:lnSpc>
                <a:spcPct val="100000"/>
              </a:lnSpc>
              <a:spcAft>
                <a:spcPct val="0"/>
              </a:spcAft>
              <a:buFont typeface="Arial" panose="020B0604020202020204" pitchFamily="34" charset="0"/>
              <a:buChar char="•"/>
            </a:pPr>
            <a:r>
              <a:rPr lang="sw" sz="1200" b="0" i="0" u="none" strike="noStrike" dirty="0">
                <a:latin typeface="Calibri"/>
                <a:ea typeface="Calibri"/>
                <a:cs typeface="Times New Roman"/>
              </a:rPr>
              <a:t>Ikiwa unatumia uzazi wa mpango na huna hedhi, ni vigumu kujua ikiwa umeshafikia kusimama kwa hedhi. Zungumzia na daktari au muuguzi kuhusu hilo kwa sababu unaweza kuhitaji kupimwa damu ili kuthibitisha kuwa umefikia kukoma hedhi.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7</a:t>
            </a:fld>
            <a:endParaRPr lang="en-AU"/>
          </a:p>
        </p:txBody>
      </p:sp>
    </p:spTree>
    <p:extLst>
      <p:ext uri="{BB962C8B-B14F-4D97-AF65-F5344CB8AC3E}">
        <p14:creationId xmlns:p14="http://schemas.microsoft.com/office/powerpoint/2010/main" val="17228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solidFill>
                  <a:srgbClr val="000000"/>
                </a:solidFill>
                <a:latin typeface="Calibri"/>
              </a:rPr>
              <a:t>Ulizaliwa na mayai mwilini mwako. Unahitaji mayai ili uweze kupata mtoto. </a:t>
            </a:r>
            <a:endParaRPr lang="en-US" sz="1200" dirty="0">
              <a:latin typeface="+mn-lt"/>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solidFill>
                  <a:srgbClr val="000000"/>
                </a:solidFill>
                <a:latin typeface="Calibri"/>
              </a:rPr>
              <a:t>Kusimama kwa hedhi hutokea wakati mwili wako umeishiwa na mayai. </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dirty="0">
                <a:solidFill>
                  <a:srgbClr val="000000"/>
                </a:solidFill>
                <a:latin typeface="Calibri"/>
              </a:rPr>
              <a:t>Hii ina maana kwamba hedhi zako zitakwisha, na hutaweza kuwa mjamzito (kubeba mimba) tena.</a:t>
            </a:r>
          </a:p>
          <a:p>
            <a:pPr marL="0" indent="0">
              <a:lnSpc>
                <a:spcPct val="100000"/>
              </a:lnSpc>
              <a:spcBef>
                <a:spcPct val="0"/>
              </a:spcBef>
              <a:spcAft>
                <a:spcPct val="0"/>
              </a:spcAft>
              <a:buFont typeface="Arial" panose="020B0604020202020204" pitchFamily="34" charset="0"/>
              <a:buNone/>
            </a:pPr>
            <a:endParaRPr lang="en-AU" sz="1200" dirty="0">
              <a:solidFill>
                <a:srgbClr val="000000"/>
              </a:solidFill>
              <a:latin typeface="+mn-lt"/>
            </a:endParaRP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8</a:t>
            </a:fld>
            <a:endParaRPr lang="en-AU"/>
          </a:p>
        </p:txBody>
      </p:sp>
    </p:spTree>
    <p:extLst>
      <p:ext uri="{BB962C8B-B14F-4D97-AF65-F5344CB8AC3E}">
        <p14:creationId xmlns:p14="http://schemas.microsoft.com/office/powerpoint/2010/main" val="111740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tabLst>
                <a:tab pos="3430131" algn="l"/>
              </a:tabLst>
            </a:pPr>
            <a:r>
              <a:rPr lang="sw" sz="1200" b="0" i="0" u="none" strike="noStrike" dirty="0">
                <a:latin typeface="Calibri"/>
                <a:ea typeface="Calibri"/>
                <a:cs typeface="Times New Roman"/>
              </a:rPr>
              <a:t>Unaweza kuona mabadiliko katika mpangilio wa hedhi kwa miezi, hata mwaka mmoja au miwili, kabla ya hedhi yako kukoma kabisa.</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1240" indent="-181240" rtl="0">
              <a:lnSpc>
                <a:spcPct val="100000"/>
              </a:lnSpc>
              <a:spcAft>
                <a:spcPct val="0"/>
              </a:spcAft>
              <a:buFont typeface="Arial" panose="020B0604020202020204" pitchFamily="34" charset="0"/>
              <a:buChar char="•"/>
              <a:tabLst>
                <a:tab pos="3430131" algn="l"/>
              </a:tabLst>
            </a:pPr>
            <a:r>
              <a:rPr lang="sw" sz="1200" b="0" i="0" u="none" strike="noStrike" dirty="0">
                <a:latin typeface="Calibri"/>
                <a:ea typeface="Calibri"/>
                <a:cs typeface="Times New Roman"/>
              </a:rPr>
              <a:t>Unaweza kupata hedhi yako mara nyingi zaidi au mara kidogo zaidi kuliko hapo awali. Inaweza kuwa nyepesi au nzito kuliko kawaida au kudumu siku zaidi au siku chache.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9</a:t>
            </a:fld>
            <a:endParaRPr lang="en-AU"/>
          </a:p>
        </p:txBody>
      </p:sp>
    </p:spTree>
    <p:extLst>
      <p:ext uri="{BB962C8B-B14F-4D97-AF65-F5344CB8AC3E}">
        <p14:creationId xmlns:p14="http://schemas.microsoft.com/office/powerpoint/2010/main" val="338936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tabLst>
                <a:tab pos="3430131" algn="l"/>
              </a:tabLst>
            </a:pPr>
            <a:r>
              <a:rPr lang="sw" sz="1200" b="0" i="0" u="none" strike="noStrike" dirty="0">
                <a:latin typeface="Calibri"/>
                <a:ea typeface="Calibri"/>
                <a:cs typeface="Times New Roman"/>
              </a:rPr>
              <a:t>Bado unaweza kupata mimba wakati unapata hedhi isiyo ya kawaida, na kwa hadi miaka 2 baada ya hedhi yako ya mwisho.</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tabLst>
                <a:tab pos="3430131" algn="l"/>
              </a:tabLst>
            </a:pPr>
            <a:r>
              <a:rPr lang="sw" sz="1200" b="0" i="0" u="none" strike="noStrike" dirty="0">
                <a:latin typeface="Calibri"/>
                <a:ea typeface="Calibri"/>
                <a:cs typeface="Times New Roman"/>
              </a:rPr>
              <a:t>Ikiwa hutaki kuwa mjamzito, tumia uzazi wa mpango kwa hadi miaka 2 baada ya hedhi yako ya mwisho.</a:t>
            </a:r>
          </a:p>
          <a:p>
            <a:pPr marL="180000" indent="-180000" rtl="0">
              <a:lnSpc>
                <a:spcPct val="100000"/>
              </a:lnSpc>
              <a:spcAft>
                <a:spcPct val="0"/>
              </a:spcAft>
              <a:buFont typeface="Arial" panose="020B0604020202020204" pitchFamily="34" charset="0"/>
              <a:buChar char="•"/>
              <a:tabLst>
                <a:tab pos="3430131" algn="l"/>
              </a:tabLst>
            </a:pPr>
            <a:r>
              <a:rPr lang="sw" sz="1200" b="0" i="0" u="none" strike="noStrike" dirty="0">
                <a:latin typeface="Calibri"/>
                <a:ea typeface="Calibri"/>
                <a:cs typeface="Times New Roman"/>
              </a:rPr>
              <a:t>Uzazi wa mpango ni</a:t>
            </a:r>
            <a:r>
              <a:rPr lang="sw" sz="1200" b="0" i="0" u="none" strike="noStrike" dirty="0">
                <a:latin typeface="Calibri"/>
              </a:rPr>
              <a:t> kitu ambacho unaweza kufanya, au kutumia ukiwa unafanya ngono lakini hutaki kupata mimba, kama vile kutumia kondomu au kumeza vidonge maalum vinavyozuia wanawake kupata mimba.</a:t>
            </a:r>
            <a:endParaRPr lang="en-AU" sz="1200" dirty="0">
              <a:latin typeface="+mn-lt"/>
              <a:ea typeface="Calibri" panose="020F0502020204030204" pitchFamily="34" charset="0"/>
              <a:cs typeface="Times New Roman" panose="02020603050405020304" pitchFamily="18" charset="0"/>
            </a:endParaRPr>
          </a:p>
          <a:p>
            <a:pPr>
              <a:lnSpc>
                <a:spcPct val="100000"/>
              </a:lnSpc>
              <a:spcAft>
                <a:spcPct val="0"/>
              </a:spcAft>
            </a:pPr>
            <a:endParaRPr lang="en-AU" sz="1200" dirty="0">
              <a:latin typeface="+mn-lt"/>
            </a:endParaRPr>
          </a:p>
          <a:p>
            <a:pPr rtl="0">
              <a:lnSpc>
                <a:spcPct val="100000"/>
              </a:lnSpc>
              <a:spcAft>
                <a:spcPct val="0"/>
              </a:spcAft>
            </a:pPr>
            <a:r>
              <a:rPr lang="sw" sz="1200" b="0" i="1" u="none" strike="noStrike" dirty="0">
                <a:latin typeface="Calibri"/>
              </a:rPr>
              <a:t>Dokezo kwa mwezeshaji: unaweza kuacha ujumbe huu au kuutoa kwa njia tofauti ikiwa haufai kwa washiriki.</a:t>
            </a:r>
          </a:p>
          <a:p>
            <a:pPr>
              <a:lnSpc>
                <a:spcPct val="100000"/>
              </a:lnSpc>
              <a:spcAft>
                <a:spcPct val="0"/>
              </a:spcAft>
            </a:pPr>
            <a:r>
              <a:rPr lang="en-AU" sz="1200" dirty="0">
                <a:latin typeface="+mn-lt"/>
              </a:rPr>
              <a:t> </a:t>
            </a:r>
          </a:p>
          <a:p>
            <a:endParaRPr lang="en-AU" dirty="0"/>
          </a:p>
        </p:txBody>
      </p:sp>
      <p:sp>
        <p:nvSpPr>
          <p:cNvPr id="4" name="Slide Number Placeholder 3"/>
          <p:cNvSpPr>
            <a:spLocks noGrp="1"/>
          </p:cNvSpPr>
          <p:nvPr>
            <p:ph type="sldNum" sz="quarter" idx="5"/>
          </p:nvPr>
        </p:nvSpPr>
        <p:spPr/>
        <p:txBody>
          <a:bodyPr/>
          <a:lstStyle/>
          <a:p>
            <a:fld id="{C933E69B-9174-4AAE-A2C2-792F384FBD3A}" type="slidenum">
              <a:rPr lang="en-AU" smtClean="0"/>
              <a:t>10</a:t>
            </a:fld>
            <a:endParaRPr lang="en-AU"/>
          </a:p>
        </p:txBody>
      </p:sp>
    </p:spTree>
    <p:extLst>
      <p:ext uri="{BB962C8B-B14F-4D97-AF65-F5344CB8AC3E}">
        <p14:creationId xmlns:p14="http://schemas.microsoft.com/office/powerpoint/2010/main" val="241135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AC11-9624-2305-CF2D-6B56FDE0F90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8A9BC73-03CA-AD2B-9264-BAC325F084BF}"/>
              </a:ext>
            </a:extLst>
          </p:cNvPr>
          <p:cNvSpPr>
            <a:spLocks noGrp="1"/>
          </p:cNvSpPr>
          <p:nvPr>
            <p:ph type="dt" sz="half" idx="10"/>
          </p:nvPr>
        </p:nvSpPr>
        <p:spPr/>
        <p:txBody>
          <a:bodyPr/>
          <a:lstStyle/>
          <a:p>
            <a:fld id="{CEF41A10-8CBB-4441-84D2-ED0797C87EE6}" type="datetimeFigureOut">
              <a:rPr lang="en-AU" smtClean="0"/>
              <a:t>14/10/2024</a:t>
            </a:fld>
            <a:endParaRPr lang="en-AU"/>
          </a:p>
        </p:txBody>
      </p:sp>
      <p:sp>
        <p:nvSpPr>
          <p:cNvPr id="4" name="Footer Placeholder 3">
            <a:extLst>
              <a:ext uri="{FF2B5EF4-FFF2-40B4-BE49-F238E27FC236}">
                <a16:creationId xmlns:a16="http://schemas.microsoft.com/office/drawing/2014/main" id="{57471094-16F1-14A3-E81C-BE8E8C1E566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2C6B9CB-E4C8-3B91-4454-81670EC8B70B}"/>
              </a:ext>
            </a:extLst>
          </p:cNvPr>
          <p:cNvSpPr>
            <a:spLocks noGrp="1"/>
          </p:cNvSpPr>
          <p:nvPr>
            <p:ph type="sldNum" sz="quarter" idx="12"/>
          </p:nvPr>
        </p:nvSpPr>
        <p:spPr/>
        <p:txBody>
          <a:bodyPr/>
          <a:lstStyle/>
          <a:p>
            <a:fld id="{351B713E-9AB7-4FDE-A078-0BA2FE88639D}" type="slidenum">
              <a:rPr lang="en-AU" smtClean="0"/>
              <a:t>‹#›</a:t>
            </a:fld>
            <a:endParaRPr lang="en-AU"/>
          </a:p>
        </p:txBody>
      </p:sp>
    </p:spTree>
    <p:extLst>
      <p:ext uri="{BB962C8B-B14F-4D97-AF65-F5344CB8AC3E}">
        <p14:creationId xmlns:p14="http://schemas.microsoft.com/office/powerpoint/2010/main" val="42945983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BB57C9-1C93-5C5E-43BA-78E041B66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66E7607-495A-3511-AAD6-81B3A24D5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CFEADCD-E6C6-657B-61DF-B8B79D49F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F41A10-8CBB-4441-84D2-ED0797C87EE6}" type="datetimeFigureOut">
              <a:rPr lang="en-AU" smtClean="0"/>
              <a:t>14/10/2024</a:t>
            </a:fld>
            <a:endParaRPr lang="en-AU"/>
          </a:p>
        </p:txBody>
      </p:sp>
      <p:sp>
        <p:nvSpPr>
          <p:cNvPr id="5" name="Footer Placeholder 4">
            <a:extLst>
              <a:ext uri="{FF2B5EF4-FFF2-40B4-BE49-F238E27FC236}">
                <a16:creationId xmlns:a16="http://schemas.microsoft.com/office/drawing/2014/main" id="{05C030A4-0844-A0D0-D0B9-A1AD7384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3C76D40-9C0B-E9EA-05F6-56A315E23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1B713E-9AB7-4FDE-A078-0BA2FE88639D}" type="slidenum">
              <a:rPr lang="en-AU" smtClean="0"/>
              <a:t>‹#›</a:t>
            </a:fld>
            <a:endParaRPr lang="en-AU"/>
          </a:p>
        </p:txBody>
      </p:sp>
    </p:spTree>
    <p:extLst>
      <p:ext uri="{BB962C8B-B14F-4D97-AF65-F5344CB8AC3E}">
        <p14:creationId xmlns:p14="http://schemas.microsoft.com/office/powerpoint/2010/main" val="231890479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3744F0-FED7-11A7-509E-BA64229AF55A}"/>
              </a:ext>
            </a:extLst>
          </p:cNvPr>
          <p:cNvSpPr>
            <a:spLocks noGrp="1"/>
          </p:cNvSpPr>
          <p:nvPr>
            <p:ph type="title"/>
          </p:nvPr>
        </p:nvSpPr>
        <p:spPr/>
        <p:txBody>
          <a:bodyPr/>
          <a:lstStyle/>
          <a:p>
            <a:pPr rtl="0"/>
            <a:r>
              <a:rPr lang="sw" sz="4400" b="1" i="0" u="none" strike="noStrike">
                <a:latin typeface="Arial"/>
              </a:rPr>
              <a:t>Kukoma hedhi (menopause) </a:t>
            </a:r>
            <a:br>
              <a:rPr lang="sw" sz="4400" b="1" i="0" u="none" strike="noStrike">
                <a:latin typeface="Arial"/>
              </a:rPr>
            </a:br>
            <a:r>
              <a:rPr lang="sw" sz="4400" b="1" i="0" u="none" strike="noStrike">
                <a:latin typeface="Arial"/>
              </a:rPr>
              <a:t>na afya yako</a:t>
            </a:r>
            <a:endParaRPr lang="sw" sz="4400" b="1" i="0" u="none" strike="noStrike" dirty="0">
              <a:latin typeface="Arial"/>
            </a:endParaRPr>
          </a:p>
        </p:txBody>
      </p:sp>
      <p:pic>
        <p:nvPicPr>
          <p:cNvPr id="3" name="Picture 2">
            <a:extLst>
              <a:ext uri="{FF2B5EF4-FFF2-40B4-BE49-F238E27FC236}">
                <a16:creationId xmlns:a16="http://schemas.microsoft.com/office/drawing/2014/main" id="{CC1BDB84-57A9-E9E5-EB55-E993F9A043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69839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7C543D-F537-9AEE-3623-AA99C2ADECC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82FD315-B4AD-11F8-A0BC-EBC4175CBD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319232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859FE3-AA43-A553-D377-63BE137594D0}"/>
              </a:ext>
            </a:extLst>
          </p:cNvPr>
          <p:cNvSpPr>
            <a:spLocks noGrp="1"/>
          </p:cNvSpPr>
          <p:nvPr>
            <p:ph type="title"/>
          </p:nvPr>
        </p:nvSpPr>
        <p:spPr/>
        <p:txBody>
          <a:bodyPr/>
          <a:lstStyle/>
          <a:p>
            <a:pPr algn="ctr" rtl="0"/>
            <a:r>
              <a:rPr lang="sw" sz="4000" b="1" i="0" u="none" strike="noStrike">
                <a:latin typeface="Arial"/>
              </a:rPr>
              <a:t>Jua dalili za kukoma hedhi (menopause)</a:t>
            </a:r>
          </a:p>
        </p:txBody>
      </p:sp>
      <p:pic>
        <p:nvPicPr>
          <p:cNvPr id="3" name="Picture 2">
            <a:extLst>
              <a:ext uri="{FF2B5EF4-FFF2-40B4-BE49-F238E27FC236}">
                <a16:creationId xmlns:a16="http://schemas.microsoft.com/office/drawing/2014/main" id="{8C45EEA1-AF30-82C7-B149-6698F86E8B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4527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F99A20-4EEF-B019-30EB-B69E8F3F068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BA023E1-9800-2FF8-85BC-5B9C9D468F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72103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8840B5-8429-F088-FD27-22039F640D0D}"/>
              </a:ext>
            </a:extLst>
          </p:cNvPr>
          <p:cNvSpPr>
            <a:spLocks noGrp="1"/>
          </p:cNvSpPr>
          <p:nvPr>
            <p:ph type="title"/>
          </p:nvPr>
        </p:nvSpPr>
        <p:spPr/>
        <p:txBody>
          <a:bodyPr/>
          <a:lstStyle/>
          <a:p>
            <a:pPr rtl="0"/>
            <a:r>
              <a:rPr lang="sw" sz="3200" b="0" i="0" u="none" strike="noStrike">
                <a:solidFill>
                  <a:srgbClr val="000000"/>
                </a:solidFill>
                <a:latin typeface="Arial"/>
                <a:ea typeface="+mn-ea"/>
              </a:rPr>
              <a:t>Unaweza kuwa na dalili hizi za kukoma hedhi:</a:t>
            </a:r>
            <a:endParaRPr lang="sw" sz="3200" b="0" i="0" u="none" strike="noStrike" dirty="0">
              <a:solidFill>
                <a:srgbClr val="000000"/>
              </a:solidFill>
              <a:latin typeface="Arial"/>
              <a:ea typeface="+mn-ea"/>
            </a:endParaRPr>
          </a:p>
        </p:txBody>
      </p:sp>
      <p:pic>
        <p:nvPicPr>
          <p:cNvPr id="3" name="Picture 2">
            <a:extLst>
              <a:ext uri="{FF2B5EF4-FFF2-40B4-BE49-F238E27FC236}">
                <a16:creationId xmlns:a16="http://schemas.microsoft.com/office/drawing/2014/main" id="{621267FA-E0C4-6C49-2DA5-80C34AF1B9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767862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E222D5-BB92-C927-5C6C-A875A2035CC4}"/>
              </a:ext>
            </a:extLst>
          </p:cNvPr>
          <p:cNvSpPr>
            <a:spLocks noGrp="1"/>
          </p:cNvSpPr>
          <p:nvPr>
            <p:ph type="title"/>
          </p:nvPr>
        </p:nvSpPr>
        <p:spPr/>
        <p:txBody>
          <a:bodyPr/>
          <a:lstStyle/>
          <a:p>
            <a:pPr defTabSz="914400" rtl="0">
              <a:spcBef>
                <a:spcPct val="0"/>
              </a:spcBef>
              <a:defRPr/>
            </a:pPr>
            <a:r>
              <a:rPr lang="sw" sz="3600" b="0" i="0" u="none" strike="noStrike">
                <a:solidFill>
                  <a:srgbClr val="000000"/>
                </a:solidFill>
                <a:latin typeface="Arial"/>
                <a:ea typeface="+mn-ea"/>
                <a:cs typeface="+mn-cs"/>
              </a:rPr>
              <a:t>Unaweza pia:</a:t>
            </a:r>
            <a:endParaRPr lang="sw" sz="3600" b="0" i="0" u="none" strike="noStrike" dirty="0">
              <a:solidFill>
                <a:srgbClr val="000000"/>
              </a:solidFill>
              <a:latin typeface="Arial"/>
              <a:ea typeface="+mn-ea"/>
              <a:cs typeface="+mn-cs"/>
            </a:endParaRPr>
          </a:p>
        </p:txBody>
      </p:sp>
      <p:pic>
        <p:nvPicPr>
          <p:cNvPr id="3" name="Picture 2">
            <a:extLst>
              <a:ext uri="{FF2B5EF4-FFF2-40B4-BE49-F238E27FC236}">
                <a16:creationId xmlns:a16="http://schemas.microsoft.com/office/drawing/2014/main" id="{CED70F10-F1A2-3839-035E-C675E086DB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15512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56E7E8-261A-A5D4-6E57-3D90B870C332}"/>
              </a:ext>
            </a:extLst>
          </p:cNvPr>
          <p:cNvSpPr>
            <a:spLocks noGrp="1"/>
          </p:cNvSpPr>
          <p:nvPr>
            <p:ph type="title"/>
          </p:nvPr>
        </p:nvSpPr>
        <p:spPr/>
        <p:txBody>
          <a:bodyPr/>
          <a:lstStyle/>
          <a:p>
            <a:pPr defTabSz="914400" rtl="0">
              <a:spcBef>
                <a:spcPct val="0"/>
              </a:spcBef>
              <a:defRPr/>
            </a:pPr>
            <a:r>
              <a:rPr lang="sw" sz="3600" b="0" i="0" u="none" strike="noStrike">
                <a:solidFill>
                  <a:srgbClr val="000000"/>
                </a:solidFill>
                <a:latin typeface="Arial"/>
                <a:ea typeface="+mn-ea"/>
                <a:cs typeface="+mn-cs"/>
              </a:rPr>
              <a:t>Unaweza pia:</a:t>
            </a:r>
          </a:p>
        </p:txBody>
      </p:sp>
      <p:pic>
        <p:nvPicPr>
          <p:cNvPr id="3" name="Picture 2">
            <a:extLst>
              <a:ext uri="{FF2B5EF4-FFF2-40B4-BE49-F238E27FC236}">
                <a16:creationId xmlns:a16="http://schemas.microsoft.com/office/drawing/2014/main" id="{46834DF6-299C-27F6-8C8A-1E1781FA9A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596712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B96D27-8C3A-DB7D-02B5-DD10D0C712E8}"/>
              </a:ext>
            </a:extLst>
          </p:cNvPr>
          <p:cNvSpPr>
            <a:spLocks noGrp="1"/>
          </p:cNvSpPr>
          <p:nvPr>
            <p:ph type="title"/>
          </p:nvPr>
        </p:nvSpPr>
        <p:spPr/>
        <p:txBody>
          <a:bodyPr/>
          <a:lstStyle/>
          <a:p>
            <a:pPr rtl="0">
              <a:lnSpc>
                <a:spcPct val="100000"/>
              </a:lnSpc>
            </a:pPr>
            <a:r>
              <a:rPr lang="sw" sz="3600" b="0" i="0" u="none" strike="noStrike">
                <a:solidFill>
                  <a:srgbClr val="000000"/>
                </a:solidFill>
                <a:latin typeface="Arial"/>
              </a:rPr>
              <a:t>Kukoma kwa hedhi (menopause) iko tofauti kwa kila mwanamke.</a:t>
            </a:r>
            <a:endParaRPr lang="sw" sz="3600" b="0" i="0" u="none" strike="noStrike" dirty="0">
              <a:solidFill>
                <a:srgbClr val="000000"/>
              </a:solidFill>
              <a:latin typeface="Arial"/>
            </a:endParaRPr>
          </a:p>
        </p:txBody>
      </p:sp>
      <p:pic>
        <p:nvPicPr>
          <p:cNvPr id="3" name="Picture 2">
            <a:extLst>
              <a:ext uri="{FF2B5EF4-FFF2-40B4-BE49-F238E27FC236}">
                <a16:creationId xmlns:a16="http://schemas.microsoft.com/office/drawing/2014/main" id="{E19A510A-91AC-E8E5-234D-3F48640995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96206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639DD2-8930-C32C-EF02-AC7FEE2DCD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BACD919-3BF6-43ED-1FAE-F4A6B67917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59799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52C1A2-0471-636A-7712-DFB4EF6538BE}"/>
              </a:ext>
            </a:extLst>
          </p:cNvPr>
          <p:cNvSpPr>
            <a:spLocks noGrp="1"/>
          </p:cNvSpPr>
          <p:nvPr>
            <p:ph type="title"/>
          </p:nvPr>
        </p:nvSpPr>
        <p:spPr/>
        <p:txBody>
          <a:bodyPr/>
          <a:lstStyle/>
          <a:p>
            <a:pPr algn="ctr" rtl="0"/>
            <a:r>
              <a:rPr lang="sw" sz="3600" b="1" i="0" u="none" strike="noStrike">
                <a:latin typeface="Arial"/>
              </a:rPr>
              <a:t>Kudhibiti dalili zako za kukoma hedhi</a:t>
            </a:r>
          </a:p>
        </p:txBody>
      </p:sp>
      <p:pic>
        <p:nvPicPr>
          <p:cNvPr id="3" name="Picture 2">
            <a:extLst>
              <a:ext uri="{FF2B5EF4-FFF2-40B4-BE49-F238E27FC236}">
                <a16:creationId xmlns:a16="http://schemas.microsoft.com/office/drawing/2014/main" id="{33B785DD-7E4B-22A1-211C-01E87A3C20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88695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5D6EF6-7EBF-17C7-80D0-76ADD3373D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C0A95E5-3DE8-F46E-93BC-DCBD68F70FC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28300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EBF336-1E27-B4DD-3BDA-CEA75C0EBA6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20C00BA-C992-0129-ACB8-FAE8EAD93EF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07335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499760-8818-38E0-352A-CB95E4D560A0}"/>
              </a:ext>
            </a:extLst>
          </p:cNvPr>
          <p:cNvSpPr>
            <a:spLocks noGrp="1"/>
          </p:cNvSpPr>
          <p:nvPr>
            <p:ph type="title"/>
          </p:nvPr>
        </p:nvSpPr>
        <p:spPr/>
        <p:txBody>
          <a:bodyPr/>
          <a:lstStyle/>
          <a:p>
            <a:pPr rtl="0">
              <a:lnSpc>
                <a:spcPct val="100000"/>
              </a:lnSpc>
            </a:pPr>
            <a:r>
              <a:rPr lang="sw" sz="3600" b="0" i="0" u="none" strike="noStrike">
                <a:solidFill>
                  <a:srgbClr val="000000"/>
                </a:solidFill>
                <a:latin typeface="Arial"/>
                <a:ea typeface="+mn-ea"/>
              </a:rPr>
              <a:t>Pata usingizi wa kutosha ili kuhisi umepumzika.</a:t>
            </a:r>
            <a:endParaRPr lang="en-AU" dirty="0">
              <a:solidFill>
                <a:srgbClr val="000000"/>
              </a:solidFill>
              <a:ea typeface="+mn-ea"/>
            </a:endParaRPr>
          </a:p>
        </p:txBody>
      </p:sp>
      <p:pic>
        <p:nvPicPr>
          <p:cNvPr id="3" name="Picture 2">
            <a:extLst>
              <a:ext uri="{FF2B5EF4-FFF2-40B4-BE49-F238E27FC236}">
                <a16:creationId xmlns:a16="http://schemas.microsoft.com/office/drawing/2014/main" id="{679FD75A-DF0A-07B6-DDDF-D2043B6D64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352428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03AC2C-B873-F067-9E2B-6980E33C9CE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D164037-08B3-7CE3-EAB6-3272B5EF1A6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49689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33E732-4743-1313-F283-7A15851F6C7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4F85B04-3E5A-5BF4-C2FF-CCD3B5B87D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82895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62E8FC-FADF-B024-C9E7-04058E7B7329}"/>
              </a:ext>
            </a:extLst>
          </p:cNvPr>
          <p:cNvSpPr>
            <a:spLocks noGrp="1"/>
          </p:cNvSpPr>
          <p:nvPr>
            <p:ph type="title"/>
          </p:nvPr>
        </p:nvSpPr>
        <p:spPr/>
        <p:txBody>
          <a:bodyPr/>
          <a:lstStyle/>
          <a:p>
            <a:pPr rtl="0">
              <a:lnSpc>
                <a:spcPct val="100000"/>
              </a:lnSpc>
            </a:pPr>
            <a:r>
              <a:rPr lang="sw" sz="3200" b="0" i="0" u="none" strike="noStrike">
                <a:solidFill>
                  <a:srgbClr val="15171C"/>
                </a:solidFill>
                <a:latin typeface="Arial"/>
                <a:ea typeface="Calibri"/>
                <a:cs typeface="Times New Roman"/>
              </a:rPr>
              <a:t>Unaweza kujua mambo ya nchi yako ya kuzaliwa ambayo yanaweza kukusaidia upambane na kukoma hedhi.</a:t>
            </a:r>
            <a:endParaRPr lang="en-AU" sz="3200" dirty="0">
              <a:solidFill>
                <a:schemeClr val="bg2">
                  <a:lumMod val="10000"/>
                </a:schemeClr>
              </a:solidFill>
            </a:endParaRPr>
          </a:p>
        </p:txBody>
      </p:sp>
      <p:pic>
        <p:nvPicPr>
          <p:cNvPr id="3" name="Picture 2">
            <a:extLst>
              <a:ext uri="{FF2B5EF4-FFF2-40B4-BE49-F238E27FC236}">
                <a16:creationId xmlns:a16="http://schemas.microsoft.com/office/drawing/2014/main" id="{8899E515-AB47-1A25-7F0D-5973B10B7A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464088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DC73A3-71DC-1FDE-7F60-9CE2227DB2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01637FB-7342-C9E8-B1E3-4CE6CDC151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11532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E7DB0E-C334-FBB5-3F58-B9AA55CAB3E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44A65F2-4D8B-F67E-2EFA-7AB03A1C44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90626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FD2742-491C-52BB-13BC-E5B47CCD13D8}"/>
              </a:ext>
            </a:extLst>
          </p:cNvPr>
          <p:cNvSpPr>
            <a:spLocks noGrp="1"/>
          </p:cNvSpPr>
          <p:nvPr>
            <p:ph type="title"/>
          </p:nvPr>
        </p:nvSpPr>
        <p:spPr/>
        <p:txBody>
          <a:bodyPr/>
          <a:lstStyle/>
          <a:p>
            <a:pPr algn="ctr" rtl="0"/>
            <a:r>
              <a:rPr lang="sw" sz="3600" b="1" i="0" u="none" strike="noStrike">
                <a:latin typeface="Arial"/>
              </a:rPr>
              <a:t>Uwe na afya njema baada ya kusimama                kwa hedhi</a:t>
            </a:r>
            <a:endParaRPr lang="sw" sz="3600" b="1" i="0" u="none" strike="noStrike" dirty="0">
              <a:latin typeface="Arial"/>
            </a:endParaRPr>
          </a:p>
        </p:txBody>
      </p:sp>
      <p:pic>
        <p:nvPicPr>
          <p:cNvPr id="3" name="Picture 2">
            <a:extLst>
              <a:ext uri="{FF2B5EF4-FFF2-40B4-BE49-F238E27FC236}">
                <a16:creationId xmlns:a16="http://schemas.microsoft.com/office/drawing/2014/main" id="{84ACFFD1-B214-E9FC-C3F0-584F698E0B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59256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7E6543-18F0-7B3D-A495-9F81C211FD3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A03EB24-D810-1287-AC61-B743B527FC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21053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F44B64-706D-CBAE-7B85-37BBC0CB1CD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EF1DB2E-1FFC-5D72-12EF-F8105DBDD63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4253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3653D8-7661-9D2B-6441-3AD9B2213AB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2B3DAF2-FBF3-3BB7-7B1F-DA407ADE77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93971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9B5312-6AC6-102B-B1BD-D59041D6602A}"/>
              </a:ext>
            </a:extLst>
          </p:cNvPr>
          <p:cNvSpPr>
            <a:spLocks noGrp="1"/>
          </p:cNvSpPr>
          <p:nvPr>
            <p:ph type="title"/>
          </p:nvPr>
        </p:nvSpPr>
        <p:spPr/>
        <p:txBody>
          <a:bodyPr/>
          <a:lstStyle/>
          <a:p>
            <a:pPr rtl="0"/>
            <a:r>
              <a:rPr lang="sw" sz="4000" b="1" i="0" u="none" strike="noStrike">
                <a:highlight>
                  <a:srgbClr val="000000">
                    <a:alpha val="0"/>
                  </a:srgbClr>
                </a:highlight>
                <a:latin typeface="Arial"/>
              </a:rPr>
              <a:t>Mwili Wangu. Afya Yangu.</a:t>
            </a:r>
            <a:br>
              <a:rPr lang="sw" sz="4000" b="0" i="0" u="none" strike="noStrike">
                <a:highlight>
                  <a:srgbClr val="000000">
                    <a:alpha val="0"/>
                  </a:srgbClr>
                </a:highlight>
                <a:latin typeface="Arial"/>
              </a:rPr>
            </a:br>
            <a:r>
              <a:rPr lang="sw" b="0" i="0" u="none" strike="noStrike">
                <a:highlight>
                  <a:srgbClr val="000000">
                    <a:alpha val="0"/>
                  </a:srgbClr>
                </a:highlight>
                <a:latin typeface="Arial"/>
              </a:rPr>
              <a:t>Seti ya zana ya elimu ya afya.</a:t>
            </a:r>
            <a:endParaRPr lang="en-AU" dirty="0"/>
          </a:p>
        </p:txBody>
      </p:sp>
      <p:pic>
        <p:nvPicPr>
          <p:cNvPr id="3" name="Picture 2">
            <a:extLst>
              <a:ext uri="{FF2B5EF4-FFF2-40B4-BE49-F238E27FC236}">
                <a16:creationId xmlns:a16="http://schemas.microsoft.com/office/drawing/2014/main" id="{D1D4ABE9-73F2-A02F-5E23-1FB6FD9F12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247322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83CE26-154F-BC5E-0618-0D11573A0A5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52EB8B-CC79-4134-1227-78ECE305BB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19973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CC081E-6A85-F3E6-0C1A-970F99D4914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DE99395-71CE-470A-186E-F10C870DB4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537308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836E4F-1DE4-21BE-EC1B-ADA1018CBB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20D4D3-DB56-3A63-203C-6FE568ECFC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37429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493D10-4364-CF37-E338-7172872D624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6D526C5-4090-C7CA-89DC-F06C6F9135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18490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0F3CDB-CBB2-7204-2631-130CF25E2AB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55CD103-5911-BBFE-13B0-E9125821AC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0866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02AECF-4667-4C8F-782D-4814BB1EDA2E}"/>
              </a:ext>
            </a:extLst>
          </p:cNvPr>
          <p:cNvSpPr>
            <a:spLocks noGrp="1"/>
          </p:cNvSpPr>
          <p:nvPr>
            <p:ph type="title"/>
          </p:nvPr>
        </p:nvSpPr>
        <p:spPr/>
        <p:txBody>
          <a:bodyPr/>
          <a:lstStyle/>
          <a:p>
            <a:pPr rtl="0"/>
            <a:r>
              <a:rPr lang="sw" sz="3600" b="1" i="0" u="none" strike="noStrike">
                <a:latin typeface="Arial"/>
              </a:rPr>
              <a:t>Kumbuka...	</a:t>
            </a:r>
          </a:p>
        </p:txBody>
      </p:sp>
      <p:pic>
        <p:nvPicPr>
          <p:cNvPr id="3" name="Picture 2">
            <a:extLst>
              <a:ext uri="{FF2B5EF4-FFF2-40B4-BE49-F238E27FC236}">
                <a16:creationId xmlns:a16="http://schemas.microsoft.com/office/drawing/2014/main" id="{FF6FFBC4-7337-58A4-D9F6-9752C1236D4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34466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10A6D7-7BEE-E899-5BB1-03E125EAB4A6}"/>
              </a:ext>
            </a:extLst>
          </p:cNvPr>
          <p:cNvSpPr>
            <a:spLocks noGrp="1"/>
          </p:cNvSpPr>
          <p:nvPr>
            <p:ph type="title"/>
          </p:nvPr>
        </p:nvSpPr>
        <p:spPr/>
        <p:txBody>
          <a:bodyPr/>
          <a:lstStyle/>
          <a:p>
            <a:pPr rtl="0"/>
            <a:r>
              <a:rPr lang="sw" sz="3600" b="1" i="0" u="none" strike="noStrike">
                <a:latin typeface="Arial"/>
              </a:rPr>
              <a:t>Huduma za eneo</a:t>
            </a:r>
          </a:p>
        </p:txBody>
      </p:sp>
      <p:pic>
        <p:nvPicPr>
          <p:cNvPr id="3" name="Picture 2">
            <a:extLst>
              <a:ext uri="{FF2B5EF4-FFF2-40B4-BE49-F238E27FC236}">
                <a16:creationId xmlns:a16="http://schemas.microsoft.com/office/drawing/2014/main" id="{3CA30282-A32C-8110-99B6-E0DC1BF1ED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858231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7B0BC1-FC7A-7055-75BF-EF8CDE83444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ECCA1E0-B8A0-EB79-22F5-D29CDE63270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21750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668D52-081F-E8DD-7D49-F5312DBC4C67}"/>
              </a:ext>
            </a:extLst>
          </p:cNvPr>
          <p:cNvSpPr>
            <a:spLocks noGrp="1"/>
          </p:cNvSpPr>
          <p:nvPr>
            <p:ph type="title"/>
          </p:nvPr>
        </p:nvSpPr>
        <p:spPr/>
        <p:txBody>
          <a:bodyPr/>
          <a:lstStyle/>
          <a:p>
            <a:pPr algn="ctr" rtl="0"/>
            <a:r>
              <a:rPr lang="sw" sz="4000" b="1" i="0" u="none" strike="noStrike" kern="1200">
                <a:solidFill>
                  <a:srgbClr val="000000"/>
                </a:solidFill>
                <a:latin typeface="Lucida Handwriting"/>
              </a:rPr>
              <a:t>Sisi</a:t>
            </a:r>
            <a:endParaRPr lang="sw" sz="4400" b="1" i="0" u="none" strike="noStrike" kern="1200" dirty="0">
              <a:solidFill>
                <a:srgbClr val="000000"/>
              </a:solidFill>
              <a:latin typeface="Lucida Handwriting"/>
            </a:endParaRPr>
          </a:p>
        </p:txBody>
      </p:sp>
      <p:pic>
        <p:nvPicPr>
          <p:cNvPr id="3" name="Picture 2">
            <a:extLst>
              <a:ext uri="{FF2B5EF4-FFF2-40B4-BE49-F238E27FC236}">
                <a16:creationId xmlns:a16="http://schemas.microsoft.com/office/drawing/2014/main" id="{DF881852-DAAC-6AC7-DC42-ABDE003B86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7028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40C185-CA94-4863-AEF4-744A17B6A9C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E67B63-EC69-1A6F-6D74-3058516B3F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6060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968A9C-AF41-505E-B29F-58B1439911C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DF0F24-78CD-0120-AD90-18F5A0B67B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1082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2D943A-5099-5AEF-7012-2DF2828A480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FBD6CFE-C368-C376-5473-029E13E2FF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48111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75BDC7-48CB-C939-F6FD-7F5C41F21F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0C172A8-47B6-365A-89E8-BADC6A3C1AA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16413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8785985-B5FE-C515-032A-C5377EBE1F5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7932A81-D877-C6A5-DBD5-42C92A0A68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783169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2064</Words>
  <Application>Microsoft Office PowerPoint</Application>
  <PresentationFormat>Widescreen</PresentationFormat>
  <Paragraphs>173</Paragraphs>
  <Slides>37</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Calibri</vt:lpstr>
      <vt:lpstr>Lucida Handwriting</vt:lpstr>
      <vt:lpstr>Office Theme</vt:lpstr>
      <vt:lpstr>Kukoma hedhi (menopause)  na afya yako</vt:lpstr>
      <vt:lpstr>PowerPoint Presentation</vt:lpstr>
      <vt:lpstr>Mwili Wangu. Afya Yangu. Seti ya zana ya elimu ya afya.</vt:lpstr>
      <vt:lpstr>Sisi</vt:lpstr>
      <vt:lpstr>PowerPoint Presentation</vt:lpstr>
      <vt:lpstr>PowerPoint Presentation</vt:lpstr>
      <vt:lpstr>PowerPoint Presentation</vt:lpstr>
      <vt:lpstr>PowerPoint Presentation</vt:lpstr>
      <vt:lpstr>PowerPoint Presentation</vt:lpstr>
      <vt:lpstr>PowerPoint Presentation</vt:lpstr>
      <vt:lpstr>Jua dalili za kukoma hedhi (menopause)</vt:lpstr>
      <vt:lpstr>PowerPoint Presentation</vt:lpstr>
      <vt:lpstr>Unaweza kuwa na dalili hizi za kukoma hedhi:</vt:lpstr>
      <vt:lpstr>Unaweza pia:</vt:lpstr>
      <vt:lpstr>Unaweza pia:</vt:lpstr>
      <vt:lpstr>Kukoma kwa hedhi (menopause) iko tofauti kwa kila mwanamke.</vt:lpstr>
      <vt:lpstr>PowerPoint Presentation</vt:lpstr>
      <vt:lpstr>Kudhibiti dalili zako za kukoma hedhi</vt:lpstr>
      <vt:lpstr>PowerPoint Presentation</vt:lpstr>
      <vt:lpstr>Pata usingizi wa kutosha ili kuhisi umepumzika.</vt:lpstr>
      <vt:lpstr>PowerPoint Presentation</vt:lpstr>
      <vt:lpstr>PowerPoint Presentation</vt:lpstr>
      <vt:lpstr>Unaweza kujua mambo ya nchi yako ya kuzaliwa ambayo yanaweza kukusaidia upambane na kukoma hedhi.</vt:lpstr>
      <vt:lpstr>PowerPoint Presentation</vt:lpstr>
      <vt:lpstr>PowerPoint Presentation</vt:lpstr>
      <vt:lpstr>Uwe na afya njema baada ya kusimama                kwa hedhi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Kumbuka... </vt:lpstr>
      <vt:lpstr>Huduma za eneo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2024-10-14T02:12:32Z</dcterms:created>
  <dcterms:modified xsi:type="dcterms:W3CDTF">2024-10-14T02:34:49Z</dcterms:modified>
</cp:coreProperties>
</file>