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99" autoAdjust="0"/>
  </p:normalViewPr>
  <p:slideViewPr>
    <p:cSldViewPr snapToGrid="0">
      <p:cViewPr varScale="1">
        <p:scale>
          <a:sx n="118" d="100"/>
          <a:sy n="118" d="100"/>
        </p:scale>
        <p:origin x="1912"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272ADA86-C30D-4910-B152-5D5A9361F6A6}" type="datetimeFigureOut">
              <a:rPr lang="en-AU" smtClean="0"/>
              <a:t>18/09/2024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534C9F3A-DC0E-4E38-94DD-EC42991F4D4D}" type="slidenum">
              <a:rPr lang="en-AU" smtClean="0"/>
              <a:t>‹#›</a:t>
            </a:fld>
            <a:endParaRPr lang="en-AU"/>
          </a:p>
        </p:txBody>
      </p:sp>
    </p:spTree>
    <p:extLst>
      <p:ext uri="{BB962C8B-B14F-4D97-AF65-F5344CB8AC3E}">
        <p14:creationId xmlns:p14="http://schemas.microsoft.com/office/powerpoint/2010/main" val="239612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Aft>
                <a:spcPct val="0"/>
              </a:spcAft>
            </a:pPr>
            <a:r>
              <a:rPr lang="so" sz="1200" b="0" i="0" u="none" strike="noStrike" dirty="0">
                <a:highlight>
                  <a:srgbClr val="000000">
                    <a:alpha val="0"/>
                  </a:srgbClr>
                </a:highlight>
                <a:latin typeface="+mn-lt"/>
                <a:ea typeface="Calibri"/>
                <a:cs typeface="Times New Roman"/>
              </a:rPr>
              <a:t>Maanta waxaan ka hadli doonaa </a:t>
            </a:r>
            <a:r>
              <a:rPr lang="so" sz="1200" b="1" i="0" u="none" strike="noStrike" dirty="0">
                <a:highlight>
                  <a:srgbClr val="000000">
                    <a:alpha val="0"/>
                  </a:srgbClr>
                </a:highlight>
                <a:latin typeface="+mn-lt"/>
                <a:ea typeface="Calibri"/>
                <a:cs typeface="Times New Roman"/>
              </a:rPr>
              <a:t>joogsiga caadada:</a:t>
            </a:r>
            <a:endParaRPr lang="en-AU" sz="1200" dirty="0">
              <a:latin typeface="+mn-lt"/>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waa maxay</a:t>
            </a:r>
            <a:endParaRPr lang="en-AU" sz="1200" dirty="0">
              <a:latin typeface="+mn-lt"/>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sababta iyo marka ay dhacdo</a:t>
            </a:r>
            <a:endParaRPr lang="en-AU" sz="1200" dirty="0">
              <a:latin typeface="+mn-lt"/>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waa maxay calaamadaha joogsiga caadada iyo sida loo maareeyo</a:t>
            </a:r>
            <a:endParaRPr lang="en-AU" sz="1200" dirty="0">
              <a:latin typeface="+mn-lt"/>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sida loo daryeelo caafimaadkaaga </a:t>
            </a:r>
            <a:r>
              <a:rPr lang="so-SO" b="0" i="0" noProof="0" dirty="0">
                <a:solidFill>
                  <a:srgbClr val="073763"/>
                </a:solidFill>
                <a:effectLst/>
                <a:latin typeface="+mn-lt"/>
              </a:rPr>
              <a:t>inta lagu </a:t>
            </a:r>
            <a:r>
              <a:rPr lang="en-AU" b="0" i="0" dirty="0">
                <a:solidFill>
                  <a:srgbClr val="073763"/>
                </a:solidFill>
                <a:effectLst/>
                <a:latin typeface="+mn-lt"/>
              </a:rPr>
              <a:t>Jiro</a:t>
            </a:r>
            <a:r>
              <a:rPr lang="so" sz="1200" b="0" i="0" u="none" strike="noStrike" dirty="0">
                <a:highlight>
                  <a:srgbClr val="000000">
                    <a:alpha val="0"/>
                  </a:srgbClr>
                </a:highlight>
                <a:latin typeface="+mn-lt"/>
                <a:ea typeface="Calibri"/>
                <a:cs typeface="Times New Roman"/>
              </a:rPr>
              <a:t> iyo joogsiga caadada ka dib.</a:t>
            </a:r>
            <a:endParaRPr lang="en-AU" sz="1200" dirty="0">
              <a:latin typeface="+mn-lt"/>
              <a:ea typeface="Calibri" panose="020F0502020204030204" pitchFamily="34" charset="0"/>
              <a:cs typeface="Times New Roman" panose="02020603050405020304" pitchFamily="18" charset="0"/>
            </a:endParaRPr>
          </a:p>
          <a:p>
            <a:pPr>
              <a:lnSpc>
                <a:spcPct val="100000"/>
              </a:lnSpc>
              <a:spcAft>
                <a:spcPct val="0"/>
              </a:spcAft>
            </a:pPr>
            <a:endParaRPr lang="en-AU" sz="1200" dirty="0">
              <a:latin typeface="+mn-lt"/>
            </a:endParaRPr>
          </a:p>
          <a:p>
            <a:pPr rtl="0">
              <a:lnSpc>
                <a:spcPct val="100000"/>
              </a:lnSpc>
              <a:spcAft>
                <a:spcPct val="0"/>
              </a:spcAft>
            </a:pPr>
            <a:r>
              <a:rPr lang="so" sz="1200" b="0" i="1" u="none" strike="noStrike" dirty="0">
                <a:highlight>
                  <a:srgbClr val="000000">
                    <a:alpha val="0"/>
                  </a:srgbClr>
                </a:highlight>
                <a:latin typeface="+mn-lt"/>
              </a:rPr>
              <a:t>Qoraal ku socota fududeeyaha: waxaan fahamsanahay in dhaqamada ka qaybgalayaasha qaarkood ay fariimaha caafimaad oo gaar ah uu qaatan loolan, sida doodaha ku saabsan galmada iyo ka hortagga uurka. Waxaad dooran kartaa inaadan gudbin fariimahaas ama aad bedesho habka aad u gudbiso si aad ay ugu habboonaato ka qaybgalayaasha.</a:t>
            </a: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1</a:t>
            </a:fld>
            <a:endParaRPr lang="en-AU"/>
          </a:p>
        </p:txBody>
      </p:sp>
    </p:spTree>
    <p:extLst>
      <p:ext uri="{BB962C8B-B14F-4D97-AF65-F5344CB8AC3E}">
        <p14:creationId xmlns:p14="http://schemas.microsoft.com/office/powerpoint/2010/main" val="924621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lnSpc>
                <a:spcPct val="100000"/>
              </a:lnSpc>
              <a:spcAft>
                <a:spcPct val="0"/>
              </a:spcAft>
              <a:buFont typeface="Arial" panose="020B0604020202020204" pitchFamily="34" charset="0"/>
              <a:buChar char="•"/>
              <a:tabLst>
                <a:tab pos="3430131" algn="l"/>
              </a:tabLst>
            </a:pPr>
            <a:r>
              <a:rPr lang="so" sz="1200" b="0" i="0" u="none" strike="noStrike" dirty="0">
                <a:highlight>
                  <a:srgbClr val="000000">
                    <a:alpha val="0"/>
                  </a:srgbClr>
                </a:highlight>
                <a:latin typeface="+mn-lt"/>
                <a:ea typeface="Calibri"/>
                <a:cs typeface="Times New Roman"/>
              </a:rPr>
              <a:t>Weli uur waad yeelan kartaa marka ay caadadu ka wareersan tahay, iyo ilaa 2 sano kadib waqtigi caadadii kuugu dambaysay.</a:t>
            </a:r>
            <a:endParaRPr lang="en-AU" sz="1200" dirty="0">
              <a:latin typeface="+mn-lt"/>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tabLst>
                <a:tab pos="3430131" algn="l"/>
              </a:tabLst>
            </a:pPr>
            <a:r>
              <a:rPr lang="so" sz="1200" b="0" i="0" u="none" strike="noStrike" dirty="0">
                <a:highlight>
                  <a:srgbClr val="000000">
                    <a:alpha val="0"/>
                  </a:srgbClr>
                </a:highlight>
                <a:latin typeface="+mn-lt"/>
                <a:ea typeface="Calibri"/>
                <a:cs typeface="Times New Roman"/>
              </a:rPr>
              <a:t>Haddii aadan rabin inaad uur yeelato, isticmaal ka-hortagga uur-qaadida ilaa 2 sano kadib waqtigi caadadaada ugu dambeysa.</a:t>
            </a:r>
          </a:p>
          <a:p>
            <a:pPr marL="180000" indent="-180000" rtl="0">
              <a:lnSpc>
                <a:spcPct val="100000"/>
              </a:lnSpc>
              <a:spcAft>
                <a:spcPct val="0"/>
              </a:spcAft>
              <a:buFont typeface="Arial" panose="020B0604020202020204" pitchFamily="34" charset="0"/>
              <a:buChar char="•"/>
              <a:tabLst>
                <a:tab pos="3430131" algn="l"/>
              </a:tabLst>
            </a:pPr>
            <a:r>
              <a:rPr lang="so" sz="1200" b="0" i="0" u="none" strike="noStrike" dirty="0">
                <a:highlight>
                  <a:srgbClr val="000000">
                    <a:alpha val="0"/>
                  </a:srgbClr>
                </a:highlight>
                <a:latin typeface="+mn-lt"/>
              </a:rPr>
              <a:t>Ka-hortagga uur-qaadku waa shay aad samayn karto, qaadan karto, ama isticmaali karto haddii aad galmo samaynayso, laakiin aanad doonayn inaad uur yeelato, sida isticmaalka cinjirrada ama qaadashada kiniinno gaar ah oo ka joojinaya haweenka inay uur qaadaan.</a:t>
            </a:r>
            <a:endParaRPr lang="en-AU" sz="1200" dirty="0">
              <a:latin typeface="+mn-lt"/>
              <a:ea typeface="Calibri" panose="020F0502020204030204" pitchFamily="34" charset="0"/>
              <a:cs typeface="Times New Roman" panose="02020603050405020304" pitchFamily="18" charset="0"/>
            </a:endParaRPr>
          </a:p>
          <a:p>
            <a:pPr>
              <a:lnSpc>
                <a:spcPct val="100000"/>
              </a:lnSpc>
              <a:spcAft>
                <a:spcPct val="0"/>
              </a:spcAft>
            </a:pPr>
            <a:endParaRPr lang="en-AU" sz="1200" dirty="0">
              <a:latin typeface="+mn-lt"/>
            </a:endParaRPr>
          </a:p>
          <a:p>
            <a:pPr rtl="0">
              <a:lnSpc>
                <a:spcPct val="100000"/>
              </a:lnSpc>
              <a:spcAft>
                <a:spcPct val="0"/>
              </a:spcAft>
            </a:pPr>
            <a:r>
              <a:rPr lang="so" sz="1200" b="0" i="1" u="none" strike="noStrike" dirty="0">
                <a:highlight>
                  <a:srgbClr val="000000">
                    <a:alpha val="0"/>
                  </a:srgbClr>
                </a:highlight>
                <a:latin typeface="+mn-lt"/>
              </a:rPr>
              <a:t>Qoraal ku socota fududeeyaha: waad dhaafi kartaa fariintan ama si ka duwan ayaad u gudbin kartaa haddi aanay ku haboonayn ka qaybgalayaasha.</a:t>
            </a:r>
          </a:p>
          <a:p>
            <a:pPr>
              <a:lnSpc>
                <a:spcPct val="100000"/>
              </a:lnSpc>
              <a:spcAft>
                <a:spcPct val="0"/>
              </a:spcAft>
            </a:pPr>
            <a:r>
              <a:rPr lang="en-AU" sz="1200" dirty="0">
                <a:latin typeface="+mn-lt"/>
              </a:rPr>
              <a:t> </a:t>
            </a:r>
          </a:p>
        </p:txBody>
      </p:sp>
      <p:sp>
        <p:nvSpPr>
          <p:cNvPr id="4" name="Slide Number Placeholder 3"/>
          <p:cNvSpPr>
            <a:spLocks noGrp="1"/>
          </p:cNvSpPr>
          <p:nvPr>
            <p:ph type="sldNum" sz="quarter" idx="5"/>
          </p:nvPr>
        </p:nvSpPr>
        <p:spPr/>
        <p:txBody>
          <a:bodyPr/>
          <a:lstStyle/>
          <a:p>
            <a:fld id="{534C9F3A-DC0E-4E38-94DD-EC42991F4D4D}" type="slidenum">
              <a:rPr lang="en-AU" smtClean="0"/>
              <a:t>10</a:t>
            </a:fld>
            <a:endParaRPr lang="en-AU"/>
          </a:p>
        </p:txBody>
      </p:sp>
    </p:spTree>
    <p:extLst>
      <p:ext uri="{BB962C8B-B14F-4D97-AF65-F5344CB8AC3E}">
        <p14:creationId xmlns:p14="http://schemas.microsoft.com/office/powerpoint/2010/main" val="553287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0" u="none" strike="noStrike" dirty="0">
                <a:highlight>
                  <a:srgbClr val="000000">
                    <a:alpha val="0"/>
                  </a:srgbClr>
                </a:highlight>
                <a:latin typeface="+mn-lt"/>
              </a:rPr>
              <a:t>Aynu ka hadalno calaamadaha joogsiga caadada.</a:t>
            </a: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11</a:t>
            </a:fld>
            <a:endParaRPr lang="en-AU"/>
          </a:p>
        </p:txBody>
      </p:sp>
    </p:spTree>
    <p:extLst>
      <p:ext uri="{BB962C8B-B14F-4D97-AF65-F5344CB8AC3E}">
        <p14:creationId xmlns:p14="http://schemas.microsoft.com/office/powerpoint/2010/main" val="3481358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0" u="none" strike="noStrike" dirty="0">
                <a:highlight>
                  <a:srgbClr val="000000">
                    <a:alpha val="0"/>
                  </a:srgbClr>
                </a:highlight>
                <a:latin typeface="+mn-lt"/>
                <a:ea typeface="Calibri"/>
                <a:cs typeface="Times New Roman"/>
              </a:rPr>
              <a:t>Marka ay dhawdahay ​​waqtiga joogsiga caadada, waxa kale oo laga yaabaa inaad aragto isbeddelo jirkaaga ah iyo sida aad dareemayso. Isbeddelladani waa calaamadaha joogsiga caadada. </a:t>
            </a:r>
            <a:endParaRPr lang="en-AU" sz="1200" dirty="0">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12</a:t>
            </a:fld>
            <a:endParaRPr lang="en-AU"/>
          </a:p>
        </p:txBody>
      </p:sp>
    </p:spTree>
    <p:extLst>
      <p:ext uri="{BB962C8B-B14F-4D97-AF65-F5344CB8AC3E}">
        <p14:creationId xmlns:p14="http://schemas.microsoft.com/office/powerpoint/2010/main" val="3051407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Aft>
                <a:spcPct val="0"/>
              </a:spcAft>
            </a:pPr>
            <a:r>
              <a:rPr lang="so" sz="1200" b="0" i="0" u="none" strike="noStrike" dirty="0">
                <a:highlight>
                  <a:srgbClr val="000000">
                    <a:alpha val="0"/>
                  </a:srgbClr>
                </a:highlight>
                <a:latin typeface="+mn-lt"/>
                <a:ea typeface="Calibri"/>
                <a:cs typeface="Times New Roman"/>
              </a:rPr>
              <a:t>Waxaa laga yaabaa inaad leedahay calaamadahan joogsiga caadada:</a:t>
            </a:r>
            <a:endParaRPr lang="en-AU" sz="1200" dirty="0">
              <a:latin typeface="+mn-lt"/>
              <a:ea typeface="Calibri" panose="020F0502020204030204" pitchFamily="34" charset="0"/>
              <a:cs typeface="Times New Roman" panose="02020603050405020304" pitchFamily="18" charset="0"/>
            </a:endParaRPr>
          </a:p>
          <a:p>
            <a:pPr marL="182667" indent="-182667"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qulqulo kulul- marka aad si lama filaan ah u dareentid kuleyl oo aad bilowdo dhidid </a:t>
            </a:r>
          </a:p>
          <a:p>
            <a:pPr marL="182667" indent="-182667"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dhidid habeenkii - marka habeenkii dhidid badan aad dhidid, oo aad qoysid dharkaaga iyo gogosha sariirta</a:t>
            </a:r>
          </a:p>
          <a:p>
            <a:pPr marL="182667" indent="-182667"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siil qalalan, kaas oo keeni kara in galmadu ay ku xanuunjiso </a:t>
            </a:r>
          </a:p>
          <a:p>
            <a:pPr marL="182667" indent="-182667" rtl="0">
              <a:lnSpc>
                <a:spcPct val="100000"/>
              </a:lnSpc>
              <a:spcAft>
                <a:spcPct val="0"/>
              </a:spcAft>
              <a:buFont typeface="Arial" panose="020B0604020202020204" pitchFamily="34" charset="0"/>
              <a:buChar char="•"/>
            </a:pPr>
            <a:r>
              <a:rPr lang="it-AU" sz="1200" b="0" i="0" u="none" strike="noStrike" kern="1200" dirty="0">
                <a:solidFill>
                  <a:schemeClr val="tx1"/>
                </a:solidFill>
                <a:highlight>
                  <a:srgbClr val="000000">
                    <a:alpha val="0"/>
                  </a:srgbClr>
                </a:highlight>
                <a:latin typeface="+mn-lt"/>
                <a:ea typeface="Yu Mincho" panose="02020400000000000000" pitchFamily="18" charset="-128"/>
                <a:cs typeface="Times New Roman"/>
              </a:rPr>
              <a:t>xanuun marka la kaadinayo iyo caabuqyada soo noqnoqda</a:t>
            </a:r>
            <a:r>
              <a:rPr lang="it-AU" sz="1200" b="0" i="0" u="none" strike="noStrike" kern="1200" dirty="0">
                <a:solidFill>
                  <a:schemeClr val="tx1"/>
                </a:solidFill>
                <a:highlight>
                  <a:srgbClr val="000000">
                    <a:alpha val="0"/>
                  </a:srgbClr>
                </a:highlight>
                <a:latin typeface="+mn-lt"/>
                <a:cs typeface="Times New Roman"/>
              </a:rPr>
              <a:t> </a:t>
            </a:r>
          </a:p>
          <a:p>
            <a:pPr marL="182667" indent="-182667"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jir xanuun iyo xanuun - marka jirkaagu dareemo xanuun </a:t>
            </a:r>
          </a:p>
          <a:p>
            <a:pPr marL="182667" indent="-182667"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madax xanuun.</a:t>
            </a:r>
          </a:p>
          <a:p>
            <a:pPr rtl="0">
              <a:lnSpc>
                <a:spcPct val="100000"/>
              </a:lnSpc>
              <a:spcAft>
                <a:spcPct val="0"/>
              </a:spcAft>
            </a:pPr>
            <a:r>
              <a:rPr lang="so" sz="1200" b="0" i="0" u="none" strike="noStrike" dirty="0">
                <a:highlight>
                  <a:srgbClr val="000000">
                    <a:alpha val="0"/>
                  </a:srgbClr>
                </a:highlight>
                <a:latin typeface="+mn-lt"/>
              </a:rPr>
              <a:t>Dumar badan ayaa leh calaamadahan.</a:t>
            </a: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13</a:t>
            </a:fld>
            <a:endParaRPr lang="en-AU"/>
          </a:p>
        </p:txBody>
      </p:sp>
    </p:spTree>
    <p:extLst>
      <p:ext uri="{BB962C8B-B14F-4D97-AF65-F5344CB8AC3E}">
        <p14:creationId xmlns:p14="http://schemas.microsoft.com/office/powerpoint/2010/main" val="1179680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Aft>
                <a:spcPct val="0"/>
              </a:spcAft>
            </a:pPr>
            <a:r>
              <a:rPr lang="so" sz="1200" b="0" i="0" u="none" strike="noStrike" dirty="0">
                <a:highlight>
                  <a:srgbClr val="000000">
                    <a:alpha val="0"/>
                  </a:srgbClr>
                </a:highlight>
                <a:latin typeface="+mn-lt"/>
                <a:ea typeface="Calibri"/>
                <a:cs typeface="Times New Roman"/>
              </a:rPr>
              <a:t>Waxa sida oo kale:</a:t>
            </a:r>
            <a:endParaRPr lang="en-AU" sz="1200" dirty="0">
              <a:latin typeface="+mn-lt"/>
              <a:ea typeface="Calibri" panose="020F0502020204030204" pitchFamily="34" charset="0"/>
              <a:cs typeface="Times New Roman" panose="02020603050405020304" pitchFamily="18" charset="0"/>
            </a:endParaRPr>
          </a:p>
          <a:p>
            <a:pPr marL="182667" indent="-182667"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dareemi karta daal ka badan sidii caadiga ahayd</a:t>
            </a:r>
          </a:p>
          <a:p>
            <a:pPr marL="182667" indent="-182667" defTabSz="966612" rtl="0">
              <a:lnSpc>
                <a:spcPct val="100000"/>
              </a:lnSpc>
              <a:spcAft>
                <a:spcPct val="0"/>
              </a:spcAft>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dhib aad ku qabto inaad seexato ama aad seexnato.</a:t>
            </a:r>
            <a:endParaRPr lang="en-AU" sz="1200" dirty="0">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14</a:t>
            </a:fld>
            <a:endParaRPr lang="en-AU"/>
          </a:p>
        </p:txBody>
      </p:sp>
    </p:spTree>
    <p:extLst>
      <p:ext uri="{BB962C8B-B14F-4D97-AF65-F5344CB8AC3E}">
        <p14:creationId xmlns:p14="http://schemas.microsoft.com/office/powerpoint/2010/main" val="777866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Aft>
                <a:spcPct val="0"/>
              </a:spcAft>
            </a:pPr>
            <a:r>
              <a:rPr lang="so" sz="1200" b="0" i="0" u="none" strike="noStrike" dirty="0">
                <a:highlight>
                  <a:srgbClr val="000000">
                    <a:alpha val="0"/>
                  </a:srgbClr>
                </a:highlight>
                <a:latin typeface="+mn-lt"/>
                <a:ea typeface="Calibri"/>
                <a:cs typeface="Times New Roman"/>
              </a:rPr>
              <a:t>Waxa sida oo kale:</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kern="1200" dirty="0">
                <a:solidFill>
                  <a:srgbClr val="000000"/>
                </a:solidFill>
                <a:highlight>
                  <a:srgbClr val="000000">
                    <a:alpha val="0"/>
                  </a:srgbClr>
                </a:highlight>
                <a:latin typeface="+mn-lt"/>
                <a:ea typeface="Calibri"/>
                <a:cs typeface="Times New Roman"/>
              </a:rPr>
              <a:t>xanaaq ama farxad la’aan</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miisaankaaga kordho, gaar ahaan dhexdaada.</a:t>
            </a:r>
            <a:endParaRPr lang="en-AU" sz="1200" kern="1200" dirty="0">
              <a:solidFill>
                <a:schemeClr val="tx1"/>
              </a:solidFill>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15</a:t>
            </a:fld>
            <a:endParaRPr lang="en-AU"/>
          </a:p>
        </p:txBody>
      </p:sp>
    </p:spTree>
    <p:extLst>
      <p:ext uri="{BB962C8B-B14F-4D97-AF65-F5344CB8AC3E}">
        <p14:creationId xmlns:p14="http://schemas.microsoft.com/office/powerpoint/2010/main" val="1214530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667" indent="-182667" defTabSz="966612" rtl="0">
              <a:lnSpc>
                <a:spcPct val="100000"/>
              </a:lnSpc>
              <a:spcBef>
                <a:spcPct val="0"/>
              </a:spcBef>
              <a:spcAft>
                <a:spcPct val="0"/>
              </a:spcAft>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Naag kasta waxay yeelan doontaa waayo-aragnimo nooc kale ah oo joogsiga caadada. </a:t>
            </a:r>
          </a:p>
          <a:p>
            <a:pPr marL="182667" marR="0" lvl="0" indent="-182667" algn="l" defTabSz="966612"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solidFill>
                  <a:srgbClr val="000000"/>
                </a:solidFill>
                <a:highlight>
                  <a:srgbClr val="000000">
                    <a:alpha val="0"/>
                  </a:srgbClr>
                </a:highlight>
                <a:latin typeface="+mn-lt"/>
              </a:rPr>
              <a:t>Waxaa laga yaabaa inaadan yeelan wax calaamado ah, waxaa laga yaabaa inaad leedahay calaamado yar, ama waxaad yeelan kartaa calaamado ay aad u adagtahay inaad la qabsato.</a:t>
            </a:r>
            <a:endParaRPr lang="en-AU" sz="1200" dirty="0">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16</a:t>
            </a:fld>
            <a:endParaRPr lang="en-AU"/>
          </a:p>
        </p:txBody>
      </p:sp>
    </p:spTree>
    <p:extLst>
      <p:ext uri="{BB962C8B-B14F-4D97-AF65-F5344CB8AC3E}">
        <p14:creationId xmlns:p14="http://schemas.microsoft.com/office/powerpoint/2010/main" val="1972855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Calaamadaha caadiga ah, sida dareenka kulaylka iyo dhididka, badanaa way iska dhamaan doonaan. Dumar badan ayaa la qabsan kara calaamadahan iyada oo aan wax daaweyn ah qaadanin.  </a:t>
            </a:r>
          </a:p>
          <a:p>
            <a:pPr marL="181240" indent="-18124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Isbeddellada qaarkood ee jirkaaga, sida xubinta taranka oo qallalan, ayaa laga yaabaa inay si socdaan oo waxay u baahan karaan daaweyn si ay kaaga caawiso inaad la qabsato.</a:t>
            </a:r>
          </a:p>
          <a:p>
            <a:pPr marL="181240" marR="0" lvl="0" indent="-18124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Aynu hadda ka hadalno waxa aan samayn karno si aan u yareyno calaamadaha oo aan fiicnaan u dareenno.</a:t>
            </a:r>
            <a:endParaRPr lang="en-AU" sz="1200" dirty="0">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17</a:t>
            </a:fld>
            <a:endParaRPr lang="en-AU"/>
          </a:p>
        </p:txBody>
      </p:sp>
    </p:spTree>
    <p:extLst>
      <p:ext uri="{BB962C8B-B14F-4D97-AF65-F5344CB8AC3E}">
        <p14:creationId xmlns:p14="http://schemas.microsoft.com/office/powerpoint/2010/main" val="952507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0" u="none" strike="noStrike" dirty="0">
                <a:highlight>
                  <a:srgbClr val="000000">
                    <a:alpha val="0"/>
                  </a:srgbClr>
                </a:highlight>
                <a:latin typeface="+mn-lt"/>
              </a:rPr>
              <a:t>Haddii calaamadaha joogsiga caadada ay ku dhibayaan, waxaa jira waxyaabo aad sameyn kartid si aad fiicnaan u dareento.</a:t>
            </a: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18</a:t>
            </a:fld>
            <a:endParaRPr lang="en-AU"/>
          </a:p>
        </p:txBody>
      </p:sp>
    </p:spTree>
    <p:extLst>
      <p:ext uri="{BB962C8B-B14F-4D97-AF65-F5344CB8AC3E}">
        <p14:creationId xmlns:p14="http://schemas.microsoft.com/office/powerpoint/2010/main" val="3744771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Aft>
                <a:spcPct val="0"/>
              </a:spcAft>
            </a:pPr>
            <a:r>
              <a:rPr lang="so" sz="1200" b="0" i="0" u="none" strike="noStrike" dirty="0">
                <a:highlight>
                  <a:srgbClr val="000000">
                    <a:alpha val="0"/>
                  </a:srgbClr>
                </a:highlight>
                <a:latin typeface="+mn-lt"/>
                <a:ea typeface="Calibri"/>
                <a:cs typeface="Times New Roman"/>
              </a:rPr>
              <a:t>Si aad fiicnaan u dareento iyo inaad caafimaad qabtid inta lagu jiro joogsiga caadada iyo joogsiga caadada ka dib:</a:t>
            </a:r>
            <a:endParaRPr lang="en-AU" sz="1200" dirty="0">
              <a:latin typeface="+mn-lt"/>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cun cuntooyin caafimaad leh - khudaarta, furuut-ka, miraha oo dhan, hilibka aan baruurta badan lahayn, kalluunka, caanaha, iyo yogaat.</a:t>
            </a:r>
          </a:p>
          <a:p>
            <a:pPr marL="180000" indent="-180000" rtl="0">
              <a:lnSpc>
                <a:spcPct val="100000"/>
              </a:lnSpc>
              <a:spcAft>
                <a:spcPct val="0"/>
              </a:spcAft>
              <a:buFont typeface="Arial" panose="020B0604020202020204" pitchFamily="34" charset="0"/>
              <a:buChar char="•"/>
            </a:pPr>
            <a:r>
              <a:rPr lang="en-US" sz="1200" b="0" i="0" u="none" strike="noStrike" dirty="0">
                <a:highlight>
                  <a:srgbClr val="000000">
                    <a:alpha val="0"/>
                  </a:srgbClr>
                </a:highlight>
                <a:latin typeface="+mn-lt"/>
              </a:rPr>
              <a:t>c</a:t>
            </a:r>
            <a:r>
              <a:rPr lang="so" sz="1200" b="0" i="0" u="none" strike="noStrike" dirty="0">
                <a:highlight>
                  <a:srgbClr val="000000">
                    <a:alpha val="0"/>
                  </a:srgbClr>
                </a:highlight>
                <a:latin typeface="+mn-lt"/>
              </a:rPr>
              <a:t>ab biyo badan.</a:t>
            </a:r>
            <a:r>
              <a:rPr lang="so" sz="1200" b="0" i="0" u="none" strike="noStrike" dirty="0">
                <a:highlight>
                  <a:srgbClr val="000000">
                    <a:alpha val="0"/>
                  </a:srgbClr>
                </a:highlight>
                <a:latin typeface="+mn-lt"/>
                <a:ea typeface="Calibri"/>
                <a:cs typeface="Times New Roman"/>
              </a:rPr>
              <a:t> </a:t>
            </a:r>
            <a:r>
              <a:rPr lang="so" sz="1200" b="0" i="0" u="none" strike="noStrike" dirty="0">
                <a:highlight>
                  <a:srgbClr val="000000">
                    <a:alpha val="0"/>
                  </a:srgbClr>
                </a:highlight>
                <a:latin typeface="+mn-lt"/>
              </a:rPr>
              <a:t>cab 2 liitar, oo ah 8 koob, oo cabitaanno ah maalintii, inteeda badanna waa in ay noqdan biyo</a:t>
            </a:r>
            <a:endParaRPr lang="en-AU" sz="1200" dirty="0">
              <a:latin typeface="+mn-lt"/>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en-US" sz="1200" b="0" i="0" u="none" strike="noStrike" dirty="0">
                <a:highlight>
                  <a:srgbClr val="000000">
                    <a:alpha val="0"/>
                  </a:srgbClr>
                </a:highlight>
                <a:latin typeface="+mn-lt"/>
                <a:ea typeface="Calibri"/>
                <a:cs typeface="Times New Roman"/>
              </a:rPr>
              <a:t>s</a:t>
            </a:r>
            <a:r>
              <a:rPr lang="so" sz="1200" b="0" i="0" u="none" strike="noStrike" dirty="0">
                <a:highlight>
                  <a:srgbClr val="000000">
                    <a:alpha val="0"/>
                  </a:srgbClr>
                </a:highlight>
                <a:latin typeface="+mn-lt"/>
                <a:ea typeface="Calibri"/>
                <a:cs typeface="Times New Roman"/>
              </a:rPr>
              <a:t>igaar ha ca</a:t>
            </a:r>
            <a:r>
              <a:rPr lang="en-AU" sz="1200" b="0" i="0" u="none" strike="noStrike" dirty="0">
                <a:highlight>
                  <a:srgbClr val="000000">
                    <a:alpha val="0"/>
                  </a:srgbClr>
                </a:highlight>
                <a:latin typeface="+mn-lt"/>
                <a:ea typeface="Calibri"/>
                <a:cs typeface="Times New Roman"/>
              </a:rPr>
              <a:t>b</a:t>
            </a:r>
            <a:r>
              <a:rPr lang="so" sz="1200" b="0" i="0" u="none" strike="noStrike" dirty="0">
                <a:highlight>
                  <a:srgbClr val="000000">
                    <a:alpha val="0"/>
                  </a:srgbClr>
                </a:highlight>
                <a:latin typeface="+mn-lt"/>
                <a:ea typeface="Calibri"/>
                <a:cs typeface="Times New Roman"/>
              </a:rPr>
              <a:t>bin</a:t>
            </a:r>
            <a:r>
              <a:rPr lang="en-AU" sz="1200" b="0" i="0" u="none" strike="noStrike" dirty="0">
                <a:highlight>
                  <a:srgbClr val="000000">
                    <a:alpha val="0"/>
                  </a:srgbClr>
                </a:highlight>
                <a:latin typeface="+mn-lt"/>
                <a:ea typeface="Calibri"/>
                <a:cs typeface="Times New Roman"/>
              </a:rPr>
              <a:t>.</a:t>
            </a:r>
            <a:endParaRPr lang="en-AU" sz="1200" dirty="0">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19</a:t>
            </a:fld>
            <a:endParaRPr lang="en-AU"/>
          </a:p>
        </p:txBody>
      </p:sp>
    </p:spTree>
    <p:extLst>
      <p:ext uri="{BB962C8B-B14F-4D97-AF65-F5344CB8AC3E}">
        <p14:creationId xmlns:p14="http://schemas.microsoft.com/office/powerpoint/2010/main" val="304010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2</a:t>
            </a:fld>
            <a:endParaRPr lang="en-AU"/>
          </a:p>
        </p:txBody>
      </p:sp>
    </p:spTree>
    <p:extLst>
      <p:ext uri="{BB962C8B-B14F-4D97-AF65-F5344CB8AC3E}">
        <p14:creationId xmlns:p14="http://schemas.microsoft.com/office/powerpoint/2010/main" val="298205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667" indent="-182667" rtl="0">
              <a:lnSpc>
                <a:spcPct val="100000"/>
              </a:lnSpc>
              <a:buFont typeface="Arial" panose="020B0604020202020204" pitchFamily="34" charset="0"/>
              <a:buChar char="•"/>
            </a:pPr>
            <a:r>
              <a:rPr lang="so" sz="1200" b="0" i="0" u="none" strike="noStrike" dirty="0">
                <a:highlight>
                  <a:srgbClr val="000000">
                    <a:alpha val="0"/>
                  </a:srgbClr>
                </a:highlight>
                <a:latin typeface="Aptos" panose="020B0004020202020204" pitchFamily="34" charset="0"/>
                <a:ea typeface="Calibri"/>
                <a:cs typeface="Times New Roman"/>
              </a:rPr>
              <a:t>Dhaqdhaqaaq maalin kasta. Tusaale ahaan, u bax socod, jimicsi, ka shaqee beerta, dabaasha, qoob ka ciyaarka.</a:t>
            </a:r>
            <a:endParaRPr lang="en-AU" sz="1200" dirty="0">
              <a:latin typeface="Aptos" panose="020B0004020202020204" pitchFamily="34" charset="0"/>
              <a:ea typeface="Calibri" panose="020F0502020204030204" pitchFamily="34" charset="0"/>
              <a:cs typeface="Times New Roman" panose="02020603050405020304" pitchFamily="18" charset="0"/>
            </a:endParaRPr>
          </a:p>
          <a:p>
            <a:pPr marL="182667" indent="-182667" rtl="0">
              <a:lnSpc>
                <a:spcPct val="100000"/>
              </a:lnSpc>
              <a:buFont typeface="Arial" panose="020B0604020202020204" pitchFamily="34" charset="0"/>
              <a:buChar char="•"/>
            </a:pPr>
            <a:r>
              <a:rPr lang="so" sz="1200" b="0" i="0" u="none" strike="noStrike" dirty="0">
                <a:highlight>
                  <a:srgbClr val="000000">
                    <a:alpha val="0"/>
                  </a:srgbClr>
                </a:highlight>
                <a:latin typeface="Aptos" panose="020B0004020202020204" pitchFamily="34" charset="0"/>
                <a:ea typeface="Calibri"/>
                <a:cs typeface="Times New Roman"/>
              </a:rPr>
              <a:t>Habeen kasta seexo qiyaastii 8 saacadood.</a:t>
            </a:r>
            <a:endParaRPr lang="en-AU" sz="1200" dirty="0">
              <a:latin typeface="Aptos" panose="020B0004020202020204" pitchFamily="34" charset="0"/>
              <a:ea typeface="Calibri" panose="020F0502020204030204" pitchFamily="34" charset="0"/>
              <a:cs typeface="Times New Roman" panose="02020603050405020304" pitchFamily="18" charset="0"/>
            </a:endParaRPr>
          </a:p>
          <a:p>
            <a:endParaRPr lang="en-AU" dirty="0">
              <a:latin typeface="Aptos" panose="020B0004020202020204" pitchFamily="34" charset="0"/>
            </a:endParaRP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20</a:t>
            </a:fld>
            <a:endParaRPr lang="en-AU"/>
          </a:p>
        </p:txBody>
      </p:sp>
    </p:spTree>
    <p:extLst>
      <p:ext uri="{BB962C8B-B14F-4D97-AF65-F5344CB8AC3E}">
        <p14:creationId xmlns:p14="http://schemas.microsoft.com/office/powerpoint/2010/main" val="3648052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Isku day inaad is dejiso:</a:t>
            </a:r>
            <a:endParaRPr lang="en-AU" sz="1200" dirty="0">
              <a:latin typeface="+mn-lt"/>
              <a:ea typeface="Calibri" panose="020F0502020204030204" pitchFamily="34" charset="0"/>
              <a:cs typeface="Calibri" panose="020F0502020204030204" pitchFamily="34" charset="0"/>
            </a:endParaRPr>
          </a:p>
          <a:p>
            <a:pPr marL="380556" lvl="1" indent="-180000" rtl="0">
              <a:lnSpc>
                <a:spcPct val="100000"/>
              </a:lnSpc>
              <a:spcAft>
                <a:spcPct val="0"/>
              </a:spcAft>
              <a:buFont typeface="Calibri" panose="020F0502020204030204" pitchFamily="34" charset="0"/>
              <a:buChar char="-"/>
            </a:pPr>
            <a:r>
              <a:rPr lang="so" sz="1200" b="0" i="0" u="none" strike="noStrike" dirty="0">
                <a:highlight>
                  <a:srgbClr val="000000">
                    <a:alpha val="0"/>
                  </a:srgbClr>
                </a:highlight>
                <a:latin typeface="+mn-lt"/>
                <a:ea typeface="Calibri"/>
                <a:cs typeface="Calibri"/>
              </a:rPr>
              <a:t>isticmaal marawaxadaha ama qaboojiyaha, marawaxada gacanta iyo buufinta biyaha</a:t>
            </a:r>
            <a:endParaRPr lang="en-AU" sz="1200" dirty="0">
              <a:solidFill>
                <a:srgbClr val="000000"/>
              </a:solidFill>
              <a:latin typeface="+mn-lt"/>
              <a:ea typeface="Calibri" panose="020F0502020204030204" pitchFamily="34" charset="0"/>
              <a:cs typeface="Calibri" panose="020F0502020204030204" pitchFamily="34" charset="0"/>
            </a:endParaRPr>
          </a:p>
          <a:p>
            <a:pPr marL="380556" lvl="1" indent="-180000" rtl="0">
              <a:lnSpc>
                <a:spcPct val="100000"/>
              </a:lnSpc>
              <a:spcAft>
                <a:spcPct val="0"/>
              </a:spcAft>
              <a:buFont typeface="Calibri" panose="020F0502020204030204" pitchFamily="34" charset="0"/>
              <a:buChar char="-"/>
            </a:pPr>
            <a:r>
              <a:rPr lang="so" sz="1200" b="0" i="0" u="none" strike="noStrike" dirty="0">
                <a:solidFill>
                  <a:srgbClr val="000000"/>
                </a:solidFill>
                <a:highlight>
                  <a:srgbClr val="000000">
                    <a:alpha val="0"/>
                  </a:srgbClr>
                </a:highlight>
                <a:latin typeface="+mn-lt"/>
                <a:ea typeface="Calibri"/>
                <a:cs typeface="Calibri"/>
              </a:rPr>
              <a:t>xiro lakabyo dhar ah oo aad si fudud iskaga bixin karto marka aad kulushahay</a:t>
            </a:r>
          </a:p>
          <a:p>
            <a:pPr marL="380556" lvl="1" indent="-180000" rtl="0">
              <a:lnSpc>
                <a:spcPct val="100000"/>
              </a:lnSpc>
              <a:spcAft>
                <a:spcPct val="0"/>
              </a:spcAft>
              <a:buFont typeface="Calibri" panose="020F0502020204030204" pitchFamily="34" charset="0"/>
              <a:buChar char="-"/>
            </a:pPr>
            <a:r>
              <a:rPr lang="so" sz="1200" b="0" i="0" u="none" strike="noStrike" dirty="0">
                <a:solidFill>
                  <a:srgbClr val="000000"/>
                </a:solidFill>
                <a:highlight>
                  <a:srgbClr val="000000">
                    <a:alpha val="0"/>
                  </a:srgbClr>
                </a:highlight>
                <a:latin typeface="+mn-lt"/>
                <a:ea typeface="Calibri"/>
                <a:cs typeface="Calibri"/>
              </a:rPr>
              <a:t>Cab cabitaan qabow.</a:t>
            </a:r>
            <a:endParaRPr lang="en-AU" sz="1200" dirty="0">
              <a:latin typeface="+mn-lt"/>
              <a:ea typeface="Calibri" panose="020F0502020204030204" pitchFamily="34" charset="0"/>
              <a:cs typeface="Times New Roman" panose="02020603050405020304" pitchFamily="18" charset="0"/>
            </a:endParaRPr>
          </a:p>
          <a:p>
            <a:pPr marL="182667" indent="-182667"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rPr>
              <a:t>Isticmaal saliidaha. Saliiddu waa mid gelyo gaar ah, dareere iyo saliid oo aad uu isticmaali kartid gudaha xubinta taranka haweenka iyo xubinta taranka ee lammaanahaaga si ay xubinta taranka u qoydo ugana ilaaliso xanuunka xilliga galmada. Waxaad ka iibsan kartaa farmashiyaha ama dukaamada waaweyn.</a:t>
            </a:r>
            <a:endParaRPr lang="en-AU" sz="1200" dirty="0">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endParaRPr lang="en-AU" sz="1200" i="1" dirty="0">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so" sz="1200" b="0" i="1" u="none" strike="noStrike" dirty="0">
                <a:highlight>
                  <a:srgbClr val="000000">
                    <a:alpha val="0"/>
                  </a:srgbClr>
                </a:highlight>
                <a:latin typeface="+mn-lt"/>
              </a:rPr>
              <a:t>Qoraal ku socota fududeeyaha: waxaad ka tagi kartaa fariinta ku saabsan saliidaha ama waxaad u gudbin kartaa si ka duwan haddii kelmada la bixiyay aysan ku habboonayn ka qaybgalayaasha.</a:t>
            </a: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21</a:t>
            </a:fld>
            <a:endParaRPr lang="en-AU"/>
          </a:p>
        </p:txBody>
      </p:sp>
    </p:spTree>
    <p:extLst>
      <p:ext uri="{BB962C8B-B14F-4D97-AF65-F5344CB8AC3E}">
        <p14:creationId xmlns:p14="http://schemas.microsoft.com/office/powerpoint/2010/main" val="2917158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Isku day waxyaabo ay ka mid yihiin yoga ama jimicsiga maskaxda si ay kaaga caawiyaan inaad nasato. </a:t>
            </a:r>
            <a:endParaRPr lang="en-AU" sz="1200" dirty="0">
              <a:latin typeface="+mn-lt"/>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La xiriir dadka kale - waqti la qaado qoyskaaga, wac asxaabtaada ama la soo soco ama la cun cunto, la sheekayso deriska.</a:t>
            </a:r>
            <a:endParaRPr lang="en-AU" sz="1200" dirty="0">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22</a:t>
            </a:fld>
            <a:endParaRPr lang="en-AU"/>
          </a:p>
        </p:txBody>
      </p:sp>
    </p:spTree>
    <p:extLst>
      <p:ext uri="{BB962C8B-B14F-4D97-AF65-F5344CB8AC3E}">
        <p14:creationId xmlns:p14="http://schemas.microsoft.com/office/powerpoint/2010/main" val="1281574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defTabSz="966612" rtl="0">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Waxaa laga yaabaa inaad ka taqaano waxyaabo dalkaagii hooyo iyo dhaqankaaga kuwaas oo kaa caawin kara inaad la qabsato calaamadahaaga joogsiga caadada. </a:t>
            </a:r>
          </a:p>
          <a:p>
            <a:pPr marL="180000" indent="-180000" defTabSz="966612" rtl="0">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Waxyaabahaas qaarkood waa caadhi laakiin qaar waxaa laga yaabaa inaysan badqabin. La hadal dhakhtarkaaga ama kalkaalisada haddii aadan hubin waxyaabahaas.</a:t>
            </a:r>
            <a:endParaRPr lang="en-AU" sz="1200" dirty="0">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23</a:t>
            </a:fld>
            <a:endParaRPr lang="en-AU"/>
          </a:p>
        </p:txBody>
      </p:sp>
    </p:spTree>
    <p:extLst>
      <p:ext uri="{BB962C8B-B14F-4D97-AF65-F5344CB8AC3E}">
        <p14:creationId xmlns:p14="http://schemas.microsoft.com/office/powerpoint/2010/main" val="271038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so" sz="1200" b="0" i="0" u="none" strike="noStrike" dirty="0">
                <a:highlight>
                  <a:srgbClr val="000000">
                    <a:alpha val="0"/>
                  </a:srgbClr>
                </a:highlight>
                <a:latin typeface="+mn-lt"/>
                <a:ea typeface="Calibri"/>
                <a:cs typeface="Times New Roman"/>
              </a:rPr>
              <a:t>La hadal dhakhtarkaaga ama kalkaalisadaada haddii:</a:t>
            </a:r>
          </a:p>
          <a:p>
            <a:pPr marL="181240" indent="-181240" defTabSz="966612" rtl="0">
              <a:buFont typeface="Arial" panose="020B0604020202020204" pitchFamily="34" charset="0"/>
              <a:buChar char="•"/>
              <a:defRPr/>
            </a:pPr>
            <a:r>
              <a:rPr lang="en-US" sz="1200" b="0" i="0" u="none" strike="noStrike" dirty="0">
                <a:highlight>
                  <a:srgbClr val="000000">
                    <a:alpha val="0"/>
                  </a:srgbClr>
                </a:highlight>
                <a:latin typeface="+mn-lt"/>
                <a:ea typeface="Calibri"/>
                <a:cs typeface="Times New Roman"/>
              </a:rPr>
              <a:t>a</a:t>
            </a:r>
            <a:r>
              <a:rPr lang="so" sz="1200" b="0" i="0" u="none" strike="noStrike" dirty="0">
                <a:highlight>
                  <a:srgbClr val="000000">
                    <a:alpha val="0"/>
                  </a:srgbClr>
                </a:highlight>
                <a:latin typeface="+mn-lt"/>
                <a:ea typeface="Calibri"/>
                <a:cs typeface="Times New Roman"/>
              </a:rPr>
              <a:t>ad ay kuugu adag tahay inaad la qabsato joogsiga caadada </a:t>
            </a:r>
          </a:p>
          <a:p>
            <a:pPr marL="181240" indent="-181240" defTabSz="966612" rtl="0">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calaamadaha joogsiga caadada ayaa ku dhibaya ama kaa joojinaya inaad sameyso waxaad rabto inaad ku sameyso nolol maalmeedkaaga</a:t>
            </a:r>
          </a:p>
          <a:p>
            <a:pPr marL="181240" indent="-181240" defTabSz="966612" rtl="0">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waxaad ka welwelsan tahay caafimaadkaaga.</a:t>
            </a:r>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24</a:t>
            </a:fld>
            <a:endParaRPr lang="en-AU"/>
          </a:p>
        </p:txBody>
      </p:sp>
    </p:spTree>
    <p:extLst>
      <p:ext uri="{BB962C8B-B14F-4D97-AF65-F5344CB8AC3E}">
        <p14:creationId xmlns:p14="http://schemas.microsoft.com/office/powerpoint/2010/main" val="468905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rPr>
              <a:t>Ostraliya gudaheeda, waxaa jira daawayn kala duwan oo laga heli karo si ay kaaga caawiyaan inaad la qabsato calaamadaha joogsiga caadada.</a:t>
            </a:r>
          </a:p>
          <a:p>
            <a:pPr marL="181240" indent="-18124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Ballan qabso si aad u aragto dhakhtarkaaga ama kalkaalisadaada si aad ugala hadasho doorashooyin kala duwan oo aad u hesho daaweyn kugu habboon.</a:t>
            </a:r>
            <a:endParaRPr lang="so" sz="1200" b="0" i="0" u="none" strike="noStrike" dirty="0">
              <a:highlight>
                <a:srgbClr val="000000">
                  <a:alpha val="0"/>
                </a:srgbClr>
              </a:highlight>
              <a:latin typeface="+mn-lt"/>
            </a:endParaRPr>
          </a:p>
          <a:p>
            <a:pPr marL="181240" indent="-18124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Sidoo kale dhakhtarku wuxuu kugula talin karaa daawo kaa caawinaysa inaad fiicnaan dareento.</a:t>
            </a: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25</a:t>
            </a:fld>
            <a:endParaRPr lang="en-AU"/>
          </a:p>
        </p:txBody>
      </p:sp>
    </p:spTree>
    <p:extLst>
      <p:ext uri="{BB962C8B-B14F-4D97-AF65-F5344CB8AC3E}">
        <p14:creationId xmlns:p14="http://schemas.microsoft.com/office/powerpoint/2010/main" val="1883747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0" u="none" strike="noStrike" dirty="0">
                <a:highlight>
                  <a:srgbClr val="000000">
                    <a:alpha val="0"/>
                  </a:srgbClr>
                </a:highlight>
                <a:latin typeface="+mn-lt"/>
                <a:ea typeface="Calibri"/>
                <a:cs typeface="Times New Roman"/>
              </a:rPr>
              <a:t>Aad bay muhiim u tahay inaad caafimaad qabtid joogsiga caadada ka dib. </a:t>
            </a: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26</a:t>
            </a:fld>
            <a:endParaRPr lang="en-AU"/>
          </a:p>
        </p:txBody>
      </p:sp>
    </p:spTree>
    <p:extLst>
      <p:ext uri="{BB962C8B-B14F-4D97-AF65-F5344CB8AC3E}">
        <p14:creationId xmlns:p14="http://schemas.microsoft.com/office/powerpoint/2010/main" val="1726629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so" sz="1200" b="0" i="0" u="none" strike="noStrike" dirty="0">
                <a:highlight>
                  <a:srgbClr val="000000">
                    <a:alpha val="0"/>
                  </a:srgbClr>
                </a:highlight>
                <a:latin typeface="+mn-lt"/>
                <a:ea typeface="Calibri"/>
                <a:cs typeface="Times New Roman"/>
              </a:rPr>
              <a:t>Caafimadkaagu wuu is beddelayaa joogsiga caadada ka dib. Waxaa jiraa fursado badan oo aad ku qaadi karto cudurradan: </a:t>
            </a:r>
          </a:p>
          <a:p>
            <a:pPr marL="181240" indent="-181240" defTabSz="966612" rtl="0">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cudurada wadnaha - tusaale ahaan, wadna istaag ama istaroog</a:t>
            </a:r>
          </a:p>
          <a:p>
            <a:pPr marL="181240" indent="-181240" defTabSz="966612" rtl="0">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xaalad caafimaad oo lafaha ay noqdaan kuwo jilicsan - marka lafahaagu daciifaan oo si fudud u jabi karaan</a:t>
            </a:r>
          </a:p>
          <a:p>
            <a:pPr marL="181240" indent="-181240" defTabSz="966612" rtl="0">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nooca 2-aad ee sonkorowga - marka sonkor aad u badan ay ku jirto dhiiggaaga, taas oo dhaawici karta qaybo ka mid ah jirkaaga</a:t>
            </a:r>
          </a:p>
          <a:p>
            <a:pPr marL="181240" indent="-181240" defTabSz="966612" rtl="0">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waallida - jirro saameeysa maskaxdaada</a:t>
            </a:r>
          </a:p>
          <a:p>
            <a:pPr marL="181240" indent="-181240" defTabSz="966612" rtl="0">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kansarrada qaarkood.</a:t>
            </a:r>
          </a:p>
          <a:p>
            <a:pPr marL="0" indent="0" defTabSz="966612" rtl="0">
              <a:buFont typeface="Arial" panose="020B0604020202020204" pitchFamily="34" charset="0"/>
              <a:buNone/>
              <a:defRPr/>
            </a:pPr>
            <a:r>
              <a:rPr lang="so" sz="1200" b="0" i="0" u="none" strike="noStrike" dirty="0">
                <a:highlight>
                  <a:srgbClr val="000000">
                    <a:alpha val="0"/>
                  </a:srgbClr>
                </a:highlight>
                <a:latin typeface="+mn-lt"/>
                <a:ea typeface="Calibri"/>
                <a:cs typeface="Times New Roman"/>
              </a:rPr>
              <a:t>Aad bay muhiim u tahay inaad daryeesho caafimaadkaaga joogsiga caadada ka dib.</a:t>
            </a: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27</a:t>
            </a:fld>
            <a:endParaRPr lang="en-AU"/>
          </a:p>
        </p:txBody>
      </p:sp>
    </p:spTree>
    <p:extLst>
      <p:ext uri="{BB962C8B-B14F-4D97-AF65-F5344CB8AC3E}">
        <p14:creationId xmlns:p14="http://schemas.microsoft.com/office/powerpoint/2010/main" val="2734471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0" u="none" strike="noStrike" dirty="0">
                <a:highlight>
                  <a:srgbClr val="000000">
                    <a:alpha val="0"/>
                  </a:srgbClr>
                </a:highlight>
                <a:latin typeface="+mn-lt"/>
                <a:ea typeface="Calibri"/>
                <a:cs typeface="Times New Roman"/>
              </a:rPr>
              <a:t>Waxaa jira waxyaabo badan oo aad sameyn kartid kuwaas oo kaa caawin doona inaad caafimaad qabtid joogsiga caadada ka dib.</a:t>
            </a: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28</a:t>
            </a:fld>
            <a:endParaRPr lang="en-AU"/>
          </a:p>
        </p:txBody>
      </p:sp>
    </p:spTree>
    <p:extLst>
      <p:ext uri="{BB962C8B-B14F-4D97-AF65-F5344CB8AC3E}">
        <p14:creationId xmlns:p14="http://schemas.microsoft.com/office/powerpoint/2010/main" val="2077014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rtl="0">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Isku day inaad lahaato miisaan caafimaad leh.</a:t>
            </a:r>
          </a:p>
          <a:p>
            <a:pPr marL="181240" indent="-181240" defTabSz="966612" rtl="0">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Cun cuntooyin caafimaad leh, sida miro iyo khudaar midabo leh, badar isku dhan, hilibka aan baruurta lahayn, digaagga, kalluunka, digir soya shiidan, lawska iyo abuurka, caano, yogaat.</a:t>
            </a:r>
          </a:p>
          <a:p>
            <a:pPr marL="181240" indent="-181240" defTabSz="966612" rtl="0">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Xaddid:</a:t>
            </a:r>
          </a:p>
          <a:p>
            <a:pPr marL="381600" lvl="1" indent="-181240" defTabSz="966612" rtl="0">
              <a:buFontTx/>
              <a:buChar char="-"/>
              <a:defRPr/>
            </a:pPr>
            <a:r>
              <a:rPr lang="so" sz="1200" b="0" i="0" u="none" strike="noStrike" dirty="0">
                <a:highlight>
                  <a:srgbClr val="000000">
                    <a:alpha val="0"/>
                  </a:srgbClr>
                </a:highlight>
                <a:latin typeface="+mn-lt"/>
                <a:ea typeface="Calibri"/>
                <a:cs typeface="Times New Roman"/>
              </a:rPr>
              <a:t>cuntooyinka sonkorta leh, sida keega, buskudka, nacnaca, shokolaatada</a:t>
            </a:r>
          </a:p>
          <a:p>
            <a:pPr marL="381600" lvl="1" indent="-181240" defTabSz="966612" rtl="0">
              <a:buFontTx/>
              <a:buChar char="-"/>
              <a:defRPr/>
            </a:pPr>
            <a:r>
              <a:rPr lang="so" sz="1200" b="0" i="0" u="none" strike="noStrike" dirty="0">
                <a:highlight>
                  <a:srgbClr val="000000">
                    <a:alpha val="0"/>
                  </a:srgbClr>
                </a:highlight>
                <a:latin typeface="+mn-lt"/>
              </a:rPr>
              <a:t>cabitaannada sonkorta leh, sida cabitaannada fudud, khamriga, ciyaaraha iyo cabitaannada tamarta</a:t>
            </a:r>
            <a:endParaRPr lang="en-AU" sz="1200" dirty="0">
              <a:latin typeface="+mn-lt"/>
              <a:ea typeface="Calibri" panose="020F0502020204030204" pitchFamily="34" charset="0"/>
              <a:cs typeface="Times New Roman" panose="02020603050405020304" pitchFamily="18" charset="0"/>
            </a:endParaRPr>
          </a:p>
          <a:p>
            <a:pPr marL="381600" lvl="1" indent="-181240" defTabSz="966612" rtl="0">
              <a:buFontTx/>
              <a:buChar char="-"/>
              <a:defRPr/>
            </a:pPr>
            <a:r>
              <a:rPr lang="en-US" sz="1200" b="0" i="0" u="none" strike="noStrike" dirty="0">
                <a:highlight>
                  <a:srgbClr val="000000">
                    <a:alpha val="0"/>
                  </a:srgbClr>
                </a:highlight>
                <a:latin typeface="+mn-lt"/>
                <a:ea typeface="Calibri"/>
                <a:cs typeface="Times New Roman"/>
              </a:rPr>
              <a:t>c</a:t>
            </a:r>
            <a:r>
              <a:rPr lang="so" sz="1200" b="0" i="0" u="none" strike="noStrike" dirty="0">
                <a:highlight>
                  <a:srgbClr val="000000">
                    <a:alpha val="0"/>
                  </a:srgbClr>
                </a:highlight>
                <a:latin typeface="+mn-lt"/>
                <a:ea typeface="Calibri"/>
                <a:cs typeface="Times New Roman"/>
              </a:rPr>
              <a:t>untooyinka shiilan, sida jajabyada baradhada, hambeegar, cuntada degdega ah, baradho khafif ah oo la shiilay.</a:t>
            </a:r>
            <a:endParaRPr lang="en-AU" sz="1200" dirty="0">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29</a:t>
            </a:fld>
            <a:endParaRPr lang="en-AU"/>
          </a:p>
        </p:txBody>
      </p:sp>
    </p:spTree>
    <p:extLst>
      <p:ext uri="{BB962C8B-B14F-4D97-AF65-F5344CB8AC3E}">
        <p14:creationId xmlns:p14="http://schemas.microsoft.com/office/powerpoint/2010/main" val="146728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so" sz="1200" b="1" i="0" u="none" strike="noStrike" dirty="0">
                <a:solidFill>
                  <a:srgbClr val="000000"/>
                </a:solidFill>
                <a:highlight>
                  <a:srgbClr val="000000">
                    <a:alpha val="0"/>
                  </a:srgbClr>
                </a:highlight>
                <a:latin typeface="+mn-lt"/>
                <a:cs typeface="Calibri" panose="020F0502020204030204" pitchFamily="34" charset="0"/>
              </a:rPr>
              <a:t>Jirkayga. Caafimaadkayga. </a:t>
            </a:r>
            <a:r>
              <a:rPr lang="so" sz="1200" b="0" i="0" u="none" strike="noStrike" dirty="0">
                <a:solidFill>
                  <a:srgbClr val="000000"/>
                </a:solidFill>
                <a:highlight>
                  <a:srgbClr val="000000">
                    <a:alpha val="0"/>
                  </a:srgbClr>
                </a:highlight>
                <a:latin typeface="+mn-lt"/>
                <a:cs typeface="Calibri" panose="020F0502020204030204" pitchFamily="34" charset="0"/>
              </a:rPr>
              <a:t>waa qalab waxbarasho oo lagu caawiyo ururada iyo barayaashu si ay xogta caafimaadka ugu gudbiyaan haweenka ka soo jeeda asal ahaan soogalootiga iyo qaxootiga. Waxa kale oo ay dhiirigelisaa in dumarka lagala hadlo caafimaadkooda. </a:t>
            </a:r>
          </a:p>
          <a:p>
            <a:pPr defTabSz="966612" rtl="0">
              <a:lnSpc>
                <a:spcPct val="90000"/>
              </a:lnSpc>
              <a:spcBef>
                <a:spcPts val="634"/>
              </a:spcBef>
              <a:defRPr/>
            </a:pPr>
            <a:r>
              <a:rPr lang="so" sz="1200" b="0" i="0" u="none" strike="noStrike" dirty="0">
                <a:solidFill>
                  <a:srgbClr val="000000"/>
                </a:solidFill>
                <a:highlight>
                  <a:srgbClr val="000000">
                    <a:alpha val="0"/>
                  </a:srgbClr>
                </a:highlight>
                <a:latin typeface="+mn-lt"/>
                <a:cs typeface="Calibri" panose="020F0502020204030204" pitchFamily="34" charset="0"/>
              </a:rPr>
              <a:t>Qalabku waa bandhigyo taxane ah oo sii fidaaya kuna saabsan mawduucyo caafimaad oo muhiim ah, sida nolol caafimaad qabta, caafimaadka dhanka shucuurta ah, xilliga caadada ay joogsaneyso ama caafimaadka galmada.</a:t>
            </a:r>
          </a:p>
          <a:p>
            <a:pPr defTabSz="966612" rtl="0">
              <a:lnSpc>
                <a:spcPct val="90000"/>
              </a:lnSpc>
              <a:spcBef>
                <a:spcPts val="634"/>
              </a:spcBef>
              <a:defRPr/>
            </a:pPr>
            <a:r>
              <a:rPr lang="so" sz="1200" b="0" i="0" u="none" strike="noStrike" dirty="0">
                <a:solidFill>
                  <a:srgbClr val="000000"/>
                </a:solidFill>
                <a:highlight>
                  <a:srgbClr val="000000">
                    <a:alpha val="0"/>
                  </a:srgbClr>
                </a:highlight>
                <a:latin typeface="+mn-lt"/>
                <a:cs typeface="Calibri" panose="020F0502020204030204" pitchFamily="34" charset="0"/>
              </a:rPr>
              <a:t>Booqo jeanhailes.org.au si aad u hesho macluumaad dheeraad ah iyo liiska bandhigyada la heli karo ee Ingiriisiga iyo luqadaha kale.</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534C9F3A-DC0E-4E38-94DD-EC42991F4D4D}" type="slidenum">
              <a:rPr lang="en-AU" smtClean="0"/>
              <a:t>3</a:t>
            </a:fld>
            <a:endParaRPr lang="en-AU"/>
          </a:p>
        </p:txBody>
      </p:sp>
    </p:spTree>
    <p:extLst>
      <p:ext uri="{BB962C8B-B14F-4D97-AF65-F5344CB8AC3E}">
        <p14:creationId xmlns:p14="http://schemas.microsoft.com/office/powerpoint/2010/main" val="1508962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rtl="0">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Haddii aad khamri cabto, ha cabbin wax ka badan 1 cabitaan maalintii.</a:t>
            </a:r>
          </a:p>
          <a:p>
            <a:pPr marL="181240" indent="-181240" defTabSz="966612" rtl="0">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Sigaar ha ca</a:t>
            </a:r>
            <a:r>
              <a:rPr lang="en-AU" sz="1200" b="0" i="0" u="none" strike="noStrike" dirty="0">
                <a:highlight>
                  <a:srgbClr val="000000">
                    <a:alpha val="0"/>
                  </a:srgbClr>
                </a:highlight>
                <a:latin typeface="+mn-lt"/>
                <a:ea typeface="Calibri"/>
                <a:cs typeface="Times New Roman"/>
              </a:rPr>
              <a:t>b</a:t>
            </a:r>
            <a:r>
              <a:rPr lang="so" sz="1200" b="0" i="0" u="none" strike="noStrike" dirty="0">
                <a:highlight>
                  <a:srgbClr val="000000">
                    <a:alpha val="0"/>
                  </a:srgbClr>
                </a:highlight>
                <a:latin typeface="+mn-lt"/>
                <a:ea typeface="Calibri"/>
                <a:cs typeface="Times New Roman"/>
              </a:rPr>
              <a:t>bin</a:t>
            </a:r>
            <a:r>
              <a:rPr lang="en-AU" sz="1200" b="0" i="0" u="none" strike="noStrike" dirty="0">
                <a:highlight>
                  <a:srgbClr val="000000">
                    <a:alpha val="0"/>
                  </a:srgbClr>
                </a:highlight>
                <a:latin typeface="+mn-lt"/>
                <a:ea typeface="Calibri"/>
                <a:cs typeface="Times New Roman"/>
              </a:rPr>
              <a:t>.</a:t>
            </a:r>
            <a:endParaRPr lang="so" sz="1200" b="0" i="0" u="none" strike="noStrike" dirty="0">
              <a:highlight>
                <a:srgbClr val="000000">
                  <a:alpha val="0"/>
                </a:srgbClr>
              </a:highlight>
              <a:latin typeface="+mn-lt"/>
              <a:ea typeface="Calibri"/>
              <a:cs typeface="Times New Roman"/>
            </a:endParaRP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30</a:t>
            </a:fld>
            <a:endParaRPr lang="en-AU"/>
          </a:p>
        </p:txBody>
      </p:sp>
    </p:spTree>
    <p:extLst>
      <p:ext uri="{BB962C8B-B14F-4D97-AF65-F5344CB8AC3E}">
        <p14:creationId xmlns:p14="http://schemas.microsoft.com/office/powerpoint/2010/main" val="3598531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Samee jimicsi - isku day inaad sameyso jimicsi ugu yaraan 30 daqiiqo maalin kasta. </a:t>
            </a:r>
          </a:p>
          <a:p>
            <a:pPr marL="181240" indent="-18124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Waxaad u bixi kartaa socod, dabaal, baaskiil wadid, ka shaqee beerta ama samee hawlaha guriga.</a:t>
            </a:r>
          </a:p>
          <a:p>
            <a:pPr marL="181240" indent="-18124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Ha fadhiisan waqti dheer - isku day inaad kacdo oo aad dhaqaaqdo 30 daqiiqo kasta.</a:t>
            </a: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31</a:t>
            </a:fld>
            <a:endParaRPr lang="en-AU"/>
          </a:p>
        </p:txBody>
      </p:sp>
    </p:spTree>
    <p:extLst>
      <p:ext uri="{BB962C8B-B14F-4D97-AF65-F5344CB8AC3E}">
        <p14:creationId xmlns:p14="http://schemas.microsoft.com/office/powerpoint/2010/main" val="2821314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Si lagaga caawiyo adiga iyo lafahaaguba inay xoog yeeshaan, samee jimicsiyada sida fuulitaanka jaranjarooyinka, orodka ama socodka degdega ah, boodboodka ama qoob ka ciyaarka.</a:t>
            </a:r>
          </a:p>
          <a:p>
            <a:pPr marL="181240" indent="-18124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Si lagaaga caawiyo inaad dabacsanaato, samee yoga, socodka gaabiska, iskala jiid, ama qoob ka ciyaar.</a:t>
            </a: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32</a:t>
            </a:fld>
            <a:endParaRPr lang="en-AU"/>
          </a:p>
        </p:txBody>
      </p:sp>
    </p:spTree>
    <p:extLst>
      <p:ext uri="{BB962C8B-B14F-4D97-AF65-F5344CB8AC3E}">
        <p14:creationId xmlns:p14="http://schemas.microsoft.com/office/powerpoint/2010/main" val="1488074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lnSpc>
                <a:spcPct val="100000"/>
              </a:lnSpc>
              <a:spcAft>
                <a:spcPct val="0"/>
              </a:spcAft>
              <a:defRPr/>
            </a:pPr>
            <a:r>
              <a:rPr lang="so" sz="1200" b="0" i="0" u="none" strike="noStrike" dirty="0">
                <a:highlight>
                  <a:srgbClr val="000000">
                    <a:alpha val="0"/>
                  </a:srgbClr>
                </a:highlight>
                <a:latin typeface="+mn-lt"/>
                <a:ea typeface="Calibri"/>
                <a:cs typeface="Times New Roman"/>
              </a:rPr>
              <a:t>Ku qor jadwalkaaga qoraal si aad u booqato dhakhtarkaaga ugu yaraan hal mar sannadkii si aad u baarto caafimaadkaaga, xitaa haddii aad caafimaad qabto. Dhakhtarku wuxuu: </a:t>
            </a:r>
          </a:p>
          <a:p>
            <a:pPr marL="181240" indent="-181240" defTabSz="966612" rtl="0">
              <a:lnSpc>
                <a:spcPct val="100000"/>
              </a:lnSpc>
              <a:spcAft>
                <a:spcPct val="0"/>
              </a:spcAft>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Baaraya haddii cadaadiska dhiiggaaga iyo sonkorta dhiiggaagu ay wanaagsan yihiin </a:t>
            </a:r>
          </a:p>
          <a:p>
            <a:pPr marL="181240" indent="-181240" defTabSz="966612" rtl="0">
              <a:lnSpc>
                <a:spcPct val="100000"/>
              </a:lnSpc>
              <a:spcAft>
                <a:spcPct val="0"/>
              </a:spcAft>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Fiirinaya in lafahaagu ay weli xoog badan yihiin </a:t>
            </a:r>
          </a:p>
          <a:p>
            <a:pPr marL="181240" indent="-181240" defTabSz="966612" rtl="0">
              <a:lnSpc>
                <a:spcPct val="100000"/>
              </a:lnSpc>
              <a:spcAft>
                <a:spcPct val="0"/>
              </a:spcAft>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kuu sheegaya baaritaanada ay tahay inaad sameyso si aad u hubiso inuusan kansar ku jirin jirkaaga. </a:t>
            </a:r>
          </a:p>
          <a:p>
            <a:pPr defTabSz="966612" rtl="0">
              <a:lnSpc>
                <a:spcPct val="100000"/>
              </a:lnSpc>
              <a:spcAft>
                <a:spcPct val="0"/>
              </a:spcAft>
              <a:defRPr/>
            </a:pPr>
            <a:r>
              <a:rPr lang="so" sz="1200" b="0" i="0" u="none" strike="noStrike" dirty="0">
                <a:highlight>
                  <a:srgbClr val="000000">
                    <a:alpha val="0"/>
                  </a:srgbClr>
                </a:highlight>
                <a:latin typeface="+mn-lt"/>
              </a:rPr>
              <a:t>Haddii dhibaato caafimaad goor hore la ogaado, way sahlanaan doontaa in la daweeyo. Sidan waxaad ku heli doontaa fursad wanaagsan oo aad mar kale caafimaad ku hesho.</a:t>
            </a:r>
            <a:endParaRPr lang="en-AU" sz="1200" dirty="0">
              <a:latin typeface="+mn-lt"/>
              <a:ea typeface="Calibri" panose="020F0502020204030204" pitchFamily="34" charset="0"/>
              <a:cs typeface="Times New Roman" panose="02020603050405020304" pitchFamily="18" charset="0"/>
            </a:endParaRPr>
          </a:p>
          <a:p>
            <a:pPr>
              <a:lnSpc>
                <a:spcPct val="100000"/>
              </a:lnSpc>
              <a:spcAft>
                <a:spcPct val="0"/>
              </a:spcAft>
            </a:pPr>
            <a:endParaRPr lang="en-AU" sz="1200" dirty="0">
              <a:latin typeface="+mn-lt"/>
              <a:ea typeface="Calibri" panose="020F0502020204030204" pitchFamily="34" charset="0"/>
              <a:cs typeface="Times New Roman" panose="02020603050405020304" pitchFamily="18" charset="0"/>
            </a:endParaRPr>
          </a:p>
          <a:p>
            <a:pPr rtl="0">
              <a:lnSpc>
                <a:spcPct val="100000"/>
              </a:lnSpc>
              <a:spcAft>
                <a:spcPct val="0"/>
              </a:spcAft>
            </a:pPr>
            <a:r>
              <a:rPr lang="so" sz="1200" b="0" i="1" u="none" strike="noStrike" dirty="0">
                <a:highlight>
                  <a:srgbClr val="000000">
                    <a:alpha val="0"/>
                  </a:srgbClr>
                </a:highlight>
                <a:latin typeface="+mn-lt"/>
                <a:ea typeface="Calibri"/>
                <a:cs typeface="Times New Roman"/>
              </a:rPr>
              <a:t>Qoraal ku socota fududeeyaha: haddii ka qeybgalayaashu ay yaqanaan baaritanada caafimaadka, waxaad u sheegi kartaa Baaritanadaan hoose. Waxa kale oo aad xulan kartaa in aad agabka </a:t>
            </a:r>
            <a:r>
              <a:rPr lang="so" sz="1200" b="0" i="0" u="none" strike="noStrike" dirty="0">
                <a:highlight>
                  <a:srgbClr val="000000">
                    <a:alpha val="0"/>
                  </a:srgbClr>
                </a:highlight>
                <a:latin typeface="+mn-lt"/>
                <a:ea typeface="Calibri"/>
                <a:cs typeface="Times New Roman"/>
              </a:rPr>
              <a:t>baaritaanka caafimaadka</a:t>
            </a:r>
            <a:r>
              <a:rPr lang="so" sz="1200" b="0" i="1" u="none" strike="noStrike" dirty="0">
                <a:highlight>
                  <a:srgbClr val="000000">
                    <a:alpha val="0"/>
                  </a:srgbClr>
                </a:highlight>
                <a:latin typeface="+mn-lt"/>
                <a:ea typeface="Calibri"/>
                <a:cs typeface="Times New Roman"/>
              </a:rPr>
              <a:t> ka qeybgalayaasha uu soo bandhiggto waqti dambe.</a:t>
            </a:r>
          </a:p>
          <a:p>
            <a:pPr>
              <a:lnSpc>
                <a:spcPct val="100000"/>
              </a:lnSpc>
              <a:spcAft>
                <a:spcPct val="0"/>
              </a:spcAft>
            </a:pPr>
            <a:endParaRPr lang="en-AU" sz="1200" dirty="0">
              <a:latin typeface="+mn-lt"/>
              <a:ea typeface="Calibri" panose="020F0502020204030204" pitchFamily="34" charset="0"/>
              <a:cs typeface="Times New Roman" panose="02020603050405020304" pitchFamily="18" charset="0"/>
            </a:endParaRPr>
          </a:p>
          <a:p>
            <a:pPr rtl="0">
              <a:lnSpc>
                <a:spcPct val="100000"/>
              </a:lnSpc>
              <a:spcAft>
                <a:spcPct val="0"/>
              </a:spcAft>
            </a:pPr>
            <a:r>
              <a:rPr lang="so" sz="1200" b="0" i="0" u="none" strike="noStrike" dirty="0">
                <a:highlight>
                  <a:srgbClr val="000000">
                    <a:alpha val="0"/>
                  </a:srgbClr>
                </a:highlight>
                <a:latin typeface="+mn-lt"/>
                <a:ea typeface="Calibri"/>
                <a:cs typeface="Times New Roman"/>
              </a:rPr>
              <a:t>Sii wad hubinta caafimaadka iyo baarista joogtada ah si aad goor hore u ogaatid xanuun kasta ama xaalad caafimaad.</a:t>
            </a:r>
          </a:p>
          <a:p>
            <a:pPr rtl="0">
              <a:lnSpc>
                <a:spcPct val="100000"/>
              </a:lnSpc>
              <a:spcAft>
                <a:spcPct val="0"/>
              </a:spcAft>
            </a:pPr>
            <a:r>
              <a:rPr lang="so" sz="1200" b="0" i="0" u="none" strike="noStrike" dirty="0">
                <a:highlight>
                  <a:srgbClr val="000000">
                    <a:alpha val="0"/>
                  </a:srgbClr>
                </a:highlight>
                <a:latin typeface="+mn-lt"/>
                <a:ea typeface="Calibri"/>
                <a:cs typeface="Times New Roman"/>
              </a:rPr>
              <a:t>Sameey:</a:t>
            </a:r>
          </a:p>
          <a:p>
            <a:pPr marL="180000" indent="-180000" rtl="0">
              <a:lnSpc>
                <a:spcPct val="100000"/>
              </a:lnSpc>
              <a:spcAft>
                <a:spcPct val="0"/>
              </a:spcAft>
              <a:buFont typeface="Arial" panose="020B0604020202020204" pitchFamily="34" charset="0"/>
              <a:buChar char="•"/>
              <a:tabLst>
                <a:tab pos="241653" algn="l"/>
                <a:tab pos="483306" algn="l"/>
              </a:tabLst>
            </a:pPr>
            <a:r>
              <a:rPr lang="so" sz="1200" b="0" i="0" u="none" strike="noStrike" dirty="0">
                <a:highlight>
                  <a:srgbClr val="000000">
                    <a:alpha val="0"/>
                  </a:srgbClr>
                </a:highlight>
                <a:latin typeface="+mn-lt"/>
                <a:ea typeface="Calibri"/>
                <a:cs typeface="Times New Roman"/>
              </a:rPr>
              <a:t>Baaritaano cadaadiska dhiigga ee joogtada ah, kolestaroolka iyo baaritaanka sonkorta dhiigga </a:t>
            </a:r>
          </a:p>
          <a:p>
            <a:pPr marL="180000" indent="-180000" rtl="0">
              <a:lnSpc>
                <a:spcPct val="100000"/>
              </a:lnSpc>
              <a:spcAft>
                <a:spcPct val="0"/>
              </a:spcAft>
              <a:buFont typeface="Arial" panose="020B0604020202020204" pitchFamily="34" charset="0"/>
              <a:buChar char="•"/>
              <a:tabLst>
                <a:tab pos="241653" algn="l"/>
                <a:tab pos="483306" algn="l"/>
              </a:tabLst>
            </a:pPr>
            <a:r>
              <a:rPr lang="so" sz="1200" b="0" i="0" u="none" strike="noStrike" dirty="0">
                <a:highlight>
                  <a:srgbClr val="000000">
                    <a:alpha val="0"/>
                  </a:srgbClr>
                </a:highlight>
                <a:latin typeface="+mn-lt"/>
                <a:ea typeface="Calibri"/>
                <a:cs typeface="Times New Roman"/>
              </a:rPr>
              <a:t>caafimaadka lafaha iyo baaritaanka maqaarka</a:t>
            </a:r>
          </a:p>
          <a:p>
            <a:pPr marL="180000" indent="-180000" rtl="0">
              <a:lnSpc>
                <a:spcPct val="100000"/>
              </a:lnSpc>
              <a:spcAft>
                <a:spcPct val="0"/>
              </a:spcAft>
              <a:buFont typeface="Arial" panose="020B0604020202020204" pitchFamily="34" charset="0"/>
              <a:buChar char="•"/>
              <a:tabLst>
                <a:tab pos="241653" algn="l"/>
                <a:tab pos="483306" algn="l"/>
              </a:tabLst>
            </a:pPr>
            <a:r>
              <a:rPr lang="so" sz="1200" b="0" i="0" u="none" strike="noStrike" dirty="0">
                <a:highlight>
                  <a:srgbClr val="000000">
                    <a:alpha val="0"/>
                  </a:srgbClr>
                </a:highlight>
                <a:latin typeface="+mn-lt"/>
                <a:ea typeface="Calibri"/>
                <a:cs typeface="Times New Roman"/>
              </a:rPr>
              <a:t>baaritaanka naasaha 2dii sanoba mar - 50-74 sano jir</a:t>
            </a:r>
          </a:p>
          <a:p>
            <a:pPr marL="180000" indent="-180000" rtl="0">
              <a:lnSpc>
                <a:spcPct val="100000"/>
              </a:lnSpc>
              <a:spcAft>
                <a:spcPct val="0"/>
              </a:spcAft>
              <a:buFont typeface="Arial" panose="020B0604020202020204" pitchFamily="34" charset="0"/>
              <a:buChar char="•"/>
              <a:tabLst>
                <a:tab pos="241653" algn="l"/>
                <a:tab pos="483306" algn="l"/>
              </a:tabLst>
            </a:pPr>
            <a:r>
              <a:rPr lang="so" sz="1200" b="0" i="0" u="none" strike="noStrike" dirty="0">
                <a:highlight>
                  <a:srgbClr val="000000">
                    <a:alpha val="0"/>
                  </a:srgbClr>
                </a:highlight>
                <a:latin typeface="+mn-lt"/>
                <a:ea typeface="Calibri"/>
                <a:cs typeface="Times New Roman"/>
              </a:rPr>
              <a:t>Baaritaanka farjiga 5tii sanoba mar - 25-74 sano jir</a:t>
            </a:r>
          </a:p>
          <a:p>
            <a:pPr marL="180000" indent="-180000" rtl="0">
              <a:lnSpc>
                <a:spcPct val="100000"/>
              </a:lnSpc>
              <a:spcAft>
                <a:spcPct val="0"/>
              </a:spcAft>
              <a:buFont typeface="Arial" panose="020B0604020202020204" pitchFamily="34" charset="0"/>
              <a:buChar char="•"/>
              <a:tabLst>
                <a:tab pos="241653" algn="l"/>
                <a:tab pos="483306" algn="l"/>
              </a:tabLst>
            </a:pPr>
            <a:r>
              <a:rPr lang="so" sz="1200" b="0" i="0" u="none" strike="noStrike" dirty="0">
                <a:highlight>
                  <a:srgbClr val="000000">
                    <a:alpha val="0"/>
                  </a:srgbClr>
                </a:highlight>
                <a:latin typeface="+mn-lt"/>
                <a:ea typeface="Calibri"/>
                <a:cs typeface="Times New Roman"/>
              </a:rPr>
              <a:t>baaritaanka kansarka mindhicirka 2 sano kasta - 50-74 sano jir.</a:t>
            </a: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33</a:t>
            </a:fld>
            <a:endParaRPr lang="en-AU"/>
          </a:p>
        </p:txBody>
      </p:sp>
    </p:spTree>
    <p:extLst>
      <p:ext uri="{BB962C8B-B14F-4D97-AF65-F5344CB8AC3E}">
        <p14:creationId xmlns:p14="http://schemas.microsoft.com/office/powerpoint/2010/main" val="1640719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Mararka qaarkood dhammaan waxyaalahaas aan hore u soo sheegnay kuma filna inay ilaaliyaan caafimaadkaaga. </a:t>
            </a:r>
          </a:p>
          <a:p>
            <a:pPr marL="181240" indent="-18124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Kala hadal dhakhtarkaaga haddii aad u baahan tahay daawo kaa caawinaysa inaad caafimaad qabtid joogsiga caadada ka dib.</a:t>
            </a: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34</a:t>
            </a:fld>
            <a:endParaRPr lang="en-AU"/>
          </a:p>
        </p:txBody>
      </p:sp>
    </p:spTree>
    <p:extLst>
      <p:ext uri="{BB962C8B-B14F-4D97-AF65-F5344CB8AC3E}">
        <p14:creationId xmlns:p14="http://schemas.microsoft.com/office/powerpoint/2010/main" val="37228228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rPr>
              <a:t>Joogsiga caadada waa marxalad nololeed oo dabiici ah.</a:t>
            </a:r>
          </a:p>
          <a:p>
            <a:pPr marL="180000" indent="-180000" rtl="0">
              <a:lnSpc>
                <a:spcPct val="100000"/>
              </a:lnSpc>
              <a:buFont typeface="Arial" panose="020B0604020202020204" pitchFamily="34" charset="0"/>
              <a:buChar char="•"/>
            </a:pPr>
            <a:r>
              <a:rPr lang="so" sz="1200" b="0" i="0" u="none" strike="noStrike" dirty="0">
                <a:highlight>
                  <a:srgbClr val="000000">
                    <a:alpha val="0"/>
                  </a:srgbClr>
                </a:highlight>
                <a:latin typeface="+mn-lt"/>
              </a:rPr>
              <a:t>Haddii ay kugu adag tahay inaad la qabsato calaamadaha joogsiga caadada, la hadal dhakhtarkaaga ama kalkaalisadaada.</a:t>
            </a:r>
          </a:p>
          <a:p>
            <a:pPr marL="180000" indent="-180000" rtl="0">
              <a:lnSpc>
                <a:spcPct val="100000"/>
              </a:lnSpc>
              <a:buFont typeface="Arial" panose="020B0604020202020204" pitchFamily="34" charset="0"/>
              <a:buChar char="•"/>
            </a:pPr>
            <a:r>
              <a:rPr lang="en-AU" sz="1200" b="0" i="0" u="none" strike="noStrike" dirty="0">
                <a:highlight>
                  <a:srgbClr val="000000">
                    <a:alpha val="0"/>
                  </a:srgbClr>
                </a:highlight>
                <a:latin typeface="+mn-lt"/>
              </a:rPr>
              <a:t>Waa </a:t>
            </a:r>
            <a:r>
              <a:rPr lang="so-SO" sz="1200" b="0" i="0" u="none" strike="noStrike" noProof="0" dirty="0">
                <a:highlight>
                  <a:srgbClr val="000000">
                    <a:alpha val="0"/>
                  </a:srgbClr>
                </a:highlight>
                <a:latin typeface="+mn-lt"/>
              </a:rPr>
              <a:t>muhiim inaad caafimaad qabtid inta lagu Jiro iyo joogsiga caadada kadib.</a:t>
            </a: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35</a:t>
            </a:fld>
            <a:endParaRPr lang="en-AU"/>
          </a:p>
        </p:txBody>
      </p:sp>
    </p:spTree>
    <p:extLst>
      <p:ext uri="{BB962C8B-B14F-4D97-AF65-F5344CB8AC3E}">
        <p14:creationId xmlns:p14="http://schemas.microsoft.com/office/powerpoint/2010/main" val="2686415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 sz="1200" b="0" i="1" u="none" strike="noStrike" kern="1200" dirty="0">
                <a:solidFill>
                  <a:srgbClr val="000000"/>
                </a:solidFill>
                <a:highlight>
                  <a:srgbClr val="000000">
                    <a:alpha val="0"/>
                  </a:srgbClr>
                </a:highlight>
                <a:latin typeface="+mn-lt"/>
                <a:ea typeface="+mn-ea"/>
                <a:cs typeface="+mn-cs"/>
              </a:rPr>
              <a:t>Qoraal ku socota fududeeyaha: bixi faahfaahinta adeegyada caafimaadka deegaanka.</a:t>
            </a:r>
            <a:endParaRPr lang="so" sz="1200" b="0" i="1" u="none" strike="noStrike" dirty="0">
              <a:highlight>
                <a:srgbClr val="000000">
                  <a:alpha val="0"/>
                </a:srgbClr>
              </a:highlight>
              <a:latin typeface="+mn-lt"/>
            </a:endParaRP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36</a:t>
            </a:fld>
            <a:endParaRPr lang="en-AU"/>
          </a:p>
        </p:txBody>
      </p:sp>
    </p:spTree>
    <p:extLst>
      <p:ext uri="{BB962C8B-B14F-4D97-AF65-F5344CB8AC3E}">
        <p14:creationId xmlns:p14="http://schemas.microsoft.com/office/powerpoint/2010/main" val="2511047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37</a:t>
            </a:fld>
            <a:endParaRPr lang="en-AU"/>
          </a:p>
        </p:txBody>
      </p:sp>
    </p:spTree>
    <p:extLst>
      <p:ext uri="{BB962C8B-B14F-4D97-AF65-F5344CB8AC3E}">
        <p14:creationId xmlns:p14="http://schemas.microsoft.com/office/powerpoint/2010/main" val="36802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Aft>
                <a:spcPct val="0"/>
              </a:spcAft>
            </a:pPr>
            <a:r>
              <a:rPr lang="so" sz="1200" b="1" i="0" u="none" strike="noStrike" dirty="0">
                <a:highlight>
                  <a:srgbClr val="000000">
                    <a:alpha val="0"/>
                  </a:srgbClr>
                </a:highlight>
                <a:latin typeface="+mn-lt"/>
              </a:rPr>
              <a:t>Ku bilow casharka dood-kooxeed ku saabsan waxa ka qaybgalayaashu ay ka og yihiin joogsiga caadada iyo saamaynta uu ku leeyahay caafimaadkooda.</a:t>
            </a:r>
          </a:p>
          <a:p>
            <a:pPr defTabSz="966612">
              <a:spcAft>
                <a:spcPct val="0"/>
              </a:spcAft>
              <a:defRPr/>
            </a:pPr>
            <a:endParaRPr lang="en-AU" sz="1200" dirty="0">
              <a:latin typeface="+mn-lt"/>
            </a:endParaRPr>
          </a:p>
          <a:p>
            <a:pPr defTabSz="966612" rtl="0">
              <a:spcAft>
                <a:spcPct val="0"/>
              </a:spcAft>
              <a:defRPr/>
            </a:pPr>
            <a:r>
              <a:rPr lang="so" sz="1200" b="0" i="0" u="none" strike="noStrike" dirty="0">
                <a:highlight>
                  <a:srgbClr val="000000">
                    <a:alpha val="0"/>
                  </a:srgbClr>
                </a:highlight>
                <a:latin typeface="+mn-lt"/>
              </a:rPr>
              <a:t>Su'aalaha lagala hadlayo kooxda*:</a:t>
            </a:r>
          </a:p>
          <a:p>
            <a:pPr marL="241653" indent="-241653" defTabSz="966612" rtl="0">
              <a:spcAft>
                <a:spcPct val="0"/>
              </a:spcAft>
              <a:buFontTx/>
              <a:buAutoNum type="arabicPeriod"/>
              <a:defRPr/>
            </a:pPr>
            <a:r>
              <a:rPr lang="so" sz="1200" b="0" i="0" u="none" strike="noStrike" dirty="0">
                <a:highlight>
                  <a:srgbClr val="000000">
                    <a:alpha val="0"/>
                  </a:srgbClr>
                </a:highlight>
                <a:latin typeface="+mn-lt"/>
              </a:rPr>
              <a:t>Waa maxay joogsiga caadada?</a:t>
            </a:r>
          </a:p>
          <a:p>
            <a:pPr marL="241653" indent="-241653" defTabSz="966612" rtl="0">
              <a:spcAft>
                <a:spcPct val="0"/>
              </a:spcAft>
              <a:buFontTx/>
              <a:buAutoNum type="arabicPeriod"/>
              <a:defRPr/>
            </a:pPr>
            <a:r>
              <a:rPr lang="so" sz="1200" b="0" i="0" u="none" strike="noStrike" dirty="0">
                <a:highlight>
                  <a:srgbClr val="000000">
                    <a:alpha val="0"/>
                  </a:srgbClr>
                </a:highlight>
                <a:latin typeface="+mn-lt"/>
                <a:ea typeface="Calibri"/>
                <a:cs typeface="Times New Roman"/>
              </a:rPr>
              <a:t>Ma wanaagsan tahay in dalkaagi hooyo aad kaga hadasho joogsiga caadada?</a:t>
            </a:r>
          </a:p>
          <a:p>
            <a:pPr marL="241653" indent="-241653" defTabSz="966612" rtl="0">
              <a:spcAft>
                <a:spcPct val="0"/>
              </a:spcAft>
              <a:buFontTx/>
              <a:buAutoNum type="arabicPeriod"/>
              <a:defRPr/>
            </a:pPr>
            <a:r>
              <a:rPr lang="so" sz="1200" b="0" i="0" u="none" strike="noStrike" dirty="0">
                <a:highlight>
                  <a:srgbClr val="000000">
                    <a:alpha val="0"/>
                  </a:srgbClr>
                </a:highlight>
                <a:latin typeface="+mn-lt"/>
                <a:ea typeface="Calibri"/>
                <a:cs typeface="Times New Roman"/>
              </a:rPr>
              <a:t>Ma fududahay/ma ku qanacsan tahay inaad ka hadasho joogsiga caadada?</a:t>
            </a:r>
          </a:p>
          <a:p>
            <a:pPr marL="241653" indent="-241653" defTabSz="966612" rtl="0">
              <a:spcAft>
                <a:spcPct val="0"/>
              </a:spcAft>
              <a:buFontTx/>
              <a:buAutoNum type="arabicPeriod"/>
              <a:defRPr/>
            </a:pPr>
            <a:r>
              <a:rPr lang="so" sz="1200" b="0" i="0" u="none" strike="noStrike" dirty="0">
                <a:highlight>
                  <a:srgbClr val="000000">
                    <a:alpha val="0"/>
                  </a:srgbClr>
                </a:highlight>
                <a:latin typeface="+mn-lt"/>
                <a:ea typeface="Calibri"/>
                <a:cs typeface="Times New Roman"/>
              </a:rPr>
              <a:t>Maka cabsata /ka cabsan jirtey joogsiga caadada mise waxaad sugaysa/sugi jirtey baa? </a:t>
            </a:r>
          </a:p>
          <a:p>
            <a:pPr marL="241653" indent="-241653" defTabSz="966612" rtl="0">
              <a:spcAft>
                <a:spcPct val="0"/>
              </a:spcAft>
              <a:buFontTx/>
              <a:buAutoNum type="arabicPeriod"/>
              <a:defRPr/>
            </a:pPr>
            <a:r>
              <a:rPr lang="so" sz="1200" b="0" i="0" u="none" strike="noStrike" dirty="0">
                <a:highlight>
                  <a:srgbClr val="000000">
                    <a:alpha val="0"/>
                  </a:srgbClr>
                </a:highlight>
                <a:latin typeface="+mn-lt"/>
                <a:ea typeface="Calibri"/>
                <a:cs typeface="Times New Roman"/>
              </a:rPr>
              <a:t>Xagee ka heshaa macluumaadka ku saabsan joogsiga caadada (tusaale, xubnaha qoyska ee da'da weyn, ilaha dalkaaga hooyo)?</a:t>
            </a:r>
          </a:p>
          <a:p>
            <a:pPr marL="241653" indent="-241653" defTabSz="966612" rtl="0">
              <a:spcAft>
                <a:spcPct val="0"/>
              </a:spcAft>
              <a:buFontTx/>
              <a:buAutoNum type="arabicPeriod"/>
              <a:defRPr/>
            </a:pPr>
            <a:r>
              <a:rPr lang="so" sz="1200" b="0" i="0" u="none" strike="noStrike" dirty="0">
                <a:highlight>
                  <a:srgbClr val="000000">
                    <a:alpha val="0"/>
                  </a:srgbClr>
                </a:highlight>
                <a:latin typeface="+mn-lt"/>
                <a:ea typeface="Calibri"/>
                <a:cs typeface="Times New Roman"/>
              </a:rPr>
              <a:t>Waa maxay calaamadaha joogsiga caadada ee aad wajahday?</a:t>
            </a:r>
          </a:p>
          <a:p>
            <a:pPr>
              <a:spcAft>
                <a:spcPct val="0"/>
              </a:spcAft>
            </a:pPr>
            <a:endParaRPr lang="en-AU" sz="1200" dirty="0">
              <a:latin typeface="+mn-lt"/>
            </a:endParaRPr>
          </a:p>
          <a:p>
            <a:pPr defTabSz="966612" rtl="0">
              <a:spcAft>
                <a:spcPct val="0"/>
              </a:spcAft>
              <a:defRPr/>
            </a:pPr>
            <a:r>
              <a:rPr lang="so" sz="1200" b="0" i="1" u="none" strike="noStrike" dirty="0">
                <a:solidFill>
                  <a:srgbClr val="000000"/>
                </a:solidFill>
                <a:highlight>
                  <a:srgbClr val="000000">
                    <a:alpha val="0"/>
                  </a:srgbClr>
                </a:highlight>
                <a:latin typeface="+mn-lt"/>
              </a:rPr>
              <a:t>*Qoraal ku socota fududeeyaha: xulo dhowr su'aalood si aad u hogaamiso dood kooban.</a:t>
            </a:r>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4</a:t>
            </a:fld>
            <a:endParaRPr lang="en-AU"/>
          </a:p>
        </p:txBody>
      </p:sp>
    </p:spTree>
    <p:extLst>
      <p:ext uri="{BB962C8B-B14F-4D97-AF65-F5344CB8AC3E}">
        <p14:creationId xmlns:p14="http://schemas.microsoft.com/office/powerpoint/2010/main" val="169150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Joogsiga caadada waa waqtiga kala guurka ee noloshaada. Waa marka caadadaada ugu danbeysa ka timaado oo marxalad cusub oo noloshaada ah oo aan wax caada lahayn bilaabato. Waxaad isticmaali kartaa magac ka duwan caadada, tusaale ahaan, dhiig bishiiba mar, tifiq yar yar ama wasaq yar.</a:t>
            </a:r>
            <a:endParaRPr lang="en-AU" sz="1200" dirty="0">
              <a:latin typeface="+mn-lt"/>
              <a:ea typeface="Calibri" panose="020F0502020204030204" pitchFamily="34" charset="0"/>
              <a:cs typeface="Times New Roman" panose="02020603050405020304" pitchFamily="18" charset="0"/>
            </a:endParaRPr>
          </a:p>
          <a:p>
            <a:pPr marL="180000" indent="-18000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Joogsiga caadada waa shay dabiici ah. Dumarka oo dhan wey maraan joogsiga caadada. </a:t>
            </a:r>
          </a:p>
          <a:p>
            <a:pPr marL="180000" marR="0" lvl="0" indent="-1800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Joogsiga caadada dhab ahaantii macnaheedu waa joogsiga (dhamaadka) ee caadada.</a:t>
            </a:r>
          </a:p>
          <a:p>
            <a:endParaRPr lang="en-AU" dirty="0"/>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5</a:t>
            </a:fld>
            <a:endParaRPr lang="en-AU"/>
          </a:p>
        </p:txBody>
      </p:sp>
    </p:spTree>
    <p:extLst>
      <p:ext uri="{BB962C8B-B14F-4D97-AF65-F5344CB8AC3E}">
        <p14:creationId xmlns:p14="http://schemas.microsoft.com/office/powerpoint/2010/main" val="3550935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rtl="0">
              <a:lnSpc>
                <a:spcPct val="100000"/>
              </a:lnSpc>
              <a:spcAft>
                <a:spcPct val="0"/>
              </a:spcAft>
              <a:buFont typeface="Arial" panose="020B0604020202020204" pitchFamily="34" charset="0"/>
              <a:buChar char="•"/>
              <a:defRPr/>
            </a:pPr>
            <a:r>
              <a:rPr lang="so" sz="1200" b="0" i="0" u="none" strike="noStrike" dirty="0">
                <a:highlight>
                  <a:srgbClr val="000000">
                    <a:alpha val="0"/>
                  </a:srgbClr>
                </a:highlight>
                <a:latin typeface="+mn-lt"/>
                <a:ea typeface="Calibri"/>
                <a:cs typeface="Times New Roman"/>
              </a:rPr>
              <a:t>Inta badan dumarka Ostraliya, joogsiga caadada wuxuu ku dhacaa markay da'doodu u dhaxayso 45 iyo 55 jir.</a:t>
            </a:r>
            <a:endParaRPr lang="en-AU" sz="1200" dirty="0">
              <a:latin typeface="+mn-lt"/>
              <a:ea typeface="Calibri" panose="020F0502020204030204" pitchFamily="34" charset="0"/>
              <a:cs typeface="Times New Roman" panose="02020603050405020304" pitchFamily="18" charset="0"/>
            </a:endParaRPr>
          </a:p>
          <a:p>
            <a:pPr marL="182667" rtl="0">
              <a:lnSpc>
                <a:spcPct val="100000"/>
              </a:lnSpc>
              <a:spcAft>
                <a:spcPct val="0"/>
              </a:spcAft>
            </a:pPr>
            <a:r>
              <a:rPr lang="so" sz="1200" b="0" i="0" u="none" strike="noStrike" dirty="0">
                <a:highlight>
                  <a:srgbClr val="000000">
                    <a:alpha val="0"/>
                  </a:srgbClr>
                </a:highlight>
                <a:latin typeface="+mn-lt"/>
                <a:ea typeface="Calibri"/>
                <a:cs typeface="Times New Roman"/>
              </a:rPr>
              <a:t>Dumarka qaarkood wuxuu joogsiga caadada ku dhici karaa markay da'doodu tahay 30 ama xitaa 20, laakiin maaha wax caadi ah.</a:t>
            </a:r>
            <a:endParaRPr lang="en-US" sz="1200" strike="sngStrike" dirty="0">
              <a:latin typeface="+mn-lt"/>
              <a:ea typeface="Calibri" panose="020F0502020204030204" pitchFamily="34" charset="0"/>
              <a:cs typeface="Times New Roman" panose="02020603050405020304" pitchFamily="18" charset="0"/>
            </a:endParaRPr>
          </a:p>
          <a:p>
            <a:pPr marL="181240" indent="-18124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Haddii caadadaadu si dabiici ah u joogsato ka hor 45 jir, waxaad u baahan tahay inaad aragto dhakhtarkaaga si aad u hubiso caafimaadkaaga.</a:t>
            </a:r>
          </a:p>
          <a:p>
            <a:pPr>
              <a:lnSpc>
                <a:spcPct val="107000"/>
              </a:lnSpc>
              <a:spcAft>
                <a:spcPts val="846"/>
              </a:spcAft>
            </a:pPr>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6</a:t>
            </a:fld>
            <a:endParaRPr lang="en-AU"/>
          </a:p>
        </p:txBody>
      </p:sp>
    </p:spTree>
    <p:extLst>
      <p:ext uri="{BB962C8B-B14F-4D97-AF65-F5344CB8AC3E}">
        <p14:creationId xmlns:p14="http://schemas.microsoft.com/office/powerpoint/2010/main" val="120493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Waxaad ogataa inaad gaartay waqtiga joogsiga caadada markii aysan caado kugu dhicin 1 sano (12 bilood).</a:t>
            </a:r>
          </a:p>
          <a:p>
            <a:pPr marL="171450" indent="-171450" rtl="0">
              <a:lnSpc>
                <a:spcPct val="100000"/>
              </a:lnSpc>
              <a:spcAft>
                <a:spcPct val="0"/>
              </a:spcAft>
              <a:buFont typeface="Arial" panose="020B0604020202020204" pitchFamily="34" charset="0"/>
              <a:buChar char="•"/>
            </a:pPr>
            <a:r>
              <a:rPr lang="so" sz="1200" b="0" i="0" u="none" strike="noStrike" dirty="0">
                <a:highlight>
                  <a:srgbClr val="000000">
                    <a:alpha val="0"/>
                  </a:srgbClr>
                </a:highlight>
                <a:latin typeface="+mn-lt"/>
                <a:ea typeface="Calibri"/>
                <a:cs typeface="Times New Roman"/>
              </a:rPr>
              <a:t>Haddii aad isticmaalayso ka-hortagga uur-qaadidda oo aadan lahayn caado, way adagtahay in la ogaado haddii aad gaartay waqtiga joogsiga caadada. Kala hadal dhakhtarkaaga ama kalkaalisada sababtoo ah waxaa laga yaabaa inaad u baahato baaritaan dhiig si loo xaqiijiyo inaad gaartay waqtiga joogsiga caadada.</a:t>
            </a:r>
            <a:endParaRPr lang="en-AU" sz="1200" dirty="0">
              <a:latin typeface="+mn-lt"/>
              <a:ea typeface="Calibri" panose="020F0502020204030204" pitchFamily="34" charset="0"/>
              <a:cs typeface="Times New Roman" panose="02020603050405020304" pitchFamily="18" charset="0"/>
            </a:endParaRPr>
          </a:p>
          <a:p>
            <a:pPr>
              <a:lnSpc>
                <a:spcPct val="107000"/>
              </a:lnSpc>
              <a:spcAft>
                <a:spcPts val="846"/>
              </a:spcAft>
            </a:pPr>
            <a:endParaRPr lang="en-AU" dirty="0">
              <a:latin typeface="+mn-lt"/>
            </a:endParaRPr>
          </a:p>
        </p:txBody>
      </p:sp>
      <p:sp>
        <p:nvSpPr>
          <p:cNvPr id="4" name="Slide Number Placeholder 3"/>
          <p:cNvSpPr>
            <a:spLocks noGrp="1"/>
          </p:cNvSpPr>
          <p:nvPr>
            <p:ph type="sldNum" sz="quarter" idx="5"/>
          </p:nvPr>
        </p:nvSpPr>
        <p:spPr/>
        <p:txBody>
          <a:bodyPr/>
          <a:lstStyle/>
          <a:p>
            <a:fld id="{534C9F3A-DC0E-4E38-94DD-EC42991F4D4D}" type="slidenum">
              <a:rPr lang="en-AU" smtClean="0"/>
              <a:t>7</a:t>
            </a:fld>
            <a:endParaRPr lang="en-AU"/>
          </a:p>
        </p:txBody>
      </p:sp>
    </p:spTree>
    <p:extLst>
      <p:ext uri="{BB962C8B-B14F-4D97-AF65-F5344CB8AC3E}">
        <p14:creationId xmlns:p14="http://schemas.microsoft.com/office/powerpoint/2010/main" val="327636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marR="0" lvl="0" indent="-18124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solidFill>
                  <a:srgbClr val="000000"/>
                </a:solidFill>
                <a:highlight>
                  <a:srgbClr val="000000">
                    <a:alpha val="0"/>
                  </a:srgbClr>
                </a:highlight>
                <a:latin typeface="+mn-lt"/>
              </a:rPr>
              <a:t>Waxa aad ku dhalatay ukumo jirkaaga ku jira. Waxaad u baahan tahay ukunta si aad awood ugu yeelatid in aad ilmo dhasho. </a:t>
            </a:r>
            <a:endParaRPr lang="en-US" sz="1200" dirty="0">
              <a:latin typeface="+mn-lt"/>
              <a:ea typeface="Calibri" panose="020F0502020204030204" pitchFamily="34" charset="0"/>
              <a:cs typeface="Times New Roman" panose="02020603050405020304" pitchFamily="18" charset="0"/>
            </a:endParaRPr>
          </a:p>
          <a:p>
            <a:pPr marL="181240" marR="0" lvl="0" indent="-18124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solidFill>
                  <a:srgbClr val="000000"/>
                </a:solidFill>
                <a:highlight>
                  <a:srgbClr val="000000">
                    <a:alpha val="0"/>
                  </a:srgbClr>
                </a:highlight>
                <a:latin typeface="+mn-lt"/>
              </a:rPr>
              <a:t>Joogsiga caadada waxay dhacdaa marka jirkaagu ka dhamaado ukumo. </a:t>
            </a:r>
          </a:p>
          <a:p>
            <a:pPr marL="181240" marR="0" lvl="0" indent="-18124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o" sz="1200" b="0" i="0" u="none" strike="noStrike" dirty="0">
                <a:solidFill>
                  <a:srgbClr val="000000"/>
                </a:solidFill>
                <a:highlight>
                  <a:srgbClr val="000000">
                    <a:alpha val="0"/>
                  </a:srgbClr>
                </a:highlight>
                <a:latin typeface="+mn-lt"/>
              </a:rPr>
              <a:t>Tani waxay ka dhigan tahay in caadadu joogsan doonto, oo aadan awoodi doonin inaad uur yeelato.</a:t>
            </a:r>
          </a:p>
          <a:p>
            <a:pPr marL="0" indent="0">
              <a:lnSpc>
                <a:spcPct val="100000"/>
              </a:lnSpc>
              <a:spcBef>
                <a:spcPct val="0"/>
              </a:spcBef>
              <a:spcAft>
                <a:spcPct val="0"/>
              </a:spcAft>
              <a:buFont typeface="Arial" panose="020B0604020202020204" pitchFamily="34" charset="0"/>
              <a:buNone/>
            </a:pPr>
            <a:endParaRPr lang="en-AU" sz="1200" dirty="0">
              <a:solidFill>
                <a:srgbClr val="000000"/>
              </a:solidFill>
              <a:latin typeface="+mn-lt"/>
            </a:endParaRPr>
          </a:p>
          <a:p>
            <a:endParaRPr lang="en-AU" dirty="0"/>
          </a:p>
        </p:txBody>
      </p:sp>
      <p:sp>
        <p:nvSpPr>
          <p:cNvPr id="4" name="Slide Number Placeholder 3"/>
          <p:cNvSpPr>
            <a:spLocks noGrp="1"/>
          </p:cNvSpPr>
          <p:nvPr>
            <p:ph type="sldNum" sz="quarter" idx="5"/>
          </p:nvPr>
        </p:nvSpPr>
        <p:spPr/>
        <p:txBody>
          <a:bodyPr/>
          <a:lstStyle/>
          <a:p>
            <a:fld id="{534C9F3A-DC0E-4E38-94DD-EC42991F4D4D}" type="slidenum">
              <a:rPr lang="en-AU" smtClean="0"/>
              <a:t>8</a:t>
            </a:fld>
            <a:endParaRPr lang="en-AU"/>
          </a:p>
        </p:txBody>
      </p:sp>
    </p:spTree>
    <p:extLst>
      <p:ext uri="{BB962C8B-B14F-4D97-AF65-F5344CB8AC3E}">
        <p14:creationId xmlns:p14="http://schemas.microsoft.com/office/powerpoint/2010/main" val="293707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rtl="0">
              <a:lnSpc>
                <a:spcPct val="100000"/>
              </a:lnSpc>
              <a:spcAft>
                <a:spcPct val="0"/>
              </a:spcAft>
              <a:buFont typeface="Arial" panose="020B0604020202020204" pitchFamily="34" charset="0"/>
              <a:buChar char="•"/>
              <a:tabLst>
                <a:tab pos="3430131" algn="l"/>
              </a:tabLst>
            </a:pPr>
            <a:r>
              <a:rPr lang="so" sz="1200" b="0" i="0" u="none" strike="noStrike" dirty="0">
                <a:highlight>
                  <a:srgbClr val="000000">
                    <a:alpha val="0"/>
                  </a:srgbClr>
                </a:highlight>
                <a:latin typeface="+mn-lt"/>
                <a:ea typeface="Calibri"/>
                <a:cs typeface="Times New Roman"/>
              </a:rPr>
              <a:t>Waxa laga yaabaa inaad aragto isbeddelo ku yimaadda qaabka caadadaada bilo, xataa sannad ama laba, ka hor intaanay caadadu si buuxda u istaagin.</a:t>
            </a:r>
            <a:endParaRPr lang="en-AU" sz="1200" dirty="0">
              <a:latin typeface="+mn-lt"/>
              <a:ea typeface="Calibri" panose="020F0502020204030204" pitchFamily="34" charset="0"/>
              <a:cs typeface="Times New Roman" panose="02020603050405020304" pitchFamily="18" charset="0"/>
            </a:endParaRPr>
          </a:p>
          <a:p>
            <a:pPr marL="181240" indent="-181240" rtl="0">
              <a:lnSpc>
                <a:spcPct val="100000"/>
              </a:lnSpc>
              <a:spcAft>
                <a:spcPct val="0"/>
              </a:spcAft>
              <a:buFont typeface="Arial" panose="020B0604020202020204" pitchFamily="34" charset="0"/>
              <a:buChar char="•"/>
              <a:tabLst>
                <a:tab pos="3430131" algn="l"/>
              </a:tabLst>
            </a:pPr>
            <a:r>
              <a:rPr lang="so" sz="1200" b="0" i="0" u="none" strike="noStrike" dirty="0">
                <a:highlight>
                  <a:srgbClr val="000000">
                    <a:alpha val="0"/>
                  </a:srgbClr>
                </a:highlight>
                <a:latin typeface="+mn-lt"/>
                <a:ea typeface="Calibri"/>
                <a:cs typeface="Times New Roman"/>
              </a:rPr>
              <a:t>Waxaa laga yaabaa inay caadadaada kugu dhacdo marar badan ama in ka yar sidii hore. Waxa laga yaabaa inay fududaadaan ama ka cuslaan karaan inta caadiga ah ama ay socdan maalmo badan ama maalmo yar. </a:t>
            </a:r>
            <a:endParaRPr lang="en-AU" sz="1200" b="0" i="0" u="none" strike="noStrike" dirty="0">
              <a:highlight>
                <a:srgbClr val="000000">
                  <a:alpha val="0"/>
                </a:srgbClr>
              </a:highlight>
              <a:latin typeface="+mn-lt"/>
              <a:ea typeface="Calibri"/>
              <a:cs typeface="Times New Roman"/>
            </a:endParaRPr>
          </a:p>
          <a:p>
            <a:pPr marL="0" indent="0" rtl="0">
              <a:lnSpc>
                <a:spcPct val="100000"/>
              </a:lnSpc>
              <a:spcAft>
                <a:spcPct val="0"/>
              </a:spcAft>
              <a:buFont typeface="Arial" panose="020B0604020202020204" pitchFamily="34" charset="0"/>
              <a:buNone/>
              <a:tabLst>
                <a:tab pos="3430131" algn="l"/>
              </a:tabLst>
            </a:pPr>
            <a:endParaRPr lang="en-AU"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34C9F3A-DC0E-4E38-94DD-EC42991F4D4D}" type="slidenum">
              <a:rPr lang="en-AU" smtClean="0"/>
              <a:t>9</a:t>
            </a:fld>
            <a:endParaRPr lang="en-AU"/>
          </a:p>
        </p:txBody>
      </p:sp>
    </p:spTree>
    <p:extLst>
      <p:ext uri="{BB962C8B-B14F-4D97-AF65-F5344CB8AC3E}">
        <p14:creationId xmlns:p14="http://schemas.microsoft.com/office/powerpoint/2010/main" val="2289499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E9FC4-C576-749A-4CCB-90BE81DAC5A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F771DF8-3031-C695-1EAA-41D389E20B4C}"/>
              </a:ext>
            </a:extLst>
          </p:cNvPr>
          <p:cNvSpPr>
            <a:spLocks noGrp="1"/>
          </p:cNvSpPr>
          <p:nvPr>
            <p:ph type="dt" sz="half" idx="10"/>
          </p:nvPr>
        </p:nvSpPr>
        <p:spPr/>
        <p:txBody>
          <a:bodyPr/>
          <a:lstStyle/>
          <a:p>
            <a:fld id="{386DC92F-8698-4B8F-96F3-A2DA8C3A76B0}" type="datetimeFigureOut">
              <a:rPr lang="en-AU" smtClean="0"/>
              <a:t>18/09/2024</a:t>
            </a:fld>
            <a:endParaRPr lang="en-AU"/>
          </a:p>
        </p:txBody>
      </p:sp>
      <p:sp>
        <p:nvSpPr>
          <p:cNvPr id="4" name="Footer Placeholder 3">
            <a:extLst>
              <a:ext uri="{FF2B5EF4-FFF2-40B4-BE49-F238E27FC236}">
                <a16:creationId xmlns:a16="http://schemas.microsoft.com/office/drawing/2014/main" id="{92E50DAA-2680-0552-1729-EBF215C0CC6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5B0F399-79B7-79FF-8BCC-9414AD056035}"/>
              </a:ext>
            </a:extLst>
          </p:cNvPr>
          <p:cNvSpPr>
            <a:spLocks noGrp="1"/>
          </p:cNvSpPr>
          <p:nvPr>
            <p:ph type="sldNum" sz="quarter" idx="12"/>
          </p:nvPr>
        </p:nvSpPr>
        <p:spPr/>
        <p:txBody>
          <a:bodyPr/>
          <a:lstStyle/>
          <a:p>
            <a:fld id="{31DF87B4-E1F8-4217-AB64-80CB7AFD63A3}" type="slidenum">
              <a:rPr lang="en-AU" smtClean="0"/>
              <a:t>‹#›</a:t>
            </a:fld>
            <a:endParaRPr lang="en-AU"/>
          </a:p>
        </p:txBody>
      </p:sp>
    </p:spTree>
    <p:extLst>
      <p:ext uri="{BB962C8B-B14F-4D97-AF65-F5344CB8AC3E}">
        <p14:creationId xmlns:p14="http://schemas.microsoft.com/office/powerpoint/2010/main" val="156732862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2D665-35CF-70AE-3111-595D1DBE4A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D00D45D-421D-6343-4220-96E52419E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73D2453-9A22-084E-C630-BD9372437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6DC92F-8698-4B8F-96F3-A2DA8C3A76B0}" type="datetimeFigureOut">
              <a:rPr lang="en-AU" smtClean="0"/>
              <a:t>18/09/2024</a:t>
            </a:fld>
            <a:endParaRPr lang="en-AU"/>
          </a:p>
        </p:txBody>
      </p:sp>
      <p:sp>
        <p:nvSpPr>
          <p:cNvPr id="5" name="Footer Placeholder 4">
            <a:extLst>
              <a:ext uri="{FF2B5EF4-FFF2-40B4-BE49-F238E27FC236}">
                <a16:creationId xmlns:a16="http://schemas.microsoft.com/office/drawing/2014/main" id="{A9A0BD5D-CA1C-4761-B62C-5A295BC7B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D099D00E-C31B-2C24-5E98-F28241BE3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DF87B4-E1F8-4217-AB64-80CB7AFD63A3}" type="slidenum">
              <a:rPr lang="en-AU" smtClean="0"/>
              <a:t>‹#›</a:t>
            </a:fld>
            <a:endParaRPr lang="en-AU"/>
          </a:p>
        </p:txBody>
      </p:sp>
    </p:spTree>
    <p:extLst>
      <p:ext uri="{BB962C8B-B14F-4D97-AF65-F5344CB8AC3E}">
        <p14:creationId xmlns:p14="http://schemas.microsoft.com/office/powerpoint/2010/main" val="1139586657"/>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91B51F6-5992-C625-D796-F085025FCF20}"/>
              </a:ext>
            </a:extLst>
          </p:cNvPr>
          <p:cNvSpPr>
            <a:spLocks noGrp="1"/>
          </p:cNvSpPr>
          <p:nvPr>
            <p:ph type="title"/>
          </p:nvPr>
        </p:nvSpPr>
        <p:spPr/>
        <p:txBody>
          <a:bodyPr>
            <a:normAutofit fontScale="90000"/>
          </a:bodyPr>
          <a:lstStyle/>
          <a:p>
            <a:r>
              <a:rPr lang="so" sz="4800" b="1" i="0" u="none" strike="noStrike">
                <a:highlight>
                  <a:srgbClr val="000000">
                    <a:alpha val="0"/>
                  </a:srgbClr>
                </a:highlight>
                <a:latin typeface="Arial"/>
              </a:rPr>
              <a:t>Joogsiga caadada iyo caafimaadkaaga</a:t>
            </a:r>
            <a:endParaRPr lang="en-AU" dirty="0"/>
          </a:p>
        </p:txBody>
      </p:sp>
      <p:pic>
        <p:nvPicPr>
          <p:cNvPr id="4" name="Picture 3">
            <a:extLst>
              <a:ext uri="{FF2B5EF4-FFF2-40B4-BE49-F238E27FC236}">
                <a16:creationId xmlns:a16="http://schemas.microsoft.com/office/drawing/2014/main" id="{9DB5A274-2B22-E067-6A53-24E33A7EC4C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50693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18A24A0-9F6E-4823-7212-53BC51E2D862}"/>
              </a:ext>
            </a:extLst>
          </p:cNvPr>
          <p:cNvSpPr>
            <a:spLocks noGrp="1"/>
          </p:cNvSpPr>
          <p:nvPr>
            <p:ph type="title"/>
          </p:nvPr>
        </p:nvSpPr>
        <p:spPr/>
        <p:txBody>
          <a:bodyPr>
            <a:normAutofit fontScale="90000"/>
          </a:bodyPr>
          <a:lstStyle/>
          <a:p>
            <a:pPr rtl="0">
              <a:lnSpc>
                <a:spcPct val="100000"/>
              </a:lnSpc>
            </a:pPr>
            <a:r>
              <a:rPr lang="so" sz="2800" b="0" i="0" u="none" strike="noStrike">
                <a:solidFill>
                  <a:srgbClr val="000000"/>
                </a:solidFill>
                <a:highlight>
                  <a:srgbClr val="000000">
                    <a:alpha val="0"/>
                  </a:srgbClr>
                </a:highlight>
                <a:latin typeface="Arial"/>
                <a:ea typeface="Calibri"/>
                <a:cs typeface="Times New Roman"/>
              </a:rPr>
              <a:t>Weli uur waad yeelan kartaa ilaa 2 sano kadib caadadaada ugu dambeysay.</a:t>
            </a:r>
            <a:br>
              <a:rPr lang="so" sz="3600" b="0" i="0" u="none" strike="noStrike">
                <a:solidFill>
                  <a:srgbClr val="000000"/>
                </a:solidFill>
                <a:highlight>
                  <a:srgbClr val="000000">
                    <a:alpha val="0"/>
                  </a:srgbClr>
                </a:highlight>
                <a:latin typeface="Arial"/>
                <a:ea typeface="Calibri"/>
                <a:cs typeface="Times New Roman"/>
              </a:rPr>
            </a:br>
            <a:endParaRPr lang="en-AU" sz="3600" dirty="0">
              <a:solidFill>
                <a:schemeClr val="tx1"/>
              </a:solidFill>
            </a:endParaRPr>
          </a:p>
        </p:txBody>
      </p:sp>
      <p:pic>
        <p:nvPicPr>
          <p:cNvPr id="3" name="Picture 2">
            <a:extLst>
              <a:ext uri="{FF2B5EF4-FFF2-40B4-BE49-F238E27FC236}">
                <a16:creationId xmlns:a16="http://schemas.microsoft.com/office/drawing/2014/main" id="{8305A203-8297-C311-1A5C-87D13C9C652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86255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D48CF7D-DA87-587A-01AC-FAFA13744455}"/>
              </a:ext>
            </a:extLst>
          </p:cNvPr>
          <p:cNvSpPr>
            <a:spLocks noGrp="1"/>
          </p:cNvSpPr>
          <p:nvPr>
            <p:ph type="title"/>
          </p:nvPr>
        </p:nvSpPr>
        <p:spPr/>
        <p:txBody>
          <a:bodyPr/>
          <a:lstStyle/>
          <a:p>
            <a:pPr algn="ctr" rtl="0"/>
            <a:r>
              <a:rPr lang="so" sz="4400" i="0" u="none" strike="noStrike">
                <a:highlight>
                  <a:srgbClr val="000000">
                    <a:alpha val="0"/>
                  </a:srgbClr>
                </a:highlight>
                <a:latin typeface="Arial"/>
              </a:rPr>
              <a:t>Ogow calaamadaha joogsiga caadada</a:t>
            </a:r>
            <a:endParaRPr lang="so" sz="4400"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66AFD960-56CC-F16E-D68A-950B80AF89F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8319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71A6FC7-40A2-8E15-A89C-0A7FDD4911F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6C686C1-4DED-161E-F2A9-7E938EBBB7A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2677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88B6AE-C960-EA4F-0BD7-611D4685D0A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DC9AB0F-1A12-2262-9149-07C716AB888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76675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9A3357-0CF9-7541-C053-EFBFF4609DF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463A011-BCFF-74C3-B71B-BB509AD70D4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70273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B66B29A-8D21-95FE-0818-6DD04FD2445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A0D8EBC-A49A-3C5C-7E68-A3974F28DBA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6600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D420DA4-519F-8B92-8F83-306D9ED0097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286896B-8993-73FF-03DA-1EABC5D06E1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96030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FA88185-80D8-3528-A8FA-D45A32F737F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FF4D590-F113-BA39-BFA8-59B5DF81BBE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05301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860EAF8-F8DB-9328-FAFA-63FE395C5557}"/>
              </a:ext>
            </a:extLst>
          </p:cNvPr>
          <p:cNvSpPr>
            <a:spLocks noGrp="1"/>
          </p:cNvSpPr>
          <p:nvPr>
            <p:ph type="title"/>
          </p:nvPr>
        </p:nvSpPr>
        <p:spPr/>
        <p:txBody>
          <a:bodyPr/>
          <a:lstStyle/>
          <a:p>
            <a:pPr algn="ctr" rtl="0"/>
            <a:r>
              <a:rPr lang="so" i="0" u="none" strike="noStrike">
                <a:highlight>
                  <a:srgbClr val="000000">
                    <a:alpha val="0"/>
                  </a:srgbClr>
                </a:highlight>
                <a:latin typeface="Arial"/>
              </a:rPr>
              <a:t>Maaree calaamadahaaga </a:t>
            </a:r>
            <a:r>
              <a:rPr lang="so-SO" i="0" u="none" strike="noStrike">
                <a:highlight>
                  <a:srgbClr val="000000">
                    <a:alpha val="0"/>
                  </a:srgbClr>
                </a:highlight>
                <a:latin typeface="Arial"/>
              </a:rPr>
              <a:t>ee</a:t>
            </a:r>
            <a:br>
              <a:rPr lang="en-US" i="0" u="none" strike="noStrike">
                <a:highlight>
                  <a:srgbClr val="000000">
                    <a:alpha val="0"/>
                  </a:srgbClr>
                </a:highlight>
                <a:latin typeface="Arial"/>
              </a:rPr>
            </a:br>
            <a:r>
              <a:rPr lang="so" i="0" u="none" strike="noStrike">
                <a:highlight>
                  <a:srgbClr val="000000">
                    <a:alpha val="0"/>
                  </a:srgbClr>
                </a:highlight>
                <a:latin typeface="Arial"/>
              </a:rPr>
              <a:t>joogsiga caadada</a:t>
            </a:r>
            <a:endParaRPr lang="so"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B676C73A-18A9-EA88-7FCA-DC311B33233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99345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D06038A-442A-101C-D968-4EF64070687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53C0A83-E1AD-09A0-E5DD-9151850716D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8247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3E45B9C-F1F8-E35D-4F39-3043FFCE288C}"/>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7D96EEAC-419D-91FA-E5E2-50D938990921}"/>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355520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02FDE59-F5C0-5125-9AFD-F95FB3F73B1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A833410-D6F4-4EC1-7D55-D5507429D41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31527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1AFFA2-2B72-A552-84EF-5167A616E189}"/>
              </a:ext>
            </a:extLst>
          </p:cNvPr>
          <p:cNvSpPr>
            <a:spLocks noGrp="1"/>
          </p:cNvSpPr>
          <p:nvPr>
            <p:ph type="title"/>
          </p:nvPr>
        </p:nvSpPr>
        <p:spPr/>
        <p:txBody>
          <a:bodyPr/>
          <a:lstStyle/>
          <a:p>
            <a:pPr algn="l" rtl="0">
              <a:lnSpc>
                <a:spcPct val="100000"/>
              </a:lnSpc>
            </a:pPr>
            <a:r>
              <a:rPr lang="so" b="0" i="0" u="none" strike="noStrike">
                <a:solidFill>
                  <a:srgbClr val="000000"/>
                </a:solidFill>
                <a:highlight>
                  <a:srgbClr val="000000">
                    <a:alpha val="0"/>
                  </a:srgbClr>
                </a:highlight>
                <a:latin typeface="Arial"/>
                <a:ea typeface="Calibri"/>
                <a:cs typeface="Times New Roman"/>
              </a:rPr>
              <a:t>Is deji.</a:t>
            </a:r>
            <a:endParaRPr lang="en-AU" dirty="0">
              <a:solidFill>
                <a:srgbClr val="000000"/>
              </a:solidFill>
            </a:endParaRPr>
          </a:p>
        </p:txBody>
      </p:sp>
      <p:pic>
        <p:nvPicPr>
          <p:cNvPr id="3" name="Picture 2">
            <a:extLst>
              <a:ext uri="{FF2B5EF4-FFF2-40B4-BE49-F238E27FC236}">
                <a16:creationId xmlns:a16="http://schemas.microsoft.com/office/drawing/2014/main" id="{48EE0B3A-96E6-2E98-BBC0-722BEBE06F5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59639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BFEB30A-3AAC-18B6-F28F-DB94D8B4469D}"/>
              </a:ext>
            </a:extLst>
          </p:cNvPr>
          <p:cNvSpPr>
            <a:spLocks noGrp="1"/>
          </p:cNvSpPr>
          <p:nvPr>
            <p:ph type="title"/>
          </p:nvPr>
        </p:nvSpPr>
        <p:spPr/>
        <p:txBody>
          <a:bodyPr/>
          <a:lstStyle/>
          <a:p>
            <a:pPr algn="l" rtl="0">
              <a:lnSpc>
                <a:spcPct val="100000"/>
              </a:lnSpc>
            </a:pPr>
            <a:r>
              <a:rPr lang="so" b="0" i="0" u="none" strike="noStrike">
                <a:solidFill>
                  <a:srgbClr val="000000"/>
                </a:solidFill>
                <a:highlight>
                  <a:srgbClr val="000000">
                    <a:alpha val="0"/>
                  </a:srgbClr>
                </a:highlight>
                <a:latin typeface="Arial"/>
                <a:ea typeface="Calibri"/>
                <a:cs typeface="Times New Roman"/>
              </a:rPr>
              <a:t>Naso.</a:t>
            </a:r>
            <a:endParaRPr lang="en-AU" dirty="0">
              <a:solidFill>
                <a:srgbClr val="000000"/>
              </a:solidFill>
            </a:endParaRPr>
          </a:p>
        </p:txBody>
      </p:sp>
      <p:pic>
        <p:nvPicPr>
          <p:cNvPr id="3" name="Picture 2">
            <a:extLst>
              <a:ext uri="{FF2B5EF4-FFF2-40B4-BE49-F238E27FC236}">
                <a16:creationId xmlns:a16="http://schemas.microsoft.com/office/drawing/2014/main" id="{CEE5A6E3-6F74-A4D8-0037-A771B0757EC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85371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6349A78-8E46-BEBC-1A4A-A06857EB6C2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C8BCE60-EE9B-CB77-880C-FC71DE06C4F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00398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0CAC787-C58E-2C4A-122C-1448C4859A5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B14F636-4A67-E3D3-3DF8-7B1641035AE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6958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099F0D-591B-6FC4-D4CE-2BB6D78C370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A8FD88F-289B-AB12-6777-C1136CD9A39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47507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2F1285B-C46F-37EF-0F78-4A7B7F69E8C4}"/>
              </a:ext>
            </a:extLst>
          </p:cNvPr>
          <p:cNvSpPr>
            <a:spLocks noGrp="1"/>
          </p:cNvSpPr>
          <p:nvPr>
            <p:ph type="title"/>
          </p:nvPr>
        </p:nvSpPr>
        <p:spPr/>
        <p:txBody>
          <a:bodyPr/>
          <a:lstStyle/>
          <a:p>
            <a:pPr algn="ctr" rtl="0"/>
            <a:r>
              <a:rPr lang="so" sz="4400" i="0" u="none" strike="noStrike">
                <a:highlight>
                  <a:srgbClr val="000000">
                    <a:alpha val="0"/>
                  </a:srgbClr>
                </a:highlight>
                <a:latin typeface="Arial"/>
              </a:rPr>
              <a:t>Caafimaad qab ka dib joogsiga caadada</a:t>
            </a:r>
            <a:endParaRPr lang="so" sz="4400"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80809954-E4B8-B74D-2648-E23C5AD68AE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48766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1F4D879-3887-FA25-018B-92201C80613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FCA761B-797D-D608-16EB-7C49E3C59BB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28321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6DD247A-AA7C-50FD-FE24-799612BF3D0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C347D32-5965-06BB-CBE9-D5A6DF2E30E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43250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17E79CA-5A4F-E478-E011-2BF2B1DECC5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23F6FE3-8639-1F03-43F2-1E08D097BA4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1848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8B58D2-53AF-AF79-3FFF-194358F1A50C}"/>
              </a:ext>
            </a:extLst>
          </p:cNvPr>
          <p:cNvSpPr>
            <a:spLocks noGrp="1"/>
          </p:cNvSpPr>
          <p:nvPr>
            <p:ph type="title"/>
          </p:nvPr>
        </p:nvSpPr>
        <p:spPr/>
        <p:txBody>
          <a:bodyPr/>
          <a:lstStyle/>
          <a:p>
            <a:pPr rtl="0"/>
            <a:r>
              <a:rPr lang="so" sz="4000" b="1" i="0" u="none" strike="noStrike">
                <a:highlight>
                  <a:srgbClr val="000000">
                    <a:alpha val="0"/>
                  </a:srgbClr>
                </a:highlight>
                <a:latin typeface="Arial"/>
              </a:rPr>
              <a:t>Jirkayga. Caafimaadkayga.</a:t>
            </a:r>
            <a:br>
              <a:rPr lang="so" sz="4400" b="0" i="0" u="none" strike="noStrike">
                <a:highlight>
                  <a:srgbClr val="000000">
                    <a:alpha val="0"/>
                  </a:srgbClr>
                </a:highlight>
                <a:latin typeface="Arial"/>
              </a:rPr>
            </a:br>
            <a:r>
              <a:rPr lang="so" b="0" i="0" u="none" strike="noStrike">
                <a:highlight>
                  <a:srgbClr val="000000">
                    <a:alpha val="0"/>
                  </a:srgbClr>
                </a:highlight>
                <a:latin typeface="Arial"/>
              </a:rPr>
              <a:t>Qalabka waxbarashada caafimaadka.</a:t>
            </a:r>
            <a:endParaRPr lang="en-AU" dirty="0"/>
          </a:p>
        </p:txBody>
      </p:sp>
      <p:pic>
        <p:nvPicPr>
          <p:cNvPr id="3" name="Picture 2">
            <a:extLst>
              <a:ext uri="{FF2B5EF4-FFF2-40B4-BE49-F238E27FC236}">
                <a16:creationId xmlns:a16="http://schemas.microsoft.com/office/drawing/2014/main" id="{66FF5C5B-6FA5-4D09-394D-5A8A3680740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08266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E93EE11-47AC-92DE-195C-ABC8AC10A23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AC5C18A-8FE9-FCAF-5B2E-05FD1E8F543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92672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6EE1FBC-FC9A-19E0-3898-51790D2236E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8EC067C-E352-D69E-4F7F-70DFBE50B03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48132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64ABD6-9939-7381-FA25-A46AB62A5AC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71E0A3F-3154-7704-D39E-7912CFB61FD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23373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99A9B7A-6622-045E-2A95-AA356B60B81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04747D3-2ACB-D0BD-97E4-2C3FBAA7364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33808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7A8B43F-DD13-796B-EBFF-27072235B72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E7EA87E-325B-2866-5FD4-BC49CF44497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75405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5D740DB-F355-70B6-6CE8-24643B07E217}"/>
              </a:ext>
            </a:extLst>
          </p:cNvPr>
          <p:cNvSpPr>
            <a:spLocks noGrp="1"/>
          </p:cNvSpPr>
          <p:nvPr>
            <p:ph type="title"/>
          </p:nvPr>
        </p:nvSpPr>
        <p:spPr/>
        <p:txBody>
          <a:bodyPr/>
          <a:lstStyle/>
          <a:p>
            <a:pPr rtl="0"/>
            <a:r>
              <a:rPr lang="so" sz="3600" b="1" i="0" u="none" strike="noStrike">
                <a:highlight>
                  <a:srgbClr val="000000">
                    <a:alpha val="0"/>
                  </a:srgbClr>
                </a:highlight>
                <a:latin typeface="Arial"/>
              </a:rPr>
              <a:t>Xusuusnow…</a:t>
            </a:r>
            <a:endParaRPr lang="so" sz="3600" b="1"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972428D2-49D3-419C-78DD-7719EE2351F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5928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1270975-A21E-7238-01CC-6FD714620FCE}"/>
              </a:ext>
            </a:extLst>
          </p:cNvPr>
          <p:cNvSpPr>
            <a:spLocks noGrp="1"/>
          </p:cNvSpPr>
          <p:nvPr>
            <p:ph type="title"/>
          </p:nvPr>
        </p:nvSpPr>
        <p:spPr/>
        <p:txBody>
          <a:bodyPr/>
          <a:lstStyle/>
          <a:p>
            <a:pPr rtl="0"/>
            <a:r>
              <a:rPr lang="so" b="1" i="0" u="none" strike="noStrike">
                <a:highlight>
                  <a:srgbClr val="000000">
                    <a:alpha val="0"/>
                  </a:srgbClr>
                </a:highlight>
                <a:latin typeface="Arial"/>
              </a:rPr>
              <a:t>Adeegyada deegaanka</a:t>
            </a:r>
            <a:endParaRPr lang="so" b="1"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ABCAEDFC-FDFF-D83F-D8DC-2167EB90E61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38380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62DE0C6-F235-4B4C-A2CC-5338213DE02B}"/>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9EA0BC86-39AE-40DE-E414-1688571ED73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24382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9AAECD7-5966-4B76-F224-905334A6078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42450CF-594C-710C-87DD-50F7150B8DF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03202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47D9041-9B09-6835-1789-FBC05197961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BBE87CE-33E9-80C7-8EAA-27E84049FF0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23427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CFBBC3-BE3C-F3A1-B0F1-B7642DD47B6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597686B-F8C6-7460-7739-CBC44C3344A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3754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0C65569-BDA7-5C0F-64D7-195E0A66825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FE62841-CDC3-CF00-5123-2F5E5659977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02228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F49A43C-50F9-FF67-9045-4DEC0E237AE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89BE902-7831-6B6D-C1A9-20209D2C0E8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6503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2B0E14B-F33C-4580-737F-DD9DF7EC71B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67CA60A-D4EB-F2DD-23E1-A576CFCE40D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45418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TotalTime>
  <Words>2165</Words>
  <Application>Microsoft Office PowerPoint</Application>
  <PresentationFormat>Widescreen</PresentationFormat>
  <Paragraphs>176</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Aptos</vt:lpstr>
      <vt:lpstr>Aptos Display</vt:lpstr>
      <vt:lpstr>Arial</vt:lpstr>
      <vt:lpstr>Calibri</vt:lpstr>
      <vt:lpstr>Office Theme</vt:lpstr>
      <vt:lpstr>Joogsiga caadada iyo caafimaadkaaga</vt:lpstr>
      <vt:lpstr>PowerPoint Presentation</vt:lpstr>
      <vt:lpstr>Jirkayga. Caafimaadkayga. Qalabka waxbarashada caafimaadka.</vt:lpstr>
      <vt:lpstr>PowerPoint Presentation</vt:lpstr>
      <vt:lpstr>PowerPoint Presentation</vt:lpstr>
      <vt:lpstr>PowerPoint Presentation</vt:lpstr>
      <vt:lpstr>PowerPoint Presentation</vt:lpstr>
      <vt:lpstr>PowerPoint Presentation</vt:lpstr>
      <vt:lpstr>PowerPoint Presentation</vt:lpstr>
      <vt:lpstr>Weli uur waad yeelan kartaa ilaa 2 sano kadib caadadaada ugu dambeysay. </vt:lpstr>
      <vt:lpstr>Ogow calaamadaha joogsiga caadada</vt:lpstr>
      <vt:lpstr>PowerPoint Presentation</vt:lpstr>
      <vt:lpstr>PowerPoint Presentation</vt:lpstr>
      <vt:lpstr>PowerPoint Presentation</vt:lpstr>
      <vt:lpstr>PowerPoint Presentation</vt:lpstr>
      <vt:lpstr>PowerPoint Presentation</vt:lpstr>
      <vt:lpstr>PowerPoint Presentation</vt:lpstr>
      <vt:lpstr>Maaree calaamadahaaga ee joogsiga caadada</vt:lpstr>
      <vt:lpstr>PowerPoint Presentation</vt:lpstr>
      <vt:lpstr>PowerPoint Presentation</vt:lpstr>
      <vt:lpstr>Is deji.</vt:lpstr>
      <vt:lpstr>Naso.</vt:lpstr>
      <vt:lpstr>PowerPoint Presentation</vt:lpstr>
      <vt:lpstr>PowerPoint Presentation</vt:lpstr>
      <vt:lpstr>PowerPoint Presentation</vt:lpstr>
      <vt:lpstr>Caafimaad qab ka dib joogsiga caadada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Xusuusnow…</vt:lpstr>
      <vt:lpstr>Adeegyada deegaanka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5</cp:revision>
  <dcterms:created xsi:type="dcterms:W3CDTF">2024-08-05T00:23:53Z</dcterms:created>
  <dcterms:modified xsi:type="dcterms:W3CDTF">2024-09-18T03:19:04Z</dcterms:modified>
</cp:coreProperties>
</file>