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80" autoAdjust="0"/>
  </p:normalViewPr>
  <p:slideViewPr>
    <p:cSldViewPr snapToGrid="0">
      <p:cViewPr varScale="1">
        <p:scale>
          <a:sx n="132" d="100"/>
          <a:sy n="132" d="100"/>
        </p:scale>
        <p:origin x="1374" y="126"/>
      </p:cViewPr>
      <p:guideLst/>
    </p:cSldViewPr>
  </p:slideViewPr>
  <p:notesTextViewPr>
    <p:cViewPr>
      <p:scale>
        <a:sx n="1" d="1"/>
        <a:sy n="1" d="1"/>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2F21AFE-CAB2-4F67-87A0-005E121B1145}"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380DE2B-7C99-4705-BBB4-2A6BA996B1E4}" type="slidenum">
              <a:rPr lang="en-AU" smtClean="0"/>
              <a:t>‹#›</a:t>
            </a:fld>
            <a:endParaRPr lang="en-AU"/>
          </a:p>
        </p:txBody>
      </p:sp>
    </p:spTree>
    <p:extLst>
      <p:ext uri="{BB962C8B-B14F-4D97-AF65-F5344CB8AC3E}">
        <p14:creationId xmlns:p14="http://schemas.microsoft.com/office/powerpoint/2010/main" val="206249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hi" sz="1200" b="0" i="0" u="none" strike="noStrike" dirty="0">
                <a:highlight>
                  <a:srgbClr val="000000">
                    <a:alpha val="0"/>
                  </a:srgbClr>
                </a:highlight>
                <a:latin typeface="Noto Sans Devanagari" panose="020B0502040504020204" pitchFamily="34"/>
                <a:ea typeface="Arial Unicode MS"/>
                <a:cs typeface="Noto Sans Devanagari" panose="020B0502040504020204" pitchFamily="34"/>
              </a:rPr>
              <a:t>आज हम </a:t>
            </a:r>
            <a:r>
              <a:rPr lang="hi" sz="1200" b="1" i="0" u="none" strike="noStrike" dirty="0">
                <a:highlight>
                  <a:srgbClr val="000000">
                    <a:alpha val="0"/>
                  </a:srgbClr>
                </a:highlight>
                <a:latin typeface="Noto Sans Devanagari" panose="020B0502040504020204" pitchFamily="34"/>
                <a:ea typeface="Arial Unicode MS"/>
                <a:cs typeface="Noto Sans Devanagari" panose="020B0502040504020204" pitchFamily="34"/>
              </a:rPr>
              <a:t>रजोनिवृत्ति</a:t>
            </a:r>
            <a:r>
              <a:rPr lang="hi" sz="1200" b="0" i="0" u="none" strike="noStrike" dirty="0">
                <a:highlight>
                  <a:srgbClr val="000000">
                    <a:alpha val="0"/>
                  </a:srgbClr>
                </a:highlight>
                <a:latin typeface="Noto Sans Devanagari" panose="020B0502040504020204" pitchFamily="34"/>
                <a:ea typeface="Arial Unicode MS"/>
                <a:cs typeface="Noto Sans Devanagari" panose="020B0502040504020204" pitchFamily="34"/>
              </a:rPr>
              <a:t> के बारे में बात करेंगे:</a:t>
            </a:r>
            <a:endParaRPr lang="en-AU" sz="1200" dirty="0">
              <a:latin typeface="Noto Sans Devanagari" panose="020B0502040504020204" pitchFamily="34"/>
              <a:ea typeface="Calibri" panose="020F0502020204030204" pitchFamily="34" charset="0"/>
              <a:cs typeface="Noto Sans Devanagari" panose="020B0502040504020204" pitchFamily="34"/>
            </a:endParaRPr>
          </a:p>
          <a:p>
            <a:pPr marL="302066" indent="-302066"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a:ea typeface="Arial Unicode MS"/>
                <a:cs typeface="Noto Sans Devanagari" panose="020B0502040504020204" pitchFamily="34"/>
              </a:rPr>
              <a:t>यह क्या है</a:t>
            </a:r>
            <a:endParaRPr lang="en-AU" sz="1200" dirty="0">
              <a:latin typeface="Noto Sans Devanagari" panose="020B0502040504020204" pitchFamily="34"/>
              <a:ea typeface="Calibri" panose="020F0502020204030204" pitchFamily="34" charset="0"/>
              <a:cs typeface="Noto Sans Devanagari" panose="020B0502040504020204" pitchFamily="34"/>
            </a:endParaRPr>
          </a:p>
          <a:p>
            <a:pPr marL="302066" indent="-302066"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a:ea typeface="Arial Unicode MS"/>
                <a:cs typeface="Noto Sans Devanagari" panose="020B0502040504020204" pitchFamily="34"/>
              </a:rPr>
              <a:t>ऐसा क्यों और कब होता है</a:t>
            </a:r>
            <a:endParaRPr lang="en-AU" sz="1200" dirty="0">
              <a:latin typeface="Noto Sans Devanagari" panose="020B0502040504020204" pitchFamily="34"/>
              <a:ea typeface="Calibri" panose="020F0502020204030204" pitchFamily="34" charset="0"/>
              <a:cs typeface="Noto Sans Devanagari" panose="020B0502040504020204" pitchFamily="34"/>
            </a:endParaRPr>
          </a:p>
          <a:p>
            <a:pPr marL="302066" indent="-302066"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a:ea typeface="Arial Unicode MS"/>
                <a:cs typeface="Noto Sans Devanagari" panose="020B0502040504020204" pitchFamily="34"/>
              </a:rPr>
              <a:t>रजोनिवृत्ति के लक्षण क्या हैं और उन्हें कैसे प्रबंधित करें</a:t>
            </a:r>
            <a:endParaRPr lang="en-AU" sz="1200" dirty="0">
              <a:latin typeface="Noto Sans Devanagari" panose="020B0502040504020204" pitchFamily="34"/>
              <a:ea typeface="Calibri" panose="020F0502020204030204" pitchFamily="34" charset="0"/>
              <a:cs typeface="Noto Sans Devanagari" panose="020B0502040504020204" pitchFamily="34"/>
            </a:endParaRPr>
          </a:p>
          <a:p>
            <a:pPr marL="302066" indent="-302066"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a:ea typeface="Arial Unicode MS"/>
                <a:cs typeface="Noto Sans Devanagari" panose="020B0502040504020204" pitchFamily="34"/>
              </a:rPr>
              <a:t>रजोनिवृत्ति के दौरान और बाद में अपने स्वास्थ्य की देखभाल किस तरह से करें।</a:t>
            </a:r>
            <a:endParaRPr lang="en-AU" sz="1200" dirty="0">
              <a:latin typeface="Noto Sans Devanagari" panose="020B0502040504020204" pitchFamily="34"/>
              <a:ea typeface="Calibri" panose="020F0502020204030204" pitchFamily="34" charset="0"/>
              <a:cs typeface="Noto Sans Devanagari" panose="020B0502040504020204" pitchFamily="34"/>
            </a:endParaRPr>
          </a:p>
          <a:p>
            <a:pPr>
              <a:lnSpc>
                <a:spcPct val="100000"/>
              </a:lnSpc>
              <a:spcAft>
                <a:spcPct val="0"/>
              </a:spcAft>
            </a:pPr>
            <a:endParaRPr lang="en-AU" sz="1200" dirty="0">
              <a:latin typeface="Noto Sans Devanagari" panose="020B0502040504020204" pitchFamily="34"/>
              <a:cs typeface="Noto Sans Devanagari" panose="020B0502040504020204" pitchFamily="34"/>
            </a:endParaRPr>
          </a:p>
          <a:p>
            <a:pPr rtl="0">
              <a:lnSpc>
                <a:spcPct val="100000"/>
              </a:lnSpc>
              <a:spcAft>
                <a:spcPct val="0"/>
              </a:spcAft>
            </a:pPr>
            <a:r>
              <a:rPr lang="hi" sz="1200" b="0" i="1" u="none" strike="noStrike" dirty="0">
                <a:highlight>
                  <a:srgbClr val="000000">
                    <a:alpha val="0"/>
                  </a:srgbClr>
                </a:highlight>
                <a:latin typeface="Noto Sans Devanagari" panose="020B0502040504020204" pitchFamily="34"/>
                <a:ea typeface="Arial Unicode MS"/>
                <a:cs typeface="Noto Sans Devanagari" panose="020B0502040504020204" pitchFamily="34"/>
              </a:rPr>
              <a:t>समन्वयक के लिए नोट: हम समझते हैं कि कुछ संस्कृतियों के प्रतिभागियों को कुछ स्वास्थ्य संदेशों का सामना करना पड़ सकता हैं, जैसे कि सेक्स और गर्भनिरोधक के बारे में चर्चा। आप उन संदेशों को डिलीवर न करने या प्रतिभागियों के अनुरूप उनके डिलीवर करने के तरीके को बदलने का विकल्प चुन सकते/ती हैं।</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a:t>
            </a:fld>
            <a:endParaRPr lang="en-AU"/>
          </a:p>
        </p:txBody>
      </p:sp>
    </p:spTree>
    <p:extLst>
      <p:ext uri="{BB962C8B-B14F-4D97-AF65-F5344CB8AC3E}">
        <p14:creationId xmlns:p14="http://schemas.microsoft.com/office/powerpoint/2010/main" val="345207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tabLst>
                <a:tab pos="3430131" algn="l"/>
              </a:tabLst>
            </a:pPr>
            <a:r>
              <a:rPr lang="hi" sz="1200" b="0" i="0" u="none" strike="noStrike" dirty="0">
                <a:highlight>
                  <a:srgbClr val="000000">
                    <a:alpha val="0"/>
                  </a:srgbClr>
                </a:highlight>
                <a:latin typeface="Times New Roman" panose="02020603050405020304" pitchFamily="18" charset="0"/>
                <a:ea typeface="Arial Unicode MS"/>
                <a:cs typeface="Times New Roman"/>
              </a:rPr>
              <a:t>आप अनियमित मासिक धर्म होने पर भी और आपके आखिरी मासिक धर्म के 2 साल बाद तक गर्भवती हो सकती हैं।</a:t>
            </a:r>
            <a:endParaRPr lang="en-AU" sz="1200" dirty="0">
              <a:latin typeface="Times New Roman" panose="02020603050405020304" pitchFamily="18" charset="0"/>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tabLst>
                <a:tab pos="3430131" algn="l"/>
              </a:tabLst>
            </a:pPr>
            <a:r>
              <a:rPr lang="hi" sz="1200" b="0" i="0" u="none" strike="noStrike" dirty="0">
                <a:highlight>
                  <a:srgbClr val="000000">
                    <a:alpha val="0"/>
                  </a:srgbClr>
                </a:highlight>
                <a:latin typeface="Times New Roman" panose="02020603050405020304" pitchFamily="18" charset="0"/>
                <a:ea typeface="Arial Unicode MS"/>
                <a:cs typeface="Times New Roman"/>
              </a:rPr>
              <a:t>यदि आप गर्भवती नहीं होना चाहती हैं, तो अपनी आखिरी मासिक धर्म के 2 साल बाद तक गर्भनिरोधक का उपयोग करें।</a:t>
            </a:r>
          </a:p>
          <a:p>
            <a:pPr marL="180000" indent="-180000" rtl="0">
              <a:lnSpc>
                <a:spcPct val="100000"/>
              </a:lnSpc>
              <a:spcAft>
                <a:spcPct val="0"/>
              </a:spcAft>
              <a:buFont typeface="Arial" panose="020B0604020202020204" pitchFamily="34" charset="0"/>
              <a:buChar char="•"/>
              <a:tabLst>
                <a:tab pos="3430131" algn="l"/>
              </a:tabLst>
            </a:pPr>
            <a:r>
              <a:rPr lang="hi" sz="1200" b="0" i="0" u="none" strike="noStrike" dirty="0">
                <a:highlight>
                  <a:srgbClr val="000000">
                    <a:alpha val="0"/>
                  </a:srgbClr>
                </a:highlight>
                <a:latin typeface="Times New Roman" panose="02020603050405020304" pitchFamily="18" charset="0"/>
                <a:ea typeface="Arial Unicode MS"/>
              </a:rPr>
              <a:t>गर्भनिरोधक एक ऐसी चीज है जिसे आप कर सकती हैं, ले सकती हैं या उपयोग कर सकती हैं यदि आप यौन संबंध रखती हैं लेकिन गर्भवती नहीं होना चाहती हैं, जैसे कंडोम का उपयोग करना या विशेष गोलियां लेना जो महिलाओं को गर्भवती होने से रोकती हैं।</a:t>
            </a:r>
            <a:endParaRPr lang="en-AU"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ct val="0"/>
              </a:spcAft>
            </a:pPr>
            <a:endParaRPr lang="en-AU" sz="1200" dirty="0">
              <a:latin typeface="Times New Roman" panose="02020603050405020304" pitchFamily="18" charset="0"/>
              <a:cs typeface="Times New Roman" panose="02020603050405020304" pitchFamily="18" charset="0"/>
            </a:endParaRPr>
          </a:p>
          <a:p>
            <a:pPr rtl="0">
              <a:lnSpc>
                <a:spcPct val="100000"/>
              </a:lnSpc>
              <a:spcAft>
                <a:spcPct val="0"/>
              </a:spcAft>
            </a:pPr>
            <a:r>
              <a:rPr lang="hi" sz="1200" b="0" i="1" u="none" strike="noStrike" dirty="0">
                <a:highlight>
                  <a:srgbClr val="000000">
                    <a:alpha val="0"/>
                  </a:srgbClr>
                </a:highlight>
                <a:latin typeface="Times New Roman" panose="02020603050405020304" pitchFamily="18" charset="0"/>
                <a:ea typeface="Arial Unicode MS"/>
              </a:rPr>
              <a:t>समन्वयक के लिए नोट: यदि आप प्रतिभागियों को संदेश देने के लिए उपयुक्त नहीं समझते/ती हैं तो आप इस संदेश को छोड़ सकते/ती हैं या इसे अलग तरीके से समझा सकते/ती हैं।</a:t>
            </a:r>
          </a:p>
          <a:p>
            <a:pPr>
              <a:lnSpc>
                <a:spcPct val="100000"/>
              </a:lnSpc>
              <a:spcAft>
                <a:spcPct val="0"/>
              </a:spcAft>
            </a:pPr>
            <a:r>
              <a:rPr lang="en-AU" sz="1200" dirty="0">
                <a:latin typeface="Times New Roman" panose="02020603050405020304" pitchFamily="18"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10</a:t>
            </a:fld>
            <a:endParaRPr lang="en-AU"/>
          </a:p>
        </p:txBody>
      </p:sp>
    </p:spTree>
    <p:extLst>
      <p:ext uri="{BB962C8B-B14F-4D97-AF65-F5344CB8AC3E}">
        <p14:creationId xmlns:p14="http://schemas.microsoft.com/office/powerpoint/2010/main" val="1589570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Times New Roman" panose="02020603050405020304" pitchFamily="18" charset="0"/>
                <a:ea typeface="Arial Unicode MS"/>
              </a:rPr>
              <a:t>आइए रजोनिवृत्ति के लक्षणों के बारे में बात करते हैं।</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11</a:t>
            </a:fld>
            <a:endParaRPr lang="en-AU"/>
          </a:p>
        </p:txBody>
      </p:sp>
    </p:spTree>
    <p:extLst>
      <p:ext uri="{BB962C8B-B14F-4D97-AF65-F5344CB8AC3E}">
        <p14:creationId xmlns:p14="http://schemas.microsoft.com/office/powerpoint/2010/main" val="344640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cs typeface="Times New Roman"/>
              </a:rPr>
              <a:t>रजोनिवृत्ति के समय के आसपास, आप अपने शरीर में परिवर्तन और आप कैसा महसूस करती हैं, यह भी देख सकती हैं। ये बदलाव रजोनिवृत्ति के लक्षण हैं।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12</a:t>
            </a:fld>
            <a:endParaRPr lang="en-AU"/>
          </a:p>
        </p:txBody>
      </p:sp>
    </p:spTree>
    <p:extLst>
      <p:ext uri="{BB962C8B-B14F-4D97-AF65-F5344CB8AC3E}">
        <p14:creationId xmlns:p14="http://schemas.microsoft.com/office/powerpoint/2010/main" val="184209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hi" sz="1200" b="0" i="0" u="none" strike="noStrike" dirty="0">
                <a:highlight>
                  <a:srgbClr val="000000">
                    <a:alpha val="0"/>
                  </a:srgbClr>
                </a:highlight>
                <a:latin typeface="Times New Roman" panose="02020603050405020304" pitchFamily="18" charset="0"/>
                <a:ea typeface="Arial Unicode MS"/>
                <a:cs typeface="Noto Sans Devanagari" panose="020B0502040504020204" pitchFamily="34" charset="0"/>
              </a:rPr>
              <a:t>आपको रजोनिवृत्ति के ये लक्षण हो सकते हैं:</a:t>
            </a:r>
            <a:endParaRPr lang="en-AU" sz="1200" dirty="0">
              <a:latin typeface="Times New Roman" panose="02020603050405020304" pitchFamily="18" charset="0"/>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Times New Roman" panose="02020603050405020304" pitchFamily="18" charset="0"/>
                <a:ea typeface="Arial Unicode MS"/>
                <a:cs typeface="Noto Sans Devanagari" panose="020B0502040504020204" pitchFamily="34" charset="0"/>
              </a:rPr>
              <a:t>गर्मी लगना - जब आप अचानक गर्म महसूस करती हैं और पसीना आने लगता है </a:t>
            </a:r>
          </a:p>
          <a:p>
            <a:pPr marL="182667" indent="-182667"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Times New Roman" panose="02020603050405020304" pitchFamily="18" charset="0"/>
                <a:ea typeface="Arial Unicode MS"/>
                <a:cs typeface="Noto Sans Devanagari" panose="020B0502040504020204" pitchFamily="34" charset="0"/>
              </a:rPr>
              <a:t>रात को पसीना आना - </a:t>
            </a:r>
            <a:r>
              <a:rPr lang="hi" sz="1200" b="0" i="0" u="none" strike="noStrike" dirty="0">
                <a:highlight>
                  <a:srgbClr val="000000">
                    <a:alpha val="0"/>
                  </a:srgbClr>
                </a:highlight>
                <a:latin typeface="MS Gothic" panose="020B0609070205080204" pitchFamily="49" charset="-128"/>
                <a:ea typeface="MS Gothic" panose="020B0609070205080204" pitchFamily="49" charset="-128"/>
                <a:cs typeface="Noto Sans Devanagari" panose="020B0502040504020204" pitchFamily="34" charset="0"/>
              </a:rPr>
              <a:t>जब आपको रात में बहुत पसीना आता है, जिससे आपके कपड़े और चादरें गीली हो जाती हैं</a:t>
            </a:r>
          </a:p>
          <a:p>
            <a:pPr marL="182667" indent="-182667"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MS Gothic" panose="020B0609070205080204" pitchFamily="49" charset="-128"/>
                <a:ea typeface="MS Gothic" panose="020B0609070205080204" pitchFamily="49" charset="-128"/>
                <a:cs typeface="Noto Sans Devanagari" panose="020B0502040504020204" pitchFamily="34" charset="0"/>
              </a:rPr>
              <a:t>एक सूखी योनि, जो आपके लिए सेक्स को </a:t>
            </a:r>
            <a:r>
              <a:rPr lang="hi" sz="1200" b="0" i="0" u="none" strike="noStrike" dirty="0">
                <a:highlight>
                  <a:srgbClr val="000000">
                    <a:alpha val="0"/>
                  </a:srgbClr>
                </a:highlight>
                <a:latin typeface="Times New Roman" panose="02020603050405020304" pitchFamily="18" charset="0"/>
                <a:ea typeface="Arial Unicode MS"/>
                <a:cs typeface="Noto Sans Devanagari" panose="020B0502040504020204" pitchFamily="34" charset="0"/>
              </a:rPr>
              <a:t>दर्दनाक बना सकती है </a:t>
            </a:r>
          </a:p>
          <a:p>
            <a:pPr marL="182667" indent="-182667" algn="l" defTabSz="914400" rtl="0" eaLnBrk="1" latinLnBrk="0" hangingPunct="1">
              <a:lnSpc>
                <a:spcPct val="100000"/>
              </a:lnSpc>
              <a:spcAft>
                <a:spcPct val="0"/>
              </a:spcAft>
              <a:buFont typeface="Arial" panose="020B0604020202020204" pitchFamily="34" charset="0"/>
              <a:buChar char="•"/>
            </a:pPr>
            <a:r>
              <a:rPr lang="hi-IN" sz="1200" b="0" i="0" u="none" strike="noStrike" kern="1200" dirty="0">
                <a:solidFill>
                  <a:schemeClr val="tx1"/>
                </a:solidFill>
                <a:highlight>
                  <a:srgbClr val="000000">
                    <a:alpha val="0"/>
                  </a:srgbClr>
                </a:highlight>
                <a:latin typeface="Times New Roman" panose="02020603050405020304" pitchFamily="18" charset="0"/>
                <a:cs typeface="Noto Sans Devanagari" panose="020B0502040504020204" pitchFamily="34" charset="0"/>
              </a:rPr>
              <a:t>पेशाब करते समय दर्द होना और बार-बार संक्रमण होना</a:t>
            </a:r>
            <a:endParaRPr lang="it-AU" sz="1200" b="0" i="0" u="none" strike="noStrike" kern="1200" dirty="0">
              <a:solidFill>
                <a:schemeClr val="tx1"/>
              </a:solidFill>
              <a:highlight>
                <a:srgbClr val="000000">
                  <a:alpha val="0"/>
                </a:srgbClr>
              </a:highlight>
              <a:latin typeface="Times New Roman" panose="02020603050405020304" pitchFamily="18"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Times New Roman" panose="02020603050405020304" pitchFamily="18" charset="0"/>
                <a:ea typeface="Arial Unicode MS"/>
                <a:cs typeface="Noto Sans Devanagari" panose="020B0502040504020204" pitchFamily="34" charset="0"/>
              </a:rPr>
              <a:t>शरीर में पीड़ा और दर्द - जब आपके शरीर में दर्द होता है </a:t>
            </a:r>
          </a:p>
          <a:p>
            <a:pPr marL="182667" indent="-182667"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Times New Roman" panose="02020603050405020304" pitchFamily="18" charset="0"/>
                <a:ea typeface="Arial Unicode MS"/>
                <a:cs typeface="Noto Sans Devanagari" panose="020B0502040504020204" pitchFamily="34" charset="0"/>
              </a:rPr>
              <a:t>सिरदर्द।</a:t>
            </a:r>
          </a:p>
          <a:p>
            <a:pPr rtl="0">
              <a:lnSpc>
                <a:spcPct val="100000"/>
              </a:lnSpc>
              <a:spcAft>
                <a:spcPct val="0"/>
              </a:spcAft>
            </a:pPr>
            <a:r>
              <a:rPr lang="hi" sz="1200" b="0" i="0" u="none" strike="noStrike" dirty="0">
                <a:highlight>
                  <a:srgbClr val="000000">
                    <a:alpha val="0"/>
                  </a:srgbClr>
                </a:highlight>
                <a:latin typeface="Times New Roman" panose="02020603050405020304" pitchFamily="18" charset="0"/>
                <a:ea typeface="Arial Unicode MS"/>
                <a:cs typeface="Noto Sans Devanagari" panose="020B0502040504020204" pitchFamily="34" charset="0"/>
              </a:rPr>
              <a:t>कई महिलाओं में ये लक्षण होते हैं।</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13</a:t>
            </a:fld>
            <a:endParaRPr lang="en-AU"/>
          </a:p>
        </p:txBody>
      </p:sp>
    </p:spTree>
    <p:extLst>
      <p:ext uri="{BB962C8B-B14F-4D97-AF65-F5344CB8AC3E}">
        <p14:creationId xmlns:p14="http://schemas.microsoft.com/office/powerpoint/2010/main" val="3356532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hi" sz="1200" b="0" i="0" u="none" strike="noStrike" dirty="0">
                <a:highlight>
                  <a:srgbClr val="000000">
                    <a:alpha val="0"/>
                  </a:srgbClr>
                </a:highlight>
                <a:latin typeface="Arial Unicode MS"/>
                <a:ea typeface="Arial Unicode MS"/>
                <a:cs typeface="Times New Roman"/>
              </a:rPr>
              <a:t>आपको यह भी हो सकते हैं:</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सामान्य से अधिक थकान महसूस करना</a:t>
            </a:r>
          </a:p>
          <a:p>
            <a:pPr marL="182667" indent="-182667" defTabSz="966612" rtl="0">
              <a:lnSpc>
                <a:spcPct val="100000"/>
              </a:lnSpc>
              <a:spcAft>
                <a:spcPct val="0"/>
              </a:spcAft>
              <a:buFont typeface="Arial" panose="020B0604020202020204" pitchFamily="34" charset="0"/>
              <a:buChar char="•"/>
              <a:defRPr/>
            </a:pPr>
            <a:r>
              <a:rPr lang="hi" sz="1200" b="0" i="0" u="none" strike="noStrike" dirty="0">
                <a:highlight>
                  <a:srgbClr val="000000">
                    <a:alpha val="0"/>
                  </a:srgbClr>
                </a:highlight>
                <a:latin typeface="Arial Unicode MS"/>
                <a:ea typeface="Arial Unicode MS"/>
                <a:cs typeface="Times New Roman"/>
              </a:rPr>
              <a:t>सोने या सोते रहने में परेशानी होना।</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14</a:t>
            </a:fld>
            <a:endParaRPr lang="en-AU"/>
          </a:p>
        </p:txBody>
      </p:sp>
    </p:spTree>
    <p:extLst>
      <p:ext uri="{BB962C8B-B14F-4D97-AF65-F5344CB8AC3E}">
        <p14:creationId xmlns:p14="http://schemas.microsoft.com/office/powerpoint/2010/main" val="1055990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hi" sz="1200" b="0" i="0" u="none" strike="noStrike" dirty="0">
                <a:highlight>
                  <a:srgbClr val="000000">
                    <a:alpha val="0"/>
                  </a:srgbClr>
                </a:highlight>
                <a:latin typeface="Arial Unicode MS"/>
                <a:ea typeface="Arial Unicode MS"/>
                <a:cs typeface="Times New Roman"/>
              </a:rPr>
              <a:t>आपको यह भी हो सकते हैं:</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Arial Unicode MS"/>
                <a:ea typeface="Arial Unicode MS"/>
                <a:cs typeface="Times New Roman"/>
              </a:rPr>
              <a:t>क्रोधी या दुखी महसूस करना</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Arial Unicode MS"/>
                <a:ea typeface="Arial Unicode MS"/>
                <a:cs typeface="Times New Roman"/>
              </a:rPr>
              <a:t>वजन बढ़ना, खासकर आपकी कमर के आसपास।</a:t>
            </a:r>
            <a:endParaRPr lang="en-AU"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15</a:t>
            </a:fld>
            <a:endParaRPr lang="en-AU"/>
          </a:p>
        </p:txBody>
      </p:sp>
    </p:spTree>
    <p:extLst>
      <p:ext uri="{BB962C8B-B14F-4D97-AF65-F5344CB8AC3E}">
        <p14:creationId xmlns:p14="http://schemas.microsoft.com/office/powerpoint/2010/main" val="69835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defTabSz="966612" rtl="0">
              <a:lnSpc>
                <a:spcPct val="100000"/>
              </a:lnSpc>
              <a:spcBef>
                <a:spcPct val="0"/>
              </a:spcBef>
              <a:spcAft>
                <a:spcPct val="0"/>
              </a:spcAft>
              <a:buFont typeface="Arial" panose="020B0604020202020204" pitchFamily="34" charset="0"/>
              <a:buChar char="•"/>
              <a:defRPr/>
            </a:pPr>
            <a:r>
              <a:rPr lang="hi" sz="1200" b="0" i="0" u="none" strike="noStrike" dirty="0">
                <a:highlight>
                  <a:srgbClr val="000000">
                    <a:alpha val="0"/>
                  </a:srgbClr>
                </a:highlight>
                <a:latin typeface="Arial Unicode MS"/>
                <a:ea typeface="Arial Unicode MS"/>
                <a:cs typeface="Times New Roman"/>
              </a:rPr>
              <a:t>रजोनिवृत्ति के साथ प्रत्येक महिला का एक अलग अनुभव होगा। </a:t>
            </a:r>
          </a:p>
          <a:p>
            <a:pPr marL="182667" marR="0" lvl="0" indent="-182667" algn="l" defTabSz="966612"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solidFill>
                  <a:srgbClr val="000000"/>
                </a:solidFill>
                <a:highlight>
                  <a:srgbClr val="000000">
                    <a:alpha val="0"/>
                  </a:srgbClr>
                </a:highlight>
                <a:latin typeface="Arial Unicode MS"/>
                <a:ea typeface="Arial Unicode MS"/>
              </a:rPr>
              <a:t>हो सकता है कि आपके कोई लक्षण न हों, आपके केवल कुछ लक्षण हों, या आपके ऐसे लक्षण हो सकते हैं जिनका सामना करना आपको बहुत कठिन लगता है।</a:t>
            </a:r>
            <a:endParaRPr lang="en-AU" sz="1200" b="0" i="0" u="none" strike="noStrike" dirty="0">
              <a:solidFill>
                <a:srgbClr val="000000"/>
              </a:solidFill>
              <a:highlight>
                <a:srgbClr val="000000">
                  <a:alpha val="0"/>
                </a:srgbClr>
              </a:highlight>
              <a:latin typeface="Arial Unicode MS"/>
              <a:ea typeface="Arial Unicode MS"/>
            </a:endParaRPr>
          </a:p>
          <a:p>
            <a:pPr marL="0" marR="0" lvl="0" indent="0" algn="l" defTabSz="966612" rtl="0" eaLnBrk="1" fontAlgn="auto" latinLnBrk="0" hangingPunct="1">
              <a:lnSpc>
                <a:spcPct val="100000"/>
              </a:lnSpc>
              <a:spcBef>
                <a:spcPct val="0"/>
              </a:spcBef>
              <a:spcAft>
                <a:spcPct val="0"/>
              </a:spcAft>
              <a:buClrTx/>
              <a:buSzTx/>
              <a:buFont typeface="Arial" panose="020B0604020202020204" pitchFamily="34" charset="0"/>
              <a:buNone/>
              <a:defRPr/>
            </a:pPr>
            <a:endParaRPr lang="en-AU" sz="1200" dirty="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80DE2B-7C99-4705-BBB4-2A6BA996B1E4}" type="slidenum">
              <a:rPr lang="en-AU" smtClean="0"/>
              <a:t>16</a:t>
            </a:fld>
            <a:endParaRPr lang="en-AU"/>
          </a:p>
        </p:txBody>
      </p:sp>
    </p:spTree>
    <p:extLst>
      <p:ext uri="{BB962C8B-B14F-4D97-AF65-F5344CB8AC3E}">
        <p14:creationId xmlns:p14="http://schemas.microsoft.com/office/powerpoint/2010/main" val="128171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सामान्य लक्षण, जैसे गर्मी लगना और पसीना महसूस करना, अक्सर अपने आप दूर हो जाएगा। कई महिलाएं बिना किसी चिकित्सकीय उपचार के इन लक्षणों का सामना कर सकती हैं।  </a:t>
            </a: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आपके शरीर में कुछ परिवर्तन, जैसे शुष्क योनि, जारी रह सकते हैं और इनसे निपटने में आपकी सहायता के लिए चिकित्सा उपचार की आवश्यकता हो सकती है।</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Arial Unicode MS"/>
                <a:ea typeface="Arial Unicode MS"/>
                <a:cs typeface="Times New Roman"/>
              </a:rPr>
              <a:t>आइए अब बात करते हैं कि लक्षणों को कम करने और बेहतर महसूस करने के लिए हम क्या कर सकते हैं।</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1240" indent="-181240">
              <a:lnSpc>
                <a:spcPct val="100000"/>
              </a:lnSpc>
              <a:spcAft>
                <a:spcPct val="0"/>
              </a:spcAft>
              <a:buFont typeface="Arial" panose="020B0604020202020204" pitchFamily="34" charset="0"/>
              <a:buChar cha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17</a:t>
            </a:fld>
            <a:endParaRPr lang="en-AU"/>
          </a:p>
        </p:txBody>
      </p:sp>
    </p:spTree>
    <p:extLst>
      <p:ext uri="{BB962C8B-B14F-4D97-AF65-F5344CB8AC3E}">
        <p14:creationId xmlns:p14="http://schemas.microsoft.com/office/powerpoint/2010/main" val="324264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Arial Unicode MS"/>
                <a:ea typeface="Arial Unicode MS"/>
              </a:rPr>
              <a:t>यदि रजोनिवृत्ति के लक्षण आपको परेशान करते हैं, तो कुछ चीजें हैं जो आप बेहतर महसूस करने के लिए कर सकती हैं।</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18</a:t>
            </a:fld>
            <a:endParaRPr lang="en-AU"/>
          </a:p>
        </p:txBody>
      </p:sp>
    </p:spTree>
    <p:extLst>
      <p:ext uri="{BB962C8B-B14F-4D97-AF65-F5344CB8AC3E}">
        <p14:creationId xmlns:p14="http://schemas.microsoft.com/office/powerpoint/2010/main" val="4170717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hi" sz="1200" b="0" i="0" u="none" strike="noStrike" dirty="0">
                <a:highlight>
                  <a:srgbClr val="000000">
                    <a:alpha val="0"/>
                  </a:srgbClr>
                </a:highlight>
                <a:latin typeface="Arial Unicode MS"/>
                <a:ea typeface="Arial Unicode MS"/>
                <a:cs typeface="Times New Roman"/>
              </a:rPr>
              <a:t>रजोनिवृत्ति के दौरान और बाद में बेहतर महसूस करने और स्वस्थ रहने के लिए:</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पुष्टिवर्धक भोजन खाएं - सब्जियां, फल, साबुत अनाज, पतला मांस (अधिक वसा रहित), मछली, दूध और प्राकृतिक दही</a:t>
            </a:r>
          </a:p>
          <a:p>
            <a:pPr marL="180000" indent="-18000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खूब सारा पानी पीएं </a:t>
            </a:r>
            <a:r>
              <a:rPr lang="hi" sz="1200" b="0" i="0" u="none" strike="noStrike" dirty="0">
                <a:highlight>
                  <a:srgbClr val="000000">
                    <a:alpha val="0"/>
                  </a:srgbClr>
                </a:highlight>
                <a:latin typeface="Arial Unicode MS"/>
                <a:ea typeface="Arial Unicode MS"/>
              </a:rPr>
              <a:t>एक दिन में तरल पदार्थ का, 2 लीटर का लक्ष्य रखें, जो कि 8 कप है, इसमें ज्यादा पानी हों</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धूम्रपान न करें।</a:t>
            </a:r>
            <a:endParaRPr lang="en-AU" sz="1200" dirty="0">
              <a:latin typeface="+mn-lt"/>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19</a:t>
            </a:fld>
            <a:endParaRPr lang="en-AU"/>
          </a:p>
        </p:txBody>
      </p:sp>
    </p:spTree>
    <p:extLst>
      <p:ext uri="{BB962C8B-B14F-4D97-AF65-F5344CB8AC3E}">
        <p14:creationId xmlns:p14="http://schemas.microsoft.com/office/powerpoint/2010/main" val="73863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380DE2B-7C99-4705-BBB4-2A6BA996B1E4}" type="slidenum">
              <a:rPr lang="en-AU" smtClean="0"/>
              <a:t>2</a:t>
            </a:fld>
            <a:endParaRPr lang="en-AU"/>
          </a:p>
        </p:txBody>
      </p:sp>
    </p:spTree>
    <p:extLst>
      <p:ext uri="{BB962C8B-B14F-4D97-AF65-F5344CB8AC3E}">
        <p14:creationId xmlns:p14="http://schemas.microsoft.com/office/powerpoint/2010/main" val="159577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rtl="0">
              <a:lnSpc>
                <a:spcPct val="100000"/>
              </a:lnSpc>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प्रतिदिन घूमें-टहलें। उदाहरण के लिए, टहलने जाएं, व्यायाम करें, बगीचे में काम करें, तैरें, नृत्य करें।</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2667" indent="-182667" rtl="0">
              <a:lnSpc>
                <a:spcPct val="100000"/>
              </a:lnSpc>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हर रात लगभग 8 घंटे की नींद लें।</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20</a:t>
            </a:fld>
            <a:endParaRPr lang="en-AU"/>
          </a:p>
        </p:txBody>
      </p:sp>
    </p:spTree>
    <p:extLst>
      <p:ext uri="{BB962C8B-B14F-4D97-AF65-F5344CB8AC3E}">
        <p14:creationId xmlns:p14="http://schemas.microsoft.com/office/powerpoint/2010/main" val="3655924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खुद को ठंडा रखने की कोशिश करें:</a:t>
            </a: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pPr marL="380556" lvl="1" indent="-180000" rtl="0">
              <a:lnSpc>
                <a:spcPct val="100000"/>
              </a:lnSpc>
              <a:spcAft>
                <a:spcPct val="0"/>
              </a:spcAft>
              <a:buFont typeface="Calibri" panose="020F050202020403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पंखे या एयर कंडीशनिंग, हाथ के पंखे और पानी के स्प्रे का उपयोग करें</a:t>
            </a:r>
            <a:endParaRPr lang="en-AU" sz="1200" dirty="0">
              <a:solidFill>
                <a:srgbClr val="000000"/>
              </a:solidFill>
              <a:latin typeface="Noto Sans Devanagari" panose="020B0502040504020204" pitchFamily="34" charset="0"/>
              <a:ea typeface="Calibri" panose="020F0502020204030204" pitchFamily="34" charset="0"/>
              <a:cs typeface="Noto Sans Devanagari" panose="020B0502040504020204" pitchFamily="34" charset="0"/>
            </a:endParaRPr>
          </a:p>
          <a:p>
            <a:pPr marL="380556" lvl="1" indent="-180000" rtl="0">
              <a:lnSpc>
                <a:spcPct val="100000"/>
              </a:lnSpc>
              <a:spcAft>
                <a:spcPct val="0"/>
              </a:spcAft>
              <a:buFont typeface="Calibri" panose="020F0502020204030204" pitchFamily="34" charset="0"/>
              <a:buChar char="-"/>
            </a:pPr>
            <a:r>
              <a:rPr lang="hi" sz="1200" b="0" i="0" u="none" strike="noStrike" dirty="0">
                <a:solidFill>
                  <a:srgbClr val="000000"/>
                </a:solidFill>
                <a:highlight>
                  <a:srgbClr val="000000">
                    <a:alpha val="0"/>
                  </a:srgbClr>
                </a:highlight>
                <a:latin typeface="Noto Sans Devanagari" panose="020B0502040504020204" pitchFamily="34" charset="0"/>
                <a:ea typeface="Arial Unicode MS"/>
                <a:cs typeface="Noto Sans Devanagari" panose="020B0502040504020204" pitchFamily="34" charset="0"/>
              </a:rPr>
              <a:t>एक के ऊपर एक कपड़े पहनें जिन्हें आप गर्मी लगने पर आसानी से उतार सकती हैं</a:t>
            </a:r>
          </a:p>
          <a:p>
            <a:pPr marL="380556" lvl="1" indent="-180000" rtl="0">
              <a:lnSpc>
                <a:spcPct val="100000"/>
              </a:lnSpc>
              <a:spcAft>
                <a:spcPct val="0"/>
              </a:spcAft>
              <a:buFont typeface="Calibri" panose="020F0502020204030204" pitchFamily="34" charset="0"/>
              <a:buChar char="-"/>
            </a:pPr>
            <a:r>
              <a:rPr lang="hi" sz="1200" b="0" i="0" u="none" strike="noStrike" dirty="0">
                <a:solidFill>
                  <a:srgbClr val="000000"/>
                </a:solidFill>
                <a:highlight>
                  <a:srgbClr val="000000">
                    <a:alpha val="0"/>
                  </a:srgbClr>
                </a:highlight>
                <a:latin typeface="Noto Sans Devanagari" panose="020B0502040504020204" pitchFamily="34" charset="0"/>
                <a:ea typeface="Arial Unicode MS"/>
                <a:cs typeface="Noto Sans Devanagari" panose="020B0502040504020204" pitchFamily="34" charset="0"/>
              </a:rPr>
              <a:t>शीतलपेय पियें।</a:t>
            </a: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pPr marL="182667" indent="-182667"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लुब्रिकेंट्स का प्रयोग करें। लुब्रिकेंट्स विशेष जेल, तरल और तेल होते हैं जिन्हें आप अपनी योनि के अंदर और अपने साथी के लिंग पर लगा सकते हैं ताकि योनि को अधिक नम बनाया जा सके और सेक्स के दौरान दर्द से बचा जा सके। आप उन्हें फार्मेसी या सुपरमार्केट में खरीद सकते हैं।</a:t>
            </a:r>
            <a:endParaRPr lang="en-AU" sz="1200" dirty="0">
              <a:latin typeface="Noto Sans Devanagari" panose="020B0502040504020204" pitchFamily="34" charset="0"/>
              <a:cs typeface="Noto Sans Devanagari" panose="020B0502040504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AU" sz="1200" i="1" dirty="0">
              <a:latin typeface="Noto Sans Devanagari" panose="020B0502040504020204" pitchFamily="34" charset="0"/>
              <a:cs typeface="Noto Sans Devanagari" panose="020B0502040504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1"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समन्वयक हेतु नोट : आप लुब्रिकेंट्स के बारे में संदेश देना छोड़ सकते/ती हैं या इसे अलग तरीके से समझा सकते/ती हैं यदि प्रदान किया गया शब्द प्रतिभागियों के लिए उपयुक्त नहीं है।</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21</a:t>
            </a:fld>
            <a:endParaRPr lang="en-AU"/>
          </a:p>
        </p:txBody>
      </p:sp>
    </p:spTree>
    <p:extLst>
      <p:ext uri="{BB962C8B-B14F-4D97-AF65-F5344CB8AC3E}">
        <p14:creationId xmlns:p14="http://schemas.microsoft.com/office/powerpoint/2010/main" val="2081726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आराम करने में आपकी मदद करने के लिए योग या ध्यान जैसी चीजों को आजमाएं। </a:t>
            </a: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pPr marL="180000" indent="-18000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अन्य लोगों से जुड़ें - अपने परिवार के साथ समय बिताएं, अपने दोस्तों को बुलाएं या उनके साथ टहलने जाएं या उनके साथ भोजन करें, पड़ोसियों के साथ बातचीत करें।</a:t>
            </a: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22</a:t>
            </a:fld>
            <a:endParaRPr lang="en-AU"/>
          </a:p>
        </p:txBody>
      </p:sp>
    </p:spTree>
    <p:extLst>
      <p:ext uri="{BB962C8B-B14F-4D97-AF65-F5344CB8AC3E}">
        <p14:creationId xmlns:p14="http://schemas.microsoft.com/office/powerpoint/2010/main" val="297874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आप अपने गृह देश और अपनी संस्कृति से ऐसी चीजें जान सकते हैं जो आपको रजोनिवृत्ति के लक्षणों से निपटने में मदद कर सकती हैं। </a:t>
            </a:r>
          </a:p>
          <a:p>
            <a:pPr marL="180000" indent="-18000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उनमें से कुछ चीजें ठीक हैं लेकिन कुछ सुरक्षित नहीं हो सकती हैं। यदि आप उनके बारे में सुनिश्चित नहीं हैं तो अपने डॉक्टर या नर्स से बात करें।</a:t>
            </a: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23</a:t>
            </a:fld>
            <a:endParaRPr lang="en-AU"/>
          </a:p>
        </p:txBody>
      </p:sp>
    </p:spTree>
    <p:extLst>
      <p:ext uri="{BB962C8B-B14F-4D97-AF65-F5344CB8AC3E}">
        <p14:creationId xmlns:p14="http://schemas.microsoft.com/office/powerpoint/2010/main" val="3950259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अपने डॉक्टर या नर्स से बात करें यदि:</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आपके लिए रजोनिवृत्ति से निपटना बहुत कठिन है </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रजोनिवृत्ति के लक्षण आपको परेशान कर रहे हैं या आपको वह करने से रोक रहे हैं जो आप अपने दैनिक जीवन में करना चाहती हैं</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आप अपने स्वास्थ्य को लेकर चिंतित हैं।</a:t>
            </a:r>
            <a:endParaRPr lang="en-AU" sz="1100" dirty="0">
              <a:latin typeface="Noto Sans Devanagari" panose="020B0502040504020204" pitchFamily="34" charset="0"/>
              <a:cs typeface="Noto Sans Devanagari" panose="020B0502040504020204" pitchFamily="34" charset="0"/>
            </a:endParaRP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24</a:t>
            </a:fld>
            <a:endParaRPr lang="en-AU"/>
          </a:p>
        </p:txBody>
      </p:sp>
    </p:spTree>
    <p:extLst>
      <p:ext uri="{BB962C8B-B14F-4D97-AF65-F5344CB8AC3E}">
        <p14:creationId xmlns:p14="http://schemas.microsoft.com/office/powerpoint/2010/main" val="209538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ऑस्ट्रेलिया में, रजोनिवृत्ति के लक्षणों से निपटने में आपकी मदद करने के लिए विभिन्न उपचार उपलब्ध हैं।</a:t>
            </a: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विभिन्न विकल्पों के बारे में बात करने के लिए अपने डॉक्टर या नर्स से मिलने के लिए अपॉइंटमेंट लें और एक ऐसा उपचार खोजें जो आपके लिए सही हो।</a:t>
            </a: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एक डॉक्टर आपको बेहतर महसूस करने में मदद करने के लिए दवा की सिफारिश भी कर सकता है।</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25</a:t>
            </a:fld>
            <a:endParaRPr lang="en-AU"/>
          </a:p>
        </p:txBody>
      </p:sp>
    </p:spTree>
    <p:extLst>
      <p:ext uri="{BB962C8B-B14F-4D97-AF65-F5344CB8AC3E}">
        <p14:creationId xmlns:p14="http://schemas.microsoft.com/office/powerpoint/2010/main" val="3757446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रजोनिवृत्ति के बाद आपका स्वस्थ रहना बहुत जरूरी है। </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26</a:t>
            </a:fld>
            <a:endParaRPr lang="en-AU"/>
          </a:p>
        </p:txBody>
      </p:sp>
    </p:spTree>
    <p:extLst>
      <p:ext uri="{BB962C8B-B14F-4D97-AF65-F5344CB8AC3E}">
        <p14:creationId xmlns:p14="http://schemas.microsoft.com/office/powerpoint/2010/main" val="2403713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रजोनिवृत्ति के बाद आपका स्वास्थ्य बदल जाता है। आपको इन बीमारियों के होने की अधिक संभावना है: </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हृदय रोग - उदाहरण के लिए, दिल का दौरा या स्ट्रोक</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ऑस्टियोपोरोसिस - जब आपकी हड्डियाँ कमजोर हो जाती हैं और अधिक आसानी से टूट सकती हैं</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टाइप 2 मधुमेह - जब आपके रक्त में बहुत अधिक शर्करा होती है, जो आपके शरीर के कुछ हिस्सों को नुकसान पहुंचा सकती है</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मनोभ्रंश - एक बीमारी जो आपके मस्तिष्क को प्रभावित करती है</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कुछ से कैंसर होता है।</a:t>
            </a:r>
          </a:p>
          <a:p>
            <a:pPr marL="0" indent="0" defTabSz="966612" rtl="0">
              <a:buFont typeface="Arial" panose="020B0604020202020204" pitchFamily="34" charset="0"/>
              <a:buNone/>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रजोनिवृत्ति के बाद अपने स्वास्थ्य का ध्यान रखना बहुत जरूरी है।</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27</a:t>
            </a:fld>
            <a:endParaRPr lang="en-AU"/>
          </a:p>
        </p:txBody>
      </p:sp>
    </p:spTree>
    <p:extLst>
      <p:ext uri="{BB962C8B-B14F-4D97-AF65-F5344CB8AC3E}">
        <p14:creationId xmlns:p14="http://schemas.microsoft.com/office/powerpoint/2010/main" val="1249225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ऐसी कई चीजें हैं जो आप कर सकती हैं जो आपको रजोनिवृत्ति के बाद स्वस्थ रहने में मदद करेंगी।</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28</a:t>
            </a:fld>
            <a:endParaRPr lang="en-AU"/>
          </a:p>
        </p:txBody>
      </p:sp>
    </p:spTree>
    <p:extLst>
      <p:ext uri="{BB962C8B-B14F-4D97-AF65-F5344CB8AC3E}">
        <p14:creationId xmlns:p14="http://schemas.microsoft.com/office/powerpoint/2010/main" val="178987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स्वस्थ वजन बनाएं रखने की कोशिश करें।</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पौष्टिक भोजन खाएं, जैसे रंगीन फल और सब्जियां, साबुत अनाज, पतला मांस, चिकन, मछली, टोफू, नट और बीज, दूध, दही।</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सीमित करें:</a:t>
            </a:r>
          </a:p>
          <a:p>
            <a:pPr marL="381600" lvl="1" indent="-181240" defTabSz="966612" rtl="0">
              <a:buFontTx/>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मीठे खाद्य पदार्थ, जैसे केक, कुकीज, पेस्ट्री, लॉली, चॉकलेट</a:t>
            </a:r>
          </a:p>
          <a:p>
            <a:pPr marL="381600" lvl="1" indent="-181240" defTabSz="966612" rtl="0">
              <a:buFontTx/>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मीठा पेय, जैसे शीतल पेय, पुष्टिकारक पेय, खेल और ऊर्जा पेय</a:t>
            </a: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pPr marL="381600" lvl="1" indent="-181240" defTabSz="966612" rtl="0">
              <a:buFontTx/>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तले हुए खाद्य पदार्थ, जैसे आलू के चिप्स, फास्ट-फूड बर्गर, कुरकुरी चीज़ें।</a:t>
            </a: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29</a:t>
            </a:fld>
            <a:endParaRPr lang="en-AU"/>
          </a:p>
        </p:txBody>
      </p:sp>
    </p:spTree>
    <p:extLst>
      <p:ext uri="{BB962C8B-B14F-4D97-AF65-F5344CB8AC3E}">
        <p14:creationId xmlns:p14="http://schemas.microsoft.com/office/powerpoint/2010/main" val="336137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a:t>
            </a:fld>
            <a:endParaRPr lang="en-AU"/>
          </a:p>
        </p:txBody>
      </p:sp>
    </p:spTree>
    <p:extLst>
      <p:ext uri="{BB962C8B-B14F-4D97-AF65-F5344CB8AC3E}">
        <p14:creationId xmlns:p14="http://schemas.microsoft.com/office/powerpoint/2010/main" val="1993363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यदि आप शराब पीते हैं, तो एक दिन में एक से अधिक ड्रिंक न पिएं।</a:t>
            </a:r>
          </a:p>
          <a:p>
            <a:pPr marL="181240" indent="-181240" defTabSz="966612" rtl="0">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धूम्रपान न करें।</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30</a:t>
            </a:fld>
            <a:endParaRPr lang="en-AU"/>
          </a:p>
        </p:txBody>
      </p:sp>
    </p:spTree>
    <p:extLst>
      <p:ext uri="{BB962C8B-B14F-4D97-AF65-F5344CB8AC3E}">
        <p14:creationId xmlns:p14="http://schemas.microsoft.com/office/powerpoint/2010/main" val="1820136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कुछ व्यायाम करें - हर दिन कम से कम 30 मिनट व्यायाम करने का प्रयास करें। </a:t>
            </a: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आप टहलने जा सकते हैं, तैर सकते हैं, साइकिल चला सकते हैं, बगीचे में काम कर सकते हैं या घर के काम कर सकते हैं।</a:t>
            </a: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लंबे समय तक न बैठें - हर 30 मिनट में उठने और चलने की कोशिश करें।</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31</a:t>
            </a:fld>
            <a:endParaRPr lang="en-AU"/>
          </a:p>
        </p:txBody>
      </p:sp>
    </p:spTree>
    <p:extLst>
      <p:ext uri="{BB962C8B-B14F-4D97-AF65-F5344CB8AC3E}">
        <p14:creationId xmlns:p14="http://schemas.microsoft.com/office/powerpoint/2010/main" val="1091572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आपको और आपकी हड्डियों को मजबूत रहने में मदद करने के लिए, सीढ़ियाँ चढ़ना, टहलना या तेज चलना, स्किप करना या डांस करना जैसे व्यायाम करें।</a:t>
            </a: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लचीलापन बनाएं रहने में मदद के लिए योग, ताय ची, स्ट्रेचिंग या डांस करें।</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32</a:t>
            </a:fld>
            <a:endParaRPr lang="en-AU"/>
          </a:p>
        </p:txBody>
      </p:sp>
    </p:spTree>
    <p:extLst>
      <p:ext uri="{BB962C8B-B14F-4D97-AF65-F5344CB8AC3E}">
        <p14:creationId xmlns:p14="http://schemas.microsoft.com/office/powerpoint/2010/main" val="2588454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lnSpc>
                <a:spcPct val="100000"/>
              </a:lnSpc>
              <a:spcAft>
                <a:spcPct val="0"/>
              </a:spcAft>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अपने स्वास्थ्य की जांच के लिए साल में कम से कम एक बार अपने डॉक्टर से मिलने के लिए अपने कैलेंडर में एक नोट लिखें, भले ही आप ठीक महसूस कर रही हों। डॉक्टर जांच करेगा कि: </a:t>
            </a:r>
          </a:p>
          <a:p>
            <a:pPr marL="181240" indent="-181240" defTabSz="966612" rtl="0">
              <a:lnSpc>
                <a:spcPct val="100000"/>
              </a:lnSpc>
              <a:spcAft>
                <a:spcPct val="0"/>
              </a:spcAft>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क्या आपका रक्तचाप और रक्त शर्करा अच्छी है </a:t>
            </a:r>
          </a:p>
          <a:p>
            <a:pPr marL="181240" indent="-181240" defTabSz="966612" rtl="0">
              <a:lnSpc>
                <a:spcPct val="100000"/>
              </a:lnSpc>
              <a:spcAft>
                <a:spcPct val="0"/>
              </a:spcAft>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क्या आपकी हड्डियां अभी भी मजबूत हैं </a:t>
            </a:r>
          </a:p>
          <a:p>
            <a:pPr marL="181240" indent="-181240" defTabSz="966612" rtl="0">
              <a:lnSpc>
                <a:spcPct val="100000"/>
              </a:lnSpc>
              <a:spcAft>
                <a:spcPct val="0"/>
              </a:spcAft>
              <a:buFont typeface="Arial" panose="020B0604020202020204" pitchFamily="34" charset="0"/>
              <a:buChar char="•"/>
              <a:defRP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आपको बताएंगे कि आपके शरीर में कोई कैंसर तो नहीं है, इस बात को सुनिश्चित करने के लिए आपको कौन से परीक्षण करवाने चाहिए। </a:t>
            </a:r>
          </a:p>
          <a:p>
            <a:pPr defTabSz="966612" rtl="0">
              <a:lnSpc>
                <a:spcPct val="100000"/>
              </a:lnSpc>
              <a:spcAft>
                <a:spcPct val="0"/>
              </a:spcAft>
              <a:defRPr/>
            </a:pPr>
            <a:r>
              <a:rPr lang="hi" sz="1200" b="0" i="0" u="none" strike="noStrike" kern="1200" dirty="0">
                <a:solidFill>
                  <a:schemeClr val="tx1"/>
                </a:solidFill>
                <a:highlight>
                  <a:srgbClr val="000000">
                    <a:alpha val="0"/>
                  </a:srgbClr>
                </a:highlight>
                <a:latin typeface="Noto Sans Devanagari" panose="020B0502040504020204" pitchFamily="34" charset="0"/>
                <a:ea typeface="Arial Unicode MS"/>
                <a:cs typeface="Noto Sans Devanagari" panose="020B0502040504020204" pitchFamily="34" charset="0"/>
              </a:rPr>
              <a:t>यदि किसी स्वास्थ्य समस्या का जल्द पता चल जाता है, तो उसका इलाज आसान हो जाएगा। इस तरह आपके पास फिर से स्वस्थ होने का एक बेहतर मौका होगा।</a:t>
            </a:r>
            <a:endParaRPr lang="en-AU" sz="1200" b="0" i="0" u="none" strike="noStrike" kern="1200" dirty="0">
              <a:solidFill>
                <a:schemeClr val="tx1"/>
              </a:solidFill>
              <a:highlight>
                <a:srgbClr val="000000">
                  <a:alpha val="0"/>
                </a:srgbClr>
              </a:highlight>
              <a:latin typeface="Noto Sans Devanagari" panose="020B0502040504020204" pitchFamily="34" charset="0"/>
              <a:ea typeface="Calibri" panose="020F0502020204030204" pitchFamily="34" charset="0"/>
              <a:cs typeface="Noto Sans Devanagari" panose="020B0502040504020204" pitchFamily="34" charset="0"/>
            </a:endParaRPr>
          </a:p>
          <a:p>
            <a:pPr>
              <a:lnSpc>
                <a:spcPct val="100000"/>
              </a:lnSpc>
              <a:spcAft>
                <a:spcPct val="0"/>
              </a:spcAft>
            </a:pP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pPr rtl="0">
              <a:lnSpc>
                <a:spcPct val="100000"/>
              </a:lnSpc>
              <a:spcAft>
                <a:spcPct val="0"/>
              </a:spcAft>
            </a:pPr>
            <a:r>
              <a:rPr lang="hi" sz="1200" b="0" i="1"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समन्वयक के लिए नोट: यदि दर्शक स्वास्थ्य जांच से परिचित हैं, तो आप नीचे दी गई जाँचों का उल्लेख कर सकते/ती हैं। आप बाद की तारीख में अपने दर्शकों के साथ टूलकिट से</a:t>
            </a: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 स्वास्थ्य जांच</a:t>
            </a:r>
            <a:r>
              <a:rPr lang="hi" sz="1200" b="0" i="1"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 प्रस्तुति चलाने का विकल्प भी चुन सकती हैं।</a:t>
            </a:r>
          </a:p>
          <a:p>
            <a:pPr>
              <a:lnSpc>
                <a:spcPct val="100000"/>
              </a:lnSpc>
              <a:spcAft>
                <a:spcPct val="0"/>
              </a:spcAft>
            </a:pPr>
            <a:endParaRPr lang="en-AU" sz="1200" dirty="0">
              <a:latin typeface="Noto Sans Devanagari" panose="020B0502040504020204" pitchFamily="34" charset="0"/>
              <a:ea typeface="Calibri" panose="020F0502020204030204" pitchFamily="34" charset="0"/>
              <a:cs typeface="Noto Sans Devanagari" panose="020B0502040504020204" pitchFamily="34" charset="0"/>
            </a:endParaRPr>
          </a:p>
          <a:p>
            <a:pPr rtl="0">
              <a:lnSpc>
                <a:spcPct val="100000"/>
              </a:lnSpc>
              <a:spcAft>
                <a:spcPct val="0"/>
              </a:spcAft>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किसी भी बीमारी या चिकित्सीय स्थिति का जल्द पता लगाने के लिए नियमित स्वास्थ्य जांच और स्क्रीनिंग टेस्ट करवाएं</a:t>
            </a:r>
          </a:p>
          <a:p>
            <a:pPr rtl="0">
              <a:lnSpc>
                <a:spcPct val="100000"/>
              </a:lnSpc>
              <a:spcAft>
                <a:spcPct val="0"/>
              </a:spcAft>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आप अपना</a:t>
            </a:r>
          </a:p>
          <a:p>
            <a:pPr marL="180000" indent="-180000" rtl="0">
              <a:lnSpc>
                <a:spcPct val="100000"/>
              </a:lnSpc>
              <a:spcAft>
                <a:spcPct val="0"/>
              </a:spcAft>
              <a:buFont typeface="Arial" panose="020B0604020202020204" pitchFamily="34" charset="0"/>
              <a:buChar char="•"/>
              <a:tabLst>
                <a:tab pos="241653" algn="l"/>
                <a:tab pos="483306" algn="l"/>
              </a:tabLst>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नियमित रक्तचाप, कोलेस्ट्रॉल और रक्त शर्करा परीक्षण करवाएं </a:t>
            </a:r>
          </a:p>
          <a:p>
            <a:pPr marL="180000" indent="-180000" rtl="0">
              <a:lnSpc>
                <a:spcPct val="100000"/>
              </a:lnSpc>
              <a:spcAft>
                <a:spcPct val="0"/>
              </a:spcAft>
              <a:buFont typeface="Arial" panose="020B0604020202020204" pitchFamily="34" charset="0"/>
              <a:buChar char="•"/>
              <a:tabLst>
                <a:tab pos="241653" algn="l"/>
                <a:tab pos="483306" algn="l"/>
              </a:tabLst>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हड्डी का स्वास्थ्य और त्वचा की जांच</a:t>
            </a:r>
          </a:p>
          <a:p>
            <a:pPr marL="180000" indent="-180000" rtl="0">
              <a:lnSpc>
                <a:spcPct val="100000"/>
              </a:lnSpc>
              <a:spcAft>
                <a:spcPct val="0"/>
              </a:spcAft>
              <a:buFont typeface="Arial" panose="020B0604020202020204" pitchFamily="34" charset="0"/>
              <a:buChar char="•"/>
              <a:tabLst>
                <a:tab pos="241653" algn="l"/>
                <a:tab pos="483306" algn="l"/>
              </a:tabLst>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हर 2 साल में ब्रेस्ट स्क्रीनिंग टेस्ट - 50-74 साल की उम्र में</a:t>
            </a:r>
          </a:p>
          <a:p>
            <a:pPr marL="180000" indent="-180000" rtl="0">
              <a:lnSpc>
                <a:spcPct val="100000"/>
              </a:lnSpc>
              <a:spcAft>
                <a:spcPct val="0"/>
              </a:spcAft>
              <a:buFont typeface="Arial" panose="020B0604020202020204" pitchFamily="34" charset="0"/>
              <a:buChar char="•"/>
              <a:tabLst>
                <a:tab pos="241653" algn="l"/>
                <a:tab pos="483306" algn="l"/>
              </a:tabLst>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हर 5 साल में सर्वाइकल स्क्रीनिंग टेस्ट - 25-74 साल की उम्र</a:t>
            </a:r>
          </a:p>
          <a:p>
            <a:pPr marL="180000" indent="-180000" rtl="0">
              <a:lnSpc>
                <a:spcPct val="100000"/>
              </a:lnSpc>
              <a:spcAft>
                <a:spcPct val="0"/>
              </a:spcAft>
              <a:buFont typeface="Arial" panose="020B0604020202020204" pitchFamily="34" charset="0"/>
              <a:buChar char="•"/>
              <a:tabLst>
                <a:tab pos="241653" algn="l"/>
                <a:tab pos="483306" algn="l"/>
              </a:tabLst>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50-74 साल की उम्र में हर 2 साल में आंत्र का कैंसर स्क्रीनिंग टेस्ट।</a:t>
            </a: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33</a:t>
            </a:fld>
            <a:endParaRPr lang="en-AU"/>
          </a:p>
        </p:txBody>
      </p:sp>
    </p:spTree>
    <p:extLst>
      <p:ext uri="{BB962C8B-B14F-4D97-AF65-F5344CB8AC3E}">
        <p14:creationId xmlns:p14="http://schemas.microsoft.com/office/powerpoint/2010/main" val="4246125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कई बार पहले बताई गई वो सभी चीजें आपको स्वस्थ रखने के लिए काफी नहीं होती हैं। </a:t>
            </a: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रजोनिवृत्ति के बाद स्वस्थ रहने में मदद के लिए यदि आपको दवा की आवश्यकता है तो अपने डॉक्टर से संपर्क करें।</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34</a:t>
            </a:fld>
            <a:endParaRPr lang="en-AU"/>
          </a:p>
        </p:txBody>
      </p:sp>
    </p:spTree>
    <p:extLst>
      <p:ext uri="{BB962C8B-B14F-4D97-AF65-F5344CB8AC3E}">
        <p14:creationId xmlns:p14="http://schemas.microsoft.com/office/powerpoint/2010/main" val="637051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Arial Unicode MS"/>
                <a:ea typeface="Arial Unicode MS"/>
              </a:rPr>
              <a:t>रजोनिवृत्ति जीवन का एक प्राकृतिक चरण है।</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यदि आपके लिए रजोनिवृत्ति के लक्षणों से उबरना मुश्किल हो रहा है, तो अपने डॉक्टर या नर्स से बात करें।</a:t>
            </a:r>
          </a:p>
          <a:p>
            <a:pPr marL="180000" indent="-180000" rtl="0">
              <a:lnSpc>
                <a:spcPct val="100000"/>
              </a:lnSpc>
              <a:buFont typeface="Arial" panose="020B0604020202020204" pitchFamily="34" charset="0"/>
              <a:buChar char="•"/>
            </a:pPr>
            <a:r>
              <a:rPr lang="hi" sz="1200" b="0" i="0" u="none" strike="noStrike" dirty="0">
                <a:highlight>
                  <a:srgbClr val="000000">
                    <a:alpha val="0"/>
                  </a:srgbClr>
                </a:highlight>
                <a:latin typeface="Arial Unicode MS"/>
                <a:ea typeface="Arial Unicode MS"/>
              </a:rPr>
              <a:t>यह महत्वपूर्ण है कि आप रजोनिवृति के दौरान और बाद में स्वस्थ रहें।</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35</a:t>
            </a:fld>
            <a:endParaRPr lang="en-AU"/>
          </a:p>
        </p:txBody>
      </p:sp>
    </p:spTree>
    <p:extLst>
      <p:ext uri="{BB962C8B-B14F-4D97-AF65-F5344CB8AC3E}">
        <p14:creationId xmlns:p14="http://schemas.microsoft.com/office/powerpoint/2010/main" val="2979975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1"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rPr>
              <a:t>समन्वयक हेतु नोट:</a:t>
            </a:r>
            <a:r>
              <a:rPr lang="hi" sz="1200" b="0" i="1" u="none" strike="noStrike" kern="1200" dirty="0">
                <a:solidFill>
                  <a:srgbClr val="000000"/>
                </a:solidFill>
                <a:highlight>
                  <a:srgbClr val="000000">
                    <a:alpha val="0"/>
                  </a:srgbClr>
                </a:highlight>
                <a:latin typeface="Noto Sans Devanagari" panose="020B0502040504020204" pitchFamily="34" charset="0"/>
                <a:ea typeface="Arial Unicode MS"/>
                <a:cs typeface="Noto Sans Devanagari" panose="020B0502040504020204" pitchFamily="34" charset="0"/>
              </a:rPr>
              <a:t> स्थानीय स्वास्थ्य सेवाओं का विवरण प्रदान करें।</a:t>
            </a:r>
            <a:endParaRPr lang="hi" sz="1200" b="0" i="1" u="none" strike="noStrike" dirty="0">
              <a:highlight>
                <a:srgbClr val="000000">
                  <a:alpha val="0"/>
                </a:srgbClr>
              </a:highlight>
              <a:latin typeface="Noto Sans Devanagari" panose="020B0502040504020204" pitchFamily="34" charset="0"/>
              <a:ea typeface="Arial Unicode MS"/>
              <a:cs typeface="Noto Sans Devanagari" panose="020B0502040504020204" pitchFamily="34" charset="0"/>
            </a:endParaRP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36</a:t>
            </a:fld>
            <a:endParaRPr lang="en-AU"/>
          </a:p>
        </p:txBody>
      </p:sp>
    </p:spTree>
    <p:extLst>
      <p:ext uri="{BB962C8B-B14F-4D97-AF65-F5344CB8AC3E}">
        <p14:creationId xmlns:p14="http://schemas.microsoft.com/office/powerpoint/2010/main" val="4052399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37</a:t>
            </a:fld>
            <a:endParaRPr lang="en-AU"/>
          </a:p>
        </p:txBody>
      </p:sp>
    </p:spTree>
    <p:extLst>
      <p:ext uri="{BB962C8B-B14F-4D97-AF65-F5344CB8AC3E}">
        <p14:creationId xmlns:p14="http://schemas.microsoft.com/office/powerpoint/2010/main" val="310140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Aft>
                <a:spcPct val="0"/>
              </a:spcAft>
            </a:pPr>
            <a:r>
              <a:rPr lang="hi" sz="1200" b="1" i="0" u="none" strike="noStrike" dirty="0">
                <a:highlight>
                  <a:srgbClr val="000000">
                    <a:alpha val="0"/>
                  </a:srgbClr>
                </a:highlight>
                <a:latin typeface="Arial Unicode MS"/>
                <a:ea typeface="Arial Unicode MS"/>
              </a:rPr>
              <a:t>सत्र की शुरुआत एक समूह चर्चा के साथ करें कि प्रतिभागियों को रजोनिवृत्ति के बारे में क्या पता है और इसका उनके स्वास्थ्य पर क्या प्रभाव पड़ता है।</a:t>
            </a:r>
          </a:p>
          <a:p>
            <a:pPr defTabSz="966612">
              <a:spcAft>
                <a:spcPct val="0"/>
              </a:spcAft>
              <a:defRPr/>
            </a:pPr>
            <a:endParaRPr lang="en-AU" sz="1200" dirty="0"/>
          </a:p>
          <a:p>
            <a:pPr defTabSz="966612" rtl="0">
              <a:spcAft>
                <a:spcPct val="0"/>
              </a:spcAft>
              <a:defRPr/>
            </a:pPr>
            <a:r>
              <a:rPr lang="hi" sz="1200" b="0" i="0" u="none" strike="noStrike" dirty="0">
                <a:highlight>
                  <a:srgbClr val="000000">
                    <a:alpha val="0"/>
                  </a:srgbClr>
                </a:highlight>
                <a:latin typeface="Arial Unicode MS"/>
                <a:ea typeface="Arial Unicode MS"/>
              </a:rPr>
              <a:t>समूह के साथ चर्चा करने के लिए प्रश्न*:</a:t>
            </a:r>
          </a:p>
          <a:p>
            <a:pPr marL="241653" indent="-241653" defTabSz="966612" rtl="0">
              <a:spcAft>
                <a:spcPct val="0"/>
              </a:spcAft>
              <a:buFontTx/>
              <a:buAutoNum type="arabicPeriod"/>
              <a:defRPr/>
            </a:pPr>
            <a:r>
              <a:rPr lang="hi" sz="1200" b="0" i="0" u="none" strike="noStrike" dirty="0">
                <a:highlight>
                  <a:srgbClr val="000000">
                    <a:alpha val="0"/>
                  </a:srgbClr>
                </a:highlight>
                <a:latin typeface="Arial Unicode MS"/>
                <a:ea typeface="Arial Unicode MS"/>
              </a:rPr>
              <a:t>रजोनिवृत्ति क्या है?</a:t>
            </a:r>
          </a:p>
          <a:p>
            <a:pPr marL="241653" indent="-241653" defTabSz="966612" rtl="0">
              <a:spcAft>
                <a:spcPct val="0"/>
              </a:spcAft>
              <a:buFontTx/>
              <a:buAutoNum type="arabicPeriod"/>
              <a:defRPr/>
            </a:pPr>
            <a:r>
              <a:rPr lang="hi" sz="1200" b="0" i="0" u="none" strike="noStrike" dirty="0">
                <a:highlight>
                  <a:srgbClr val="000000">
                    <a:alpha val="0"/>
                  </a:srgbClr>
                </a:highlight>
                <a:latin typeface="Arial Unicode MS"/>
                <a:ea typeface="Arial Unicode MS"/>
                <a:cs typeface="Times New Roman"/>
              </a:rPr>
              <a:t>क्या अपने देश में रजोनिवृत्ति पर चर्चा करना सभ्य है?</a:t>
            </a:r>
          </a:p>
          <a:p>
            <a:pPr marL="241653" indent="-241653" defTabSz="966612" rtl="0">
              <a:spcAft>
                <a:spcPct val="0"/>
              </a:spcAft>
              <a:buFontTx/>
              <a:buAutoNum type="arabicPeriod"/>
              <a:defRPr/>
            </a:pPr>
            <a:r>
              <a:rPr lang="hi" sz="1200" b="0" i="0" u="none" strike="noStrike" dirty="0">
                <a:highlight>
                  <a:srgbClr val="000000">
                    <a:alpha val="0"/>
                  </a:srgbClr>
                </a:highlight>
                <a:latin typeface="Arial Unicode MS"/>
                <a:ea typeface="Arial Unicode MS"/>
                <a:cs typeface="Times New Roman"/>
              </a:rPr>
              <a:t>क्या यह आसान है / क्या आप रजोनिवृत्ति के बारे में बात करने में सहज महसूस करती हैं?</a:t>
            </a:r>
          </a:p>
          <a:p>
            <a:pPr marL="241653" indent="-241653" defTabSz="966612" rtl="0">
              <a:spcAft>
                <a:spcPct val="0"/>
              </a:spcAft>
              <a:buFontTx/>
              <a:buAutoNum type="arabicPeriod"/>
              <a:defRPr/>
            </a:pPr>
            <a:r>
              <a:rPr lang="hi" sz="1200" b="0" i="0" u="none" strike="noStrike" dirty="0">
                <a:highlight>
                  <a:srgbClr val="000000">
                    <a:alpha val="0"/>
                  </a:srgbClr>
                </a:highlight>
                <a:latin typeface="Arial Unicode MS"/>
                <a:ea typeface="Arial Unicode MS"/>
                <a:cs typeface="Times New Roman"/>
              </a:rPr>
              <a:t>क्या आप रजोनिवृत्ति से डरती हैं/थीं या आप/क्या आप इसके लिए तत्पर थी? </a:t>
            </a:r>
          </a:p>
          <a:p>
            <a:pPr marL="241653" indent="-241653" defTabSz="966612" rtl="0">
              <a:spcAft>
                <a:spcPct val="0"/>
              </a:spcAft>
              <a:buFontTx/>
              <a:buAutoNum type="arabicPeriod"/>
              <a:defRPr/>
            </a:pPr>
            <a:r>
              <a:rPr lang="hi" sz="1200" b="0" i="0" u="none" strike="noStrike" dirty="0">
                <a:highlight>
                  <a:srgbClr val="000000">
                    <a:alpha val="0"/>
                  </a:srgbClr>
                </a:highlight>
                <a:latin typeface="Arial Unicode MS"/>
                <a:ea typeface="Arial Unicode MS"/>
                <a:cs typeface="Times New Roman"/>
              </a:rPr>
              <a:t>आपको रजोनिवृत्ति (जैसे, परिवार के बड़े सदस्य, आपके देश के संसाधन) के बारे में जानकारी कहाँ से मिलती है?</a:t>
            </a:r>
          </a:p>
          <a:p>
            <a:pPr marL="241653" indent="-241653" defTabSz="966612" rtl="0">
              <a:spcAft>
                <a:spcPct val="0"/>
              </a:spcAft>
              <a:buFontTx/>
              <a:buAutoNum type="arabicPeriod"/>
              <a:defRPr/>
            </a:pPr>
            <a:r>
              <a:rPr lang="hi" sz="1200" b="0" i="0" u="none" strike="noStrike" dirty="0">
                <a:highlight>
                  <a:srgbClr val="000000">
                    <a:alpha val="0"/>
                  </a:srgbClr>
                </a:highlight>
                <a:latin typeface="Arial Unicode MS"/>
                <a:ea typeface="Arial Unicode MS"/>
                <a:cs typeface="Times New Roman"/>
              </a:rPr>
              <a:t>आपने रजोनिवृत्ति के किन लक्षणों का अनुभव किया है?</a:t>
            </a:r>
          </a:p>
          <a:p>
            <a:pPr>
              <a:spcAft>
                <a:spcPct val="0"/>
              </a:spcAft>
            </a:pPr>
            <a:endParaRPr lang="en-AU" sz="1200" dirty="0"/>
          </a:p>
          <a:p>
            <a:pPr defTabSz="966612" rtl="0">
              <a:spcAft>
                <a:spcPct val="0"/>
              </a:spcAft>
              <a:defRPr/>
            </a:pPr>
            <a:r>
              <a:rPr lang="hi" sz="1200" b="0" i="1" u="none" strike="noStrike" dirty="0">
                <a:solidFill>
                  <a:srgbClr val="000000"/>
                </a:solidFill>
                <a:highlight>
                  <a:srgbClr val="000000">
                    <a:alpha val="0"/>
                  </a:srgbClr>
                </a:highlight>
                <a:latin typeface="Arial Unicode MS"/>
                <a:ea typeface="Arial Unicode MS"/>
              </a:rPr>
              <a:t>* समन्वयक के लिए नोट: संक्षिप्त चर्चा का नेतृत्व करने के लिए कुछ प्रश्नों का चयन करें।</a:t>
            </a:r>
            <a:endParaRPr lang="en-AU" sz="1200" dirty="0"/>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4</a:t>
            </a:fld>
            <a:endParaRPr lang="en-AU"/>
          </a:p>
        </p:txBody>
      </p:sp>
    </p:spTree>
    <p:extLst>
      <p:ext uri="{BB962C8B-B14F-4D97-AF65-F5344CB8AC3E}">
        <p14:creationId xmlns:p14="http://schemas.microsoft.com/office/powerpoint/2010/main" val="38605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रजोनिवृत्ति आपके जीवन में परिवर्तन का समय है। यह तब होता है जब आपका आखिरी बार मासिक धर्म होता है और बिना मासिक धर्म के आपके जीवन का एक नया चरण शुरू होता है। आप मासिक धर्म के लिए एक अलग नाम का उपयोग कर सकती हैं, उदाहरण के लिए, मासिक रक्तस्राव, स्पॉटिंग या दाग लगना।</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रजोनिवृत्ति एक प्राकृतिक अवस्था है। सभी महिलाएं रजोनिवृत्ति से गुजरती हैं।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Arial Unicode MS"/>
                <a:ea typeface="Arial Unicode MS"/>
                <a:cs typeface="Times New Roman"/>
              </a:rPr>
              <a:t>रजोनिवृत्ति का वास्तव में मतलब है मासिक धर्म का बंद (अंत) होना है।</a:t>
            </a: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5</a:t>
            </a:fld>
            <a:endParaRPr lang="en-AU"/>
          </a:p>
        </p:txBody>
      </p:sp>
    </p:spTree>
    <p:extLst>
      <p:ext uri="{BB962C8B-B14F-4D97-AF65-F5344CB8AC3E}">
        <p14:creationId xmlns:p14="http://schemas.microsoft.com/office/powerpoint/2010/main" val="407980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lnSpc>
                <a:spcPct val="100000"/>
              </a:lnSpc>
              <a:spcAft>
                <a:spcPct val="0"/>
              </a:spcAft>
              <a:buFont typeface="Arial" panose="020B0604020202020204" pitchFamily="34" charset="0"/>
              <a:buChar char="•"/>
              <a:defRPr/>
            </a:pPr>
            <a:r>
              <a:rPr lang="hi" sz="1200" b="0" i="0" u="none" strike="noStrike" dirty="0">
                <a:highlight>
                  <a:srgbClr val="000000">
                    <a:alpha val="0"/>
                  </a:srgbClr>
                </a:highlight>
                <a:latin typeface="Arial Unicode MS"/>
                <a:ea typeface="Arial Unicode MS"/>
                <a:cs typeface="Times New Roman"/>
              </a:rPr>
              <a:t>ऑस्ट्रेलिया में ज्यादातर महिलाओं के लिए, रजोनिवृत्ति तब होती है जब उनकी उम्र 45 से 55 वर्ष के बीच होती है।</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2667" rtl="0">
              <a:lnSpc>
                <a:spcPct val="100000"/>
              </a:lnSpc>
              <a:spcAft>
                <a:spcPct val="0"/>
              </a:spcAft>
            </a:pPr>
            <a:r>
              <a:rPr lang="hi" sz="1200" b="0" i="0" u="none" strike="noStrike" dirty="0">
                <a:highlight>
                  <a:srgbClr val="000000">
                    <a:alpha val="0"/>
                  </a:srgbClr>
                </a:highlight>
                <a:latin typeface="Arial Unicode MS"/>
                <a:ea typeface="Arial Unicode MS"/>
                <a:cs typeface="Times New Roman"/>
              </a:rPr>
              <a:t>कुछ महिलाएं अपने 30 या 20 के दशक में रजोनिवृत्ति से गुजर सकती हैं, लेकिन यह आम नहीं है।</a:t>
            </a:r>
            <a:endParaRPr lang="en-US" sz="1200" strike="sngStrike" dirty="0">
              <a:latin typeface="Calibri" panose="020F0502020204030204" pitchFamily="34" charset="0"/>
              <a:ea typeface="Calibri" panose="020F0502020204030204" pitchFamily="34" charset="0"/>
              <a:cs typeface="Times New Roman" panose="02020603050405020304" pitchFamily="18" charset="0"/>
            </a:endParaRPr>
          </a:p>
          <a:p>
            <a:pPr marL="181240" indent="-18124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यदि आपके मासिक धर्म 45 वर्ष की आयु से पहले स्वाभाविक रूप से बंद हो जाते हैं, तो आपको अपने स्वास्थ्य की जांच के लिए अपने डॉक्टर से मिलने की आवश्यकता है।</a:t>
            </a:r>
          </a:p>
          <a:p>
            <a:pPr>
              <a:lnSpc>
                <a:spcPct val="107000"/>
              </a:lnSpc>
              <a:spcAft>
                <a:spcPts val="846"/>
              </a:spcAft>
            </a:pPr>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6</a:t>
            </a:fld>
            <a:endParaRPr lang="en-AU"/>
          </a:p>
        </p:txBody>
      </p:sp>
    </p:spTree>
    <p:extLst>
      <p:ext uri="{BB962C8B-B14F-4D97-AF65-F5344CB8AC3E}">
        <p14:creationId xmlns:p14="http://schemas.microsoft.com/office/powerpoint/2010/main" val="406720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आप जानती हैं कि आप रजोनिवृत्ति तक पहुँच चुकी हैं यदि आपको 1 वर्ष (12 महीनें) से मासिक धर्म नहीं हुआ है।</a:t>
            </a:r>
          </a:p>
          <a:p>
            <a:pPr marL="171450" indent="-171450" rtl="0">
              <a:lnSpc>
                <a:spcPct val="100000"/>
              </a:lnSpc>
              <a:spcAft>
                <a:spcPct val="0"/>
              </a:spcAft>
              <a:buFont typeface="Arial" panose="020B0604020202020204" pitchFamily="34" charset="0"/>
              <a:buChar char="•"/>
            </a:pPr>
            <a:r>
              <a:rPr lang="hi" sz="1200" b="0" i="0" u="none" strike="noStrike" dirty="0">
                <a:highlight>
                  <a:srgbClr val="000000">
                    <a:alpha val="0"/>
                  </a:srgbClr>
                </a:highlight>
                <a:latin typeface="Arial Unicode MS"/>
                <a:ea typeface="Arial Unicode MS"/>
                <a:cs typeface="Times New Roman"/>
              </a:rPr>
              <a:t>यदि आप गर्भनिरोधक का उपयोग कर रही हैं और आपके मासिक धर्म नहीं हुआ है, तो यह जानना कठिन है कि क्या आप रजोनिवृत्ति तक पहुंच गई हैं। इसके बारे में डॉक्टर या नर्स से बात करें क्योंकि आपको यह पुष्टि करने के लिए रक्त परीक्षण करवाने की आवश्यकता हो सकती है कि आप रजोनिवृत्ति तक पहुँच चुकी हैं।</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7</a:t>
            </a:fld>
            <a:endParaRPr lang="en-AU"/>
          </a:p>
        </p:txBody>
      </p:sp>
    </p:spTree>
    <p:extLst>
      <p:ext uri="{BB962C8B-B14F-4D97-AF65-F5344CB8AC3E}">
        <p14:creationId xmlns:p14="http://schemas.microsoft.com/office/powerpoint/2010/main" val="106862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solidFill>
                  <a:srgbClr val="000000"/>
                </a:solidFill>
                <a:highlight>
                  <a:srgbClr val="000000">
                    <a:alpha val="0"/>
                  </a:srgbClr>
                </a:highlight>
                <a:latin typeface="Times New Roman" panose="02020603050405020304" pitchFamily="18" charset="0"/>
                <a:ea typeface="Arial Unicode MS"/>
              </a:rPr>
              <a:t>आप शरीर में अंडाणुओं से पैदा हुई थीं। बच्चा पैदा करने में सक्षम होने के लिए आपको अंडाणु की आवश्यकता होती है।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solidFill>
                  <a:srgbClr val="000000"/>
                </a:solidFill>
                <a:highlight>
                  <a:srgbClr val="000000">
                    <a:alpha val="0"/>
                  </a:srgbClr>
                </a:highlight>
                <a:latin typeface="Times New Roman" panose="02020603050405020304" pitchFamily="18" charset="0"/>
                <a:ea typeface="Arial Unicode MS"/>
              </a:rPr>
              <a:t>रजोनिवृत्ति तब होती है जब आपके शरीर में अंडाणु खत्म हो गए हों। </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solidFill>
                  <a:srgbClr val="000000"/>
                </a:solidFill>
                <a:highlight>
                  <a:srgbClr val="000000">
                    <a:alpha val="0"/>
                  </a:srgbClr>
                </a:highlight>
                <a:latin typeface="Times New Roman" panose="02020603050405020304" pitchFamily="18" charset="0"/>
                <a:ea typeface="Arial Unicode MS"/>
              </a:rPr>
              <a:t>इसका मतलब है कि आपका मासिक धर्म बंद हो जाएगा और आप अब गर्भवती नहीं हो पाएंगी।</a:t>
            </a:r>
          </a:p>
          <a:p>
            <a:pPr marL="0" indent="0">
              <a:lnSpc>
                <a:spcPct val="100000"/>
              </a:lnSpc>
              <a:spcBef>
                <a:spcPct val="0"/>
              </a:spcBef>
              <a:spcAft>
                <a:spcPct val="0"/>
              </a:spcAft>
              <a:buFont typeface="Arial" panose="020B0604020202020204" pitchFamily="34" charset="0"/>
              <a:buNone/>
            </a:pPr>
            <a:endParaRPr lang="en-AU" sz="1200" dirty="0">
              <a:solidFill>
                <a:srgbClr val="000000"/>
              </a:solidFill>
              <a:latin typeface="+mn-lt"/>
            </a:endParaRPr>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8</a:t>
            </a:fld>
            <a:endParaRPr lang="en-AU"/>
          </a:p>
        </p:txBody>
      </p:sp>
    </p:spTree>
    <p:extLst>
      <p:ext uri="{BB962C8B-B14F-4D97-AF65-F5344CB8AC3E}">
        <p14:creationId xmlns:p14="http://schemas.microsoft.com/office/powerpoint/2010/main" val="22725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tabLst>
                <a:tab pos="3430131" algn="l"/>
              </a:tabLst>
            </a:pPr>
            <a:r>
              <a:rPr lang="hi" sz="1200" b="0" i="0" u="none" strike="noStrike" dirty="0">
                <a:highlight>
                  <a:srgbClr val="000000">
                    <a:alpha val="0"/>
                  </a:srgbClr>
                </a:highlight>
                <a:latin typeface="Arial Unicode MS"/>
                <a:ea typeface="Arial Unicode MS"/>
                <a:cs typeface="Times New Roman"/>
              </a:rPr>
              <a:t>आपका मासिक धर्म पूरी तरह से बंद होने से पहले, आप महीनों, यहां तक कि एक या दो साल के लिए अपने मासिक धर्म के पैटर्न में बदलाव देख सकती हैं।</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181240" indent="-181240" rtl="0">
              <a:lnSpc>
                <a:spcPct val="100000"/>
              </a:lnSpc>
              <a:spcAft>
                <a:spcPct val="0"/>
              </a:spcAft>
              <a:buFont typeface="Arial" panose="020B0604020202020204" pitchFamily="34" charset="0"/>
              <a:buChar char="•"/>
              <a:tabLst>
                <a:tab pos="3430131" algn="l"/>
              </a:tabLst>
            </a:pPr>
            <a:r>
              <a:rPr lang="hi" sz="1200" b="0" i="0" u="none" strike="noStrike" dirty="0">
                <a:highlight>
                  <a:srgbClr val="000000">
                    <a:alpha val="0"/>
                  </a:srgbClr>
                </a:highlight>
                <a:latin typeface="Arial Unicode MS"/>
                <a:ea typeface="Arial Unicode MS"/>
                <a:cs typeface="Times New Roman"/>
              </a:rPr>
              <a:t>आपके मासिक धर्म पहले की तुलना में अधिक बार या कम बार हो सकते हैं। वे सामान्य से हल्के या भारी हो सकते हैं या अधिक दिनों या कम दिनों तक रह सकते हैं।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A380DE2B-7C99-4705-BBB4-2A6BA996B1E4}" type="slidenum">
              <a:rPr lang="en-AU" smtClean="0"/>
              <a:t>9</a:t>
            </a:fld>
            <a:endParaRPr lang="en-AU"/>
          </a:p>
        </p:txBody>
      </p:sp>
    </p:spTree>
    <p:extLst>
      <p:ext uri="{BB962C8B-B14F-4D97-AF65-F5344CB8AC3E}">
        <p14:creationId xmlns:p14="http://schemas.microsoft.com/office/powerpoint/2010/main" val="279871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8E04-A1EE-C686-3A4B-A34FB692355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5A55BC0-F26C-5F36-0B53-15D63EF56FD6}"/>
              </a:ext>
            </a:extLst>
          </p:cNvPr>
          <p:cNvSpPr>
            <a:spLocks noGrp="1"/>
          </p:cNvSpPr>
          <p:nvPr>
            <p:ph type="dt" sz="half" idx="10"/>
          </p:nvPr>
        </p:nvSpPr>
        <p:spPr/>
        <p:txBody>
          <a:bodyPr/>
          <a:lstStyle/>
          <a:p>
            <a:fld id="{CA6DF11E-0D7F-46ED-8C1A-5DB3B725B206}" type="datetimeFigureOut">
              <a:rPr lang="en-AU" smtClean="0"/>
              <a:t>19/09/2024</a:t>
            </a:fld>
            <a:endParaRPr lang="en-AU"/>
          </a:p>
        </p:txBody>
      </p:sp>
      <p:sp>
        <p:nvSpPr>
          <p:cNvPr id="4" name="Footer Placeholder 3">
            <a:extLst>
              <a:ext uri="{FF2B5EF4-FFF2-40B4-BE49-F238E27FC236}">
                <a16:creationId xmlns:a16="http://schemas.microsoft.com/office/drawing/2014/main" id="{1FD79C95-7E13-DF8F-8895-4D4EE670B39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9F829C5-842F-40E4-A0F9-C71EEA89F2CD}"/>
              </a:ext>
            </a:extLst>
          </p:cNvPr>
          <p:cNvSpPr>
            <a:spLocks noGrp="1"/>
          </p:cNvSpPr>
          <p:nvPr>
            <p:ph type="sldNum" sz="quarter" idx="12"/>
          </p:nvPr>
        </p:nvSpPr>
        <p:spPr/>
        <p:txBody>
          <a:bodyPr/>
          <a:lstStyle/>
          <a:p>
            <a:fld id="{AE4826B4-5605-419D-900C-BDBC2D3D09CD}" type="slidenum">
              <a:rPr lang="en-AU" smtClean="0"/>
              <a:t>‹#›</a:t>
            </a:fld>
            <a:endParaRPr lang="en-AU"/>
          </a:p>
        </p:txBody>
      </p:sp>
    </p:spTree>
    <p:extLst>
      <p:ext uri="{BB962C8B-B14F-4D97-AF65-F5344CB8AC3E}">
        <p14:creationId xmlns:p14="http://schemas.microsoft.com/office/powerpoint/2010/main" val="1633691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B05FF9-41A1-738A-877E-59EED224D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92BED3F-6F45-7C27-6737-7ED26F6AC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4B11AA-4F97-29AA-92FB-994734BD5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6DF11E-0D7F-46ED-8C1A-5DB3B725B206}" type="datetimeFigureOut">
              <a:rPr lang="en-AU" smtClean="0"/>
              <a:t>19/09/2024</a:t>
            </a:fld>
            <a:endParaRPr lang="en-AU"/>
          </a:p>
        </p:txBody>
      </p:sp>
      <p:sp>
        <p:nvSpPr>
          <p:cNvPr id="5" name="Footer Placeholder 4">
            <a:extLst>
              <a:ext uri="{FF2B5EF4-FFF2-40B4-BE49-F238E27FC236}">
                <a16:creationId xmlns:a16="http://schemas.microsoft.com/office/drawing/2014/main" id="{DAD22281-3388-9EB9-5152-32B1333B4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3AF258B-30F4-EBE0-CACF-FCE975B8A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4826B4-5605-419D-900C-BDBC2D3D09CD}" type="slidenum">
              <a:rPr lang="en-AU" smtClean="0"/>
              <a:t>‹#›</a:t>
            </a:fld>
            <a:endParaRPr lang="en-AU"/>
          </a:p>
        </p:txBody>
      </p:sp>
    </p:spTree>
    <p:extLst>
      <p:ext uri="{BB962C8B-B14F-4D97-AF65-F5344CB8AC3E}">
        <p14:creationId xmlns:p14="http://schemas.microsoft.com/office/powerpoint/2010/main" val="217706893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48C262-C737-7504-A783-A0788AE34615}"/>
              </a:ext>
            </a:extLst>
          </p:cNvPr>
          <p:cNvSpPr>
            <a:spLocks noGrp="1"/>
          </p:cNvSpPr>
          <p:nvPr>
            <p:ph type="title"/>
          </p:nvPr>
        </p:nvSpPr>
        <p:spPr/>
        <p:txBody>
          <a:bodyPr/>
          <a:lstStyle/>
          <a:p>
            <a:r>
              <a:rPr lang="hi" sz="48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रजोनिवृत्ति और आपका स्वास्थ्य</a:t>
            </a:r>
            <a:endParaRPr lang="en-AU" dirty="0">
              <a:latin typeface="Noto Sans Devanagari" panose="020B0502040504020204"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41FDA107-2AA9-BB97-888D-2E9C9DBDE2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928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1DDEB5-E2A3-C3BE-A987-731C549F9E72}"/>
              </a:ext>
            </a:extLst>
          </p:cNvPr>
          <p:cNvSpPr>
            <a:spLocks noGrp="1"/>
          </p:cNvSpPr>
          <p:nvPr>
            <p:ph type="title"/>
          </p:nvPr>
        </p:nvSpPr>
        <p:spPr/>
        <p:txBody>
          <a:bodyPr/>
          <a:lstStyle/>
          <a:p>
            <a:pPr rtl="0">
              <a:lnSpc>
                <a:spcPct val="100000"/>
              </a:lnSpc>
            </a:pPr>
            <a:r>
              <a:rPr lang="hi" sz="3000" b="0" i="0" u="none" strike="noStrike">
                <a:solidFill>
                  <a:srgbClr val="000000"/>
                </a:solidFill>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आप अपने अंतिम मासिक धर्म के बाद भी 2 साल तक गर्भवती हो सकती हैं।</a:t>
            </a:r>
            <a:endParaRPr lang="en-AU" sz="3000" dirty="0">
              <a:solidFill>
                <a:schemeClr val="tx1"/>
              </a:solidFill>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7B4157D0-2F68-7E10-0059-527CE0D00F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466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C8B942-9BB6-8ADF-29A4-EE0512B0BDD7}"/>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रजोनिवृत्ति के लक्षणों को जानिए</a:t>
            </a:r>
            <a:endParaRPr lang="hi" sz="440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1AFD33B5-B30E-0F1F-125F-EE340AF950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553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96F59D-F4FD-91C7-D57E-CF4FDA760BD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C59984-1DB1-6CC5-8DDA-3F9BBF6D96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441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CF7DEA-3268-FD6F-F078-8F9D986D030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0CEE6EF-5AB4-6F8C-2FA5-4E0BC37E52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96487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940DED-E32C-A616-533C-43F0FBCD3C7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53FE1CD-A237-3038-34D4-DB2C066DF8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74711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6926E2-3C5A-9D4A-90D0-2766D3CD565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06B054-3BB7-9195-C37A-EBCDEC4972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17190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44856A-0BD8-3732-5488-3C4E84D943B9}"/>
              </a:ext>
            </a:extLst>
          </p:cNvPr>
          <p:cNvSpPr>
            <a:spLocks noGrp="1"/>
          </p:cNvSpPr>
          <p:nvPr>
            <p:ph type="title"/>
          </p:nvPr>
        </p:nvSpPr>
        <p:spPr/>
        <p:txBody>
          <a:bodyPr/>
          <a:lstStyle/>
          <a:p>
            <a:pPr rtl="0">
              <a:lnSpc>
                <a:spcPct val="100000"/>
              </a:lnSpc>
            </a:pPr>
            <a:r>
              <a:rPr lang="hi" sz="32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रजोनिवृत्ति हर महिला के लिए अलग होती है।</a:t>
            </a:r>
            <a:endParaRPr lang="hi" sz="3200" b="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275AA0E5-0140-A70B-4D87-A503686AE5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431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6E1BA1-B926-BE00-B013-83F873893811}"/>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कुछ लक्षण दूर हो जाएंगे लेकिन कुछ रह सकते </a:t>
            </a:r>
            <a:b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हैं और उपचार की </a:t>
            </a:r>
            <a:b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आवश्यकता हो सकती है।</a:t>
            </a:r>
            <a:endParaRPr lang="hi" b="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B02214AF-5BF3-5D55-352F-5000005380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84417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9126A0-A44E-4C38-B900-018F86F0F706}"/>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रजोनिवृत्ति के अपने लक्षणों को प्रबंधित करें</a:t>
            </a:r>
            <a:endParaRPr lang="hi" sz="440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17FDA6D0-A70A-9EA3-11F8-15B8C74DB0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653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F4797B-7C71-73B8-A6B9-C3ED056A2026}"/>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पौष्टिक भोजन खाएं।</a:t>
            </a:r>
            <a:b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br>
              <a:rPr lang="hi" sz="24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खूब सारा पानी पीएं।</a:t>
            </a:r>
            <a:b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br>
              <a:rPr lang="hi" sz="24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धूम्रपान न करें।</a:t>
            </a:r>
            <a:endParaRPr lang="en-AU"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69F7E0A7-670B-1721-7E72-9B3574FDBC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39920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BA0C49-E0EF-9BF9-F6DA-46F45F838E6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5AD7501-127D-1197-FD19-56CDD208AAA8}"/>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110893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EA4F81-90A5-7F75-54B0-B47BB3D101D3}"/>
              </a:ext>
            </a:extLst>
          </p:cNvPr>
          <p:cNvSpPr>
            <a:spLocks noGrp="1"/>
          </p:cNvSpPr>
          <p:nvPr>
            <p:ph type="title"/>
          </p:nvPr>
        </p:nvSpPr>
        <p:spPr/>
        <p:txBody>
          <a:bodyPr/>
          <a:lstStyle/>
          <a:p>
            <a:pPr rtl="0">
              <a:lnSpc>
                <a:spcPct val="100000"/>
              </a:lnSpc>
            </a:pPr>
            <a:r>
              <a:rPr lang="hi" sz="32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आराम महसूस करने के लिए पर्याप्त नींद लें।</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B7B42222-E37C-E944-F0E5-6868923B5A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94550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4CD443-CAE1-DA8A-1222-0611D8A88172}"/>
              </a:ext>
            </a:extLst>
          </p:cNvPr>
          <p:cNvSpPr>
            <a:spLocks noGrp="1"/>
          </p:cNvSpPr>
          <p:nvPr>
            <p:ph type="title"/>
          </p:nvPr>
        </p:nvSpPr>
        <p:spPr/>
        <p:txBody>
          <a:bodyPr/>
          <a:lstStyle/>
          <a:p>
            <a:pPr rtl="0">
              <a:lnSpc>
                <a:spcPct val="100000"/>
              </a:lnSpc>
            </a:pPr>
            <a:r>
              <a:rPr lang="hi" sz="32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ठंडक बनाए रखें।</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F4734DFD-2B0E-3325-DD4E-E9D9736E3E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07036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087C8C-23DC-7BA1-E9AA-1713C0FAAEE0}"/>
              </a:ext>
            </a:extLst>
          </p:cNvPr>
          <p:cNvSpPr>
            <a:spLocks noGrp="1"/>
          </p:cNvSpPr>
          <p:nvPr>
            <p:ph type="title"/>
          </p:nvPr>
        </p:nvSpPr>
        <p:spPr/>
        <p:txBody>
          <a:bodyPr/>
          <a:lstStyle/>
          <a:p>
            <a:pPr rtl="0">
              <a:lnSpc>
                <a:spcPct val="100000"/>
              </a:lnSpc>
            </a:pPr>
            <a:r>
              <a:rPr lang="hi" sz="32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आराम करें।</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87F24C1D-1F2B-F1C3-D051-E1FB2E2965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11561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5B108A-D708-62CE-023C-9F1F1E321336}"/>
              </a:ext>
            </a:extLst>
          </p:cNvPr>
          <p:cNvSpPr>
            <a:spLocks noGrp="1"/>
          </p:cNvSpPr>
          <p:nvPr>
            <p:ph type="title"/>
          </p:nvPr>
        </p:nvSpPr>
        <p:spPr/>
        <p:txBody>
          <a:bodyPr/>
          <a:lstStyle/>
          <a:p>
            <a:pPr rtl="0">
              <a:lnSpc>
                <a:spcPct val="100000"/>
              </a:lnSpc>
            </a:pPr>
            <a:r>
              <a:rPr lang="hi" sz="32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आप अपने गृह देश से ऐसी चीजें जान सकते हैं जो आपको रजोनिवृत्ति से निपटने में मदद कर सकती हैं।</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1DEEBB9C-8993-C08F-B35E-BD2D236EF9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88887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158566-0B61-3E5B-DF60-9118C9F55014}"/>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यदि आप रजोनिवृत्ति से जूझ रही हैं या अपने स्वास्थ्य को लेकर चिंतित हैं, तो इसके बारे में डॉक्टर या नर्स से बात करें।</a:t>
            </a:r>
            <a:endParaRPr lang="hi" b="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ACD36B99-A252-8D24-CC75-06EB1DED42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21817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7333A4-7F52-662B-FDC6-63D86406480A}"/>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ऑस्ट्रेलिया में, रजोनिवृत्ति से निपटने में आपकी मदद करने के लिए विभिन्न उपचार हैं।</a:t>
            </a:r>
            <a:endParaRPr lang="en-AU" sz="40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5E9A194A-2470-088A-8831-1B748D30F5B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18781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800CCE-5848-05D3-DDAD-CC163652E308}"/>
              </a:ext>
            </a:extLst>
          </p:cNvPr>
          <p:cNvSpPr>
            <a:spLocks noGrp="1"/>
          </p:cNvSpPr>
          <p:nvPr>
            <p:ph type="title"/>
          </p:nvPr>
        </p:nvSpPr>
        <p:spPr/>
        <p:txBody>
          <a:bodyPr/>
          <a:lstStyle/>
          <a:p>
            <a:pPr algn="ctr" rtl="0"/>
            <a:r>
              <a:rPr lang="hi" sz="440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रजोनिवृत्ति के बाद स्वस्थ रहें</a:t>
            </a:r>
            <a:endParaRPr lang="hi" sz="440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C20098F8-8C98-F725-818C-ED8FA30775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3755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7E66B1-EAC2-948E-3081-71566F75E2E8}"/>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रजोनिवृत्ति के बाद आपका स्वास्थ्य बदल जाता है, </a:t>
            </a:r>
            <a:b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इसलिए अपना ध्यान रखना </a:t>
            </a:r>
            <a:b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और भी महत्वपूर्ण हो जाता है।</a:t>
            </a:r>
            <a:endParaRPr lang="hi" b="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E4D7003F-DB71-BEE8-C48F-C2BBBC1D1D4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68221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3B4D6A-2E30-AAC4-772B-79D98033FC5C}"/>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यहां बताया गया है कि आप अपनी देखभाल कैसे कर सकती हैं और स्वस्थ रह सकती हैं।</a:t>
            </a:r>
            <a:endParaRPr lang="hi" b="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AC696E01-CE5B-C310-988E-2759104541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90782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D95F49-621A-0405-0345-9BD780101071}"/>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स्वस्थ वजन बनाएं रखें।</a:t>
            </a:r>
            <a:b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br>
              <a:rPr lang="hi" sz="24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पौष्टिक भोजन खाएं।</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9776325D-E649-ABCB-F148-2B0D3E7430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83815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CE7FE8-5F6B-73B2-71AE-4DC200E02A22}"/>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B906B538-7576-9F00-C402-1BE595B1EE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6601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CDFF77-7A30-7F17-BF1E-53BA5F7CFBB0}"/>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शराब का सीमित सेवन करें। </a:t>
            </a:r>
            <a:br>
              <a:rPr lang="hi" sz="40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br>
              <a:rPr lang="hi" sz="24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धूम्रपान न करें।</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74307265-B902-8B2F-7726-5EC51DA501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54560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520C0A-AA69-ACA9-2B98-C1C99DC22F7B}"/>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घूमें-टहलें।</a:t>
            </a:r>
            <a:b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br>
              <a:rPr lang="hi" sz="24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दिन में कम से कम 30</a:t>
            </a:r>
            <a: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 </a:t>
            </a: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मिनट</a:t>
            </a:r>
            <a: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 </a:t>
            </a: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व्यायाम ज़रूर करें।</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C4A8E53D-9972-A766-8210-782A17D205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38732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C22D36-2989-7EE0-F84F-E0DBF3FC6A58}"/>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हृष्ट-पुष्ट रहने के लिए </a:t>
            </a:r>
            <a:r>
              <a:rPr lang="hi-IN"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कदम उठाएं।</a:t>
            </a:r>
            <a:b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br>
              <a:rPr lang="hi" sz="2400"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लचीला रहने के लिए </a:t>
            </a:r>
            <a:r>
              <a:rPr lang="hi-IN"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तत्पर रहें।</a:t>
            </a:r>
            <a:endParaRPr lang="en-AU" sz="3200" dirty="0">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EDD40A52-5E42-ED49-E2DA-F15FF87573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090789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DB7A21-0962-F536-C961-4F8D8F0606CE}"/>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अपने स्वास्थ्य की जांच </a:t>
            </a:r>
            <a:b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के लिए साल में एक बार </a:t>
            </a:r>
            <a:br>
              <a:rPr lang="en-US"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b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डॉक्टर से मिलें।</a:t>
            </a:r>
            <a:endParaRPr lang="hi" sz="4000" b="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CE2E1013-AF24-89E7-C1A9-7CD8BDF0A1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990491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168B66-CC82-4BA2-87B8-B182A7FF9443}"/>
              </a:ext>
            </a:extLst>
          </p:cNvPr>
          <p:cNvSpPr>
            <a:spLocks noGrp="1"/>
          </p:cNvSpPr>
          <p:nvPr>
            <p:ph type="title"/>
          </p:nvPr>
        </p:nvSpPr>
        <p:spPr/>
        <p:txBody>
          <a:bodyPr>
            <a:normAutofit fontScale="90000"/>
          </a:bodyPr>
          <a:lstStyle/>
          <a:p>
            <a:pPr rtl="0">
              <a:lnSpc>
                <a:spcPct val="100000"/>
              </a:lnSpc>
            </a:pPr>
            <a:r>
              <a:rPr lang="hi" b="0"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अगर आपको स्वस्थ रहने में मदद के लिए दवा की जरूरत है तो अपने डॉक्टर से संपर्क करें।</a:t>
            </a:r>
            <a:endParaRPr lang="hi" sz="4000" b="0"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75FF18AB-7631-F377-D950-BB9B3E30D2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66189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38AD78-87B4-9A1E-2141-D78BCDE95EFF}"/>
              </a:ext>
            </a:extLst>
          </p:cNvPr>
          <p:cNvSpPr>
            <a:spLocks noGrp="1"/>
          </p:cNvSpPr>
          <p:nvPr>
            <p:ph type="title"/>
          </p:nvPr>
        </p:nvSpPr>
        <p:spPr/>
        <p:txBody>
          <a:bodyPr/>
          <a:lstStyle/>
          <a:p>
            <a:r>
              <a:rPr lang="hi" sz="4000" b="1"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याद रखें…</a:t>
            </a:r>
            <a:endParaRPr lang="en-AU" sz="4000" dirty="0"/>
          </a:p>
        </p:txBody>
      </p:sp>
      <p:pic>
        <p:nvPicPr>
          <p:cNvPr id="3" name="Picture 2">
            <a:extLst>
              <a:ext uri="{FF2B5EF4-FFF2-40B4-BE49-F238E27FC236}">
                <a16:creationId xmlns:a16="http://schemas.microsoft.com/office/drawing/2014/main" id="{62E2BC66-AF59-420E-0D5A-CB211171E2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9857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AF3AB6-4B2F-CFDA-3DA8-EE896505644F}"/>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rPr>
              <a:t>स्थानीय सेवाएं</a:t>
            </a:r>
            <a:endParaRPr lang="hi" sz="4000" b="1" i="0" u="none" strike="noStrike" dirty="0">
              <a:highlight>
                <a:srgbClr val="000000">
                  <a:alpha val="0"/>
                </a:srgbClr>
              </a:highlight>
              <a:latin typeface="Noto Sans Devanagari" panose="020B0502040504020204" pitchFamily="34"/>
              <a:ea typeface="Nirmala UI" panose="020B0502040204020203" pitchFamily="34" charset="0"/>
              <a:cs typeface="Noto Sans Devanagari" panose="020B0502040504020204" pitchFamily="34"/>
            </a:endParaRPr>
          </a:p>
        </p:txBody>
      </p:sp>
      <p:pic>
        <p:nvPicPr>
          <p:cNvPr id="3" name="Picture 2">
            <a:extLst>
              <a:ext uri="{FF2B5EF4-FFF2-40B4-BE49-F238E27FC236}">
                <a16:creationId xmlns:a16="http://schemas.microsoft.com/office/drawing/2014/main" id="{4DCCFF7C-D7FB-A6E1-C997-1F1BF22433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1277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7FFC3F-C1AE-CCBD-DD69-E09C38305AF5}"/>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1E4E48BB-8B5B-312C-FC91-91EB640E4C8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7674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14F029-6CC3-A0BE-FF29-DB207475E8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39DBEEA-0F3C-E719-70A2-CC528C91E7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702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F5D3AC-1CDD-2691-6CBC-33DE85C6613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55CB9CF-9611-BAC7-BDF3-65FAB62875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003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29E0F5-E370-3A1E-87AB-87E558798E0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36DC3C5-D12F-E120-55E9-B2FD6D92B4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532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F03284-BB87-2E6E-0D0F-AB03B5F46B7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4DA6E64-2C43-6C4F-F922-FD08E230ED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572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25D854-5BBC-EF68-7EDE-0C2A24D03CC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8BC5C8D-70C2-F4CD-B620-40DF4A6D472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280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C5E97E-AC42-C8B4-276D-007E2D9485E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047B1EB-C46C-98B3-85F8-C1FD37495D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0532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2672</Words>
  <Application>Microsoft Office PowerPoint</Application>
  <PresentationFormat>Widescreen</PresentationFormat>
  <Paragraphs>192</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MS Gothic</vt:lpstr>
      <vt:lpstr>Aptos</vt:lpstr>
      <vt:lpstr>Aptos Display</vt:lpstr>
      <vt:lpstr>Arial</vt:lpstr>
      <vt:lpstr>Arial Unicode MS</vt:lpstr>
      <vt:lpstr>Calibri</vt:lpstr>
      <vt:lpstr>Nirmala UI</vt:lpstr>
      <vt:lpstr>Noto Sans Devanagari</vt:lpstr>
      <vt:lpstr>Times New Roman</vt:lpstr>
      <vt:lpstr>Office Theme</vt:lpstr>
      <vt:lpstr>रजोनिवृत्ति और आपका स्वास्थ्य</vt:lpstr>
      <vt:lpstr>PowerPoint Presentation</vt:lpstr>
      <vt:lpstr>मेरा शरीर। मेरा स्वास्थ्य। स्वास्थ्य शिक्षण टूलकिट </vt:lpstr>
      <vt:lpstr>PowerPoint Presentation</vt:lpstr>
      <vt:lpstr>PowerPoint Presentation</vt:lpstr>
      <vt:lpstr>PowerPoint Presentation</vt:lpstr>
      <vt:lpstr>PowerPoint Presentation</vt:lpstr>
      <vt:lpstr>PowerPoint Presentation</vt:lpstr>
      <vt:lpstr>PowerPoint Presentation</vt:lpstr>
      <vt:lpstr>आप अपने अंतिम मासिक धर्म के बाद भी 2 साल तक गर्भवती हो सकती हैं।</vt:lpstr>
      <vt:lpstr>रजोनिवृत्ति के लक्षणों को जानिए</vt:lpstr>
      <vt:lpstr>PowerPoint Presentation</vt:lpstr>
      <vt:lpstr>PowerPoint Presentation</vt:lpstr>
      <vt:lpstr>PowerPoint Presentation</vt:lpstr>
      <vt:lpstr>PowerPoint Presentation</vt:lpstr>
      <vt:lpstr>रजोनिवृत्ति हर महिला के लिए अलग होती है।</vt:lpstr>
      <vt:lpstr>कुछ लक्षण दूर हो जाएंगे लेकिन कुछ रह सकते  हैं और उपचार की  आवश्यकता हो सकती है।</vt:lpstr>
      <vt:lpstr>रजोनिवृत्ति के अपने लक्षणों को प्रबंधित करें</vt:lpstr>
      <vt:lpstr>पौष्टिक भोजन खाएं।  खूब सारा पानी पीएं।  धूम्रपान न करें।</vt:lpstr>
      <vt:lpstr>आराम महसूस करने के लिए पर्याप्त नींद लें।</vt:lpstr>
      <vt:lpstr>ठंडक बनाए रखें।</vt:lpstr>
      <vt:lpstr>आराम करें।</vt:lpstr>
      <vt:lpstr>आप अपने गृह देश से ऐसी चीजें जान सकते हैं जो आपको रजोनिवृत्ति से निपटने में मदद कर सकती हैं।</vt:lpstr>
      <vt:lpstr>यदि आप रजोनिवृत्ति से जूझ रही हैं या अपने स्वास्थ्य को लेकर चिंतित हैं, तो इसके बारे में डॉक्टर या नर्स से बात करें।</vt:lpstr>
      <vt:lpstr>ऑस्ट्रेलिया में, रजोनिवृत्ति से निपटने में आपकी मदद करने के लिए विभिन्न उपचार हैं।</vt:lpstr>
      <vt:lpstr>रजोनिवृत्ति के बाद स्वस्थ रहें</vt:lpstr>
      <vt:lpstr>रजोनिवृत्ति के बाद आपका स्वास्थ्य बदल जाता है,  इसलिए अपना ध्यान रखना  और भी महत्वपूर्ण हो जाता है।</vt:lpstr>
      <vt:lpstr>यहां बताया गया है कि आप अपनी देखभाल कैसे कर सकती हैं और स्वस्थ रह सकती हैं।</vt:lpstr>
      <vt:lpstr>स्वस्थ वजन बनाएं रखें।  पौष्टिक भोजन खाएं।</vt:lpstr>
      <vt:lpstr>शराब का सीमित सेवन करें।   धूम्रपान न करें।</vt:lpstr>
      <vt:lpstr>घूमें-टहलें।  दिन में कम से कम 30 मिनट व्यायाम ज़रूर करें।</vt:lpstr>
      <vt:lpstr>हृष्ट-पुष्ट रहने के लिए कदम उठाएं।  लचीला रहने के लिए तत्पर रहें।</vt:lpstr>
      <vt:lpstr>अपने स्वास्थ्य की जांच  के लिए साल में एक बार  डॉक्टर से मिलें।</vt:lpstr>
      <vt:lpstr>अगर आपको स्वस्थ रहने में मदद के लिए दवा की जरूरत है तो अपने डॉक्टर से संपर्क करें।</vt:lpstr>
      <vt:lpstr>याद रखें…</vt:lpstr>
      <vt:lpstr>स्थानीय सेवाएं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2024-08-20T01:46:02Z</dcterms:created>
  <dcterms:modified xsi:type="dcterms:W3CDTF">2024-09-19T00:33:58Z</dcterms:modified>
</cp:coreProperties>
</file>