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7" autoAdjust="0"/>
    <p:restoredTop sz="73283" autoAdjust="0"/>
  </p:normalViewPr>
  <p:slideViewPr>
    <p:cSldViewPr snapToGrid="0">
      <p:cViewPr varScale="1">
        <p:scale>
          <a:sx n="117" d="100"/>
          <a:sy n="117" d="100"/>
        </p:scale>
        <p:origin x="1950" y="108"/>
      </p:cViewPr>
      <p:guideLst/>
    </p:cSldViewPr>
  </p:slideViewPr>
  <p:notesTextViewPr>
    <p:cViewPr>
      <p:scale>
        <a:sx n="120" d="100"/>
        <a:sy n="1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9880DBF-2C4A-4A03-87D8-81E70E70E68B}" type="datetimeFigureOut">
              <a:rPr lang="en-AU" smtClean="0"/>
              <a:t>16/09/2024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64DCA3E-0E17-4F46-B415-F508686D9609}" type="slidenum">
              <a:rPr lang="en-AU" smtClean="0"/>
              <a:t>‹#›</a:t>
            </a:fld>
            <a:endParaRPr lang="en-AU"/>
          </a:p>
        </p:txBody>
      </p:sp>
    </p:spTree>
    <p:extLst>
      <p:ext uri="{BB962C8B-B14F-4D97-AF65-F5344CB8AC3E}">
        <p14:creationId xmlns:p14="http://schemas.microsoft.com/office/powerpoint/2010/main" val="301075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spcAft>
                <a:spcPts val="0"/>
              </a:spcAft>
            </a:pPr>
            <a:r>
              <a:rPr lang="fa-IR" sz="1200" dirty="0">
                <a:latin typeface="Dubai" panose="020B0503030403030204" pitchFamily="34" charset="-78"/>
                <a:ea typeface="Calibri" panose="020F0502020204030204" pitchFamily="34" charset="0"/>
                <a:cs typeface="Dubai" panose="020B0503030403030204" pitchFamily="34" charset="-78"/>
              </a:rPr>
              <a:t>ما امروز راجع به </a:t>
            </a:r>
            <a:r>
              <a:rPr lang="fa-IR" sz="1200" b="1" dirty="0">
                <a:latin typeface="Dubai" panose="020B0503030403030204" pitchFamily="34" charset="-78"/>
                <a:ea typeface="Calibri" panose="020F0502020204030204" pitchFamily="34" charset="0"/>
                <a:cs typeface="Dubai" panose="020B0503030403030204" pitchFamily="34" charset="-78"/>
              </a:rPr>
              <a:t>یائسگی</a:t>
            </a:r>
            <a:r>
              <a:rPr lang="fa-IR" sz="1200" dirty="0">
                <a:latin typeface="Dubai" panose="020B0503030403030204" pitchFamily="34" charset="-78"/>
                <a:ea typeface="Calibri" panose="020F0502020204030204" pitchFamily="34" charset="0"/>
                <a:cs typeface="Dubai" panose="020B0503030403030204" pitchFamily="34" charset="-78"/>
              </a:rPr>
              <a:t> صحبت خواهیم زد:</a:t>
            </a:r>
          </a:p>
          <a:p>
            <a:pPr marL="171450" indent="-171450"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   این که چیست</a:t>
            </a:r>
            <a:endParaRPr lang="en-AU" sz="1200" dirty="0">
              <a:latin typeface="Dubai" panose="020B0503030403030204" pitchFamily="34" charset="-78"/>
              <a:ea typeface="Calibri" panose="020F0502020204030204" pitchFamily="34" charset="0"/>
              <a:cs typeface="Dubai" panose="020B0503030403030204" pitchFamily="34" charset="-78"/>
            </a:endParaRPr>
          </a:p>
          <a:p>
            <a:pPr marL="302066" indent="-302066"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چرا اتفاق می افتد</a:t>
            </a:r>
            <a:endParaRPr lang="en-AU" sz="1200" dirty="0">
              <a:latin typeface="Dubai" panose="020B0503030403030204" pitchFamily="34" charset="-78"/>
              <a:ea typeface="Calibri" panose="020F0502020204030204" pitchFamily="34" charset="0"/>
              <a:cs typeface="Dubai" panose="020B0503030403030204" pitchFamily="34" charset="-78"/>
            </a:endParaRPr>
          </a:p>
          <a:p>
            <a:pPr marL="302066" indent="-302066"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علائم یائسگی چیست و چطور آنها را مدیریت کنیم</a:t>
            </a:r>
          </a:p>
          <a:p>
            <a:pPr marL="302066" indent="-302066"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چطور از صحت خود در دوران یائسگی و بعد از آن مواظبت کنیم؟</a:t>
            </a:r>
          </a:p>
          <a:p>
            <a:pPr marL="302066" indent="-302066" algn="r" rtl="1">
              <a:lnSpc>
                <a:spcPct val="100000"/>
              </a:lnSpc>
              <a:spcAft>
                <a:spcPts val="0"/>
              </a:spcAft>
              <a:buFont typeface="Arial" panose="020B0604020202020204" pitchFamily="34" charset="0"/>
              <a:buChar char="•"/>
            </a:pPr>
            <a:endParaRPr lang="fa-IR" sz="1200" dirty="0">
              <a:latin typeface="Dubai" panose="020B0503030403030204" pitchFamily="34" charset="-78"/>
              <a:cs typeface="Dubai" panose="020B0503030403030204" pitchFamily="34" charset="-78"/>
            </a:endParaRPr>
          </a:p>
          <a:p>
            <a:pPr marL="0" indent="0" algn="r" rtl="1">
              <a:lnSpc>
                <a:spcPct val="100000"/>
              </a:lnSpc>
              <a:spcAft>
                <a:spcPts val="0"/>
              </a:spcAft>
              <a:buFont typeface="Arial" panose="020B0604020202020204" pitchFamily="34" charset="0"/>
              <a:buNone/>
            </a:pPr>
            <a:r>
              <a:rPr lang="fa-IR" sz="1200" b="1" dirty="0">
                <a:latin typeface="Dubai" panose="020B0503030403030204" pitchFamily="34" charset="-78"/>
                <a:cs typeface="Dubai" panose="020B0503030403030204" pitchFamily="34" charset="-78"/>
              </a:rPr>
              <a:t>اخطار به مجری: </a:t>
            </a:r>
            <a:r>
              <a:rPr lang="fa-IR" sz="1200" dirty="0">
                <a:latin typeface="Dubai" panose="020B0503030403030204" pitchFamily="34" charset="-78"/>
                <a:cs typeface="Dubai" panose="020B0503030403030204" pitchFamily="34" charset="-78"/>
              </a:rPr>
              <a:t>ما درک میکنیم که اشتراک کنندگان از برخی فرهنگ ها، ممکن است مطالب صحی خاصی مانند بحث راجع به رابطه جنسی و جلوگیری از حامله گی را تقبیح</a:t>
            </a:r>
            <a:r>
              <a:rPr lang="fa-IR" sz="1200" baseline="0" dirty="0">
                <a:latin typeface="Dubai" panose="020B0503030403030204" pitchFamily="34" charset="-78"/>
                <a:cs typeface="Dubai" panose="020B0503030403030204" pitchFamily="34" charset="-78"/>
              </a:rPr>
              <a:t> کنند</a:t>
            </a:r>
            <a:r>
              <a:rPr lang="fa-IR" sz="1200" dirty="0">
                <a:latin typeface="Dubai" panose="020B0503030403030204" pitchFamily="34" charset="-78"/>
                <a:cs typeface="Dubai" panose="020B0503030403030204" pitchFamily="34" charset="-78"/>
              </a:rPr>
              <a:t>. شما می‌توانید انتخاب کنید که آن پیام‌ها را ارائه ندهید یا نحوه روان شدنِ آن‌ها را متناسب با اشتراک کننده گان، تغییر دهید.</a:t>
            </a:r>
            <a:endParaRPr lang="en-AU"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1</a:t>
            </a:fld>
            <a:endParaRPr lang="en-AU"/>
          </a:p>
        </p:txBody>
      </p:sp>
    </p:spTree>
    <p:extLst>
      <p:ext uri="{BB962C8B-B14F-4D97-AF65-F5344CB8AC3E}">
        <p14:creationId xmlns:p14="http://schemas.microsoft.com/office/powerpoint/2010/main" val="341381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lnSpc>
                <a:spcPct val="100000"/>
              </a:lnSpc>
              <a:spcAft>
                <a:spcPts val="0"/>
              </a:spcAft>
              <a:buFont typeface="Arial" panose="020B0604020202020204" pitchFamily="34" charset="0"/>
              <a:buChar char="•"/>
              <a:tabLst>
                <a:tab pos="3430131" algn="l"/>
              </a:tabLst>
            </a:pPr>
            <a:r>
              <a:rPr lang="fa-IR" sz="1200" dirty="0">
                <a:latin typeface="Dubai" panose="020B0503030403030204" pitchFamily="34" charset="-78"/>
                <a:cs typeface="Dubai" panose="020B0503030403030204" pitchFamily="34" charset="-78"/>
              </a:rPr>
              <a:t>شما همچنان می توانید در صورت داشتن قاعدگی نامنظم و تا 2 سال پس از آخرین قاعدگی، حامله شوید.</a:t>
            </a:r>
          </a:p>
          <a:p>
            <a:pPr marL="180000" indent="-180000" algn="r" rtl="1">
              <a:lnSpc>
                <a:spcPct val="100000"/>
              </a:lnSpc>
              <a:spcAft>
                <a:spcPts val="0"/>
              </a:spcAft>
              <a:buFont typeface="Arial" panose="020B0604020202020204" pitchFamily="34" charset="0"/>
              <a:buChar char="•"/>
              <a:tabLst>
                <a:tab pos="3430131" algn="l"/>
              </a:tabLst>
            </a:pPr>
            <a:r>
              <a:rPr lang="fa-IR" sz="1200" dirty="0">
                <a:latin typeface="Dubai" panose="020B0503030403030204" pitchFamily="34" charset="-78"/>
                <a:cs typeface="Dubai" panose="020B0503030403030204" pitchFamily="34" charset="-78"/>
              </a:rPr>
              <a:t>اگر نمی خواهید حامله شوید، تا 2 سال بعد از آخرین قاعدگی، از روش های جلوگیری از حامله گی استفاده کنید.</a:t>
            </a:r>
          </a:p>
          <a:p>
            <a:pPr marL="180000" indent="-180000" algn="r" rtl="1">
              <a:lnSpc>
                <a:spcPct val="100000"/>
              </a:lnSpc>
              <a:spcAft>
                <a:spcPts val="0"/>
              </a:spcAft>
              <a:buFont typeface="Arial" panose="020B0604020202020204" pitchFamily="34" charset="0"/>
              <a:buChar char="•"/>
              <a:tabLst>
                <a:tab pos="3430131" algn="l"/>
              </a:tabLst>
            </a:pPr>
            <a:r>
              <a:rPr lang="fa-IR" sz="1200" dirty="0">
                <a:latin typeface="Dubai" panose="020B0503030403030204" pitchFamily="34" charset="-78"/>
                <a:cs typeface="Dubai" panose="020B0503030403030204" pitchFamily="34" charset="-78"/>
              </a:rPr>
              <a:t>جلوگیری از حامله گی کاری است که می توانید انجام دهید، اگر نمی خواهید باردار شوید، قرص های خاصی که مانع باردار شدن زنان می شودمصرف کنید یا در صورت داشتن رابطه جنسی، از کاندوم استفاده کنید.</a:t>
            </a:r>
          </a:p>
          <a:p>
            <a:pPr marL="180000" indent="-180000" algn="r" rtl="1">
              <a:lnSpc>
                <a:spcPct val="100000"/>
              </a:lnSpc>
              <a:spcAft>
                <a:spcPts val="0"/>
              </a:spcAft>
              <a:buFont typeface="Arial" panose="020B0604020202020204" pitchFamily="34" charset="0"/>
              <a:buChar char="•"/>
              <a:tabLst>
                <a:tab pos="3430131" algn="l"/>
              </a:tabLst>
            </a:pPr>
            <a:endParaRPr lang="fa-IR" sz="1200" dirty="0">
              <a:latin typeface="Dubai" panose="020B0503030403030204" pitchFamily="34" charset="-78"/>
              <a:cs typeface="Dubai" panose="020B0503030403030204" pitchFamily="34" charset="-78"/>
            </a:endParaRPr>
          </a:p>
          <a:p>
            <a:pPr marL="180000" indent="-180000" algn="r" rtl="1">
              <a:lnSpc>
                <a:spcPct val="100000"/>
              </a:lnSpc>
              <a:spcAft>
                <a:spcPts val="0"/>
              </a:spcAft>
              <a:buFont typeface="Arial" panose="020B0604020202020204" pitchFamily="34" charset="0"/>
              <a:buChar char="•"/>
              <a:tabLst>
                <a:tab pos="3430131" algn="l"/>
              </a:tabLst>
            </a:pPr>
            <a:endParaRPr lang="fa-IR" sz="1200" dirty="0">
              <a:latin typeface="Dubai" panose="020B0503030403030204" pitchFamily="34" charset="-78"/>
              <a:cs typeface="Dubai" panose="020B0503030403030204" pitchFamily="34" charset="-78"/>
            </a:endParaRPr>
          </a:p>
          <a:p>
            <a:pPr marL="0" indent="0" algn="r" rtl="1">
              <a:lnSpc>
                <a:spcPct val="100000"/>
              </a:lnSpc>
              <a:spcAft>
                <a:spcPts val="0"/>
              </a:spcAft>
              <a:buFont typeface="Arial" panose="020B0604020202020204" pitchFamily="34" charset="0"/>
              <a:buNone/>
              <a:tabLst>
                <a:tab pos="3430131" algn="l"/>
              </a:tabLst>
            </a:pPr>
            <a:r>
              <a:rPr lang="fa-IR" sz="1200" dirty="0">
                <a:latin typeface="Dubai" panose="020B0503030403030204" pitchFamily="34" charset="-78"/>
                <a:cs typeface="Dubai" panose="020B0503030403030204" pitchFamily="34" charset="-78"/>
              </a:rPr>
              <a:t>اخطار به مجری: اگر برای اشتراک کنندگان مناسب نیست، می‌توانید این پیام را حذف کنید یا به روش دیگری آن را روان کنید.</a:t>
            </a:r>
            <a:endParaRPr lang="en-AU"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10</a:t>
            </a:fld>
            <a:endParaRPr lang="en-AU"/>
          </a:p>
        </p:txBody>
      </p:sp>
    </p:spTree>
    <p:extLst>
      <p:ext uri="{BB962C8B-B14F-4D97-AF65-F5344CB8AC3E}">
        <p14:creationId xmlns:p14="http://schemas.microsoft.com/office/powerpoint/2010/main" val="12969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dirty="0">
                <a:latin typeface="Dubai" panose="020B0503030403030204" pitchFamily="34" charset="-78"/>
                <a:cs typeface="Dubai" panose="020B0503030403030204" pitchFamily="34" charset="-78"/>
              </a:rPr>
              <a:t>بیایید راجع به علائم یائسگی صحبت کنیم.</a:t>
            </a: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11</a:t>
            </a:fld>
            <a:endParaRPr lang="en-AU"/>
          </a:p>
        </p:txBody>
      </p:sp>
    </p:spTree>
    <p:extLst>
      <p:ext uri="{BB962C8B-B14F-4D97-AF65-F5344CB8AC3E}">
        <p14:creationId xmlns:p14="http://schemas.microsoft.com/office/powerpoint/2010/main" val="34981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dirty="0">
                <a:latin typeface="Dubai" panose="020B0503030403030204" pitchFamily="34" charset="-78"/>
                <a:cs typeface="Dubai" panose="020B0503030403030204" pitchFamily="34" charset="-78"/>
              </a:rPr>
              <a:t>بیایید راجع به علائم یائسگی صحبت کنیم.</a:t>
            </a: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12</a:t>
            </a:fld>
            <a:endParaRPr lang="en-AU"/>
          </a:p>
        </p:txBody>
      </p:sp>
    </p:spTree>
    <p:extLst>
      <p:ext uri="{BB962C8B-B14F-4D97-AF65-F5344CB8AC3E}">
        <p14:creationId xmlns:p14="http://schemas.microsoft.com/office/powerpoint/2010/main" val="374464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spcAft>
                <a:spcPts val="0"/>
              </a:spcAft>
            </a:pPr>
            <a:r>
              <a:rPr lang="fa-IR" sz="1200" dirty="0">
                <a:latin typeface="Dubai" panose="020B0503030403030204" pitchFamily="34" charset="-78"/>
                <a:cs typeface="Dubai" panose="020B0503030403030204" pitchFamily="34" charset="-78"/>
              </a:rPr>
              <a:t>شما ممکن است این علائم یائسگی را داشته باشید:</a:t>
            </a:r>
          </a:p>
          <a:p>
            <a:pPr marL="171450" indent="-171450" algn="r" rtl="1">
              <a:lnSpc>
                <a:spcPct val="100000"/>
              </a:lnSpc>
              <a:spcAft>
                <a:spcPts val="0"/>
              </a:spcAft>
              <a:buFont typeface="Arial" panose="020B0604020202020204" pitchFamily="34" charset="0"/>
              <a:buChar char="•"/>
            </a:pPr>
            <a:r>
              <a:rPr kumimoji="0" lang="fa-IR" sz="1200" b="0" i="0" u="none" strike="noStrike" kern="1200" cap="none" spc="0" normalizeH="0" baseline="0" noProof="0" dirty="0">
                <a:ln>
                  <a:noFill/>
                </a:ln>
                <a:solidFill>
                  <a:srgbClr val="000000"/>
                </a:solidFill>
                <a:effectLst/>
                <a:uLnTx/>
                <a:uFillTx/>
                <a:latin typeface="Dubai" panose="020B0503030403030204" pitchFamily="34" charset="-78"/>
                <a:ea typeface="+mn-ea"/>
                <a:cs typeface="Dubai" panose="020B0503030403030204" pitchFamily="34" charset="-78"/>
              </a:rPr>
              <a:t>احساس گرمای شدید</a:t>
            </a:r>
            <a:r>
              <a:rPr lang="fa-IR" sz="1200" dirty="0">
                <a:latin typeface="Dubai" panose="020B0503030403030204" pitchFamily="34" charset="-78"/>
                <a:cs typeface="Dubai" panose="020B0503030403030204" pitchFamily="34" charset="-78"/>
              </a:rPr>
              <a:t> – زمانی که به طور ناگهانی احساس گرما می کنید و شروع به عرق کردن می کنید</a:t>
            </a:r>
          </a:p>
          <a:p>
            <a:pPr marL="171450" indent="-171450" algn="r" rtl="1">
              <a:lnSpc>
                <a:spcPct val="100000"/>
              </a:lnSpc>
              <a:spcAft>
                <a:spcPts val="0"/>
              </a:spcAft>
              <a:buFont typeface="Arial" panose="020B0604020202020204" pitchFamily="34" charset="0"/>
              <a:buChar char="•"/>
            </a:pPr>
            <a:r>
              <a:rPr lang="fa-IR" sz="1200" dirty="0">
                <a:latin typeface="Dubai" panose="020B0503030403030204" pitchFamily="34" charset="-78"/>
                <a:cs typeface="Dubai" panose="020B0503030403030204" pitchFamily="34" charset="-78"/>
              </a:rPr>
              <a:t>عرق شبانه - وقتی در طول شب زیاد عرق می کنید، لباس ها و ملحفه هایتان خیس می شوند.</a:t>
            </a:r>
          </a:p>
          <a:p>
            <a:pPr marL="171450" indent="-171450" algn="r" rtl="1">
              <a:lnSpc>
                <a:spcPct val="100000"/>
              </a:lnSpc>
              <a:spcAft>
                <a:spcPts val="0"/>
              </a:spcAft>
              <a:buFont typeface="Arial" panose="020B0604020202020204" pitchFamily="34" charset="0"/>
              <a:buChar char="•"/>
            </a:pPr>
            <a:r>
              <a:rPr lang="fa-IR" sz="1200" dirty="0">
                <a:latin typeface="Dubai" panose="020B0503030403030204" pitchFamily="34" charset="-78"/>
                <a:cs typeface="Dubai" panose="020B0503030403030204" pitchFamily="34" charset="-78"/>
              </a:rPr>
              <a:t>خشکی مهبل، که می تواند باعث دردناک شدن رابطه جنسی برای شما شود</a:t>
            </a:r>
          </a:p>
          <a:p>
            <a:pPr marL="171450" indent="-171450" algn="r" rtl="1">
              <a:lnSpc>
                <a:spcPct val="100000"/>
              </a:lnSpc>
              <a:spcAft>
                <a:spcPts val="0"/>
              </a:spcAft>
              <a:buFont typeface="Arial" panose="020B0604020202020204" pitchFamily="34" charset="0"/>
              <a:buChar char="•"/>
            </a:pPr>
            <a:r>
              <a:rPr lang="fa-IR" sz="1200" kern="1200" noProof="0" dirty="0">
                <a:solidFill>
                  <a:schemeClr val="tx1"/>
                </a:solidFill>
                <a:latin typeface="Dubai" panose="020B0503030403030204" pitchFamily="34" charset="-78"/>
                <a:ea typeface="+mn-ea"/>
                <a:cs typeface="Dubai" panose="020B0503030403030204" pitchFamily="34" charset="-78"/>
              </a:rPr>
              <a:t>درد هنگام ادرار کردن و عفونت های مکرر </a:t>
            </a:r>
          </a:p>
          <a:p>
            <a:pPr marL="171450" indent="-171450" algn="r" rtl="1">
              <a:lnSpc>
                <a:spcPct val="100000"/>
              </a:lnSpc>
              <a:spcAft>
                <a:spcPts val="0"/>
              </a:spcAft>
              <a:buFont typeface="Arial" panose="020B0604020202020204" pitchFamily="34" charset="0"/>
              <a:buChar char="•"/>
            </a:pPr>
            <a:r>
              <a:rPr lang="fa-IR" sz="1200" dirty="0">
                <a:latin typeface="Dubai" panose="020B0503030403030204" pitchFamily="34" charset="-78"/>
                <a:cs typeface="Dubai" panose="020B0503030403030204" pitchFamily="34" charset="-78"/>
              </a:rPr>
              <a:t>جسم درد و درد - زمانی که جسم شما احساس درد می کند</a:t>
            </a:r>
          </a:p>
          <a:p>
            <a:pPr marL="171450" indent="-171450" algn="r" rtl="1">
              <a:lnSpc>
                <a:spcPct val="100000"/>
              </a:lnSpc>
              <a:spcAft>
                <a:spcPts val="0"/>
              </a:spcAft>
              <a:buFont typeface="Arial" panose="020B0604020202020204" pitchFamily="34" charset="0"/>
              <a:buChar char="•"/>
            </a:pPr>
            <a:r>
              <a:rPr lang="fa-IR" sz="1200" dirty="0">
                <a:latin typeface="Dubai" panose="020B0503030403030204" pitchFamily="34" charset="-78"/>
                <a:cs typeface="Dubai" panose="020B0503030403030204" pitchFamily="34" charset="-78"/>
              </a:rPr>
              <a:t>سر درد</a:t>
            </a:r>
          </a:p>
          <a:p>
            <a:pPr marL="0" indent="0" algn="r" rtl="1">
              <a:lnSpc>
                <a:spcPct val="100000"/>
              </a:lnSpc>
              <a:spcAft>
                <a:spcPts val="0"/>
              </a:spcAft>
              <a:buFont typeface="Arial" panose="020B0604020202020204" pitchFamily="34" charset="0"/>
              <a:buNone/>
            </a:pPr>
            <a:endParaRPr lang="fa-IR" sz="1200" dirty="0">
              <a:latin typeface="Dubai" panose="020B0503030403030204" pitchFamily="34" charset="-78"/>
              <a:cs typeface="Dubai" panose="020B0503030403030204" pitchFamily="34" charset="-78"/>
            </a:endParaRPr>
          </a:p>
          <a:p>
            <a:pPr marL="0" indent="0" algn="r" rtl="1">
              <a:lnSpc>
                <a:spcPct val="100000"/>
              </a:lnSpc>
              <a:spcAft>
                <a:spcPts val="0"/>
              </a:spcAft>
              <a:buFont typeface="Arial" panose="020B0604020202020204" pitchFamily="34" charset="0"/>
              <a:buNone/>
            </a:pPr>
            <a:r>
              <a:rPr lang="fa-IR" sz="1200" dirty="0">
                <a:latin typeface="Dubai" panose="020B0503030403030204" pitchFamily="34" charset="-78"/>
                <a:cs typeface="Dubai" panose="020B0503030403030204" pitchFamily="34" charset="-78"/>
              </a:rPr>
              <a:t>بسیاری از زنان، این علائم را دارند. </a:t>
            </a:r>
          </a:p>
          <a:p>
            <a:pPr marL="171450" indent="-171450" algn="r" rtl="1">
              <a:lnSpc>
                <a:spcPct val="100000"/>
              </a:lnSpc>
              <a:spcAft>
                <a:spcPts val="0"/>
              </a:spcAft>
              <a:buFont typeface="Arial" panose="020B0604020202020204" pitchFamily="34" charset="0"/>
              <a:buChar char="•"/>
            </a:pPr>
            <a:endParaRPr lang="fa-IR" sz="1200" dirty="0">
              <a:latin typeface="Dubai" panose="020B0503030403030204" pitchFamily="34" charset="-78"/>
              <a:cs typeface="Dubai" panose="020B0503030403030204" pitchFamily="34" charset="-78"/>
            </a:endParaRPr>
          </a:p>
          <a:p>
            <a:pPr marL="0" indent="0" algn="r" rtl="1">
              <a:lnSpc>
                <a:spcPct val="100000"/>
              </a:lnSpc>
              <a:spcAft>
                <a:spcPts val="0"/>
              </a:spcAft>
              <a:buFont typeface="Arial" panose="020B0604020202020204" pitchFamily="34" charset="0"/>
              <a:buNone/>
            </a:pPr>
            <a:endParaRPr lang="en-AU"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13</a:t>
            </a:fld>
            <a:endParaRPr lang="en-AU"/>
          </a:p>
        </p:txBody>
      </p:sp>
    </p:spTree>
    <p:extLst>
      <p:ext uri="{BB962C8B-B14F-4D97-AF65-F5344CB8AC3E}">
        <p14:creationId xmlns:p14="http://schemas.microsoft.com/office/powerpoint/2010/main" val="1993119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spcAft>
                <a:spcPts val="0"/>
              </a:spcAft>
            </a:pPr>
            <a:r>
              <a:rPr lang="fa-IR" sz="1200" dirty="0">
                <a:latin typeface="Dubai" panose="020B0503030403030204" pitchFamily="34" charset="-78"/>
                <a:ea typeface="Calibri" panose="020F0502020204030204" pitchFamily="34" charset="0"/>
                <a:cs typeface="Dubai" panose="020B0503030403030204" pitchFamily="34" charset="-78"/>
              </a:rPr>
              <a:t>همچنین ممکن است که شما:</a:t>
            </a:r>
            <a:endParaRPr lang="en-AU" sz="1200" dirty="0">
              <a:latin typeface="Dubai" panose="020B0503030403030204" pitchFamily="34" charset="-78"/>
              <a:ea typeface="Calibri" panose="020F0502020204030204" pitchFamily="34" charset="0"/>
              <a:cs typeface="Dubai" panose="020B0503030403030204" pitchFamily="34" charset="-78"/>
            </a:endParaRPr>
          </a:p>
          <a:p>
            <a:pPr marL="182667" indent="-182667"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بیش از معمول، احساس خستگی کنید</a:t>
            </a:r>
          </a:p>
          <a:p>
            <a:pPr marL="182667" indent="-182667"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در به خواب رفتن یا خواب ماندن، مشکل داشته باشید.</a:t>
            </a:r>
            <a:endParaRPr lang="en-AU" sz="1200" dirty="0">
              <a:latin typeface="Dubai" panose="020B0503030403030204" pitchFamily="34" charset="-78"/>
              <a:ea typeface="Calibri" panose="020F0502020204030204" pitchFamily="34" charset="0"/>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14</a:t>
            </a:fld>
            <a:endParaRPr lang="en-AU"/>
          </a:p>
        </p:txBody>
      </p:sp>
    </p:spTree>
    <p:extLst>
      <p:ext uri="{BB962C8B-B14F-4D97-AF65-F5344CB8AC3E}">
        <p14:creationId xmlns:p14="http://schemas.microsoft.com/office/powerpoint/2010/main" val="223425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lnSpc>
                <a:spcPct val="100000"/>
              </a:lnSpc>
              <a:spcBef>
                <a:spcPts val="0"/>
              </a:spcBef>
              <a:spcAft>
                <a:spcPts val="600"/>
              </a:spcAft>
              <a:buClr>
                <a:srgbClr val="EC008C"/>
              </a:buClr>
              <a:buNone/>
            </a:pPr>
            <a:r>
              <a:rPr lang="fa-IR" sz="1200" dirty="0">
                <a:latin typeface="Dubai" panose="020B0503030403030204" pitchFamily="34" charset="-78"/>
                <a:cs typeface="Dubai" panose="020B0503030403030204" pitchFamily="34" charset="-78"/>
              </a:rPr>
              <a:t>همچنین ممکن است که شما:</a:t>
            </a:r>
            <a:endParaRPr lang="en-AU" sz="1200" dirty="0">
              <a:latin typeface="Dubai" panose="020B0503030403030204" pitchFamily="34" charset="-78"/>
              <a:cs typeface="Dubai" panose="020B0503030403030204" pitchFamily="34"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1200" b="0" i="0" u="none" strike="noStrike" kern="1200" cap="none" spc="0" normalizeH="0" baseline="0" noProof="0" dirty="0">
                <a:ln>
                  <a:noFill/>
                </a:ln>
                <a:solidFill>
                  <a:srgbClr val="000000"/>
                </a:solidFill>
                <a:effectLst/>
                <a:uLnTx/>
                <a:uFillTx/>
                <a:latin typeface="Dubai" panose="020B0503030403030204" pitchFamily="34" charset="-78"/>
                <a:ea typeface="+mn-ea"/>
                <a:cs typeface="Dubai" panose="020B0503030403030204" pitchFamily="34" charset="-78"/>
              </a:rPr>
              <a:t>احساس کنید بدخوی یا قهر هستید</a:t>
            </a:r>
            <a:endParaRPr lang="en-AU" dirty="0">
              <a:latin typeface="Dubai" panose="020B0503030403030204" pitchFamily="34" charset="-78"/>
              <a:cs typeface="Dubai" panose="020B0503030403030204" pitchFamily="34" charset="-78"/>
            </a:endParaRPr>
          </a:p>
          <a:p>
            <a:pPr marL="180000" marR="0" lvl="0" indent="-1800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200" dirty="0">
                <a:latin typeface="Dubai" panose="020B0503030403030204" pitchFamily="34" charset="-78"/>
                <a:ea typeface="Calibri" panose="020F0502020204030204" pitchFamily="34" charset="0"/>
                <a:cs typeface="Dubai" panose="020B0503030403030204" pitchFamily="34" charset="-78"/>
              </a:rPr>
              <a:t>افزایش وزن، به خصوص در اطراف کمر داشته باشید</a:t>
            </a:r>
            <a:r>
              <a:rPr lang="en-US" sz="1200" dirty="0">
                <a:latin typeface="Dubai" panose="020B0503030403030204" pitchFamily="34" charset="-78"/>
                <a:ea typeface="Calibri" panose="020F0502020204030204" pitchFamily="34" charset="0"/>
                <a:cs typeface="Dubai" panose="020B0503030403030204" pitchFamily="34" charset="-78"/>
              </a:rPr>
              <a:t>.</a:t>
            </a:r>
            <a:endParaRPr lang="en-AU" sz="1200" kern="1200" dirty="0">
              <a:solidFill>
                <a:schemeClr val="tx1"/>
              </a:solidFill>
              <a:latin typeface="Dubai" panose="020B0503030403030204" pitchFamily="34" charset="-78"/>
              <a:ea typeface="Calibri" panose="020F0502020204030204" pitchFamily="34" charset="0"/>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15</a:t>
            </a:fld>
            <a:endParaRPr lang="en-AU"/>
          </a:p>
        </p:txBody>
      </p:sp>
    </p:spTree>
    <p:extLst>
      <p:ext uri="{BB962C8B-B14F-4D97-AF65-F5344CB8AC3E}">
        <p14:creationId xmlns:p14="http://schemas.microsoft.com/office/powerpoint/2010/main" val="4278965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algn="r" defTabSz="966612" rtl="1">
              <a:lnSpc>
                <a:spcPct val="100000"/>
              </a:lnSpc>
              <a:spcBef>
                <a:spcPts val="0"/>
              </a:spcBef>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هر زن، تجربه ای متفاوتی با یائسگی خواهد داشت.</a:t>
            </a:r>
          </a:p>
          <a:p>
            <a:pPr marL="182667" indent="-182667" algn="r" defTabSz="966612" rtl="1">
              <a:lnSpc>
                <a:spcPct val="100000"/>
              </a:lnSpc>
              <a:spcBef>
                <a:spcPts val="0"/>
              </a:spcBef>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ممکن است شما کدام علامتی نداشته باشید، ممکن است صرف علائم کمی داشته باشید، یا ممکن است علائمی داشته باشید که کنار آمدن با آنها، بسیار سخت باشد.</a:t>
            </a:r>
            <a:endParaRPr lang="en-US" sz="1200" dirty="0">
              <a:latin typeface="Dubai" panose="020B0503030403030204" pitchFamily="34" charset="-78"/>
              <a:ea typeface="Calibri" panose="020F0502020204030204" pitchFamily="34" charset="0"/>
              <a:cs typeface="Dubai" panose="020B0503030403030204" pitchFamily="34" charset="-78"/>
            </a:endParaRPr>
          </a:p>
          <a:p>
            <a:pPr marL="182667" indent="-182667" algn="r" defTabSz="966612" rtl="1">
              <a:lnSpc>
                <a:spcPct val="100000"/>
              </a:lnSpc>
              <a:spcBef>
                <a:spcPts val="0"/>
              </a:spcBef>
              <a:spcAft>
                <a:spcPts val="0"/>
              </a:spcAft>
              <a:buFont typeface="Arial" panose="020B0604020202020204" pitchFamily="34" charset="0"/>
              <a:buChar char="•"/>
              <a:defRP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16</a:t>
            </a:fld>
            <a:endParaRPr lang="en-AU"/>
          </a:p>
        </p:txBody>
      </p:sp>
    </p:spTree>
    <p:extLst>
      <p:ext uri="{BB962C8B-B14F-4D97-AF65-F5344CB8AC3E}">
        <p14:creationId xmlns:p14="http://schemas.microsoft.com/office/powerpoint/2010/main" val="195951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latin typeface="Dubai" panose="020B0503030403030204" pitchFamily="34" charset="-78"/>
                <a:cs typeface="Dubai" panose="020B0503030403030204" pitchFamily="34" charset="-78"/>
              </a:rPr>
              <a:t>علائم رایج، مانند احساس گرما و عرق کردن، اغلب خود به خود از بین می روند. بسیاری از زنان می توانند بدون کدام نوع تداوی دارویی با این علائم کنار بیایند.</a:t>
            </a:r>
          </a:p>
          <a:p>
            <a:pPr marL="171450" indent="-171450" algn="r" rtl="1">
              <a:buFont typeface="Arial" panose="020B0604020202020204" pitchFamily="34" charset="0"/>
              <a:buChar char="•"/>
            </a:pPr>
            <a:r>
              <a:rPr lang="fa-IR" dirty="0">
                <a:latin typeface="Dubai" panose="020B0503030403030204" pitchFamily="34" charset="-78"/>
                <a:cs typeface="Dubai" panose="020B0503030403030204" pitchFamily="34" charset="-78"/>
              </a:rPr>
              <a:t>بعضی از تغییرات در جسم شما، مانند خشکی مهبل، ممکن است ادامه داشته باشد و ممکن است ضرورت به تداوی صحی برای کمک به شما برای مقابله با آنها وجود داشته باشد.</a:t>
            </a:r>
          </a:p>
          <a:p>
            <a:pPr marL="171450" indent="-171450" algn="r" rtl="1">
              <a:buFont typeface="Arial" panose="020B0604020202020204" pitchFamily="34" charset="0"/>
              <a:buChar char="•"/>
            </a:pPr>
            <a:r>
              <a:rPr lang="fa-IR" dirty="0">
                <a:latin typeface="Dubai" panose="020B0503030403030204" pitchFamily="34" charset="-78"/>
                <a:cs typeface="Dubai" panose="020B0503030403030204" pitchFamily="34" charset="-78"/>
              </a:rPr>
              <a:t>بیایید حالا راجع به آنچه که می توانیم برای کم کردن علائم و داشتن احساس بهتر انجام دهیم، گپ بزنیم.</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17</a:t>
            </a:fld>
            <a:endParaRPr lang="en-AU"/>
          </a:p>
        </p:txBody>
      </p:sp>
    </p:spTree>
    <p:extLst>
      <p:ext uri="{BB962C8B-B14F-4D97-AF65-F5344CB8AC3E}">
        <p14:creationId xmlns:p14="http://schemas.microsoft.com/office/powerpoint/2010/main" val="543074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dirty="0">
                <a:latin typeface="Dubai" panose="020B0503030403030204" pitchFamily="34" charset="-78"/>
                <a:cs typeface="Dubai" panose="020B0503030403030204" pitchFamily="34" charset="-78"/>
              </a:rPr>
              <a:t>اگر علائم یائسگی شما را اذیت میکند، کارهایی وجود دارد که می توانید انجام دهید تا احساس بهتری داشته باشید.</a:t>
            </a: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18</a:t>
            </a:fld>
            <a:endParaRPr lang="en-AU"/>
          </a:p>
        </p:txBody>
      </p:sp>
    </p:spTree>
    <p:extLst>
      <p:ext uri="{BB962C8B-B14F-4D97-AF65-F5344CB8AC3E}">
        <p14:creationId xmlns:p14="http://schemas.microsoft.com/office/powerpoint/2010/main" val="256907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spcAft>
                <a:spcPts val="0"/>
              </a:spcAft>
            </a:pPr>
            <a:r>
              <a:rPr lang="fa-IR" sz="1200" dirty="0">
                <a:latin typeface="Dubai" panose="020B0503030403030204" pitchFamily="34" charset="-78"/>
                <a:ea typeface="Calibri" panose="020F0502020204030204" pitchFamily="34" charset="0"/>
                <a:cs typeface="Dubai" panose="020B0503030403030204" pitchFamily="34" charset="-78"/>
              </a:rPr>
              <a:t>برای داشتن احساس بهتر و صحتمند ماندن در دوران یائسگی و بعد از آن:</a:t>
            </a:r>
          </a:p>
          <a:p>
            <a:pPr marL="171450" indent="-171450"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غذاهای صحی بخورید - سبزیجات، میوه، غلات کامل، گوشت بدون چربی (بدون چربی زیاد)، ماهی، شیر و ماست طبیعی</a:t>
            </a:r>
          </a:p>
          <a:p>
            <a:pPr marL="171450" indent="-171450"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مقدار زیادی آب بنوشید – 2 لیتر، یعنی 8 فنجان، مایعات در روز، بیشتر آب مصرف کنید.</a:t>
            </a:r>
          </a:p>
          <a:p>
            <a:pPr marL="171450" indent="-171450"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سیگرت نکشید</a:t>
            </a:r>
            <a:endParaRPr lang="en-AU" sz="1200" dirty="0">
              <a:latin typeface="Dubai" panose="020B0503030403030204" pitchFamily="34" charset="-78"/>
              <a:ea typeface="Calibri" panose="020F0502020204030204" pitchFamily="34" charset="0"/>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19</a:t>
            </a:fld>
            <a:endParaRPr lang="en-AU"/>
          </a:p>
        </p:txBody>
      </p:sp>
    </p:spTree>
    <p:extLst>
      <p:ext uri="{BB962C8B-B14F-4D97-AF65-F5344CB8AC3E}">
        <p14:creationId xmlns:p14="http://schemas.microsoft.com/office/powerpoint/2010/main" val="382346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64DCA3E-0E17-4F46-B415-F508686D9609}" type="slidenum">
              <a:rPr lang="en-AU" smtClean="0"/>
              <a:t>2</a:t>
            </a:fld>
            <a:endParaRPr lang="en-AU"/>
          </a:p>
        </p:txBody>
      </p:sp>
    </p:spTree>
    <p:extLst>
      <p:ext uri="{BB962C8B-B14F-4D97-AF65-F5344CB8AC3E}">
        <p14:creationId xmlns:p14="http://schemas.microsoft.com/office/powerpoint/2010/main" val="1844796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latin typeface="Dubai" panose="020B0503030403030204" pitchFamily="34" charset="-78"/>
                <a:cs typeface="Dubai" panose="020B0503030403030204" pitchFamily="34" charset="-78"/>
              </a:rPr>
              <a:t>فعالیت روزانه داشته باشید. برای مثال، پیاده روی، ورزش، کار در باغ، شنا، رقص کنید.</a:t>
            </a:r>
          </a:p>
          <a:p>
            <a:pPr marL="171450" indent="-171450" algn="r" rtl="1">
              <a:buFont typeface="Arial" panose="020B0604020202020204" pitchFamily="34" charset="0"/>
              <a:buChar char="•"/>
            </a:pPr>
            <a:r>
              <a:rPr lang="fa-IR" dirty="0">
                <a:latin typeface="Dubai" panose="020B0503030403030204" pitchFamily="34" charset="-78"/>
                <a:cs typeface="Dubai" panose="020B0503030403030204" pitchFamily="34" charset="-78"/>
              </a:rPr>
              <a:t>هر شب حدود 8 ساعت بخوابید.</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20</a:t>
            </a:fld>
            <a:endParaRPr lang="en-AU"/>
          </a:p>
        </p:txBody>
      </p:sp>
    </p:spTree>
    <p:extLst>
      <p:ext uri="{BB962C8B-B14F-4D97-AF65-F5344CB8AC3E}">
        <p14:creationId xmlns:p14="http://schemas.microsoft.com/office/powerpoint/2010/main" val="3878095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سعی کنید خنک بمانید</a:t>
            </a:r>
            <a:endParaRPr lang="en-AU" sz="1200" dirty="0">
              <a:latin typeface="Dubai" panose="020B0503030403030204" pitchFamily="34" charset="-78"/>
              <a:ea typeface="Calibri" panose="020F0502020204030204" pitchFamily="34" charset="0"/>
              <a:cs typeface="Dubai" panose="020B0503030403030204" pitchFamily="34" charset="-78"/>
            </a:endParaRPr>
          </a:p>
          <a:p>
            <a:pPr marL="380556" lvl="1" indent="-180000" algn="r" rtl="1">
              <a:lnSpc>
                <a:spcPct val="100000"/>
              </a:lnSpc>
              <a:spcAft>
                <a:spcPts val="0"/>
              </a:spcAft>
              <a:buFont typeface="Calibri" panose="020F0502020204030204" pitchFamily="34" charset="0"/>
              <a:buChar char="-"/>
            </a:pPr>
            <a:r>
              <a:rPr lang="fa-IR" sz="1200" dirty="0">
                <a:solidFill>
                  <a:srgbClr val="000000"/>
                </a:solidFill>
                <a:latin typeface="Dubai" panose="020B0503030403030204" pitchFamily="34" charset="-78"/>
                <a:ea typeface="Calibri" panose="020F0502020204030204" pitchFamily="34" charset="0"/>
                <a:cs typeface="Dubai" panose="020B0503030403030204" pitchFamily="34" charset="-78"/>
              </a:rPr>
              <a:t>از پنکه یا تهویه مطبوع، پنکه دستی و اسپری آب استفاده کنید</a:t>
            </a:r>
          </a:p>
          <a:p>
            <a:pPr marL="380556" lvl="1" indent="-180000" algn="r" rtl="1">
              <a:lnSpc>
                <a:spcPct val="100000"/>
              </a:lnSpc>
              <a:spcAft>
                <a:spcPts val="0"/>
              </a:spcAft>
              <a:buFont typeface="Calibri" panose="020F0502020204030204" pitchFamily="34" charset="0"/>
              <a:buChar char="-"/>
            </a:pPr>
            <a:r>
              <a:rPr lang="fa-IR" sz="1200" dirty="0">
                <a:solidFill>
                  <a:srgbClr val="000000"/>
                </a:solidFill>
                <a:latin typeface="Dubai" panose="020B0503030403030204" pitchFamily="34" charset="-78"/>
                <a:ea typeface="Calibri" panose="020F0502020204030204" pitchFamily="34" charset="0"/>
                <a:cs typeface="Dubai" panose="020B0503030403030204" pitchFamily="34" charset="-78"/>
              </a:rPr>
              <a:t>لایه‌هایی از لباس بپوشید که وقتی گرم تان شد به راحتی آن‌ها را دربیاورید</a:t>
            </a:r>
          </a:p>
          <a:p>
            <a:pPr marL="380556" lvl="1" indent="-180000" algn="r" rtl="1">
              <a:lnSpc>
                <a:spcPct val="100000"/>
              </a:lnSpc>
              <a:spcAft>
                <a:spcPts val="0"/>
              </a:spcAft>
              <a:buFont typeface="Calibri" panose="020F0502020204030204" pitchFamily="34" charset="0"/>
              <a:buChar char="-"/>
            </a:pPr>
            <a:r>
              <a:rPr lang="fa-IR" sz="1200" dirty="0">
                <a:solidFill>
                  <a:srgbClr val="000000"/>
                </a:solidFill>
                <a:latin typeface="Dubai" panose="020B0503030403030204" pitchFamily="34" charset="-78"/>
                <a:ea typeface="Calibri" panose="020F0502020204030204" pitchFamily="34" charset="0"/>
                <a:cs typeface="Dubai" panose="020B0503030403030204" pitchFamily="34" charset="-78"/>
              </a:rPr>
              <a:t>نوشیدنی های سرد بنوشید</a:t>
            </a:r>
          </a:p>
          <a:p>
            <a:pPr marL="180000" lvl="1" indent="-180000" algn="r" rtl="1">
              <a:lnSpc>
                <a:spcPct val="100000"/>
              </a:lnSpc>
              <a:spcAft>
                <a:spcPts val="0"/>
              </a:spcAft>
              <a:buFont typeface="Arial" panose="020B0604020202020204" pitchFamily="34" charset="0"/>
              <a:buChar char="•"/>
            </a:pPr>
            <a:r>
              <a:rPr lang="fa-IR" sz="1200" dirty="0">
                <a:effectLst/>
                <a:latin typeface="Dubai" panose="020B0503030403030204" pitchFamily="34" charset="-78"/>
                <a:cs typeface="Dubai" panose="020B0503030403030204" pitchFamily="34" charset="-78"/>
              </a:rPr>
              <a:t>از </a:t>
            </a:r>
            <a:r>
              <a:rPr lang="fa-IR" sz="1200" dirty="0">
                <a:latin typeface="Dubai" panose="020B0503030403030204" pitchFamily="34" charset="-78"/>
                <a:ea typeface="Calibri" panose="020F0502020204030204" pitchFamily="34" charset="0"/>
                <a:cs typeface="Dubai" panose="020B0503030403030204" pitchFamily="34" charset="-78"/>
              </a:rPr>
              <a:t>کرمهای لشم کننده </a:t>
            </a:r>
            <a:r>
              <a:rPr lang="fa-IR" sz="1200" dirty="0">
                <a:effectLst/>
                <a:latin typeface="Dubai" panose="020B0503030403030204" pitchFamily="34" charset="-78"/>
                <a:cs typeface="Dubai" panose="020B0503030403030204" pitchFamily="34" charset="-78"/>
              </a:rPr>
              <a:t> استفاده کنید. </a:t>
            </a:r>
            <a:r>
              <a:rPr lang="fa-IR" sz="1200" dirty="0">
                <a:latin typeface="Dubai" panose="020B0503030403030204" pitchFamily="34" charset="-78"/>
                <a:ea typeface="Calibri" panose="020F0502020204030204" pitchFamily="34" charset="0"/>
                <a:cs typeface="Dubai" panose="020B0503030403030204" pitchFamily="34" charset="-78"/>
              </a:rPr>
              <a:t>کرمهای لشم کننده </a:t>
            </a:r>
            <a:r>
              <a:rPr lang="fa-IR" sz="1200" dirty="0">
                <a:effectLst/>
                <a:latin typeface="Dubai" panose="020B0503030403030204" pitchFamily="34" charset="-78"/>
                <a:cs typeface="Dubai" panose="020B0503030403030204" pitchFamily="34" charset="-78"/>
              </a:rPr>
              <a:t>ژل ها، مایعات و روغن های خاصی هستند که می توانید آنها را در داخل واژن و روی آلت تناسلی همسرتان بمالید تا واژن را مرطوب تر کرده و از درد در حین رابطه جنسی جلوگیری کنید. می توانید آنها را از فارماسی یا سوپرمارکیت خریداری کنید.</a:t>
            </a:r>
          </a:p>
          <a:p>
            <a:pPr marL="380556" lvl="1" indent="-180000">
              <a:lnSpc>
                <a:spcPct val="100000"/>
              </a:lnSpc>
              <a:spcAft>
                <a:spcPts val="0"/>
              </a:spcAft>
              <a:buFont typeface="Calibri" panose="020F0502020204030204" pitchFamily="34" charset="0"/>
              <a:buChar char="-"/>
            </a:pPr>
            <a:endParaRPr lang="en-AU" sz="1200" i="1" dirty="0">
              <a:latin typeface="Dubai" panose="020B0503030403030204" pitchFamily="34" charset="-78"/>
              <a:cs typeface="Dubai" panose="020B0503030403030204" pitchFamily="34"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i="0" dirty="0">
                <a:latin typeface="Dubai" panose="020B0503030403030204" pitchFamily="34" charset="-78"/>
                <a:cs typeface="Dubai" panose="020B0503030403030204" pitchFamily="34" charset="-78"/>
              </a:rPr>
              <a:t>اخطار به مجری: در صورتی که عبارت ارائه شده برای اشتراک کنندگان مناسب نباشد، می توانید پیام مربوط به </a:t>
            </a:r>
            <a:r>
              <a:rPr lang="fa-IR" sz="1200" dirty="0">
                <a:latin typeface="Dubai" panose="020B0503030403030204" pitchFamily="34" charset="-78"/>
                <a:ea typeface="Calibri" panose="020F0502020204030204" pitchFamily="34" charset="0"/>
                <a:cs typeface="Dubai" panose="020B0503030403030204" pitchFamily="34" charset="-78"/>
              </a:rPr>
              <a:t>کرمهای لشم کننده</a:t>
            </a:r>
            <a:r>
              <a:rPr lang="fa-IR" sz="1200" i="0" dirty="0">
                <a:latin typeface="Dubai" panose="020B0503030403030204" pitchFamily="34" charset="-78"/>
                <a:cs typeface="Dubai" panose="020B0503030403030204" pitchFamily="34" charset="-78"/>
              </a:rPr>
              <a:t> را حذف کنید یا آن را به شکل دیگری روان کنید.</a:t>
            </a:r>
            <a:endParaRPr lang="en-AU"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21</a:t>
            </a:fld>
            <a:endParaRPr lang="en-AU"/>
          </a:p>
        </p:txBody>
      </p:sp>
    </p:spTree>
    <p:extLst>
      <p:ext uri="{BB962C8B-B14F-4D97-AF65-F5344CB8AC3E}">
        <p14:creationId xmlns:p14="http://schemas.microsoft.com/office/powerpoint/2010/main" val="502331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کارهایی مانند یوگا یا مدیتیشن را امتحان کنید تا به آرامش برسید.</a:t>
            </a:r>
          </a:p>
          <a:p>
            <a:pPr marL="180000" indent="-180000"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با افراد دیگر ارتباط برقرار کنید - زمانی را با خانواده خود بگذرانید، با دوستان خود به تماس شوید یا با آنها به پیاده روی یا صرف غذا بروید، با همسایه ها گپ بزنید.</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22</a:t>
            </a:fld>
            <a:endParaRPr lang="en-AU"/>
          </a:p>
        </p:txBody>
      </p:sp>
    </p:spTree>
    <p:extLst>
      <p:ext uri="{BB962C8B-B14F-4D97-AF65-F5344CB8AC3E}">
        <p14:creationId xmlns:p14="http://schemas.microsoft.com/office/powerpoint/2010/main" val="3554247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defTabSz="966612" rtl="1">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ممکن است چیزهایی از کشور و فرهنگ تان بدانید که </a:t>
            </a:r>
            <a:r>
              <a:rPr lang="fa-IR" sz="1200" dirty="0">
                <a:effectLst/>
                <a:latin typeface="Dubai" panose="020B0503030403030204" pitchFamily="34" charset="-78"/>
                <a:ea typeface="Calibri" panose="020F0502020204030204" pitchFamily="34" charset="0"/>
                <a:cs typeface="Dubai" panose="020B0503030403030204" pitchFamily="34" charset="-78"/>
              </a:rPr>
              <a:t>شاید جوابگوی شما در مشکل یائسگی باشید</a:t>
            </a:r>
            <a:r>
              <a:rPr lang="fa-IR" sz="1200" dirty="0">
                <a:latin typeface="Dubai" panose="020B0503030403030204" pitchFamily="34" charset="-78"/>
                <a:ea typeface="Calibri" panose="020F0502020204030204" pitchFamily="34" charset="0"/>
                <a:cs typeface="Dubai" panose="020B0503030403030204" pitchFamily="34" charset="-78"/>
              </a:rPr>
              <a:t>.</a:t>
            </a:r>
          </a:p>
          <a:p>
            <a:pPr marL="180000" indent="-180000" algn="r" defTabSz="966612" rtl="1">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بعضی از آن چیزها خوب هستند مگر برخی ممکن است ایمن نباشند. اگر راجع به آنها مطمئن نیستید، با داکتر یا نرس خود صحبت کنید.</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23</a:t>
            </a:fld>
            <a:endParaRPr lang="en-AU"/>
          </a:p>
        </p:txBody>
      </p:sp>
    </p:spTree>
    <p:extLst>
      <p:ext uri="{BB962C8B-B14F-4D97-AF65-F5344CB8AC3E}">
        <p14:creationId xmlns:p14="http://schemas.microsoft.com/office/powerpoint/2010/main" val="4256785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sz="1200" dirty="0">
                <a:latin typeface="Dubai" panose="020B0503030403030204" pitchFamily="34" charset="-78"/>
                <a:ea typeface="Calibri" panose="020F0502020204030204" pitchFamily="34" charset="0"/>
                <a:cs typeface="Dubai" panose="020B0503030403030204" pitchFamily="34" charset="-78"/>
              </a:rPr>
              <a:t>اگر موارد ذیل را دارید، با داکتر یا نرس خود گپ بزنید:</a:t>
            </a:r>
          </a:p>
          <a:p>
            <a:pPr marL="171450" indent="-171450" algn="r" defTabSz="966612" rtl="1">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مجادله با یائسگی برای شما بسیار سخت است</a:t>
            </a:r>
          </a:p>
          <a:p>
            <a:pPr marL="171450" indent="-171450" algn="r" defTabSz="966612" rtl="1">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علائم یائسگی شما را آزار می دهد یا شما را از انجام کاری که می خواهید در زندگی روزمره خود انجام دهید باز می دارد</a:t>
            </a:r>
          </a:p>
          <a:p>
            <a:pPr marL="171450" indent="-171450" algn="r" defTabSz="966612" rtl="1">
              <a:buFont typeface="Arial" panose="020B0604020202020204" pitchFamily="34" charset="0"/>
              <a:buChar char="•"/>
              <a:defRPr/>
            </a:pPr>
            <a:r>
              <a:rPr lang="fa-IR" sz="1100" dirty="0">
                <a:latin typeface="Dubai" panose="020B0503030403030204" pitchFamily="34" charset="-78"/>
                <a:cs typeface="Dubai" panose="020B0503030403030204" pitchFamily="34" charset="-78"/>
              </a:rPr>
              <a:t>شما برای صحتتان تشویش دارید.</a:t>
            </a:r>
            <a:endParaRPr lang="en-AU" sz="11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24</a:t>
            </a:fld>
            <a:endParaRPr lang="en-AU"/>
          </a:p>
        </p:txBody>
      </p:sp>
    </p:spTree>
    <p:extLst>
      <p:ext uri="{BB962C8B-B14F-4D97-AF65-F5344CB8AC3E}">
        <p14:creationId xmlns:p14="http://schemas.microsoft.com/office/powerpoint/2010/main" val="3233552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latin typeface="Dubai" panose="020B0503030403030204" pitchFamily="34" charset="-78"/>
                <a:cs typeface="Dubai" panose="020B0503030403030204" pitchFamily="34" charset="-78"/>
              </a:rPr>
              <a:t>در آسترالیا، تداوی های مختلفی برای کمک به شما </a:t>
            </a:r>
            <a:r>
              <a:rPr lang="fa-IR" sz="1200" dirty="0">
                <a:effectLst/>
                <a:latin typeface="Dubai" panose="020B0503030403030204" pitchFamily="34" charset="-78"/>
                <a:ea typeface="Calibri" panose="020F0502020204030204" pitchFamily="34" charset="0"/>
                <a:cs typeface="Dubai" panose="020B0503030403030204" pitchFamily="34" charset="-78"/>
              </a:rPr>
              <a:t>برای از عهده برآمدن مشکل یائسگی وجود دارد.</a:t>
            </a:r>
            <a:r>
              <a:rPr lang="fa-IR" dirty="0">
                <a:latin typeface="Dubai" panose="020B0503030403030204" pitchFamily="34" charset="-78"/>
                <a:cs typeface="Dubai" panose="020B0503030403030204" pitchFamily="34" charset="-78"/>
              </a:rPr>
              <a:t>.</a:t>
            </a:r>
          </a:p>
          <a:p>
            <a:pPr marL="171450" indent="-171450" algn="r" rtl="1">
              <a:buFont typeface="Arial" panose="020B0604020202020204" pitchFamily="34" charset="0"/>
              <a:buChar char="•"/>
            </a:pPr>
            <a:r>
              <a:rPr lang="fa-IR" dirty="0">
                <a:latin typeface="Dubai" panose="020B0503030403030204" pitchFamily="34" charset="-78"/>
                <a:cs typeface="Dubai" panose="020B0503030403030204" pitchFamily="34" charset="-78"/>
              </a:rPr>
              <a:t>برای گپ زدن راجع به انتخاب های مختلف و یافتن تداوی مناسب برای شما، قرار ملاقاتی با داکتر یا نرس تان بگذارید.</a:t>
            </a:r>
          </a:p>
          <a:p>
            <a:pPr marL="171450" indent="-171450" algn="r" rtl="1">
              <a:buFont typeface="Arial" panose="020B0604020202020204" pitchFamily="34" charset="0"/>
              <a:buChar char="•"/>
            </a:pPr>
            <a:r>
              <a:rPr lang="fa-IR" dirty="0">
                <a:latin typeface="Dubai" panose="020B0503030403030204" pitchFamily="34" charset="-78"/>
                <a:cs typeface="Dubai" panose="020B0503030403030204" pitchFamily="34" charset="-78"/>
              </a:rPr>
              <a:t>همچنین داکتر می تواند ادویه ای را برای شما تجویز کند که احساس بهتری داشته باشید.</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25</a:t>
            </a:fld>
            <a:endParaRPr lang="en-AU"/>
          </a:p>
        </p:txBody>
      </p:sp>
    </p:spTree>
    <p:extLst>
      <p:ext uri="{BB962C8B-B14F-4D97-AF65-F5344CB8AC3E}">
        <p14:creationId xmlns:p14="http://schemas.microsoft.com/office/powerpoint/2010/main" val="3074921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dirty="0">
                <a:latin typeface="Dubai" panose="020B0503030403030204" pitchFamily="34" charset="-78"/>
                <a:ea typeface="Calibri" panose="020F0502020204030204" pitchFamily="34" charset="0"/>
                <a:cs typeface="Dubai" panose="020B0503030403030204" pitchFamily="34" charset="-78"/>
              </a:rPr>
              <a:t>بسیار مهم است که بعد از یائسگی، صحتمند بمانید.</a:t>
            </a:r>
            <a:endParaRPr lang="en-AU" sz="1200" dirty="0">
              <a:latin typeface="Dubai" panose="020B0503030403030204" pitchFamily="34" charset="-78"/>
              <a:ea typeface="Calibri" panose="020F0502020204030204" pitchFamily="34" charset="0"/>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26</a:t>
            </a:fld>
            <a:endParaRPr lang="en-AU"/>
          </a:p>
        </p:txBody>
      </p:sp>
    </p:spTree>
    <p:extLst>
      <p:ext uri="{BB962C8B-B14F-4D97-AF65-F5344CB8AC3E}">
        <p14:creationId xmlns:p14="http://schemas.microsoft.com/office/powerpoint/2010/main" val="888399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sz="1200" dirty="0">
                <a:latin typeface="Dubai" panose="020B0503030403030204" pitchFamily="34" charset="-78"/>
                <a:ea typeface="Calibri" panose="020F0502020204030204" pitchFamily="34" charset="0"/>
                <a:cs typeface="Dubai" panose="020B0503030403030204" pitchFamily="34" charset="-78"/>
              </a:rPr>
              <a:t>صحت شما بعد از یائسگی تغییر می کند. شما حالا شانس بیشتری برای مصاب شدن به این امراض دارید:</a:t>
            </a:r>
          </a:p>
          <a:p>
            <a:pPr marL="171450" indent="-171450" algn="r" defTabSz="966612" rtl="1">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مرض قلبی – برای مثال، حمله قلبی یا سکته</a:t>
            </a:r>
          </a:p>
          <a:p>
            <a:pPr marL="171450" indent="-171450" algn="r" defTabSz="966612" rtl="1">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پوکی استخوان - زمانی که استخوان های شما ضعیف می شوند و می توانند راحت تر بشکنند</a:t>
            </a:r>
          </a:p>
          <a:p>
            <a:pPr marL="171450" indent="-171450" algn="r" defTabSz="966612" rtl="1">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مرض شکر نوع 2 - زمانی که شکر زیادی در خون شما وجود دارد که می تواند به برخی از قسمت های بدن شما آسیب برساند</a:t>
            </a:r>
          </a:p>
          <a:p>
            <a:pPr marL="171450" indent="-171450" algn="r" defTabSz="966612" rtl="1">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زوال عقل - مرضی که بر مغز شما تأثیر می گذارد</a:t>
            </a:r>
          </a:p>
          <a:p>
            <a:pPr marL="171450" indent="-171450" algn="r" defTabSz="966612" rtl="1">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برخی از سرطان ها</a:t>
            </a:r>
          </a:p>
          <a:p>
            <a:pPr algn="r" defTabSz="966612" rtl="1">
              <a:defRPr/>
            </a:pPr>
            <a:r>
              <a:rPr lang="fa-IR" sz="1200" dirty="0">
                <a:latin typeface="Dubai" panose="020B0503030403030204" pitchFamily="34" charset="-78"/>
                <a:ea typeface="Calibri" panose="020F0502020204030204" pitchFamily="34" charset="0"/>
                <a:cs typeface="Dubai" panose="020B0503030403030204" pitchFamily="34" charset="-78"/>
              </a:rPr>
              <a:t>بسیار مهم است که بعد از یائسگی مواظب صحت تان باشید.</a:t>
            </a:r>
          </a:p>
          <a:p>
            <a:pPr algn="r" defTabSz="966612" rtl="1">
              <a:defRPr/>
            </a:pPr>
            <a:endParaRPr lang="en-AU" sz="1200" dirty="0">
              <a:latin typeface="Dubai" panose="020B0503030403030204" pitchFamily="34" charset="-78"/>
              <a:ea typeface="Calibri" panose="020F0502020204030204" pitchFamily="34" charset="0"/>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27</a:t>
            </a:fld>
            <a:endParaRPr lang="en-AU"/>
          </a:p>
        </p:txBody>
      </p:sp>
    </p:spTree>
    <p:extLst>
      <p:ext uri="{BB962C8B-B14F-4D97-AF65-F5344CB8AC3E}">
        <p14:creationId xmlns:p14="http://schemas.microsoft.com/office/powerpoint/2010/main" val="1087785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dirty="0">
                <a:latin typeface="Dubai" panose="020B0503030403030204" pitchFamily="34" charset="-78"/>
                <a:ea typeface="Calibri" panose="020F0502020204030204" pitchFamily="34" charset="0"/>
                <a:cs typeface="Dubai" panose="020B0503030403030204" pitchFamily="34" charset="-78"/>
              </a:rPr>
              <a:t>کارهای زیادی وجود دارد که می توانید انجام دهید تا به شما کمک کند که بعد از یائسگی، صحتمند بمانید.</a:t>
            </a: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28</a:t>
            </a:fld>
            <a:endParaRPr lang="en-AU"/>
          </a:p>
        </p:txBody>
      </p:sp>
    </p:spTree>
    <p:extLst>
      <p:ext uri="{BB962C8B-B14F-4D97-AF65-F5344CB8AC3E}">
        <p14:creationId xmlns:p14="http://schemas.microsoft.com/office/powerpoint/2010/main" val="3595610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defTabSz="966612" rtl="1">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سعی کنید وزن مناسبی داشته باشید.</a:t>
            </a:r>
          </a:p>
          <a:p>
            <a:pPr marL="181240" indent="-181240" algn="r" defTabSz="966612" rtl="1">
              <a:buFont typeface="Arial" panose="020B0604020202020204" pitchFamily="34" charset="0"/>
              <a:buChar char="•"/>
              <a:defRPr/>
            </a:pPr>
            <a:r>
              <a:rPr lang="fa-IR" dirty="0">
                <a:latin typeface="Dubai" panose="020B0503030403030204" pitchFamily="34" charset="-78"/>
                <a:cs typeface="Dubai" panose="020B0503030403030204" pitchFamily="34" charset="-78"/>
              </a:rPr>
              <a:t>از غذاهای صحی مانند میوه ها و سبزیجات رنگارنگ، غلات کامل، گوشت بدون چربی، مرغ، ماهی، توفو، آجیل و دانه ها، شیر، ماست استفاده کنید.</a:t>
            </a:r>
          </a:p>
          <a:p>
            <a:pPr marL="171450" indent="-171450" algn="r" defTabSz="966612" rtl="1">
              <a:buFont typeface="Arial" panose="020B0604020202020204" pitchFamily="34" charset="0"/>
              <a:buChar char="•"/>
              <a:defRPr/>
            </a:pPr>
            <a:r>
              <a:rPr lang="fa-IR" dirty="0">
                <a:latin typeface="Dubai" panose="020B0503030403030204" pitchFamily="34" charset="-78"/>
                <a:cs typeface="Dubai" panose="020B0503030403030204" pitchFamily="34" charset="-78"/>
              </a:rPr>
              <a:t>محدودیت ها:</a:t>
            </a:r>
          </a:p>
          <a:p>
            <a:pPr marL="628650" lvl="1" indent="-171450" algn="r" defTabSz="966612" rtl="1">
              <a:buFont typeface="Arial" panose="020B0604020202020204" pitchFamily="34" charset="0"/>
              <a:buChar char="•"/>
              <a:defRPr/>
            </a:pPr>
            <a:r>
              <a:rPr lang="fa-IR" dirty="0">
                <a:latin typeface="Dubai" panose="020B0503030403030204" pitchFamily="34" charset="-78"/>
                <a:cs typeface="Dubai" panose="020B0503030403030204" pitchFamily="34" charset="-78"/>
              </a:rPr>
              <a:t>غذاهای شیرین مانند کیک، کلوچه، شیرینی، آب نبات، شکلات</a:t>
            </a:r>
          </a:p>
          <a:p>
            <a:pPr marL="628650" lvl="1" indent="-171450" algn="r" defTabSz="966612" rtl="1">
              <a:buFont typeface="Arial" panose="020B0604020202020204" pitchFamily="34" charset="0"/>
              <a:buChar char="•"/>
              <a:defRPr/>
            </a:pPr>
            <a:r>
              <a:rPr lang="fa-IR" dirty="0">
                <a:latin typeface="Dubai" panose="020B0503030403030204" pitchFamily="34" charset="-78"/>
                <a:cs typeface="Dubai" panose="020B0503030403030204" pitchFamily="34" charset="-78"/>
              </a:rPr>
              <a:t>نوشیدنی های شیرین مانند نوشابه های گازدار، دمنوش ها، نوشیدنی های ورزشی و انرژی زا</a:t>
            </a:r>
          </a:p>
          <a:p>
            <a:pPr marL="628650" lvl="1" indent="-171450" algn="r" defTabSz="966612" rtl="1">
              <a:buFont typeface="Arial" panose="020B0604020202020204" pitchFamily="34" charset="0"/>
              <a:buChar char="•"/>
              <a:defRPr/>
            </a:pPr>
            <a:r>
              <a:rPr lang="fa-IR" dirty="0">
                <a:latin typeface="Dubai" panose="020B0503030403030204" pitchFamily="34" charset="-78"/>
                <a:cs typeface="Dubai" panose="020B0503030403030204" pitchFamily="34" charset="-78"/>
              </a:rPr>
              <a:t>غذاهای تفت داده شده، مانند سیب زمینی تفت داده شده ، همبرگرِ فست فود، چیپس.</a:t>
            </a:r>
          </a:p>
          <a:p>
            <a:pPr marL="0" indent="0" algn="r" defTabSz="966612" rtl="1">
              <a:buFont typeface="Arial" panose="020B0604020202020204" pitchFamily="34" charset="0"/>
              <a:buNone/>
              <a:defRP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29</a:t>
            </a:fld>
            <a:endParaRPr lang="en-AU"/>
          </a:p>
        </p:txBody>
      </p:sp>
    </p:spTree>
    <p:extLst>
      <p:ext uri="{BB962C8B-B14F-4D97-AF65-F5344CB8AC3E}">
        <p14:creationId xmlns:p14="http://schemas.microsoft.com/office/powerpoint/2010/main" val="417322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صحت من.</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ابزار آموزشی برای کمک به ادارات و مربیان در ارائه معلومات صحی به زنان مهاجر و پناهنده است. همچنین گفتگو با زنان در مورد صحت آنها را تشویق می کند. </a:t>
            </a: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بسته آموزشی مجموعه ای گسترده از پریزنتیشن ها در مورد موضوعات مهم صحی، مانند زندگی صحتمند، صحت عاطفی، یائسگی یا صحت جنسی است.</a:t>
            </a: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معلومات بیشتر و لست پریزنتیشن های موجود به زبان انگلیسی و سایر زبان‌ها به </a:t>
            </a:r>
            <a:r>
              <a:rPr lang="fa"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مراجعه کنید.</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C64DCA3E-0E17-4F46-B415-F508686D9609}" type="slidenum">
              <a:rPr lang="en-AU" smtClean="0"/>
              <a:t>3</a:t>
            </a:fld>
            <a:endParaRPr lang="en-AU"/>
          </a:p>
        </p:txBody>
      </p:sp>
    </p:spTree>
    <p:extLst>
      <p:ext uri="{BB962C8B-B14F-4D97-AF65-F5344CB8AC3E}">
        <p14:creationId xmlns:p14="http://schemas.microsoft.com/office/powerpoint/2010/main" val="494780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defTabSz="966612" rtl="1">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اگر الکول مصرف می کنید، بیش از 1 نوشیدنی در روز ننوشید.</a:t>
            </a:r>
          </a:p>
          <a:p>
            <a:pPr marL="181240" indent="-181240" algn="r" defTabSz="966612" rtl="1">
              <a:buFont typeface="Arial" panose="020B0604020202020204" pitchFamily="34" charset="0"/>
              <a:buChar char="•"/>
              <a:defRPr/>
            </a:pPr>
            <a:r>
              <a:rPr lang="fa-IR" sz="1200" dirty="0">
                <a:latin typeface="Dubai" panose="020B0503030403030204" pitchFamily="34" charset="-78"/>
                <a:cs typeface="Dubai" panose="020B0503030403030204" pitchFamily="34" charset="-78"/>
              </a:rPr>
              <a:t>سیگرت نکشید</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30</a:t>
            </a:fld>
            <a:endParaRPr lang="en-AU"/>
          </a:p>
        </p:txBody>
      </p:sp>
    </p:spTree>
    <p:extLst>
      <p:ext uri="{BB962C8B-B14F-4D97-AF65-F5344CB8AC3E}">
        <p14:creationId xmlns:p14="http://schemas.microsoft.com/office/powerpoint/2010/main" val="881116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کمی سپورت کنید - سعی کنید حداقل 30 دقیقه سپورت را هر روز انجام دهید.</a:t>
            </a:r>
          </a:p>
          <a:p>
            <a:pPr marL="181240" indent="-181240" algn="r" rtl="1">
              <a:lnSpc>
                <a:spcPct val="100000"/>
              </a:lnSpc>
              <a:spcAft>
                <a:spcPts val="0"/>
              </a:spcAft>
              <a:buFont typeface="Arial" panose="020B0604020202020204" pitchFamily="34" charset="0"/>
              <a:buChar char="•"/>
            </a:pPr>
            <a:r>
              <a:rPr lang="fa-IR" dirty="0">
                <a:latin typeface="Dubai" panose="020B0503030403030204" pitchFamily="34" charset="-78"/>
                <a:cs typeface="Dubai" panose="020B0503030403030204" pitchFamily="34" charset="-78"/>
              </a:rPr>
              <a:t>می توانید به پیاده روی، شنا، دوچرخه سواری، کار در باغ و یا انجام کارهای خانگی بروید.</a:t>
            </a:r>
            <a:endParaRPr lang="fa-IR" sz="1200" dirty="0">
              <a:latin typeface="Dubai" panose="020B0503030403030204" pitchFamily="34" charset="-78"/>
              <a:cs typeface="Dubai" panose="020B0503030403030204" pitchFamily="34" charset="-78"/>
            </a:endParaRPr>
          </a:p>
          <a:p>
            <a:pPr marL="181240" indent="-181240" algn="r" rtl="1">
              <a:lnSpc>
                <a:spcPct val="100000"/>
              </a:lnSpc>
              <a:spcAft>
                <a:spcPts val="0"/>
              </a:spcAft>
              <a:buFont typeface="Arial" panose="020B0604020202020204" pitchFamily="34" charset="0"/>
              <a:buChar char="•"/>
            </a:pPr>
            <a:r>
              <a:rPr lang="fa-IR" dirty="0">
                <a:latin typeface="Dubai" panose="020B0503030403030204" pitchFamily="34" charset="-78"/>
                <a:cs typeface="Dubai" panose="020B0503030403030204" pitchFamily="34" charset="-78"/>
              </a:rPr>
              <a:t>برای مدت طولانی ننشینید - سعی کنید هر 30 دقیقه بلند شوید و حرکتی بکنید.</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31</a:t>
            </a:fld>
            <a:endParaRPr lang="en-AU"/>
          </a:p>
        </p:txBody>
      </p:sp>
    </p:spTree>
    <p:extLst>
      <p:ext uri="{BB962C8B-B14F-4D97-AF65-F5344CB8AC3E}">
        <p14:creationId xmlns:p14="http://schemas.microsoft.com/office/powerpoint/2010/main" val="2047043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defTabSz="966612" rtl="1">
              <a:lnSpc>
                <a:spcPct val="100000"/>
              </a:lnSpc>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برای کمک به قوی ماندن خود و استخوان‌هایتان، ورزش‌هایی مانند بالا رفتن از پله، دویدن یا پیاده‌روی سریع، پرش یا رقص را انجام دهید.</a:t>
            </a:r>
          </a:p>
          <a:p>
            <a:pPr marL="171450" indent="-171450" algn="r" defTabSz="966612" rtl="1">
              <a:lnSpc>
                <a:spcPct val="100000"/>
              </a:lnSpc>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برای کمک به انعطاف پذیر ماندن، یوگا، تای چی، حرکات کششی یا رقص انجام دهید.</a:t>
            </a:r>
            <a:endParaRPr lang="en-AU" sz="1200" dirty="0">
              <a:latin typeface="Dubai" panose="020B0503030403030204" pitchFamily="34" charset="-78"/>
              <a:ea typeface="Calibri" panose="020F0502020204030204" pitchFamily="34" charset="0"/>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32</a:t>
            </a:fld>
            <a:endParaRPr lang="en-AU"/>
          </a:p>
        </p:txBody>
      </p:sp>
    </p:spTree>
    <p:extLst>
      <p:ext uri="{BB962C8B-B14F-4D97-AF65-F5344CB8AC3E}">
        <p14:creationId xmlns:p14="http://schemas.microsoft.com/office/powerpoint/2010/main" val="3865147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lnSpc>
                <a:spcPct val="100000"/>
              </a:lnSpc>
              <a:spcAft>
                <a:spcPts val="0"/>
              </a:spcAft>
              <a:defRPr/>
            </a:pPr>
            <a:r>
              <a:rPr lang="fa-IR" sz="1200" dirty="0">
                <a:latin typeface="Dubai" panose="020B0503030403030204" pitchFamily="34" charset="-78"/>
                <a:ea typeface="Calibri" panose="020F0502020204030204" pitchFamily="34" charset="0"/>
                <a:cs typeface="Dubai" panose="020B0503030403030204" pitchFamily="34" charset="-78"/>
              </a:rPr>
              <a:t> حتی اگر احساس میکنید که حالتان خوب است، علامتی در تقویم خود بگذارید تا حداقل سالی یک بار به داکتر مراجعه کنید تا صحت تان را بررسی کنید. داکتر اقدامات ذیل را انجام خواهد داد: </a:t>
            </a:r>
          </a:p>
          <a:p>
            <a:pPr marL="171450" indent="-171450" algn="r" defTabSz="966612" rtl="1">
              <a:lnSpc>
                <a:spcPct val="100000"/>
              </a:lnSpc>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بررسی این که آیا فشار خون و شکر خون شما خوب است یا خیر</a:t>
            </a:r>
          </a:p>
          <a:p>
            <a:pPr marL="171450" indent="-171450" algn="r" defTabSz="966612" rtl="1">
              <a:lnSpc>
                <a:spcPct val="100000"/>
              </a:lnSpc>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بررسی اینکه که آیا استخوان های شما همچنان مستحکم هستند یا خیر</a:t>
            </a:r>
          </a:p>
          <a:p>
            <a:pPr marL="171450" indent="-171450" algn="r" defTabSz="966612" rtl="1">
              <a:lnSpc>
                <a:spcPct val="100000"/>
              </a:lnSpc>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نوشتن تست هایی که باید انجام دهید تا مطمئن شوید که سرطان در جسم شما وجود ندارد.</a:t>
            </a:r>
          </a:p>
          <a:p>
            <a:pPr algn="r" defTabSz="966612" rtl="1">
              <a:lnSpc>
                <a:spcPct val="100000"/>
              </a:lnSpc>
              <a:spcAft>
                <a:spcPts val="0"/>
              </a:spcAft>
              <a:defRPr/>
            </a:pPr>
            <a:r>
              <a:rPr lang="fa-IR" sz="1200" dirty="0">
                <a:latin typeface="Dubai" panose="020B0503030403030204" pitchFamily="34" charset="-78"/>
                <a:ea typeface="Calibri" panose="020F0502020204030204" pitchFamily="34" charset="0"/>
                <a:cs typeface="Dubai" panose="020B0503030403030204" pitchFamily="34" charset="-78"/>
              </a:rPr>
              <a:t>اگر تکالیف صحی، زود تشخیص داده شوند، تداوی آنها آسان تر خواهد بود. به این ترتیب شانس بیشتری برای صحتمندی دوباره خواهید داشت.</a:t>
            </a:r>
          </a:p>
          <a:p>
            <a:pPr algn="r" defTabSz="966612" rtl="1">
              <a:lnSpc>
                <a:spcPct val="100000"/>
              </a:lnSpc>
              <a:spcAft>
                <a:spcPts val="0"/>
              </a:spcAft>
              <a:defRPr/>
            </a:pPr>
            <a:endParaRPr lang="fa-IR" sz="1200" dirty="0">
              <a:latin typeface="Dubai" panose="020B0503030403030204" pitchFamily="34" charset="-78"/>
              <a:ea typeface="Calibri" panose="020F0502020204030204" pitchFamily="34" charset="0"/>
              <a:cs typeface="Dubai" panose="020B0503030403030204" pitchFamily="34" charset="-78"/>
            </a:endParaRPr>
          </a:p>
          <a:p>
            <a:pPr algn="r" defTabSz="966612" rtl="1">
              <a:lnSpc>
                <a:spcPct val="100000"/>
              </a:lnSpc>
              <a:spcAft>
                <a:spcPts val="0"/>
              </a:spcAft>
              <a:defRPr/>
            </a:pPr>
            <a:r>
              <a:rPr lang="fa-IR" sz="1200" dirty="0">
                <a:latin typeface="Dubai" panose="020B0503030403030204" pitchFamily="34" charset="-78"/>
                <a:ea typeface="Calibri" panose="020F0502020204030204" pitchFamily="34" charset="0"/>
                <a:cs typeface="Dubai" panose="020B0503030403030204" pitchFamily="34" charset="-78"/>
              </a:rPr>
              <a:t>اخطار به مجری: در صورت آشنایی مخاطبان با چک های صحی می توانید چک های ذیل را ذکر کنید. همچنین می توانید انتخاب کنید که ارائه چک های صحی از ابزار با مخاطبان خود در تاریخ بعدی اجرا شود.برای یافتن زودهنگام هر نوع مرض یا وضعیت صحی، به بررسی های منظم صحت و تست های غربالگری ادامه دهید.</a:t>
            </a:r>
          </a:p>
          <a:p>
            <a:pPr algn="r" defTabSz="966612" rtl="1">
              <a:lnSpc>
                <a:spcPct val="100000"/>
              </a:lnSpc>
              <a:spcAft>
                <a:spcPts val="0"/>
              </a:spcAft>
              <a:defRPr/>
            </a:pPr>
            <a:endParaRPr lang="fa-IR" sz="1200" dirty="0">
              <a:latin typeface="Dubai" panose="020B0503030403030204" pitchFamily="34" charset="-78"/>
              <a:ea typeface="Calibri" panose="020F0502020204030204" pitchFamily="34" charset="0"/>
              <a:cs typeface="Dubai" panose="020B0503030403030204" pitchFamily="34" charset="-78"/>
            </a:endParaRPr>
          </a:p>
          <a:p>
            <a:pPr algn="r" defTabSz="966612" rtl="1">
              <a:lnSpc>
                <a:spcPct val="100000"/>
              </a:lnSpc>
              <a:spcAft>
                <a:spcPts val="0"/>
              </a:spcAft>
              <a:defRPr/>
            </a:pPr>
            <a:r>
              <a:rPr lang="fa-IR" sz="1200" dirty="0">
                <a:latin typeface="Dubai" panose="020B0503030403030204" pitchFamily="34" charset="-78"/>
                <a:ea typeface="Calibri" panose="020F0502020204030204" pitchFamily="34" charset="0"/>
                <a:cs typeface="Dubai" panose="020B0503030403030204" pitchFamily="34" charset="-78"/>
              </a:rPr>
              <a:t>داشته باشید:</a:t>
            </a:r>
          </a:p>
          <a:p>
            <a:pPr marL="171450" indent="-171450" algn="r" defTabSz="966612" rtl="1">
              <a:lnSpc>
                <a:spcPct val="100000"/>
              </a:lnSpc>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تستِ منظم فشار خون، کلسترول و شکر خون.</a:t>
            </a:r>
          </a:p>
          <a:p>
            <a:pPr marL="171450" indent="-171450" algn="r" defTabSz="966612" rtl="1">
              <a:lnSpc>
                <a:spcPct val="100000"/>
              </a:lnSpc>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صحت استخوان و بررسی پوست.</a:t>
            </a:r>
          </a:p>
          <a:p>
            <a:pPr marL="171450" indent="-171450" algn="r" defTabSz="966612" rtl="1">
              <a:lnSpc>
                <a:spcPct val="100000"/>
              </a:lnSpc>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 تستِ غربالگری پستان هر 2 سال - 50 تا 74 سال.</a:t>
            </a:r>
          </a:p>
          <a:p>
            <a:pPr marL="171450" indent="-171450" algn="r" defTabSz="966612" rtl="1">
              <a:lnSpc>
                <a:spcPct val="100000"/>
              </a:lnSpc>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 تستِ غربالگری دهانه رحم هر 5 سال - 25 تا 74 سالگی.</a:t>
            </a:r>
          </a:p>
          <a:p>
            <a:pPr marL="171450" indent="-171450" algn="r" defTabSz="966612" rtl="1">
              <a:lnSpc>
                <a:spcPct val="100000"/>
              </a:lnSpc>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 تست غربالگری سرطان روده هر 2 سال - 50 تا 74 سالگی.</a:t>
            </a:r>
            <a:endParaRPr lang="en-AU" sz="1200" dirty="0">
              <a:latin typeface="Dubai" panose="020B0503030403030204" pitchFamily="34" charset="-78"/>
              <a:ea typeface="Calibri" panose="020F0502020204030204" pitchFamily="34" charset="0"/>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33</a:t>
            </a:fld>
            <a:endParaRPr lang="en-AU"/>
          </a:p>
        </p:txBody>
      </p:sp>
    </p:spTree>
    <p:extLst>
      <p:ext uri="{BB962C8B-B14F-4D97-AF65-F5344CB8AC3E}">
        <p14:creationId xmlns:p14="http://schemas.microsoft.com/office/powerpoint/2010/main" val="1892866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بعضی وقت ها تمام مواردی که قبلا ذکر شد برای حفظ صحت شما کافی نیست.</a:t>
            </a:r>
          </a:p>
          <a:p>
            <a:pPr marL="181240" indent="-181240" algn="r" rtl="1">
              <a:lnSpc>
                <a:spcPct val="100000"/>
              </a:lnSpc>
              <a:spcAft>
                <a:spcPts val="0"/>
              </a:spcAft>
              <a:buFont typeface="Arial" panose="020B0604020202020204" pitchFamily="34" charset="0"/>
              <a:buChar char="•"/>
            </a:pPr>
            <a:r>
              <a:rPr lang="fa-IR" sz="1200" dirty="0">
                <a:latin typeface="Dubai" panose="020B0503030403030204" pitchFamily="34" charset="-78"/>
                <a:cs typeface="Dubai" panose="020B0503030403030204" pitchFamily="34" charset="-78"/>
              </a:rPr>
              <a:t>در صورت ضرورت به دوا برای کمک به صحتمند ماندن تان، با داکتر خود مشوره کنید.</a:t>
            </a:r>
            <a:endParaRPr lang="fa-IR" sz="1200" dirty="0">
              <a:latin typeface="Dubai" panose="020B0503030403030204" pitchFamily="34" charset="-78"/>
              <a:ea typeface="Calibri" panose="020F0502020204030204" pitchFamily="34" charset="0"/>
              <a:cs typeface="Dubai" panose="020B0503030403030204" pitchFamily="34" charset="-78"/>
            </a:endParaRPr>
          </a:p>
          <a:p>
            <a:pPr marL="181240" indent="-181240" algn="r" rtl="1">
              <a:lnSpc>
                <a:spcPct val="100000"/>
              </a:lnSpc>
              <a:spcAft>
                <a:spcPts val="0"/>
              </a:spcAft>
              <a:buFont typeface="Arial" panose="020B0604020202020204" pitchFamily="34" charset="0"/>
              <a:buChar cha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34</a:t>
            </a:fld>
            <a:endParaRPr lang="en-AU"/>
          </a:p>
        </p:txBody>
      </p:sp>
    </p:spTree>
    <p:extLst>
      <p:ext uri="{BB962C8B-B14F-4D97-AF65-F5344CB8AC3E}">
        <p14:creationId xmlns:p14="http://schemas.microsoft.com/office/powerpoint/2010/main" val="3875200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742950" algn="r" rtl="1">
              <a:lnSpc>
                <a:spcPct val="100000"/>
              </a:lnSpc>
              <a:buClr>
                <a:srgbClr val="C00000"/>
              </a:buClr>
              <a:buFont typeface="Arial" panose="020B0604020202020204" pitchFamily="34" charset="0"/>
              <a:buChar char="•"/>
            </a:pPr>
            <a:r>
              <a:rPr lang="fa-IR" sz="1200" dirty="0">
                <a:latin typeface="Dubai" panose="020B0503030403030204" pitchFamily="34" charset="-78"/>
                <a:cs typeface="Dubai" panose="020B0503030403030204" pitchFamily="34" charset="-78"/>
              </a:rPr>
              <a:t>یائسگی یک مرحله طبیعی از زندگی است.</a:t>
            </a:r>
          </a:p>
          <a:p>
            <a:pPr marL="742950" indent="-742950" algn="r" rtl="1">
              <a:lnSpc>
                <a:spcPct val="100000"/>
              </a:lnSpc>
              <a:buClr>
                <a:srgbClr val="C00000"/>
              </a:buClr>
              <a:buFont typeface="Arial" panose="020B0604020202020204" pitchFamily="34" charset="0"/>
              <a:buChar char="•"/>
            </a:pPr>
            <a:r>
              <a:rPr lang="fa-IR" sz="1200" dirty="0">
                <a:latin typeface="Dubai" panose="020B0503030403030204" pitchFamily="34" charset="-78"/>
                <a:cs typeface="Dubai" panose="020B0503030403030204" pitchFamily="34" charset="-78"/>
              </a:rPr>
              <a:t>اگر از عهده مشکلات ناشی از علائم یائسگی برآمده نمی توانید، با داکتر یا نرسِ خود صحبت کنید.</a:t>
            </a:r>
          </a:p>
          <a:p>
            <a:pPr marL="742950" indent="-742950" algn="r" rtl="1">
              <a:lnSpc>
                <a:spcPct val="100000"/>
              </a:lnSpc>
              <a:buClr>
                <a:srgbClr val="C00000"/>
              </a:buClr>
              <a:buFont typeface="Arial" panose="020B0604020202020204" pitchFamily="34" charset="0"/>
              <a:buChar char="•"/>
            </a:pPr>
            <a:r>
              <a:rPr lang="fa-IR" sz="1200" dirty="0">
                <a:latin typeface="Dubai" panose="020B0503030403030204" pitchFamily="34" charset="-78"/>
                <a:cs typeface="Dubai" panose="020B0503030403030204" pitchFamily="34" charset="-78"/>
              </a:rPr>
              <a:t>مهم است که در طول و بعد از یائسگی، صحتمند بمانید.</a:t>
            </a:r>
            <a:endParaRPr lang="en-AU"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35</a:t>
            </a:fld>
            <a:endParaRPr lang="en-AU"/>
          </a:p>
        </p:txBody>
      </p:sp>
    </p:spTree>
    <p:extLst>
      <p:ext uri="{BB962C8B-B14F-4D97-AF65-F5344CB8AC3E}">
        <p14:creationId xmlns:p14="http://schemas.microsoft.com/office/powerpoint/2010/main" val="270598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i="0" dirty="0">
                <a:latin typeface="Dubai" panose="020B0503030403030204" pitchFamily="34" charset="-78"/>
                <a:cs typeface="Dubai" panose="020B0503030403030204" pitchFamily="34" charset="-78"/>
              </a:rPr>
              <a:t>اخطار به مجری: جزئیات خدمات صحی محلی را ارائه دهید.</a:t>
            </a:r>
            <a:endParaRPr lang="en-AU" i="0"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36</a:t>
            </a:fld>
            <a:endParaRPr lang="en-AU"/>
          </a:p>
        </p:txBody>
      </p:sp>
    </p:spTree>
    <p:extLst>
      <p:ext uri="{BB962C8B-B14F-4D97-AF65-F5344CB8AC3E}">
        <p14:creationId xmlns:p14="http://schemas.microsoft.com/office/powerpoint/2010/main" val="3772571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4DCA3E-0E17-4F46-B415-F508686D9609}" type="slidenum">
              <a:rPr lang="en-AU" smtClean="0"/>
              <a:t>37</a:t>
            </a:fld>
            <a:endParaRPr lang="en-AU"/>
          </a:p>
        </p:txBody>
      </p:sp>
    </p:spTree>
    <p:extLst>
      <p:ext uri="{BB962C8B-B14F-4D97-AF65-F5344CB8AC3E}">
        <p14:creationId xmlns:p14="http://schemas.microsoft.com/office/powerpoint/2010/main" val="68613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Aft>
                <a:spcPts val="0"/>
              </a:spcAft>
            </a:pPr>
            <a:r>
              <a:rPr lang="fa-IR" sz="1200" b="1" dirty="0">
                <a:latin typeface="Dubai" panose="020B0503030403030204" pitchFamily="34" charset="-78"/>
                <a:cs typeface="Dubai" panose="020B0503030403030204" pitchFamily="34" charset="-78"/>
              </a:rPr>
              <a:t>جلسه را با بحث گروپی راجع به آنچه اشتراک کنندگان راجع به یائسگی و تأثیر آن بر صحت می دانند، شروع کنید.</a:t>
            </a:r>
          </a:p>
          <a:p>
            <a:pPr algn="r" rtl="1">
              <a:spcAft>
                <a:spcPts val="0"/>
              </a:spcAft>
            </a:pPr>
            <a:endParaRPr lang="fa-IR" sz="1200" b="1" dirty="0">
              <a:latin typeface="Dubai" panose="020B0503030403030204" pitchFamily="34" charset="-78"/>
              <a:cs typeface="Dubai" panose="020B0503030403030204" pitchFamily="34" charset="-78"/>
            </a:endParaRPr>
          </a:p>
          <a:p>
            <a:pPr algn="r" rtl="1">
              <a:spcAft>
                <a:spcPts val="0"/>
              </a:spcAft>
            </a:pPr>
            <a:r>
              <a:rPr lang="fa-IR" sz="1200" dirty="0">
                <a:latin typeface="Dubai" panose="020B0503030403030204" pitchFamily="34" charset="-78"/>
                <a:cs typeface="Dubai" panose="020B0503030403030204" pitchFamily="34" charset="-78"/>
              </a:rPr>
              <a:t>سوالاتی که باید در گروپ بحث کنید*:</a:t>
            </a:r>
          </a:p>
          <a:p>
            <a:pPr marL="228600" indent="-228600" algn="r" rtl="1">
              <a:spcAft>
                <a:spcPts val="0"/>
              </a:spcAft>
              <a:buFont typeface="+mj-lt"/>
              <a:buAutoNum type="arabicPeriod"/>
            </a:pPr>
            <a:r>
              <a:rPr lang="fa-IR" sz="1200" dirty="0">
                <a:latin typeface="Dubai" panose="020B0503030403030204" pitchFamily="34" charset="-78"/>
                <a:cs typeface="Dubai" panose="020B0503030403030204" pitchFamily="34" charset="-78"/>
              </a:rPr>
              <a:t>یائسگی چیست؟</a:t>
            </a:r>
          </a:p>
          <a:p>
            <a:pPr marL="228600" indent="-228600" algn="r" rtl="1">
              <a:spcAft>
                <a:spcPts val="0"/>
              </a:spcAft>
              <a:buFont typeface="+mj-lt"/>
              <a:buAutoNum type="arabicPeriod"/>
            </a:pPr>
            <a:r>
              <a:rPr lang="fa-IR" sz="1200" dirty="0">
                <a:latin typeface="Dubai" panose="020B0503030403030204" pitchFamily="34" charset="-78"/>
                <a:cs typeface="Dubai" panose="020B0503030403030204" pitchFamily="34" charset="-78"/>
              </a:rPr>
              <a:t>آیا بحث راجع به یائسگی در کشور تان مؤدبانه است؟</a:t>
            </a:r>
          </a:p>
          <a:p>
            <a:pPr marL="228600" indent="-228600" algn="r" rtl="1">
              <a:spcAft>
                <a:spcPts val="0"/>
              </a:spcAft>
              <a:buFont typeface="+mj-lt"/>
              <a:buAutoNum type="arabicPeriod"/>
            </a:pPr>
            <a:r>
              <a:rPr lang="fa-IR" sz="1200" dirty="0">
                <a:latin typeface="Dubai" panose="020B0503030403030204" pitchFamily="34" charset="-78"/>
                <a:cs typeface="Dubai" panose="020B0503030403030204" pitchFamily="34" charset="-78"/>
              </a:rPr>
              <a:t>آیا صحبت کردن راجع به یائسگی آسان است/آیا احساس راحتی می کنید؟</a:t>
            </a:r>
          </a:p>
          <a:p>
            <a:pPr marL="228600" indent="-228600" algn="r" rtl="1">
              <a:spcAft>
                <a:spcPts val="0"/>
              </a:spcAft>
              <a:buFont typeface="+mj-lt"/>
              <a:buAutoNum type="arabicPeriod"/>
            </a:pPr>
            <a:r>
              <a:rPr lang="fa-IR" sz="1200" dirty="0">
                <a:latin typeface="Dubai" panose="020B0503030403030204" pitchFamily="34" charset="-78"/>
                <a:cs typeface="Dubai" panose="020B0503030403030204" pitchFamily="34" charset="-78"/>
              </a:rPr>
              <a:t>آیا از یائسگی می ترسید یا منتظر آن بودید؟</a:t>
            </a:r>
          </a:p>
          <a:p>
            <a:pPr marL="228600" indent="-228600" algn="r" rtl="1">
              <a:spcAft>
                <a:spcPts val="0"/>
              </a:spcAft>
              <a:buFont typeface="+mj-lt"/>
              <a:buAutoNum type="arabicPeriod"/>
            </a:pPr>
            <a:r>
              <a:rPr lang="fa-IR" sz="1200" dirty="0">
                <a:latin typeface="Dubai" panose="020B0503030403030204" pitchFamily="34" charset="-78"/>
                <a:cs typeface="Dubai" panose="020B0503030403030204" pitchFamily="34" charset="-78"/>
              </a:rPr>
              <a:t>معلومات راجع به یائسگی را از کجا به دست می آورید (برای مثال، اعضای کلانسالِ خانواده، منابعی از کشور تان)؟</a:t>
            </a:r>
          </a:p>
          <a:p>
            <a:pPr marL="228600" indent="-228600" algn="r" rtl="1">
              <a:spcAft>
                <a:spcPts val="0"/>
              </a:spcAft>
              <a:buFont typeface="+mj-lt"/>
              <a:buAutoNum type="arabicPeriod"/>
            </a:pPr>
            <a:r>
              <a:rPr lang="fa-IR" sz="1200" dirty="0">
                <a:latin typeface="Dubai" panose="020B0503030403030204" pitchFamily="34" charset="-78"/>
                <a:cs typeface="Dubai" panose="020B0503030403030204" pitchFamily="34" charset="-78"/>
              </a:rPr>
              <a:t>چه علائمی از یائسگی را تجربه کرده اید؟</a:t>
            </a:r>
          </a:p>
          <a:p>
            <a:pPr algn="r" rtl="1">
              <a:spcAft>
                <a:spcPts val="0"/>
              </a:spcAft>
            </a:pPr>
            <a:endParaRPr lang="fa-IR" sz="1200" dirty="0">
              <a:latin typeface="Dubai" panose="020B0503030403030204" pitchFamily="34" charset="-78"/>
              <a:cs typeface="Dubai" panose="020B0503030403030204" pitchFamily="34" charset="-78"/>
            </a:endParaRPr>
          </a:p>
          <a:p>
            <a:pPr algn="r" rtl="1">
              <a:spcAft>
                <a:spcPts val="0"/>
              </a:spcAft>
            </a:pPr>
            <a:r>
              <a:rPr lang="fa-IR" sz="1200" i="0" dirty="0">
                <a:latin typeface="Dubai" panose="020B0503030403030204" pitchFamily="34" charset="-78"/>
                <a:cs typeface="Dubai" panose="020B0503030403030204" pitchFamily="34" charset="-78"/>
              </a:rPr>
              <a:t>* اخطار به مجری: چند سوال را برای هدایت یک بحث کوتاه انتخاب کنید.</a:t>
            </a:r>
            <a:endParaRPr lang="en-AU" sz="1200" i="0" dirty="0">
              <a:latin typeface="Dubai" panose="020B0503030403030204" pitchFamily="34" charset="-78"/>
              <a:cs typeface="Dubai" panose="020B0503030403030204" pitchFamily="34" charset="-78"/>
            </a:endParaRPr>
          </a:p>
          <a:p>
            <a:pPr>
              <a:spcAft>
                <a:spcPts val="0"/>
              </a:spcAft>
            </a:pPr>
            <a:endParaRPr lang="en-AU"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4</a:t>
            </a:fld>
            <a:endParaRPr lang="en-AU"/>
          </a:p>
        </p:txBody>
      </p:sp>
    </p:spTree>
    <p:extLst>
      <p:ext uri="{BB962C8B-B14F-4D97-AF65-F5344CB8AC3E}">
        <p14:creationId xmlns:p14="http://schemas.microsoft.com/office/powerpoint/2010/main" val="33341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rtl="1">
              <a:lnSpc>
                <a:spcPct val="100000"/>
              </a:lnSpc>
              <a:spcAft>
                <a:spcPts val="0"/>
              </a:spcAft>
              <a:buFont typeface="Arial" panose="020B0604020202020204" pitchFamily="34" charset="0"/>
              <a:buChar char="•"/>
            </a:pPr>
            <a:r>
              <a:rPr lang="fa-IR" sz="1200" dirty="0">
                <a:latin typeface="Dubai" panose="020B0503030403030204" pitchFamily="34" charset="-78"/>
                <a:ea typeface="Calibri" panose="020F0502020204030204" pitchFamily="34" charset="0"/>
                <a:cs typeface="Dubai" panose="020B0503030403030204" pitchFamily="34" charset="-78"/>
              </a:rPr>
              <a:t>یائسگی دوران انتقالی در زندگی شماست. این زمانی است که آخرین مریضی ماهانه شما اتفاق می افتد و مرحله جدیدی از زندگی شما بدون پریود شدن، آغاز می شود. شما ممکن است از نام دیگری برای مریضی ماهانه استفاده کنید، برای مثال، خونریزی ماهانه، لکه بینی یا لک.</a:t>
            </a:r>
          </a:p>
          <a:p>
            <a:pPr marL="181240" indent="-181240" algn="r" rtl="1">
              <a:lnSpc>
                <a:spcPct val="100000"/>
              </a:lnSpc>
              <a:spcAft>
                <a:spcPts val="0"/>
              </a:spcAft>
              <a:buFont typeface="Arial" panose="020B0604020202020204" pitchFamily="34" charset="0"/>
              <a:buChar char="•"/>
            </a:pPr>
            <a:r>
              <a:rPr lang="fa-IR" dirty="0">
                <a:latin typeface="Dubai" panose="020B0503030403030204" pitchFamily="34" charset="-78"/>
                <a:cs typeface="Dubai" panose="020B0503030403030204" pitchFamily="34" charset="-78"/>
              </a:rPr>
              <a:t>یائسگی یک امر طبیعی است.</a:t>
            </a:r>
            <a:r>
              <a:rPr lang="fa-IR" sz="1200" dirty="0">
                <a:latin typeface="Dubai" panose="020B0503030403030204" pitchFamily="34" charset="-78"/>
                <a:cs typeface="Dubai" panose="020B0503030403030204" pitchFamily="34" charset="-78"/>
              </a:rPr>
              <a:t> همه زنان یائسه می شوند.</a:t>
            </a:r>
          </a:p>
          <a:p>
            <a:pPr marL="181240" indent="-181240" algn="r" rtl="1">
              <a:lnSpc>
                <a:spcPct val="100000"/>
              </a:lnSpc>
              <a:spcAft>
                <a:spcPts val="0"/>
              </a:spcAft>
              <a:buFont typeface="Arial" panose="020B0604020202020204" pitchFamily="34" charset="0"/>
              <a:buChar char="•"/>
            </a:pPr>
            <a:r>
              <a:rPr lang="fa-IR" dirty="0">
                <a:latin typeface="Dubai" panose="020B0503030403030204" pitchFamily="34" charset="-78"/>
                <a:cs typeface="Dubai" panose="020B0503030403030204" pitchFamily="34" charset="-78"/>
              </a:rPr>
              <a:t>یائسگی در واقع به معنای قطع (پایان) مریضی ماهانه است.</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5</a:t>
            </a:fld>
            <a:endParaRPr lang="en-AU"/>
          </a:p>
        </p:txBody>
      </p:sp>
    </p:spTree>
    <p:extLst>
      <p:ext uri="{BB962C8B-B14F-4D97-AF65-F5344CB8AC3E}">
        <p14:creationId xmlns:p14="http://schemas.microsoft.com/office/powerpoint/2010/main" val="182626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defTabSz="966612" rtl="1">
              <a:lnSpc>
                <a:spcPct val="100000"/>
              </a:lnSpc>
              <a:spcAft>
                <a:spcPts val="0"/>
              </a:spcAft>
              <a:buFont typeface="Arial" panose="020B0604020202020204" pitchFamily="34" charset="0"/>
              <a:buChar char="•"/>
              <a:defRPr/>
            </a:pPr>
            <a:r>
              <a:rPr lang="fa-IR" sz="1200" dirty="0">
                <a:latin typeface="Dubai" panose="020B0503030403030204" pitchFamily="34" charset="-78"/>
                <a:ea typeface="Calibri" panose="020F0502020204030204" pitchFamily="34" charset="0"/>
                <a:cs typeface="Dubai" panose="020B0503030403030204" pitchFamily="34" charset="-78"/>
              </a:rPr>
              <a:t>برای اکثر زنان در آسترالیا، یائسگی زمانی اتفاق می افتد که بین 45 تا 55 سال سن دارند. برخی از زنان ممکن است در دهه 30 یا 20 سالگی یائسگی را تجربه کنند، مگر این امر رایج نیست.</a:t>
            </a:r>
          </a:p>
          <a:p>
            <a:pPr marL="181240" indent="-181240" algn="r" defTabSz="966612" rtl="1">
              <a:lnSpc>
                <a:spcPct val="100000"/>
              </a:lnSpc>
              <a:spcAft>
                <a:spcPts val="0"/>
              </a:spcAft>
              <a:buFont typeface="Arial" panose="020B0604020202020204" pitchFamily="34" charset="0"/>
              <a:buChar char="•"/>
              <a:defRPr/>
            </a:pPr>
            <a:r>
              <a:rPr lang="fa-IR" dirty="0">
                <a:latin typeface="Dubai" panose="020B0503030403030204" pitchFamily="34" charset="-78"/>
                <a:cs typeface="Dubai" panose="020B0503030403030204" pitchFamily="34" charset="-78"/>
              </a:rPr>
              <a:t>اگر مریضی ماهانه شما به طور طبیعی قبل از 45 سالگی </a:t>
            </a:r>
            <a:r>
              <a:rPr lang="fa-IR" sz="1200" dirty="0">
                <a:latin typeface="Dubai" panose="020B0503030403030204" pitchFamily="34" charset="-78"/>
                <a:ea typeface="Calibri" panose="020F0502020204030204" pitchFamily="34" charset="0"/>
                <a:cs typeface="Dubai" panose="020B0503030403030204" pitchFamily="34" charset="-78"/>
              </a:rPr>
              <a:t>متوقف</a:t>
            </a:r>
            <a:r>
              <a:rPr lang="fa-IR" dirty="0">
                <a:latin typeface="Dubai" panose="020B0503030403030204" pitchFamily="34" charset="-78"/>
                <a:cs typeface="Dubai" panose="020B0503030403030204" pitchFamily="34" charset="-78"/>
              </a:rPr>
              <a:t> شد، باید برای بررسی صحت خود به داکتر مراجعه کنید.</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6</a:t>
            </a:fld>
            <a:endParaRPr lang="en-AU"/>
          </a:p>
        </p:txBody>
      </p:sp>
    </p:spTree>
    <p:extLst>
      <p:ext uri="{BB962C8B-B14F-4D97-AF65-F5344CB8AC3E}">
        <p14:creationId xmlns:p14="http://schemas.microsoft.com/office/powerpoint/2010/main" val="55069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lnSpc>
                <a:spcPct val="107000"/>
              </a:lnSpc>
              <a:spcAft>
                <a:spcPts val="846"/>
              </a:spcAft>
              <a:buFont typeface="Arial" panose="020B0604020202020204" pitchFamily="34" charset="0"/>
              <a:buChar char="•"/>
            </a:pPr>
            <a:r>
              <a:rPr lang="fa-IR" dirty="0">
                <a:latin typeface="Dubai" panose="020B0503030403030204" pitchFamily="34" charset="-78"/>
                <a:cs typeface="Dubai" panose="020B0503030403030204" pitchFamily="34" charset="-78"/>
              </a:rPr>
              <a:t>می‌دانید زمانی که به مدت 1 سال (12 ماه) مریض ماهانه نشده‌اید، به یائسگی رسیده‌اید.</a:t>
            </a:r>
          </a:p>
          <a:p>
            <a:pPr marL="171450" indent="-171450" algn="r" rtl="1">
              <a:lnSpc>
                <a:spcPct val="107000"/>
              </a:lnSpc>
              <a:spcAft>
                <a:spcPts val="846"/>
              </a:spcAft>
              <a:buFont typeface="Arial" panose="020B0604020202020204" pitchFamily="34" charset="0"/>
              <a:buChar char="•"/>
            </a:pPr>
            <a:r>
              <a:rPr lang="fa-IR" dirty="0">
                <a:latin typeface="Dubai" panose="020B0503030403030204" pitchFamily="34" charset="-78"/>
                <a:cs typeface="Dubai" panose="020B0503030403030204" pitchFamily="34" charset="-78"/>
              </a:rPr>
              <a:t>اگر از روش‌های جلوگیری از حامله گی استفاده می‌کنید و مریض ماهانه نمی‌شوید، تشخیص اینکه آیا به یائسگی رسیده‌اید دشوارتر است. راجع به آن با یک داکتر یا نرس صحبت کنید زیرا ممکن است برای تایید یائسگی، به تست خون ضرورت داشته باشید.</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7</a:t>
            </a:fld>
            <a:endParaRPr lang="en-AU"/>
          </a:p>
        </p:txBody>
      </p:sp>
    </p:spTree>
    <p:extLst>
      <p:ext uri="{BB962C8B-B14F-4D97-AF65-F5344CB8AC3E}">
        <p14:creationId xmlns:p14="http://schemas.microsoft.com/office/powerpoint/2010/main" val="410024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lnSpc>
                <a:spcPct val="100000"/>
              </a:lnSpc>
              <a:spcBef>
                <a:spcPts val="0"/>
              </a:spcBef>
              <a:spcAft>
                <a:spcPts val="0"/>
              </a:spcAft>
              <a:buFont typeface="Arial" panose="020B0604020202020204" pitchFamily="34" charset="0"/>
              <a:buChar char="•"/>
            </a:pPr>
            <a:r>
              <a:rPr lang="fa-IR" sz="1200" dirty="0">
                <a:solidFill>
                  <a:srgbClr val="000000"/>
                </a:solidFill>
                <a:latin typeface="Dubai" panose="020B0503030403030204" pitchFamily="34" charset="-78"/>
                <a:cs typeface="Dubai" panose="020B0503030403030204" pitchFamily="34" charset="-78"/>
              </a:rPr>
              <a:t>شما با تخمک در جسم خود به دنیا آمدید. برای اینکه بتوانید بچه دار شوید به تخمک ضرورت دارید.</a:t>
            </a:r>
          </a:p>
          <a:p>
            <a:pPr marL="171450" indent="-171450" algn="r" rtl="1">
              <a:lnSpc>
                <a:spcPct val="100000"/>
              </a:lnSpc>
              <a:spcBef>
                <a:spcPts val="0"/>
              </a:spcBef>
              <a:spcAft>
                <a:spcPts val="0"/>
              </a:spcAft>
              <a:buFont typeface="Arial" panose="020B0604020202020204" pitchFamily="34" charset="0"/>
              <a:buChar char="•"/>
            </a:pPr>
            <a:r>
              <a:rPr lang="fa-IR" sz="1200" dirty="0">
                <a:solidFill>
                  <a:srgbClr val="000000"/>
                </a:solidFill>
                <a:latin typeface="Dubai" panose="020B0503030403030204" pitchFamily="34" charset="-78"/>
                <a:cs typeface="Dubai" panose="020B0503030403030204" pitchFamily="34" charset="-78"/>
              </a:rPr>
              <a:t>یائسگی زمانی اتفاق می افتد که تخمک در بدن شما تمام شود.</a:t>
            </a:r>
          </a:p>
          <a:p>
            <a:pPr marL="171450" indent="-171450" algn="r" rtl="1">
              <a:lnSpc>
                <a:spcPct val="100000"/>
              </a:lnSpc>
              <a:spcBef>
                <a:spcPts val="0"/>
              </a:spcBef>
              <a:spcAft>
                <a:spcPts val="0"/>
              </a:spcAft>
              <a:buFont typeface="Arial" panose="020B0604020202020204" pitchFamily="34" charset="0"/>
              <a:buChar char="•"/>
            </a:pPr>
            <a:r>
              <a:rPr lang="fa-IR" sz="1200" dirty="0">
                <a:solidFill>
                  <a:srgbClr val="000000"/>
                </a:solidFill>
                <a:latin typeface="Dubai" panose="020B0503030403030204" pitchFamily="34" charset="-78"/>
                <a:cs typeface="Dubai" panose="020B0503030403030204" pitchFamily="34" charset="-78"/>
              </a:rPr>
              <a:t>این بدان معنی است که دوره های شما متوقف می شود و دیگر نمی توانید حامله شوید.</a:t>
            </a:r>
          </a:p>
          <a:p>
            <a:pPr marL="171450" indent="-171450" algn="r" rtl="1">
              <a:lnSpc>
                <a:spcPct val="100000"/>
              </a:lnSpc>
              <a:spcBef>
                <a:spcPts val="0"/>
              </a:spcBef>
              <a:spcAft>
                <a:spcPts val="0"/>
              </a:spcAft>
              <a:buFont typeface="Arial" panose="020B0604020202020204" pitchFamily="34" charset="0"/>
              <a:buChar char="•"/>
            </a:pPr>
            <a:endParaRPr lang="en-AU" sz="1200" dirty="0">
              <a:solidFill>
                <a:srgbClr val="000000"/>
              </a:solidFill>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8</a:t>
            </a:fld>
            <a:endParaRPr lang="en-AU"/>
          </a:p>
        </p:txBody>
      </p:sp>
    </p:spTree>
    <p:extLst>
      <p:ext uri="{BB962C8B-B14F-4D97-AF65-F5344CB8AC3E}">
        <p14:creationId xmlns:p14="http://schemas.microsoft.com/office/powerpoint/2010/main" val="4059193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latin typeface="Dubai" panose="020B0503030403030204" pitchFamily="34" charset="-78"/>
                <a:cs typeface="Dubai" panose="020B0503030403030204" pitchFamily="34" charset="-78"/>
              </a:rPr>
              <a:t>ممکن است برای ماه ها، حتی یک یا دو سال، قبل از اینکه مریضی ماهانه شما به طور کامل متوقف شود، تغییراتی را در الگوی مریضی ماهانه خود ببینید.</a:t>
            </a:r>
          </a:p>
          <a:p>
            <a:pPr marL="171450" indent="-171450" algn="r" rtl="1">
              <a:buFont typeface="Arial" panose="020B0604020202020204" pitchFamily="34" charset="0"/>
              <a:buChar char="•"/>
            </a:pPr>
            <a:r>
              <a:rPr lang="fa-IR" dirty="0">
                <a:latin typeface="Dubai" panose="020B0503030403030204" pitchFamily="34" charset="-78"/>
                <a:cs typeface="Dubai" panose="020B0503030403030204" pitchFamily="34" charset="-78"/>
              </a:rPr>
              <a:t>ممکن است مریضی ماهانه را بیشتر یا کمتر از قبل داشته باشید. آنها ممکن است سبک تر یا سنگین تر از حد معمول شوند یا روزهای بسیار تر یا کمتری دوام بیاورند.</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4DCA3E-0E17-4F46-B415-F508686D9609}" type="slidenum">
              <a:rPr lang="en-AU" smtClean="0"/>
              <a:t>9</a:t>
            </a:fld>
            <a:endParaRPr lang="en-AU"/>
          </a:p>
        </p:txBody>
      </p:sp>
    </p:spTree>
    <p:extLst>
      <p:ext uri="{BB962C8B-B14F-4D97-AF65-F5344CB8AC3E}">
        <p14:creationId xmlns:p14="http://schemas.microsoft.com/office/powerpoint/2010/main" val="73679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18AB-CBEC-8F5D-EFA2-D6CB91D53F5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3935E8E-8D2C-0F4A-B92B-71F1D689F283}"/>
              </a:ext>
            </a:extLst>
          </p:cNvPr>
          <p:cNvSpPr>
            <a:spLocks noGrp="1"/>
          </p:cNvSpPr>
          <p:nvPr>
            <p:ph type="dt" sz="half" idx="10"/>
          </p:nvPr>
        </p:nvSpPr>
        <p:spPr/>
        <p:txBody>
          <a:bodyPr/>
          <a:lstStyle/>
          <a:p>
            <a:fld id="{A81465D1-ED77-4B3B-8FD9-87CEB73FE3F2}" type="datetimeFigureOut">
              <a:rPr lang="en-AU" smtClean="0"/>
              <a:t>16/09/2024</a:t>
            </a:fld>
            <a:endParaRPr lang="en-AU"/>
          </a:p>
        </p:txBody>
      </p:sp>
      <p:sp>
        <p:nvSpPr>
          <p:cNvPr id="4" name="Footer Placeholder 3">
            <a:extLst>
              <a:ext uri="{FF2B5EF4-FFF2-40B4-BE49-F238E27FC236}">
                <a16:creationId xmlns:a16="http://schemas.microsoft.com/office/drawing/2014/main" id="{CE1FF12F-5BE5-AB76-05D2-7EE14BAA175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56B3CC6-2B05-A067-AABC-A408656AFBA9}"/>
              </a:ext>
            </a:extLst>
          </p:cNvPr>
          <p:cNvSpPr>
            <a:spLocks noGrp="1"/>
          </p:cNvSpPr>
          <p:nvPr>
            <p:ph type="sldNum" sz="quarter" idx="12"/>
          </p:nvPr>
        </p:nvSpPr>
        <p:spPr/>
        <p:txBody>
          <a:bodyPr/>
          <a:lstStyle/>
          <a:p>
            <a:fld id="{E128AF0B-9312-4910-BE04-AD6C9FC97E60}" type="slidenum">
              <a:rPr lang="en-AU" smtClean="0"/>
              <a:t>‹#›</a:t>
            </a:fld>
            <a:endParaRPr lang="en-AU"/>
          </a:p>
        </p:txBody>
      </p:sp>
    </p:spTree>
    <p:extLst>
      <p:ext uri="{BB962C8B-B14F-4D97-AF65-F5344CB8AC3E}">
        <p14:creationId xmlns:p14="http://schemas.microsoft.com/office/powerpoint/2010/main" val="59162699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80F1D-F99F-1CFB-802E-BF0645084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17BC22C-1A1E-D227-380A-0EF98D3DAD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54829F-CDEC-D642-C4A1-3CA8E5E168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1465D1-ED77-4B3B-8FD9-87CEB73FE3F2}" type="datetimeFigureOut">
              <a:rPr lang="en-AU" smtClean="0"/>
              <a:t>16/09/2024</a:t>
            </a:fld>
            <a:endParaRPr lang="en-AU"/>
          </a:p>
        </p:txBody>
      </p:sp>
      <p:sp>
        <p:nvSpPr>
          <p:cNvPr id="5" name="Footer Placeholder 4">
            <a:extLst>
              <a:ext uri="{FF2B5EF4-FFF2-40B4-BE49-F238E27FC236}">
                <a16:creationId xmlns:a16="http://schemas.microsoft.com/office/drawing/2014/main" id="{EF4A8EA0-C4BE-E1CF-94FB-8FB3F2FAB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D64F42A-E0BE-CDE2-442A-602EDED2C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28AF0B-9312-4910-BE04-AD6C9FC97E60}" type="slidenum">
              <a:rPr lang="en-AU" smtClean="0"/>
              <a:t>‹#›</a:t>
            </a:fld>
            <a:endParaRPr lang="en-AU"/>
          </a:p>
        </p:txBody>
      </p:sp>
    </p:spTree>
    <p:extLst>
      <p:ext uri="{BB962C8B-B14F-4D97-AF65-F5344CB8AC3E}">
        <p14:creationId xmlns:p14="http://schemas.microsoft.com/office/powerpoint/2010/main" val="408180530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A38FA4-E357-B821-9639-294D55C8F27E}"/>
              </a:ext>
            </a:extLst>
          </p:cNvPr>
          <p:cNvSpPr>
            <a:spLocks noGrp="1"/>
          </p:cNvSpPr>
          <p:nvPr>
            <p:ph type="title"/>
          </p:nvPr>
        </p:nvSpPr>
        <p:spPr/>
        <p:txBody>
          <a:bodyPr/>
          <a:lstStyle/>
          <a:p>
            <a:pPr algn="r" rtl="1"/>
            <a:r>
              <a:rPr lang="en-US" sz="4800" b="1" noProof="1">
                <a:effectLst/>
                <a:latin typeface="Dubai" panose="020B0503030403030204" pitchFamily="34" charset="-78"/>
                <a:ea typeface="Calibri" panose="020F0502020204030204" pitchFamily="34" charset="0"/>
                <a:cs typeface="Dubai" panose="020B0503030403030204" pitchFamily="34" charset="-78"/>
              </a:rPr>
              <a:t>یائسگی و صحت شما</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EB4B34D-801B-6B5E-C3BE-1E226D158A9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270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F77878-826A-3FC3-B0FD-1CC1424DC51C}"/>
              </a:ext>
            </a:extLst>
          </p:cNvPr>
          <p:cNvSpPr>
            <a:spLocks noGrp="1"/>
          </p:cNvSpPr>
          <p:nvPr>
            <p:ph type="title"/>
          </p:nvPr>
        </p:nvSpPr>
        <p:spPr/>
        <p:txBody>
          <a:bodyPr/>
          <a:lstStyle/>
          <a:p>
            <a:pPr algn="r">
              <a:lnSpc>
                <a:spcPct val="100000"/>
              </a:lnSpc>
            </a:pPr>
            <a:r>
              <a:rPr lang="fa-IR" sz="3200">
                <a:solidFill>
                  <a:srgbClr val="000000"/>
                </a:solidFill>
                <a:latin typeface="Dubai" panose="020B0503030403030204" pitchFamily="34" charset="-78"/>
                <a:ea typeface="Calibri" panose="020F0502020204030204" pitchFamily="34" charset="0"/>
                <a:cs typeface="Dubai" panose="020B0503030403030204" pitchFamily="34" charset="-78"/>
              </a:rPr>
              <a:t>شما همچنان می توانید تا 2 سال پس از آخرین قاعدگی، حامله شوید.</a:t>
            </a:r>
            <a:endParaRPr lang="en-AU" sz="3200" dirty="0">
              <a:solidFill>
                <a:srgbClr val="000000"/>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F54C592-15C7-3AA4-F422-BEFDF3E3A9C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2971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45E659-73F2-BE37-D49E-08A1565BB2B0}"/>
              </a:ext>
            </a:extLst>
          </p:cNvPr>
          <p:cNvSpPr>
            <a:spLocks noGrp="1"/>
          </p:cNvSpPr>
          <p:nvPr>
            <p:ph type="title"/>
          </p:nvPr>
        </p:nvSpPr>
        <p:spPr/>
        <p:txBody>
          <a:bodyPr/>
          <a:lstStyle/>
          <a:p>
            <a:pPr algn="ctr"/>
            <a:r>
              <a:rPr lang="fa-IR">
                <a:latin typeface="Dubai" panose="020B0503030403030204" pitchFamily="34" charset="-78"/>
                <a:cs typeface="Dubai" panose="020B0503030403030204" pitchFamily="34" charset="-78"/>
              </a:rPr>
              <a:t>علائم یائسگی را بشناسید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4981138-21CC-0FF4-E19E-FBEE2F50C75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3557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DC6767-1CC9-82AC-C9E3-3FED6C6A722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9E78C0A-BAAA-938D-157E-01D07956CE7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613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82661A-72F6-AA4A-01B7-76984441B27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FADFBAC-684D-DF3F-825A-B1785C8EDC4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6507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F73307-C9D6-194A-A922-DF749EC0C5D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F3F5D48-F3F4-B663-D440-F1C455E0D15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7356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342DFC-F3DB-CB4A-2656-E6C6E10D583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7FB0702-DF53-F52E-44A6-C484AB5A39B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5170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E26FAD-C876-8A39-70E8-B38DBDFB1C61}"/>
              </a:ext>
            </a:extLst>
          </p:cNvPr>
          <p:cNvSpPr>
            <a:spLocks noGrp="1"/>
          </p:cNvSpPr>
          <p:nvPr>
            <p:ph type="title"/>
          </p:nvPr>
        </p:nvSpPr>
        <p:spPr/>
        <p:txBody>
          <a:bodyPr/>
          <a:lstStyle/>
          <a:p>
            <a:pPr rtl="1">
              <a:lnSpc>
                <a:spcPct val="100000"/>
              </a:lnSpc>
            </a:pPr>
            <a:r>
              <a:rPr lang="fa-IR" sz="4000">
                <a:solidFill>
                  <a:srgbClr val="000000"/>
                </a:solidFill>
                <a:latin typeface="Dubai" panose="020B0503030403030204" pitchFamily="34" charset="-78"/>
                <a:cs typeface="Dubai" panose="020B0503030403030204" pitchFamily="34" charset="-78"/>
              </a:rPr>
              <a:t>یائسگی برای هر زن متفاوت است.</a:t>
            </a:r>
            <a:endParaRPr lang="en-AU" sz="4000" dirty="0">
              <a:solidFill>
                <a:srgbClr val="000000"/>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DB34A4A-4D61-52E7-DB26-192C95F7152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53094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9093E2-4FA0-507F-FB58-A1F2746848F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5A04AAB-A75E-93A2-20B7-6622C6F332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6634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1F31A1-8DFD-07EC-37BF-5EAFCB92FFA9}"/>
              </a:ext>
            </a:extLst>
          </p:cNvPr>
          <p:cNvSpPr>
            <a:spLocks noGrp="1"/>
          </p:cNvSpPr>
          <p:nvPr>
            <p:ph type="title"/>
          </p:nvPr>
        </p:nvSpPr>
        <p:spPr/>
        <p:txBody>
          <a:bodyPr/>
          <a:lstStyle/>
          <a:p>
            <a:pPr algn="ctr"/>
            <a:r>
              <a:rPr lang="fa-IR">
                <a:latin typeface="Dubai" panose="020B0503030403030204" pitchFamily="34" charset="-78"/>
                <a:cs typeface="Dubai" panose="020B0503030403030204" pitchFamily="34" charset="-78"/>
              </a:rPr>
              <a:t>علائم یائسگی تان را مدیریت کنید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287FFFB-36A2-CED8-4D97-2019E28490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229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712C13-A76A-7991-1BA3-FDB56BE3015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C82AA6C-8055-4F75-3636-CFCCAD47B6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0434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CBE2CC-8FCB-636A-5826-BFFB30F62E9B}"/>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C01C9827-A9A9-159B-EB55-1836677866FA}"/>
              </a:ext>
            </a:extLst>
          </p:cNvPr>
          <p:cNvPicPr>
            <a:picLocks noChangeAspect="1"/>
          </p:cNvPicPr>
          <p:nvPr/>
        </p:nvPicPr>
        <p:blipFill>
          <a:blip r:embed="rId3"/>
          <a:stretch>
            <a:fillRect/>
          </a:stretch>
        </p:blipFill>
        <p:spPr>
          <a:xfrm>
            <a:off x="0" y="-297"/>
            <a:ext cx="12192528" cy="6858297"/>
          </a:xfrm>
          <a:prstGeom prst="rect">
            <a:avLst/>
          </a:prstGeom>
        </p:spPr>
      </p:pic>
    </p:spTree>
    <p:extLst>
      <p:ext uri="{BB962C8B-B14F-4D97-AF65-F5344CB8AC3E}">
        <p14:creationId xmlns:p14="http://schemas.microsoft.com/office/powerpoint/2010/main" val="3365158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B068C5-18FD-A44D-E8F1-EA45ECA41808}"/>
              </a:ext>
            </a:extLst>
          </p:cNvPr>
          <p:cNvSpPr>
            <a:spLocks noGrp="1"/>
          </p:cNvSpPr>
          <p:nvPr>
            <p:ph type="title"/>
          </p:nvPr>
        </p:nvSpPr>
        <p:spPr/>
        <p:txBody>
          <a:bodyPr/>
          <a:lstStyle/>
          <a:p>
            <a:pPr algn="r" rtl="1">
              <a:lnSpc>
                <a:spcPct val="100000"/>
              </a:lnSpc>
            </a:pPr>
            <a:r>
              <a:rPr lang="fa-IR">
                <a:solidFill>
                  <a:srgbClr val="000000"/>
                </a:solidFill>
                <a:effectLst/>
                <a:latin typeface="Dubai" panose="020B0503030403030204" pitchFamily="34" charset="-78"/>
                <a:ea typeface="Calibri" panose="020F0502020204030204" pitchFamily="34" charset="0"/>
                <a:cs typeface="Dubai" panose="020B0503030403030204" pitchFamily="34" charset="-78"/>
              </a:rPr>
              <a:t>به اندازه کافی بخوابید تا احساس آرامش کنید.</a:t>
            </a:r>
            <a:endParaRPr lang="en-AU" dirty="0">
              <a:solidFill>
                <a:srgbClr val="000000"/>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A9959A7-8629-B6BF-D93E-DDDD252F11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288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81AF89-A6F2-5E58-4EC1-7B686CAF8738}"/>
              </a:ext>
            </a:extLst>
          </p:cNvPr>
          <p:cNvSpPr>
            <a:spLocks noGrp="1"/>
          </p:cNvSpPr>
          <p:nvPr>
            <p:ph type="title"/>
          </p:nvPr>
        </p:nvSpPr>
        <p:spPr/>
        <p:txBody>
          <a:bodyPr/>
          <a:lstStyle/>
          <a:p>
            <a:pPr algn="r">
              <a:lnSpc>
                <a:spcPct val="100000"/>
              </a:lnSpc>
            </a:pPr>
            <a:r>
              <a:rPr lang="fa-IR" sz="3200">
                <a:solidFill>
                  <a:srgbClr val="000000"/>
                </a:solidFill>
                <a:effectLst/>
                <a:latin typeface="Dubai" panose="020B0503030403030204" pitchFamily="34" charset="-78"/>
                <a:ea typeface="Calibri" panose="020F0502020204030204" pitchFamily="34" charset="0"/>
                <a:cs typeface="Dubai" panose="020B0503030403030204" pitchFamily="34" charset="-78"/>
              </a:rPr>
              <a:t>بدن خود را سرد نگهدارید</a:t>
            </a:r>
            <a:endParaRPr lang="fa-IR" sz="3200" dirty="0">
              <a:solidFill>
                <a:srgbClr val="000000"/>
              </a:solidFill>
              <a:effectLst/>
              <a:latin typeface="Dubai" panose="020B0503030403030204" pitchFamily="34" charset="-78"/>
              <a:ea typeface="Calibri" panose="020F0502020204030204" pitchFamily="34" charset="0"/>
              <a:cs typeface="Dubai" panose="020B0503030403030204" pitchFamily="34" charset="-78"/>
            </a:endParaRPr>
          </a:p>
        </p:txBody>
      </p:sp>
      <p:pic>
        <p:nvPicPr>
          <p:cNvPr id="3" name="Picture 2">
            <a:extLst>
              <a:ext uri="{FF2B5EF4-FFF2-40B4-BE49-F238E27FC236}">
                <a16:creationId xmlns:a16="http://schemas.microsoft.com/office/drawing/2014/main" id="{432A0B39-4DCC-C7C6-8B74-0D0A7CCD62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68074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236357-F59F-387B-C5A6-AE403E179CCC}"/>
              </a:ext>
            </a:extLst>
          </p:cNvPr>
          <p:cNvSpPr>
            <a:spLocks noGrp="1"/>
          </p:cNvSpPr>
          <p:nvPr>
            <p:ph type="title"/>
          </p:nvPr>
        </p:nvSpPr>
        <p:spPr/>
        <p:txBody>
          <a:bodyPr/>
          <a:lstStyle/>
          <a:p>
            <a:pPr algn="r" rtl="1">
              <a:lnSpc>
                <a:spcPct val="100000"/>
              </a:lnSpc>
            </a:pPr>
            <a:r>
              <a:rPr lang="fa-IR" sz="3200">
                <a:solidFill>
                  <a:srgbClr val="000000"/>
                </a:solidFill>
                <a:effectLst/>
                <a:latin typeface="Dubai" panose="020B0503030403030204" pitchFamily="34" charset="-78"/>
                <a:ea typeface="Calibri" panose="020F0502020204030204" pitchFamily="34" charset="0"/>
                <a:cs typeface="Dubai" panose="020B0503030403030204" pitchFamily="34" charset="-78"/>
              </a:rPr>
              <a:t>آرامش داشته باشید</a:t>
            </a:r>
            <a:r>
              <a:rPr lang="en-US" sz="3200">
                <a:solidFill>
                  <a:srgbClr val="000000"/>
                </a:solidFill>
                <a:effectLst/>
                <a:latin typeface="Dubai" panose="020B0503030403030204" pitchFamily="34" charset="-78"/>
                <a:ea typeface="Calibri" panose="020F0502020204030204" pitchFamily="34" charset="0"/>
                <a:cs typeface="Dubai" panose="020B0503030403030204" pitchFamily="34" charset="-78"/>
              </a:rPr>
              <a:t>.</a:t>
            </a:r>
            <a:endParaRPr lang="en-AU" sz="3200" dirty="0">
              <a:solidFill>
                <a:srgbClr val="000000"/>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277492C-77C1-01C5-02EC-D166176C311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42242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7D19BC-CF41-5149-82CC-AA5094BDBE2F}"/>
              </a:ext>
            </a:extLst>
          </p:cNvPr>
          <p:cNvSpPr>
            <a:spLocks noGrp="1"/>
          </p:cNvSpPr>
          <p:nvPr>
            <p:ph type="title"/>
          </p:nvPr>
        </p:nvSpPr>
        <p:spPr/>
        <p:txBody>
          <a:bodyPr>
            <a:normAutofit fontScale="90000"/>
          </a:bodyPr>
          <a:lstStyle/>
          <a:p>
            <a:pPr algn="r">
              <a:lnSpc>
                <a:spcPct val="100000"/>
              </a:lnSpc>
            </a:pPr>
            <a:r>
              <a:rPr lang="fa-IR">
                <a:solidFill>
                  <a:srgbClr val="000000"/>
                </a:solidFill>
                <a:effectLst/>
                <a:latin typeface="Dubai" panose="020B0503030403030204" pitchFamily="34" charset="-78"/>
                <a:ea typeface="Calibri" panose="020F0502020204030204" pitchFamily="34" charset="0"/>
                <a:cs typeface="Dubai" panose="020B0503030403030204" pitchFamily="34" charset="-78"/>
              </a:rPr>
              <a:t>ممکن است چیزهایی را از کشور خود بدانید که شما را کمک کند تا جوابگوی مشکل یائسگی باشید.</a:t>
            </a:r>
            <a:endParaRPr lang="en-AU" dirty="0">
              <a:solidFill>
                <a:srgbClr val="000000"/>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D880E64-3729-41AF-06ED-B9D9E622802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8484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BB4F6A-558F-1946-C1A4-A0AF1C5E8CC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65F5EB9-D2E0-18A3-4AFC-7BECD3CAF30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98650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D03973-C9FA-F2A9-90F0-76E08521BEE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32A6775-5221-E70B-5EFC-FA615E375DA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61160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095E36-E964-E6A3-BA91-D1443A557034}"/>
              </a:ext>
            </a:extLst>
          </p:cNvPr>
          <p:cNvSpPr>
            <a:spLocks noGrp="1"/>
          </p:cNvSpPr>
          <p:nvPr>
            <p:ph type="title"/>
          </p:nvPr>
        </p:nvSpPr>
        <p:spPr/>
        <p:txBody>
          <a:bodyPr/>
          <a:lstStyle/>
          <a:p>
            <a:pPr algn="ctr"/>
            <a:r>
              <a:rPr lang="fa-IR">
                <a:latin typeface="Dubai" panose="020B0503030403030204" pitchFamily="34" charset="-78"/>
                <a:cs typeface="Dubai" panose="020B0503030403030204" pitchFamily="34" charset="-78"/>
              </a:rPr>
              <a:t>بعد از یائسگی، صحتمند بمانید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3BC7B78-A165-A3A4-3AF7-937A2EC78B8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8475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8E8949B-9BC6-915F-11E9-DE3874971D3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49200E4-83C2-54F1-6DF8-660712AB5A6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10098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C112C7-049C-B029-94AD-875A3760CF8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546CE4F-C56E-E177-39BE-A04B3398FD2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54853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806E667-0CEA-BB98-52B2-714D6698384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DF91F2C-D4E6-A281-235F-D87C80EDE3F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9454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E311A7-BECA-95C9-5E13-8263B6FC5F65}"/>
              </a:ext>
            </a:extLst>
          </p:cNvPr>
          <p:cNvSpPr>
            <a:spLocks noGrp="1"/>
          </p:cNvSpPr>
          <p:nvPr>
            <p:ph type="title"/>
          </p:nvPr>
        </p:nvSpPr>
        <p:spPr/>
        <p:txBody>
          <a:bodyPr/>
          <a:lstStyle/>
          <a:p>
            <a:pPr algn="r" rtl="1"/>
            <a:r>
              <a:rPr lang="fa" sz="4400" b="1" i="0" u="none" strike="noStrike">
                <a:highlight>
                  <a:srgbClr val="000000">
                    <a:alpha val="0"/>
                  </a:srgbClr>
                </a:highlight>
                <a:latin typeface="Dubai" panose="020B0503030403030204" pitchFamily="34" charset="-78"/>
                <a:cs typeface="Dubai" panose="020B0503030403030204" pitchFamily="34" charset="-78"/>
              </a:rPr>
              <a:t>بدن من. صحت من.</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000" b="0" i="0" u="none" strike="noStrike">
                <a:highlight>
                  <a:srgbClr val="000000">
                    <a:alpha val="0"/>
                  </a:srgbClr>
                </a:highlight>
                <a:latin typeface="Dubai" panose="020B0503030403030204" pitchFamily="34" charset="-78"/>
                <a:cs typeface="Dubai" panose="020B0503030403030204" pitchFamily="34" charset="-78"/>
              </a:rPr>
              <a:t>یک ابزار آموزش صحت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F06E11C-4864-3829-DD70-78B1B422FCE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71169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FE1ED5-59AD-7D45-E734-051A65021C8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3B9859-9CA6-CC31-18F2-3A952C6DB48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360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02C7DA-148B-621C-30D3-7F3CE9B114D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9CD71B7-63D0-C744-EFC4-8B4C782E5A9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2918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2D110A-98D5-AED4-68C6-AFDEFB49F7A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1645B33-A74A-EA2C-533A-B5B5D8F9BCB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61578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F1FDC7-0634-3D0A-9038-69927ECFDC0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8974809-1F6E-20C6-54B4-A71E81E76F5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20961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4C73D2-BBCE-9756-07BA-BCF455A7240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12801E8-2B52-F16F-9297-D84E9612269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07107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3B9BCD-F4E3-CF4A-5891-18D4019DBAE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905BFFD-FEC0-86E7-5689-19A17A1D559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30599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89113F7-08A5-58E8-2477-6F21155CA08A}"/>
              </a:ext>
            </a:extLst>
          </p:cNvPr>
          <p:cNvSpPr>
            <a:spLocks noGrp="1"/>
          </p:cNvSpPr>
          <p:nvPr>
            <p:ph type="title"/>
          </p:nvPr>
        </p:nvSpPr>
        <p:spPr/>
        <p:txBody>
          <a:bodyPr/>
          <a:lstStyle/>
          <a:p>
            <a:pPr algn="r" rtl="1"/>
            <a:r>
              <a:rPr lang="fa-IR" b="1">
                <a:latin typeface="Dubai" panose="020B0503030403030204" pitchFamily="34" charset="-78"/>
                <a:cs typeface="Dubai" panose="020B0503030403030204" pitchFamily="34" charset="-78"/>
              </a:rPr>
              <a:t>خدمات محلی</a:t>
            </a:r>
            <a:endParaRPr lang="en-AU" b="1"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BA01395-104B-C4E3-8CC6-FA8415C2E38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94895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7D03B41-5F3E-FA63-9C67-C995B14C823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92F1E5C-D500-78FE-C152-6B5930A3FDB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639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84A162-8946-FED8-0E2E-E713A7DA1B8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9F39C93-7B2F-6ADD-593D-D04B64AC09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0270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21705D-8830-CB28-4FAF-3F704C7E3382}"/>
              </a:ext>
            </a:extLst>
          </p:cNvPr>
          <p:cNvSpPr>
            <a:spLocks noGrp="1"/>
          </p:cNvSpPr>
          <p:nvPr>
            <p:ph type="title"/>
          </p:nvPr>
        </p:nvSpPr>
        <p:spPr/>
        <p:txBody>
          <a:bodyPr>
            <a:normAutofit fontScale="90000"/>
          </a:bodyPr>
          <a:lstStyle/>
          <a:p>
            <a:pPr algn="r" rtl="1">
              <a:lnSpc>
                <a:spcPct val="100000"/>
              </a:lnSpc>
              <a:spcAft>
                <a:spcPts val="800"/>
              </a:spcAft>
            </a:pPr>
            <a:r>
              <a:rPr lang="fa-IR" sz="4000">
                <a:solidFill>
                  <a:srgbClr val="000000"/>
                </a:solidFill>
                <a:effectLst/>
                <a:latin typeface="Dubai" panose="020B0503030403030204" pitchFamily="34" charset="-78"/>
                <a:ea typeface="Calibri" panose="020F0502020204030204" pitchFamily="34" charset="0"/>
                <a:cs typeface="Dubai" panose="020B0503030403030204" pitchFamily="34" charset="-78"/>
              </a:rPr>
              <a:t>یائسگی یک دوران انتقالی در زندگی شماست.</a:t>
            </a:r>
            <a:br>
              <a:rPr lang="fa-IR" sz="4000">
                <a:solidFill>
                  <a:srgbClr val="000000"/>
                </a:solidFill>
                <a:effectLst/>
                <a:latin typeface="Dubai" panose="020B0503030403030204" pitchFamily="34" charset="-78"/>
                <a:ea typeface="Calibri" panose="020F0502020204030204" pitchFamily="34" charset="0"/>
                <a:cs typeface="Dubai" panose="020B0503030403030204" pitchFamily="34" charset="-78"/>
              </a:rPr>
            </a:br>
            <a:br>
              <a:rPr lang="fa-IR" sz="2400">
                <a:solidFill>
                  <a:srgbClr val="000000"/>
                </a:solidFill>
                <a:effectLst/>
                <a:latin typeface="Dubai" panose="020B0503030403030204" pitchFamily="34" charset="-78"/>
                <a:ea typeface="Calibri" panose="020F0502020204030204" pitchFamily="34" charset="0"/>
                <a:cs typeface="Dubai" panose="020B0503030403030204" pitchFamily="34" charset="-78"/>
              </a:rPr>
            </a:br>
            <a:r>
              <a:rPr lang="fa-IR" sz="4000">
                <a:solidFill>
                  <a:srgbClr val="000000"/>
                </a:solidFill>
                <a:effectLst/>
                <a:latin typeface="Dubai" panose="020B0503030403030204" pitchFamily="34" charset="-78"/>
                <a:ea typeface="Calibri" panose="020F0502020204030204" pitchFamily="34" charset="0"/>
                <a:cs typeface="Dubai" panose="020B0503030403030204" pitchFamily="34" charset="-78"/>
              </a:rPr>
              <a:t>همه زنان یائسه می شوند.</a:t>
            </a:r>
            <a:endParaRPr lang="en-AU" dirty="0">
              <a:solidFill>
                <a:srgbClr val="000000"/>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14E8633-C292-572A-037A-6D87B93000B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4038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652AE01-4500-2B47-BE91-AF088063C68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F115177-A0E5-2CAF-3038-A8D8DD9D95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816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75E7C35-40CD-3561-A322-243030A8B81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999B69A-26B2-7BF3-1329-B70A74D24C8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730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18B13C-2A3B-709A-5E8C-8B1BB03260D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B3E97C2-41BB-421D-11A1-620FE9C6C4E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2443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C31218-1928-8340-8F15-97E077F7B94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C0609E7-0188-6AD6-B121-119CC6329D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83786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2311</Words>
  <Application>Microsoft Office PowerPoint</Application>
  <PresentationFormat>Widescreen</PresentationFormat>
  <Paragraphs>180</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Aptos Display</vt:lpstr>
      <vt:lpstr>Arial</vt:lpstr>
      <vt:lpstr>Calibri</vt:lpstr>
      <vt:lpstr>Dubai</vt:lpstr>
      <vt:lpstr>Office Theme</vt:lpstr>
      <vt:lpstr>یائسگی و صحت شما</vt:lpstr>
      <vt:lpstr>PowerPoint Presentation</vt:lpstr>
      <vt:lpstr>بدن من. صحت من. یک ابزار آموزش صحت</vt:lpstr>
      <vt:lpstr>PowerPoint Presentation</vt:lpstr>
      <vt:lpstr>یائسگی یک دوران انتقالی در زندگی شماست.  همه زنان یائسه می شوند.</vt:lpstr>
      <vt:lpstr>PowerPoint Presentation</vt:lpstr>
      <vt:lpstr>PowerPoint Presentation</vt:lpstr>
      <vt:lpstr>PowerPoint Presentation</vt:lpstr>
      <vt:lpstr>PowerPoint Presentation</vt:lpstr>
      <vt:lpstr>شما همچنان می توانید تا 2 سال پس از آخرین قاعدگی، حامله شوید.</vt:lpstr>
      <vt:lpstr>علائم یائسگی را بشناسید</vt:lpstr>
      <vt:lpstr>PowerPoint Presentation</vt:lpstr>
      <vt:lpstr>PowerPoint Presentation</vt:lpstr>
      <vt:lpstr>PowerPoint Presentation</vt:lpstr>
      <vt:lpstr>PowerPoint Presentation</vt:lpstr>
      <vt:lpstr>یائسگی برای هر زن متفاوت است.</vt:lpstr>
      <vt:lpstr>PowerPoint Presentation</vt:lpstr>
      <vt:lpstr>علائم یائسگی تان را مدیریت کنید</vt:lpstr>
      <vt:lpstr>PowerPoint Presentation</vt:lpstr>
      <vt:lpstr>به اندازه کافی بخوابید تا احساس آرامش کنید.</vt:lpstr>
      <vt:lpstr>بدن خود را سرد نگهدارید</vt:lpstr>
      <vt:lpstr>آرامش داشته باشید.</vt:lpstr>
      <vt:lpstr>ممکن است چیزهایی را از کشور خود بدانید که شما را کمک کند تا جوابگوی مشکل یائسگی باشید.</vt:lpstr>
      <vt:lpstr>PowerPoint Presentation</vt:lpstr>
      <vt:lpstr>PowerPoint Presentation</vt:lpstr>
      <vt:lpstr>بعد از یائسگی، صحتمند بمانید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خدمات محلی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2024-08-19T05:38:57Z</dcterms:created>
  <dcterms:modified xsi:type="dcterms:W3CDTF">2024-09-16T05:55:18Z</dcterms:modified>
</cp:coreProperties>
</file>