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78" autoAdjust="0"/>
  </p:normalViewPr>
  <p:slideViewPr>
    <p:cSldViewPr snapToGrid="0">
      <p:cViewPr varScale="1">
        <p:scale>
          <a:sx n="126" d="100"/>
          <a:sy n="126" d="100"/>
        </p:scale>
        <p:origin x="1614" y="132"/>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77992F-F534-4A67-AB41-6AF37D7A3867}"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52A790F-EEAD-4C7E-BE6E-1307717A9AD3}" type="slidenum">
              <a:rPr lang="en-AU" smtClean="0"/>
              <a:t>‹#›</a:t>
            </a:fld>
            <a:endParaRPr lang="en-AU"/>
          </a:p>
        </p:txBody>
      </p:sp>
    </p:spTree>
    <p:extLst>
      <p:ext uri="{BB962C8B-B14F-4D97-AF65-F5344CB8AC3E}">
        <p14:creationId xmlns:p14="http://schemas.microsoft.com/office/powerpoint/2010/main" val="224354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Y" dirty="0">
                <a:latin typeface="Dubai" panose="020B0503030403030204" pitchFamily="34" charset="-78"/>
                <a:cs typeface="Dubai" panose="020B0503030403030204" pitchFamily="34" charset="-78"/>
              </a:rPr>
              <a:t>سنتحدث اليوم عن </a:t>
            </a:r>
            <a:r>
              <a:rPr lang="ar-SY" b="1" dirty="0">
                <a:latin typeface="Dubai" panose="020B0503030403030204" pitchFamily="34" charset="-78"/>
                <a:cs typeface="Dubai" panose="020B0503030403030204" pitchFamily="34" charset="-78"/>
              </a:rPr>
              <a:t>سن اليأس</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ما هو</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لماذا ومتى يحدث</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ما هي أعراض سن اليأس وكيف نتصرّف حيالها</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كيف تعتنين بصحتك خلال وبعد سن اليأس</a:t>
            </a:r>
          </a:p>
          <a:p>
            <a:pPr marL="0" indent="0" algn="r" rtl="1">
              <a:buFont typeface="Arial" panose="020B0604020202020204" pitchFamily="34" charset="0"/>
              <a:buNone/>
            </a:pPr>
            <a:endParaRPr lang="ar-SY" dirty="0">
              <a:latin typeface="Dubai" panose="020B0503030403030204" pitchFamily="34" charset="-78"/>
              <a:cs typeface="Dubai" panose="020B0503030403030204" pitchFamily="34" charset="-78"/>
            </a:endParaRPr>
          </a:p>
          <a:p>
            <a:pPr marL="0" indent="0" algn="r" rtl="1">
              <a:buFont typeface="Arial" panose="020B0604020202020204" pitchFamily="34" charset="0"/>
              <a:buNone/>
            </a:pPr>
            <a:r>
              <a:rPr lang="ar-SY" i="0" dirty="0">
                <a:latin typeface="Dubai" panose="020B0503030403030204" pitchFamily="34" charset="-78"/>
                <a:cs typeface="Dubai" panose="020B0503030403030204" pitchFamily="34" charset="-78"/>
              </a:rPr>
              <a:t>ملاحظة إلى المحاضر: نعلم أنه ممكن للمشاركات من بعض الخلفيات الثقافية أن يواجهن تحديًا لبعض الرسائل الصحية مثل مناقشاتٍ حول الجنس ومنع الحمل. يمكنك اختيار عدم توصيل تلك الرسائل أو تغيير الطريقة التي توصل الرسائل بها لتلائم المشاركات.</a:t>
            </a:r>
          </a:p>
          <a:p>
            <a:pPr marL="0" indent="0" algn="r" rtl="1">
              <a:buFont typeface="Arial" panose="020B0604020202020204" pitchFamily="34" charset="0"/>
              <a:buNone/>
            </a:pPr>
            <a:endParaRPr lang="ar-SY"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a:t>
            </a:fld>
            <a:endParaRPr lang="en-AU"/>
          </a:p>
        </p:txBody>
      </p:sp>
    </p:spTree>
    <p:extLst>
      <p:ext uri="{BB962C8B-B14F-4D97-AF65-F5344CB8AC3E}">
        <p14:creationId xmlns:p14="http://schemas.microsoft.com/office/powerpoint/2010/main" val="547345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Y" dirty="0">
                <a:latin typeface="Dubai" panose="020B0503030403030204" pitchFamily="34" charset="-78"/>
                <a:cs typeface="Dubai" panose="020B0503030403030204" pitchFamily="34" charset="-78"/>
              </a:rPr>
              <a:t>لنتحدث عن أعراض سنّ اليأس.</a:t>
            </a:r>
            <a:endParaRPr lang="en-AU" dirty="0">
              <a:latin typeface="Dubai" panose="020B0503030403030204" pitchFamily="34" charset="-78"/>
              <a:cs typeface="Dubai" panose="020B0503030403030204" pitchFamily="34" charset="-78"/>
            </a:endParaRPr>
          </a:p>
          <a:p>
            <a:pPr algn="r"/>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11</a:t>
            </a:fld>
            <a:endParaRPr lang="en-AU"/>
          </a:p>
        </p:txBody>
      </p:sp>
    </p:spTree>
    <p:extLst>
      <p:ext uri="{BB962C8B-B14F-4D97-AF65-F5344CB8AC3E}">
        <p14:creationId xmlns:p14="http://schemas.microsoft.com/office/powerpoint/2010/main" val="271846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Y" dirty="0">
                <a:latin typeface="Dubai" panose="020B0503030403030204" pitchFamily="34" charset="-78"/>
                <a:ea typeface="Noto Sans CJK SC Regular" panose="020B0500000000000000" pitchFamily="34" charset="-128"/>
                <a:cs typeface="Dubai" panose="020B0503030403030204" pitchFamily="34" charset="-78"/>
              </a:rPr>
              <a:t>يمكنكِ أيضًا ملاحظة تغيراتٍ في جسمكِ ومشاعركِ عندما يقترب سنّ اليأس وهذه التغيرات هي أعراض سنّ اليأس.</a:t>
            </a:r>
            <a:endParaRPr lang="en-AU" dirty="0">
              <a:latin typeface="Dubai" panose="020B0503030403030204" pitchFamily="34" charset="-78"/>
              <a:ea typeface="Noto Sans CJK SC Regular" panose="020B0500000000000000" pitchFamily="34" charset="-128"/>
              <a:cs typeface="Dubai" panose="020B0503030403030204" pitchFamily="34" charset="-78"/>
            </a:endParaRPr>
          </a:p>
          <a:p>
            <a:pPr algn="r"/>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12</a:t>
            </a:fld>
            <a:endParaRPr lang="en-AU"/>
          </a:p>
        </p:txBody>
      </p:sp>
    </p:spTree>
    <p:extLst>
      <p:ext uri="{BB962C8B-B14F-4D97-AF65-F5344CB8AC3E}">
        <p14:creationId xmlns:p14="http://schemas.microsoft.com/office/powerpoint/2010/main" val="132525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Y" dirty="0">
                <a:latin typeface="Dubai" panose="020B0503030403030204" pitchFamily="34" charset="-78"/>
                <a:cs typeface="Dubai" panose="020B0503030403030204" pitchFamily="34" charset="-78"/>
              </a:rPr>
              <a:t>يمكن أن تحصلي على الأعراض التالية:</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الهبّات الحارة ــ عندما تشعرين فجأةً بالحرارة وتبدأين بالتعرّق</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التعرّق الليلي ــ عندما تتعرّقين كثيرّا خلال الليل ما يبلل ثيابكِ وشراشف السرير</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جفاف المهبل ما يجعل الجماع مؤلمًا</a:t>
            </a:r>
          </a:p>
          <a:p>
            <a:pPr marL="171450" indent="-171450" algn="r" defTabSz="914400" rtl="1" eaLnBrk="1" latinLnBrk="0" hangingPunct="1">
              <a:buFont typeface="Arial" panose="020B0604020202020204" pitchFamily="34" charset="0"/>
              <a:buChar char="•"/>
            </a:pPr>
            <a:r>
              <a:rPr lang="ar-SA" sz="1200" kern="1200" dirty="0">
                <a:solidFill>
                  <a:schemeClr val="tx1"/>
                </a:solidFill>
                <a:latin typeface="Dubai" panose="020B0503030403030204" pitchFamily="34" charset="-78"/>
                <a:ea typeface="+mn-ea"/>
                <a:cs typeface="Dubai" panose="020B0503030403030204" pitchFamily="34" charset="-78"/>
              </a:rPr>
              <a:t>ألم عند التبول والتهابات متكررة</a:t>
            </a:r>
            <a:r>
              <a:rPr lang="it-AU" sz="1200" kern="1200" dirty="0">
                <a:solidFill>
                  <a:schemeClr val="tx1"/>
                </a:solidFill>
                <a:latin typeface="Dubai" panose="020B0503030403030204" pitchFamily="34" charset="-78"/>
                <a:ea typeface="+mn-ea"/>
                <a:cs typeface="Dubai" panose="020B0503030403030204" pitchFamily="34" charset="-78"/>
              </a:rPr>
              <a:t> </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آلام وأوجاع الجسم ــ عندما تتألمين</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الصداع.</a:t>
            </a:r>
          </a:p>
          <a:p>
            <a:pPr marL="0" indent="0" algn="r" rtl="1">
              <a:buFont typeface="Arial" panose="020B0604020202020204" pitchFamily="34" charset="0"/>
              <a:buNone/>
            </a:pPr>
            <a:r>
              <a:rPr lang="ar-SY" dirty="0">
                <a:latin typeface="Dubai" panose="020B0503030403030204" pitchFamily="34" charset="-78"/>
                <a:cs typeface="Dubai" panose="020B0503030403030204" pitchFamily="34" charset="-78"/>
              </a:rPr>
              <a:t>تحصل هذه الأعراض عند الكثير من النساء.</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13</a:t>
            </a:fld>
            <a:endParaRPr lang="en-AU"/>
          </a:p>
        </p:txBody>
      </p:sp>
    </p:spTree>
    <p:extLst>
      <p:ext uri="{BB962C8B-B14F-4D97-AF65-F5344CB8AC3E}">
        <p14:creationId xmlns:p14="http://schemas.microsoft.com/office/powerpoint/2010/main" val="236167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Y" dirty="0">
                <a:latin typeface="Dubai" panose="020B0503030403030204" pitchFamily="34" charset="-78"/>
                <a:cs typeface="Dubai" panose="020B0503030403030204" pitchFamily="34" charset="-78"/>
              </a:rPr>
              <a:t>يمكنكِ أيضًا أن:</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تشعري بالتعب أكثر من المعتاد</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تواجهي صعوبةً في النوم أو في البقاء نائمة.</a:t>
            </a:r>
            <a:endParaRPr lang="en-AU" dirty="0">
              <a:latin typeface="Dubai" panose="020B0503030403030204" pitchFamily="34" charset="-78"/>
              <a:cs typeface="Dubai" panose="020B0503030403030204" pitchFamily="34"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SY"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14</a:t>
            </a:fld>
            <a:endParaRPr lang="en-AU"/>
          </a:p>
        </p:txBody>
      </p:sp>
    </p:spTree>
    <p:extLst>
      <p:ext uri="{BB962C8B-B14F-4D97-AF65-F5344CB8AC3E}">
        <p14:creationId xmlns:p14="http://schemas.microsoft.com/office/powerpoint/2010/main" val="103847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ar-YE" dirty="0">
                <a:latin typeface="Dubai" panose="020B0503030403030204" pitchFamily="34" charset="-78"/>
                <a:cs typeface="Dubai" panose="020B0503030403030204" pitchFamily="34" charset="-78"/>
              </a:rPr>
              <a:t>يمكنكِ أيضًا أن:</a:t>
            </a:r>
            <a:endParaRPr lang="ar-SY" dirty="0">
              <a:latin typeface="Dubai" panose="020B0503030403030204" pitchFamily="34" charset="-78"/>
              <a:cs typeface="Dubai" panose="020B0503030403030204" pitchFamily="34"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تشعري بالغضب والحزن</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تكسبي الوزن وخاصةً حول الخصر.</a:t>
            </a:r>
            <a:endParaRPr lang="en-AU" dirty="0">
              <a:latin typeface="Dubai" panose="020B0503030403030204" pitchFamily="34" charset="-78"/>
              <a:cs typeface="Dubai" panose="020B0503030403030204" pitchFamily="34" charset="-78"/>
            </a:endParaRPr>
          </a:p>
          <a:p>
            <a:pPr marL="171450" indent="-171450" algn="r" rtl="1">
              <a:buFont typeface="Arial" panose="020B0604020202020204" pitchFamily="34" charset="0"/>
              <a:buChar char="•"/>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15</a:t>
            </a:fld>
            <a:endParaRPr lang="en-AU"/>
          </a:p>
        </p:txBody>
      </p:sp>
    </p:spTree>
    <p:extLst>
      <p:ext uri="{BB962C8B-B14F-4D97-AF65-F5344CB8AC3E}">
        <p14:creationId xmlns:p14="http://schemas.microsoft.com/office/powerpoint/2010/main" val="63831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سيكون لكلّ امرأةٍ تجربةً مختلفةً مع سن اليأس.</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يمكن أن لا تعاني من أعراضٍ ويمكن أن يكون لديكِ بعضها ويمكن أن يكون لديكِ أعراضًا تجدين من الصعوبة التأقلم معها.</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16</a:t>
            </a:fld>
            <a:endParaRPr lang="en-AU"/>
          </a:p>
        </p:txBody>
      </p:sp>
    </p:spTree>
    <p:extLst>
      <p:ext uri="{BB962C8B-B14F-4D97-AF65-F5344CB8AC3E}">
        <p14:creationId xmlns:p14="http://schemas.microsoft.com/office/powerpoint/2010/main" val="2026986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غالبًا ما تختفي الأعراض الشائعة مثل الشعور بالحرّ والتعرّق من تلقاء نفسها، وتستطيع الكثير من النساء التأقلم مع هذه الأعراض بدون علاج.</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يمكن أن تستمر بعض التغيرات في جسمكِ مثل جفاف المهبل ويمكن أن تحتاج إلى علاج ليساعدكِ على التأقلم معها.</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لنتحدّث الآن عمّا يمكننا فعله لتخفيف هذه الأعراض والشعور بتحسّن.</a:t>
            </a: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17</a:t>
            </a:fld>
            <a:endParaRPr lang="en-AU"/>
          </a:p>
        </p:txBody>
      </p:sp>
    </p:spTree>
    <p:extLst>
      <p:ext uri="{BB962C8B-B14F-4D97-AF65-F5344CB8AC3E}">
        <p14:creationId xmlns:p14="http://schemas.microsoft.com/office/powerpoint/2010/main" val="44596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Y" dirty="0">
                <a:latin typeface="Dubai" panose="020B0503030403030204" pitchFamily="34" charset="-78"/>
                <a:cs typeface="Dubai" panose="020B0503030403030204" pitchFamily="34" charset="-78"/>
              </a:rPr>
              <a:t>هناك أشياء يمكنكِ القيام بها للشعور بالتحسن إذا أزعجتك أعراض سن اليأس.</a:t>
            </a:r>
            <a:endParaRPr lang="en-AU" dirty="0">
              <a:latin typeface="Dubai" panose="020B0503030403030204" pitchFamily="34" charset="-78"/>
              <a:cs typeface="Dubai" panose="020B0503030403030204" pitchFamily="34" charset="-78"/>
            </a:endParaRPr>
          </a:p>
          <a:p>
            <a:pPr algn="r"/>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18</a:t>
            </a:fld>
            <a:endParaRPr lang="en-AU"/>
          </a:p>
        </p:txBody>
      </p:sp>
    </p:spTree>
    <p:extLst>
      <p:ext uri="{BB962C8B-B14F-4D97-AF65-F5344CB8AC3E}">
        <p14:creationId xmlns:p14="http://schemas.microsoft.com/office/powerpoint/2010/main" val="4252569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ar-SY" dirty="0">
                <a:latin typeface="Dubai" panose="020B0503030403030204" pitchFamily="34" charset="-78"/>
                <a:cs typeface="Dubai" panose="020B0503030403030204" pitchFamily="34" charset="-78"/>
              </a:rPr>
              <a:t>لتشعري بتحسّن وتبقي بصحة جيدة خلال وبعد سن اليأس:</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كلي الطعام الصحي ــ الخضار والفواكه والحبوب الكاملة واللحم الهبر (مع قليل من الدهن) والسمك والحليب واللبن الطبيعي.</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اشربي الكثير من الماء ــ احرصي على شرب ليترين من السوائل يوميًا معظمها من الماء أي ما يعادل 8 أكواب.</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لا تدخني.</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19</a:t>
            </a:fld>
            <a:endParaRPr lang="en-AU"/>
          </a:p>
        </p:txBody>
      </p:sp>
    </p:spTree>
    <p:extLst>
      <p:ext uri="{BB962C8B-B14F-4D97-AF65-F5344CB8AC3E}">
        <p14:creationId xmlns:p14="http://schemas.microsoft.com/office/powerpoint/2010/main" val="385614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تحركي يوميًا مثلاً امشي أو تمرني أو اعملي في الحديقة أو اسبحي أو ارقصي.</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احصلي على حوالي 8 ساعات من النوم كل ليلة.</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20</a:t>
            </a:fld>
            <a:endParaRPr lang="en-AU"/>
          </a:p>
        </p:txBody>
      </p:sp>
    </p:spTree>
    <p:extLst>
      <p:ext uri="{BB962C8B-B14F-4D97-AF65-F5344CB8AC3E}">
        <p14:creationId xmlns:p14="http://schemas.microsoft.com/office/powerpoint/2010/main" val="219890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a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جسمي My Body. صحتي My Health.</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هي مجموعة أدوات تعليمية لمساعدة المنظمات والمعلمين على تقديم المعلومات الصحية للنساء من خلفيات مهاجرة ولاجئة. كما تشجع الحوار مع النساء حول صحتهن. </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مجموعة الأدوات هي عبارة عن سلسلة موسعة من العروض التقديمية حول موضوعات صحية مهمة، مثل الحياة الصحية أو الصحة العاطفية أو انقطاع الطمث أو الصحة الجنسية.</a:t>
            </a:r>
          </a:p>
          <a:p>
            <a:pPr algn="r" defTabSz="966612" rtl="1">
              <a:lnSpc>
                <a:spcPct val="90000"/>
              </a:lnSpc>
              <a:spcBef>
                <a:spcPts val="634"/>
              </a:spcBef>
              <a:defRPr/>
            </a:pP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تفضلي بزيارة </a:t>
            </a:r>
            <a:r>
              <a:rPr lang="a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 </a:t>
            </a:r>
            <a:r>
              <a:rPr lang="a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للحصول على مزيد من المعلومات وقائمة بالعروض التقديمية المتوفرة باللغة الإنجليزية ولغات أخرى.</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3</a:t>
            </a:fld>
            <a:endParaRPr lang="en-AU"/>
          </a:p>
        </p:txBody>
      </p:sp>
    </p:spTree>
    <p:extLst>
      <p:ext uri="{BB962C8B-B14F-4D97-AF65-F5344CB8AC3E}">
        <p14:creationId xmlns:p14="http://schemas.microsoft.com/office/powerpoint/2010/main" val="274450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حاولي البقاء منتعشةً:</a:t>
            </a:r>
          </a:p>
          <a:p>
            <a:pPr marL="171450" indent="-171450" algn="r" rtl="1">
              <a:buFont typeface="Calibri" panose="020F0502020204030204" pitchFamily="34" charset="0"/>
              <a:buChar char="ꟷ"/>
            </a:pPr>
            <a:r>
              <a:rPr lang="ar-SY" dirty="0">
                <a:latin typeface="Dubai" panose="020B0503030403030204" pitchFamily="34" charset="-78"/>
                <a:cs typeface="Dubai" panose="020B0503030403030204" pitchFamily="34" charset="-78"/>
              </a:rPr>
              <a:t>استعملي المراوح والمكيفات ومراوح اليد ورشاشات المياه</a:t>
            </a:r>
          </a:p>
          <a:p>
            <a:pPr marL="171450" indent="-171450" algn="r" rtl="1">
              <a:buFont typeface="Calibri" panose="020F0502020204030204" pitchFamily="34" charset="0"/>
              <a:buChar char="ꟷ"/>
            </a:pPr>
            <a:r>
              <a:rPr lang="ar-SY" dirty="0">
                <a:latin typeface="Dubai" panose="020B0503030403030204" pitchFamily="34" charset="-78"/>
                <a:cs typeface="Dubai" panose="020B0503030403030204" pitchFamily="34" charset="-78"/>
              </a:rPr>
              <a:t>ارتدي الثياب التي يمكنكِ نزعها بسهولةٍ إذا ما شعرتِ بالحر</a:t>
            </a:r>
          </a:p>
          <a:p>
            <a:pPr marL="171450" indent="-171450" algn="r" rtl="1">
              <a:buFont typeface="Calibri" panose="020F0502020204030204" pitchFamily="34" charset="0"/>
              <a:buChar char="ꟷ"/>
            </a:pPr>
            <a:r>
              <a:rPr lang="ar-SY" dirty="0">
                <a:latin typeface="Dubai" panose="020B0503030403030204" pitchFamily="34" charset="-78"/>
                <a:cs typeface="Dubai" panose="020B0503030403030204" pitchFamily="34" charset="-78"/>
              </a:rPr>
              <a:t>تناولي المشروبات الباردة.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استعملي المواد المزلقة وهي جيل أو سوائل أو زيوت خاصة يمكنكِ وضعها داخل المهبل أو على قضيب زوجكِ لتزيدي من رطوبة المهبل وتتجنبي الألم أثناء الجماع وتستطيعين شراء المواد المزلقة من الصيدليات أو السوبرماركت.</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latin typeface="Dubai" panose="020B0503030403030204" pitchFamily="34" charset="-78"/>
              <a:cs typeface="Dubai" panose="020B0503030403030204" pitchFamily="34" charset="-78"/>
            </a:endParaRPr>
          </a:p>
          <a:p>
            <a:pPr marL="0" indent="0" algn="r" rtl="1">
              <a:buFont typeface="Arial" panose="020B0604020202020204" pitchFamily="34" charset="0"/>
              <a:buNone/>
            </a:pPr>
            <a:r>
              <a:rPr lang="ar-YE" dirty="0">
                <a:latin typeface="Dubai" panose="020B0503030403030204" pitchFamily="34" charset="-78"/>
                <a:cs typeface="Dubai" panose="020B0503030403030204" pitchFamily="34" charset="-78"/>
              </a:rPr>
              <a:t>ملاحظة </a:t>
            </a:r>
            <a:r>
              <a:rPr lang="ar-SY" dirty="0">
                <a:latin typeface="Dubai" panose="020B0503030403030204" pitchFamily="34" charset="-78"/>
                <a:cs typeface="Dubai" panose="020B0503030403030204" pitchFamily="34" charset="-78"/>
              </a:rPr>
              <a:t>للمحاضر</a:t>
            </a:r>
            <a:r>
              <a:rPr lang="ar-YE" dirty="0">
                <a:latin typeface="Dubai" panose="020B0503030403030204" pitchFamily="34" charset="-78"/>
                <a:cs typeface="Dubai" panose="020B0503030403030204" pitchFamily="34" charset="-78"/>
              </a:rPr>
              <a:t>: يمكنك حذف الرسالة الخاصة بالمزلقات أو </a:t>
            </a:r>
            <a:r>
              <a:rPr lang="ar-SY" dirty="0">
                <a:latin typeface="Dubai" panose="020B0503030403030204" pitchFamily="34" charset="-78"/>
                <a:cs typeface="Dubai" panose="020B0503030403030204" pitchFamily="34" charset="-78"/>
              </a:rPr>
              <a:t>إيصالها</a:t>
            </a:r>
            <a:r>
              <a:rPr lang="ar-YE" dirty="0">
                <a:latin typeface="Dubai" panose="020B0503030403030204" pitchFamily="34" charset="-78"/>
                <a:cs typeface="Dubai" panose="020B0503030403030204" pitchFamily="34" charset="-78"/>
              </a:rPr>
              <a:t> بشكل مختلف إذا كانت الصياغة المقدمة غير مناسبة للمشارك</a:t>
            </a:r>
            <a:r>
              <a:rPr lang="ar-SY" dirty="0">
                <a:latin typeface="Dubai" panose="020B0503030403030204" pitchFamily="34" charset="-78"/>
                <a:cs typeface="Dubai" panose="020B0503030403030204" pitchFamily="34" charset="-78"/>
              </a:rPr>
              <a:t>ات.</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21</a:t>
            </a:fld>
            <a:endParaRPr lang="en-AU"/>
          </a:p>
        </p:txBody>
      </p:sp>
    </p:spTree>
    <p:extLst>
      <p:ext uri="{BB962C8B-B14F-4D97-AF65-F5344CB8AC3E}">
        <p14:creationId xmlns:p14="http://schemas.microsoft.com/office/powerpoint/2010/main" val="4174816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جرّبي اليوغا والتأمل لمساعدتكِ على الاسترخاء.</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تواصلي مع الآخرين ــ امضِ الوقت مع عائلتكِ أو اتصلي مع أصدقاءكِ أو تنزّهي أو تناولي الطعام معهنّ أو تحدثي مع الجيران.</a:t>
            </a:r>
          </a:p>
          <a:p>
            <a:pPr algn="r" rtl="1"/>
            <a:endParaRPr lang="ar-SY" dirty="0">
              <a:latin typeface="Dubai" panose="020B0503030403030204" pitchFamily="34" charset="-78"/>
              <a:cs typeface="Dubai" panose="020B0503030403030204" pitchFamily="34" charset="-78"/>
            </a:endParaRPr>
          </a:p>
          <a:p>
            <a:pPr algn="r" rtl="1"/>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22</a:t>
            </a:fld>
            <a:endParaRPr lang="en-AU"/>
          </a:p>
        </p:txBody>
      </p:sp>
    </p:spTree>
    <p:extLst>
      <p:ext uri="{BB962C8B-B14F-4D97-AF65-F5344CB8AC3E}">
        <p14:creationId xmlns:p14="http://schemas.microsoft.com/office/powerpoint/2010/main" val="3770857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لربّما عرفتِ أشياءً من بلدكِ ومن ثقافتكِ يمكن أن تساعدكِ على التأقلم مع سنّ اليأس.</a:t>
            </a:r>
            <a:endParaRPr lang="en-AU" dirty="0">
              <a:latin typeface="Dubai" panose="020B0503030403030204" pitchFamily="34" charset="-78"/>
              <a:cs typeface="Dubai" panose="020B0503030403030204" pitchFamily="34"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بعض هذه الأشياء لا بأس بها وبعضها يمكن أن لا يكون آمنًا. تحدثي إلى الطبيب أو الممرضة إذا لم تكوني متأكدة حيالها.</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SY"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52A790F-EEAD-4C7E-BE6E-1307717A9AD3}" type="slidenum">
              <a:rPr lang="en-AU" smtClean="0"/>
              <a:t>23</a:t>
            </a:fld>
            <a:endParaRPr lang="en-AU"/>
          </a:p>
        </p:txBody>
      </p:sp>
    </p:spTree>
    <p:extLst>
      <p:ext uri="{BB962C8B-B14F-4D97-AF65-F5344CB8AC3E}">
        <p14:creationId xmlns:p14="http://schemas.microsoft.com/office/powerpoint/2010/main" val="3657378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Y" dirty="0">
                <a:latin typeface="Dubai" panose="020B0503030403030204" pitchFamily="34" charset="-78"/>
                <a:cs typeface="Dubai" panose="020B0503030403030204" pitchFamily="34" charset="-78"/>
              </a:rPr>
              <a:t>تحدثي إلى الطبيب أو الممرضة إذا:</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كان من الصعب عليك التأقلم مع سنّ اليأس.</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إذا كانت أعراض سنّ اليأس تزعجكِ أو تمنعكِ من القيام بما تريدينه في واجباتك ِاليومية.</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إذا كنت قلقة على صحتك.</a:t>
            </a:r>
          </a:p>
          <a:p>
            <a:pPr marL="171450" indent="-171450" algn="r" rtl="1">
              <a:buFont typeface="Arial" panose="020B0604020202020204" pitchFamily="34" charset="0"/>
              <a:buChar char="•"/>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24</a:t>
            </a:fld>
            <a:endParaRPr lang="en-AU"/>
          </a:p>
        </p:txBody>
      </p:sp>
    </p:spTree>
    <p:extLst>
      <p:ext uri="{BB962C8B-B14F-4D97-AF65-F5344CB8AC3E}">
        <p14:creationId xmlns:p14="http://schemas.microsoft.com/office/powerpoint/2010/main" val="52131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يوجد علاجاتٍ مختلفةٍ في أستراليا لتساعدك على التأقلم مع أعراض سنّ اليأس.</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حددي موعدًا لتري الطبيب أو الممرضة للتحدث عن الخيارات المختلفة وإيجاد العلاج المناسب لكِ.</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يمكن للطبيب أيضًا أن يصف لك الدواء لمساعدتكِ على التحسن.</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25</a:t>
            </a:fld>
            <a:endParaRPr lang="en-AU"/>
          </a:p>
        </p:txBody>
      </p:sp>
    </p:spTree>
    <p:extLst>
      <p:ext uri="{BB962C8B-B14F-4D97-AF65-F5344CB8AC3E}">
        <p14:creationId xmlns:p14="http://schemas.microsoft.com/office/powerpoint/2010/main" val="3202174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Y" dirty="0">
                <a:latin typeface="Dubai" panose="020B0503030403030204" pitchFamily="34" charset="-78"/>
                <a:cs typeface="Dubai" panose="020B0503030403030204" pitchFamily="34" charset="-78"/>
              </a:rPr>
              <a:t>من المهم جدًا البقاء بصحةٍ جيدةٍ بعد سن اليأس</a:t>
            </a:r>
            <a:r>
              <a:rPr lang="en-US" dirty="0">
                <a:latin typeface="Dubai" panose="020B0503030403030204" pitchFamily="34" charset="-78"/>
                <a:cs typeface="Dubai" panose="020B0503030403030204" pitchFamily="34" charset="-78"/>
              </a:rPr>
              <a:t> </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26</a:t>
            </a:fld>
            <a:endParaRPr lang="en-AU"/>
          </a:p>
        </p:txBody>
      </p:sp>
    </p:spTree>
    <p:extLst>
      <p:ext uri="{BB962C8B-B14F-4D97-AF65-F5344CB8AC3E}">
        <p14:creationId xmlns:p14="http://schemas.microsoft.com/office/powerpoint/2010/main" val="58101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Y" dirty="0">
                <a:latin typeface="Dubai" panose="020B0503030403030204" pitchFamily="34" charset="-78"/>
                <a:cs typeface="Dubai" panose="020B0503030403030204" pitchFamily="34" charset="-78"/>
              </a:rPr>
              <a:t>تتغير صحتكِ بعد سنّ اليأس وتزيد فرصة إصابتكِ بهذه الأمراض:</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أمراض القلب ــ مثل النوبة القلبية أو الجلطة الدماغية.</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هشاشة العظام ــ عندما تضعف عظامكِ ويمكن أن تنكسر بسهولة أكثر.</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السكري من النوع الثاني ــ عند وجود زيادة لنسبة السكر في الدم والذي يمكن أن يضر ببعض أعضاء الجسم.</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الخرف ــ مرض يؤثر على الدماغ.</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بعض أنواع السرطان.</a:t>
            </a:r>
          </a:p>
          <a:p>
            <a:pPr marL="0" indent="0" algn="r" rtl="1">
              <a:buFont typeface="Arial" panose="020B0604020202020204" pitchFamily="34" charset="0"/>
              <a:buNone/>
            </a:pPr>
            <a:r>
              <a:rPr lang="ar-SY" dirty="0">
                <a:latin typeface="Dubai" panose="020B0503030403030204" pitchFamily="34" charset="-78"/>
                <a:cs typeface="Dubai" panose="020B0503030403030204" pitchFamily="34" charset="-78"/>
              </a:rPr>
              <a:t>من المهم جدًا الاعتناء بصحتكِ بعد سنّ اليأس.</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27</a:t>
            </a:fld>
            <a:endParaRPr lang="en-AU"/>
          </a:p>
        </p:txBody>
      </p:sp>
    </p:spTree>
    <p:extLst>
      <p:ext uri="{BB962C8B-B14F-4D97-AF65-F5344CB8AC3E}">
        <p14:creationId xmlns:p14="http://schemas.microsoft.com/office/powerpoint/2010/main" val="274991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Y" dirty="0">
                <a:latin typeface="Dubai" panose="020B0503030403030204" pitchFamily="34" charset="-78"/>
                <a:cs typeface="Dubai" panose="020B0503030403030204" pitchFamily="34" charset="-78"/>
              </a:rPr>
              <a:t>يوجد العديد من الأشياء التي يمكنكِ القيام بها للبقاء بصحة جيدة بعد سن الياس.</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28</a:t>
            </a:fld>
            <a:endParaRPr lang="en-AU"/>
          </a:p>
        </p:txBody>
      </p:sp>
    </p:spTree>
    <p:extLst>
      <p:ext uri="{BB962C8B-B14F-4D97-AF65-F5344CB8AC3E}">
        <p14:creationId xmlns:p14="http://schemas.microsoft.com/office/powerpoint/2010/main" val="18240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حاولي الحفاظ على وزن صحّي.</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تناولي الأطعمة الصحّية مثل الفاكهة والخضار الملونة والحبوب الكاملة  واللحم الهبر والدجاج والسمك والتوفو والمكسرات والبذور والحليب واللبن.</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قللي من:</a:t>
            </a:r>
          </a:p>
          <a:p>
            <a:pPr marL="228600" indent="-228600" algn="r" rtl="1">
              <a:buFont typeface="Calibri" panose="020F0502020204030204" pitchFamily="34" charset="0"/>
              <a:buChar char="ꟷ"/>
            </a:pPr>
            <a:r>
              <a:rPr lang="ar-SY" dirty="0">
                <a:latin typeface="Dubai" panose="020B0503030403030204" pitchFamily="34" charset="-78"/>
                <a:cs typeface="Dubai" panose="020B0503030403030204" pitchFamily="34" charset="-78"/>
              </a:rPr>
              <a:t>الحلويات مثل الكاتو والكعك والمعجنات والسكاكر والشوكولاتة.</a:t>
            </a:r>
          </a:p>
          <a:p>
            <a:pPr marL="228600" indent="-228600" algn="r" rtl="1">
              <a:buFont typeface="Calibri" panose="020F0502020204030204" pitchFamily="34" charset="0"/>
              <a:buChar char="ꟷ"/>
            </a:pPr>
            <a:r>
              <a:rPr lang="ar-SY" dirty="0">
                <a:latin typeface="Dubai" panose="020B0503030403030204" pitchFamily="34" charset="-78"/>
                <a:cs typeface="Dubai" panose="020B0503030403030204" pitchFamily="34" charset="-78"/>
              </a:rPr>
              <a:t>المشروبات السكرية مثل المشروبات الغازية والمنبهة ومشروبات الطاقة والرياضة.</a:t>
            </a:r>
          </a:p>
          <a:p>
            <a:pPr marL="228600" indent="-228600" algn="r" rtl="1">
              <a:buFont typeface="Calibri" panose="020F0502020204030204" pitchFamily="34" charset="0"/>
              <a:buChar char="ꟷ"/>
            </a:pPr>
            <a:r>
              <a:rPr lang="ar-SY" dirty="0">
                <a:latin typeface="Dubai" panose="020B0503030403030204" pitchFamily="34" charset="-78"/>
                <a:cs typeface="Dubai" panose="020B0503030403030204" pitchFamily="34" charset="-78"/>
              </a:rPr>
              <a:t>الأطعمة المقلية مثل رقائق البطاطا وبرغر الوجبات السريعة والمقرمشات.</a:t>
            </a:r>
          </a:p>
          <a:p>
            <a:pPr marL="228600" indent="-228600" algn="r" rtl="1">
              <a:buFont typeface="Calibri" panose="020F0502020204030204" pitchFamily="34" charset="0"/>
              <a:buChar char="ꟷ"/>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29</a:t>
            </a:fld>
            <a:endParaRPr lang="en-AU"/>
          </a:p>
        </p:txBody>
      </p:sp>
    </p:spTree>
    <p:extLst>
      <p:ext uri="{BB962C8B-B14F-4D97-AF65-F5344CB8AC3E}">
        <p14:creationId xmlns:p14="http://schemas.microsoft.com/office/powerpoint/2010/main" val="3158829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لا تشربي أكثر من كأسٍ واحدٍ من الكحول إذا كنتِ ممن يتناول الكحول. </a:t>
            </a:r>
            <a:endParaRPr lang="en-AU" dirty="0">
              <a:latin typeface="Dubai" panose="020B0503030403030204" pitchFamily="34" charset="-78"/>
              <a:cs typeface="Dubai" panose="020B0503030403030204" pitchFamily="34" charset="-78"/>
            </a:endParaRP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لا تدخني.</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30</a:t>
            </a:fld>
            <a:endParaRPr lang="en-AU"/>
          </a:p>
        </p:txBody>
      </p:sp>
    </p:spTree>
    <p:extLst>
      <p:ext uri="{BB962C8B-B14F-4D97-AF65-F5344CB8AC3E}">
        <p14:creationId xmlns:p14="http://schemas.microsoft.com/office/powerpoint/2010/main" val="178391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Y" b="1" dirty="0">
                <a:latin typeface="Dubai" panose="020B0503030403030204" pitchFamily="34" charset="-78"/>
                <a:cs typeface="Dubai" panose="020B0503030403030204" pitchFamily="34" charset="-78"/>
              </a:rPr>
              <a:t>ابدأ الجلسة بمناقشة جماعية عما تعرفنه المشاركات عن سنّ اليأس وتأثيره على صحّتهنّ.</a:t>
            </a:r>
          </a:p>
          <a:p>
            <a:pPr algn="r" rtl="1"/>
            <a:endParaRPr lang="ar-SY" dirty="0">
              <a:latin typeface="Dubai" panose="020B0503030403030204" pitchFamily="34" charset="-78"/>
              <a:cs typeface="Dubai" panose="020B0503030403030204" pitchFamily="34" charset="-78"/>
            </a:endParaRPr>
          </a:p>
          <a:p>
            <a:pPr algn="r" rtl="1"/>
            <a:r>
              <a:rPr lang="ar-SY" dirty="0">
                <a:latin typeface="Dubai" panose="020B0503030403030204" pitchFamily="34" charset="-78"/>
                <a:cs typeface="Dubai" panose="020B0503030403030204" pitchFamily="34" charset="-78"/>
              </a:rPr>
              <a:t>أسئلة للمناقشة مع المجموعة:*</a:t>
            </a:r>
          </a:p>
          <a:p>
            <a:pPr algn="r" rtl="1"/>
            <a:r>
              <a:rPr lang="ar-SY" dirty="0">
                <a:latin typeface="Dubai" panose="020B0503030403030204" pitchFamily="34" charset="-78"/>
                <a:cs typeface="Dubai" panose="020B0503030403030204" pitchFamily="34" charset="-78"/>
              </a:rPr>
              <a:t>1- ما هو سنّ اليأس؟</a:t>
            </a:r>
          </a:p>
          <a:p>
            <a:pPr algn="r" rtl="1"/>
            <a:r>
              <a:rPr lang="ar-SY" dirty="0">
                <a:latin typeface="Dubai" panose="020B0503030403030204" pitchFamily="34" charset="-78"/>
                <a:cs typeface="Dubai" panose="020B0503030403030204" pitchFamily="34" charset="-78"/>
              </a:rPr>
              <a:t>2- هل من اللائق مناقشة موضوع سنّ اليأس في بلدك؟</a:t>
            </a:r>
          </a:p>
          <a:p>
            <a:pPr algn="r" rtl="1"/>
            <a:r>
              <a:rPr lang="ar-SY" dirty="0">
                <a:latin typeface="Dubai" panose="020B0503030403030204" pitchFamily="34" charset="-78"/>
                <a:cs typeface="Dubai" panose="020B0503030403030204" pitchFamily="34" charset="-78"/>
              </a:rPr>
              <a:t>3- هل من السهل عليك / هل تشعرين بالراحة لتتحدثي عن سنّ اليأس؟</a:t>
            </a:r>
          </a:p>
          <a:p>
            <a:pPr algn="r" rtl="1"/>
            <a:r>
              <a:rPr lang="ar-SY" dirty="0">
                <a:latin typeface="Dubai" panose="020B0503030403030204" pitchFamily="34" charset="-78"/>
                <a:cs typeface="Dubai" panose="020B0503030403030204" pitchFamily="34" charset="-78"/>
              </a:rPr>
              <a:t>4- هل أنت خائفة / كنت تخافين من سنّ اليأس أو هل تتطلّعين / كنت تتطلّعين قُدمًا له؟</a:t>
            </a:r>
          </a:p>
          <a:p>
            <a:pPr algn="r" rtl="1"/>
            <a:r>
              <a:rPr lang="ar-SY" dirty="0">
                <a:latin typeface="Dubai" panose="020B0503030403030204" pitchFamily="34" charset="-78"/>
                <a:cs typeface="Dubai" panose="020B0503030403030204" pitchFamily="34" charset="-78"/>
              </a:rPr>
              <a:t>5- من أين تحصلين على المعلومات عن سنّ اليأس (مثال: من أفراد العائلة الأكبر سنًا أو من مصادر معلومات من بلدك)؟</a:t>
            </a:r>
          </a:p>
          <a:p>
            <a:pPr algn="r" rtl="1"/>
            <a:r>
              <a:rPr lang="ar-SY" dirty="0">
                <a:latin typeface="Dubai" panose="020B0503030403030204" pitchFamily="34" charset="-78"/>
                <a:cs typeface="Dubai" panose="020B0503030403030204" pitchFamily="34" charset="-78"/>
              </a:rPr>
              <a:t>6- ما هي علائم سنّ اليأس التي اختبرتها؟</a:t>
            </a:r>
          </a:p>
          <a:p>
            <a:pPr algn="r" rtl="1"/>
            <a:endParaRPr lang="ar-SY" dirty="0">
              <a:latin typeface="Dubai" panose="020B0503030403030204" pitchFamily="34" charset="-78"/>
              <a:cs typeface="Dubai" panose="020B0503030403030204" pitchFamily="34" charset="-78"/>
            </a:endParaRPr>
          </a:p>
          <a:p>
            <a:pPr algn="r" rtl="1"/>
            <a:r>
              <a:rPr lang="ar-SY" dirty="0">
                <a:latin typeface="Dubai" panose="020B0503030403030204" pitchFamily="34" charset="-78"/>
                <a:cs typeface="Dubai" panose="020B0503030403030204" pitchFamily="34" charset="-78"/>
              </a:rPr>
              <a:t>*ملاحظة إلى المُحاضر: اختر بعض الأسئلة لإدارة مناقشة قصيرة.</a:t>
            </a:r>
          </a:p>
          <a:p>
            <a:pPr algn="r" rtl="1"/>
            <a:endParaRPr lang="ar-SY" dirty="0">
              <a:latin typeface="Dubai" panose="020B0503030403030204" pitchFamily="34" charset="-78"/>
              <a:cs typeface="Dubai" panose="020B0503030403030204" pitchFamily="34" charset="-78"/>
            </a:endParaRPr>
          </a:p>
          <a:p>
            <a:pPr algn="r" rtl="1"/>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4</a:t>
            </a:fld>
            <a:endParaRPr lang="en-AU"/>
          </a:p>
        </p:txBody>
      </p:sp>
    </p:spTree>
    <p:extLst>
      <p:ext uri="{BB962C8B-B14F-4D97-AF65-F5344CB8AC3E}">
        <p14:creationId xmlns:p14="http://schemas.microsoft.com/office/powerpoint/2010/main" val="176563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قومي ببعض التمارين ــ حاولي أن تتمرني لمدة 30 دقيقةً على الأقل يوميًا.</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تستطيعين المشي أو السباحة أو ركوب الدراجة أو العمل في الحديقة أو أعمال المنزل.</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لا تطيلي الجلوس ــ حاولي النهوض والحركة كل 30 دقيقةً.</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31</a:t>
            </a:fld>
            <a:endParaRPr lang="en-AU"/>
          </a:p>
        </p:txBody>
      </p:sp>
    </p:spTree>
    <p:extLst>
      <p:ext uri="{BB962C8B-B14F-4D97-AF65-F5344CB8AC3E}">
        <p14:creationId xmlns:p14="http://schemas.microsoft.com/office/powerpoint/2010/main" val="2903294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قومي بالتمارين مثل صعود السلالم والهرولة أو المشي السريع والوثب بالحبل والرقص لمساعدتكِ ومساعدة عظامكِ على الحفاظ على القوة.</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قومي بتمارين اليوغا والتاي تشي والمطمطة أو الرقص لمساعدتكِ على الحفاظ على المرونة.</a:t>
            </a: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32</a:t>
            </a:fld>
            <a:endParaRPr lang="en-AU"/>
          </a:p>
        </p:txBody>
      </p:sp>
    </p:spTree>
    <p:extLst>
      <p:ext uri="{BB962C8B-B14F-4D97-AF65-F5344CB8AC3E}">
        <p14:creationId xmlns:p14="http://schemas.microsoft.com/office/powerpoint/2010/main" val="574717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anose="020B0604020202020204" pitchFamily="34" charset="0"/>
              <a:buNone/>
            </a:pPr>
            <a:r>
              <a:rPr lang="ar-SY" dirty="0">
                <a:latin typeface="Dubai" panose="020B0503030403030204" pitchFamily="34" charset="-78"/>
                <a:cs typeface="Dubai" panose="020B0503030403030204" pitchFamily="34" charset="-78"/>
              </a:rPr>
              <a:t>قومي بتدوين ملاحظة في التقويم لزيارة طبيبكِ مرةً سنويًا على الأقل للتحقق من صحّتكِ حتى لو كنتِ تشعرين أنكِ بخير. فالطبيب سوف:</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يتحقق ما ّإذا كان ضغط الدم وسكر الدم جيّدين</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يتحقق إذا كانت عظامكِ ما تزال قويةً</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يخبركِ ما التحاليل التي يجب القيام بها للتأكد من عدم وجود سرطان في جسمكِ.</a:t>
            </a:r>
          </a:p>
          <a:p>
            <a:pPr marL="0" indent="0" algn="r" rtl="1">
              <a:buFont typeface="Arial" panose="020B0604020202020204" pitchFamily="34" charset="0"/>
              <a:buNone/>
            </a:pPr>
            <a:r>
              <a:rPr lang="ar-SY" dirty="0">
                <a:latin typeface="Dubai" panose="020B0503030403030204" pitchFamily="34" charset="-78"/>
                <a:cs typeface="Dubai" panose="020B0503030403030204" pitchFamily="34" charset="-78"/>
              </a:rPr>
              <a:t>سيكون العلاج أسهل إذا ما تمّ الكشف عن المشكلة الصحّية باكرًا وبهذه الطريقة سيكون لديكِ فرصةً أفضل للشفاء.</a:t>
            </a:r>
          </a:p>
          <a:p>
            <a:pPr marL="0" indent="0" algn="r" rtl="1">
              <a:buFont typeface="Arial" panose="020B0604020202020204" pitchFamily="34" charset="0"/>
              <a:buNone/>
            </a:pPr>
            <a:endParaRPr lang="ar-SY" dirty="0">
              <a:latin typeface="Dubai" panose="020B0503030403030204" pitchFamily="34" charset="-78"/>
              <a:cs typeface="Dubai" panose="020B0503030403030204" pitchFamily="34" charset="-78"/>
            </a:endParaRPr>
          </a:p>
          <a:p>
            <a:pPr marL="0" indent="0" algn="r" rtl="1">
              <a:buFont typeface="Arial" panose="020B0604020202020204" pitchFamily="34" charset="0"/>
              <a:buNone/>
            </a:pPr>
            <a:r>
              <a:rPr lang="ar-SY" dirty="0">
                <a:latin typeface="Dubai" panose="020B0503030403030204" pitchFamily="34" charset="-78"/>
                <a:cs typeface="Dubai" panose="020B0503030403030204" pitchFamily="34" charset="-78"/>
              </a:rPr>
              <a:t>ملاحظة إلى المحاضر: يمكنك ذكر الفحوصات أدناه إذا كانت المشاركات ملمّات بالفحوصات الطبية ويمكنك أيضًا القيام بمحاضرة عن الفحوصات الطبية من مجموعة الأدوات مع المشاركات في وقتٍ لاحقٍ.</a:t>
            </a:r>
          </a:p>
          <a:p>
            <a:pPr marL="0" indent="0" algn="r" rtl="1">
              <a:buFont typeface="Arial" panose="020B0604020202020204" pitchFamily="34" charset="0"/>
              <a:buNone/>
            </a:pPr>
            <a:endParaRPr lang="ar-SY" dirty="0">
              <a:latin typeface="Dubai" panose="020B0503030403030204" pitchFamily="34" charset="-78"/>
              <a:cs typeface="Dubai" panose="020B0503030403030204" pitchFamily="34" charset="-78"/>
            </a:endParaRPr>
          </a:p>
          <a:p>
            <a:pPr marL="0" indent="0" algn="r" rtl="1">
              <a:buFont typeface="Arial" panose="020B0604020202020204" pitchFamily="34" charset="0"/>
              <a:buNone/>
            </a:pPr>
            <a:r>
              <a:rPr lang="ar-SY" dirty="0">
                <a:latin typeface="Dubai" panose="020B0503030403030204" pitchFamily="34" charset="-78"/>
                <a:cs typeface="Dubai" panose="020B0503030403030204" pitchFamily="34" charset="-78"/>
              </a:rPr>
              <a:t>تابعي القيام بالفحوصات الدورية والأشعة لإيجاد أي مرضٍ أو حالةٍ طبيةٍ باكرًا.</a:t>
            </a:r>
          </a:p>
          <a:p>
            <a:pPr marL="0" indent="0" algn="r" rtl="1">
              <a:buFont typeface="Arial" panose="020B0604020202020204" pitchFamily="34" charset="0"/>
              <a:buNone/>
            </a:pPr>
            <a:r>
              <a:rPr lang="ar-SY" dirty="0">
                <a:latin typeface="Dubai" panose="020B0503030403030204" pitchFamily="34" charset="-78"/>
                <a:cs typeface="Dubai" panose="020B0503030403030204" pitchFamily="34" charset="-78"/>
              </a:rPr>
              <a:t>قومي بِ:</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تحاليل دورية لضغط الدم والكوليسترول وسكر الدم.</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فحوصات لصحّة العظم والجلد</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تصوير الثدي كل سنتين ــ من عمر 50 – 74 سنة</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اختبار مسح عنق الرحم كل 5 سنوات ــ من عمر 25 – 74 سنة</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فحص الكشف عن سرطان القولون كل سنتين ــ من عمر 50 – 74 سنة.</a:t>
            </a: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33</a:t>
            </a:fld>
            <a:endParaRPr lang="en-AU"/>
          </a:p>
        </p:txBody>
      </p:sp>
    </p:spTree>
    <p:extLst>
      <p:ext uri="{BB962C8B-B14F-4D97-AF65-F5344CB8AC3E}">
        <p14:creationId xmlns:p14="http://schemas.microsoft.com/office/powerpoint/2010/main" val="2497135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أحيانًا يكون كلّ ما ذُكر سابقًا غير كافيًا للبقاء بصحّةٍ جيّدةٍ.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تأكدي من طبيبكِ إذا كنتِ بحاجةٍ للأدوية لتساعدكِ على البقاء بصحّةٍ جيّدةٍ.</a:t>
            </a:r>
            <a:endParaRPr lang="en-AU" dirty="0">
              <a:latin typeface="Dubai" panose="020B0503030403030204" pitchFamily="34" charset="-78"/>
              <a:cs typeface="Dubai" panose="020B0503030403030204" pitchFamily="34" charset="-78"/>
            </a:endParaRPr>
          </a:p>
          <a:p>
            <a:pPr marL="0" indent="0" algn="r" rtl="1">
              <a:buFont typeface="Arial" panose="020B0604020202020204" pitchFamily="34" charset="0"/>
              <a:buNone/>
            </a:pPr>
            <a:endParaRPr lang="ar-SY"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252A790F-EEAD-4C7E-BE6E-1307717A9AD3}" type="slidenum">
              <a:rPr lang="en-AU" smtClean="0"/>
              <a:t>34</a:t>
            </a:fld>
            <a:endParaRPr lang="en-AU"/>
          </a:p>
        </p:txBody>
      </p:sp>
    </p:spTree>
    <p:extLst>
      <p:ext uri="{BB962C8B-B14F-4D97-AF65-F5344CB8AC3E}">
        <p14:creationId xmlns:p14="http://schemas.microsoft.com/office/powerpoint/2010/main" val="4196733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أن سنّ اليأس مرحلة طبيعية في الحياة.</a:t>
            </a:r>
          </a:p>
          <a:p>
            <a:pPr marL="228600" marR="0" lvl="0" indent="-2286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أن تتحدثي إلى الطبيب أو الممرضة إذا واجهتِ صعوبةً في التعامل مع أعراض سنّ اليأس.</a:t>
            </a:r>
          </a:p>
          <a:p>
            <a:pPr marL="228600" marR="0" lvl="0" indent="-2286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أنه من المهم البقاء بصحّةٍ جيّدةٍ خلال وبعد سن اليأس.</a:t>
            </a:r>
            <a:endParaRPr lang="en-AU" dirty="0">
              <a:latin typeface="Dubai" panose="020B0503030403030204" pitchFamily="34" charset="-78"/>
              <a:cs typeface="Dubai" panose="020B0503030403030204" pitchFamily="34" charset="-78"/>
            </a:endParaRPr>
          </a:p>
          <a:p>
            <a:pPr marL="0" indent="0" algn="r" rtl="1">
              <a:buFont typeface="Arial" panose="020B0604020202020204" pitchFamily="34" charset="0"/>
              <a:buNone/>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35</a:t>
            </a:fld>
            <a:endParaRPr lang="en-AU"/>
          </a:p>
        </p:txBody>
      </p:sp>
    </p:spTree>
    <p:extLst>
      <p:ext uri="{BB962C8B-B14F-4D97-AF65-F5344CB8AC3E}">
        <p14:creationId xmlns:p14="http://schemas.microsoft.com/office/powerpoint/2010/main" val="128649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Y" dirty="0"/>
              <a:t>ملاحظة إلى المحاضر: اعطِ تفاصيل خدمات الصحّة المحلية.</a:t>
            </a:r>
            <a:endParaRPr lang="en-AU" dirty="0"/>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36</a:t>
            </a:fld>
            <a:endParaRPr lang="en-AU"/>
          </a:p>
        </p:txBody>
      </p:sp>
    </p:spTree>
    <p:extLst>
      <p:ext uri="{BB962C8B-B14F-4D97-AF65-F5344CB8AC3E}">
        <p14:creationId xmlns:p14="http://schemas.microsoft.com/office/powerpoint/2010/main" val="2876829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37</a:t>
            </a:fld>
            <a:endParaRPr lang="en-AU"/>
          </a:p>
        </p:txBody>
      </p:sp>
    </p:spTree>
    <p:extLst>
      <p:ext uri="{BB962C8B-B14F-4D97-AF65-F5344CB8AC3E}">
        <p14:creationId xmlns:p14="http://schemas.microsoft.com/office/powerpoint/2010/main" val="3159998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سنّ اليأس هو فترة انتقالية في حياتكِ يكون عند حدوث آخر دورة طمثية وتبدأ مرحلةً جديدةً في حياتكِ. يمكنك استعمال أسماء أخرى للدورة الطمثية مثل الدورة الشهرية أو العادة.</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سنّ اليأس شيء طبيعي وتمرّ به جميع النساء.</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في الواقع سنّ الياس يعني توقّف (انتهاء) الحيض.</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5</a:t>
            </a:fld>
            <a:endParaRPr lang="en-AU"/>
          </a:p>
        </p:txBody>
      </p:sp>
    </p:spTree>
    <p:extLst>
      <p:ext uri="{BB962C8B-B14F-4D97-AF65-F5344CB8AC3E}">
        <p14:creationId xmlns:p14="http://schemas.microsoft.com/office/powerpoint/2010/main" val="161494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يحدث سنّ اليأس عند معظم النساء في أستراليا بين عمر 45 و55 سنةً ويمكن أن تمرّ بعض النساء بفترة سنّ اليأس في الثلاثينيات أو حتى العشرينيات من أعمارهنّ ولكن هذا ليس شائعًا.</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إذا توقفت الدورة الطمثية بشكل طبيعي قبل سنّ 45 عليك أن تذهبي لرؤية طبيبكِ لفحص صحّتكِ.</a:t>
            </a:r>
          </a:p>
          <a:p>
            <a:pPr algn="r" rtl="1">
              <a:lnSpc>
                <a:spcPct val="107000"/>
              </a:lnSpc>
              <a:spcAft>
                <a:spcPts val="846"/>
              </a:spcAft>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6</a:t>
            </a:fld>
            <a:endParaRPr lang="en-AU"/>
          </a:p>
        </p:txBody>
      </p:sp>
    </p:spTree>
    <p:extLst>
      <p:ext uri="{BB962C8B-B14F-4D97-AF65-F5344CB8AC3E}">
        <p14:creationId xmlns:p14="http://schemas.microsoft.com/office/powerpoint/2010/main" val="402751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sz="1200" dirty="0">
                <a:latin typeface="Dubai" panose="020B0503030403030204" pitchFamily="34" charset="-78"/>
                <a:cs typeface="Dubai" panose="020B0503030403030204" pitchFamily="34" charset="-78"/>
              </a:rPr>
              <a:t>تعرفين أنك وصلت لسن اليأس إذا لم يحدث الحيض لمدة سنة (12 شهرًا).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sz="1200" dirty="0">
                <a:latin typeface="Dubai" panose="020B0503030403030204" pitchFamily="34" charset="-78"/>
                <a:cs typeface="Dubai" panose="020B0503030403030204" pitchFamily="34" charset="-78"/>
              </a:rPr>
              <a:t>إذا كنتِ تستعملين موانع الحمل ولا تحيضين فمن الصعب معرفة ما إذا وصلتِ لسنّ اليأس لأنه من الممكن أن تحتاجي إلى تحليل دم لتأكيد إذا ما وصلت إلى سنّ اليأس.</a:t>
            </a:r>
          </a:p>
          <a:p>
            <a:pPr algn="r" rtl="1"/>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7</a:t>
            </a:fld>
            <a:endParaRPr lang="en-AU"/>
          </a:p>
        </p:txBody>
      </p:sp>
    </p:spTree>
    <p:extLst>
      <p:ext uri="{BB962C8B-B14F-4D97-AF65-F5344CB8AC3E}">
        <p14:creationId xmlns:p14="http://schemas.microsoft.com/office/powerpoint/2010/main" val="398360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ولدتِ ولديكِ بويضات في جسمكِ وتحتاجين البويضات لتنجبي طفلاً.</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يحدث سنّ اليأس عندما تنفد البويضات من جسمكِ.</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هذا يعني أن الدورة الطمثية ستتوقف ولن تعودي قادرة على الحمل مجددًا.</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8</a:t>
            </a:fld>
            <a:endParaRPr lang="en-AU"/>
          </a:p>
        </p:txBody>
      </p:sp>
    </p:spTree>
    <p:extLst>
      <p:ext uri="{BB962C8B-B14F-4D97-AF65-F5344CB8AC3E}">
        <p14:creationId xmlns:p14="http://schemas.microsoft.com/office/powerpoint/2010/main" val="155874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يمكن أن تلاحظي تغيرات نمطية في دورتك الطمثية لعدة أشهرٍ أو حتى سنة أو اثنتان قبل انقطاع الحيض تمامًا.</a:t>
            </a:r>
          </a:p>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يمكن ان يتكرر الحيض أكثر أو أقل من السابق ويمكن أن يصبح النزف أخف أو أكثر غزارة من المعتاد أو يدوم لأيام أكثر أو أقل.</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9</a:t>
            </a:fld>
            <a:endParaRPr lang="en-AU"/>
          </a:p>
        </p:txBody>
      </p:sp>
    </p:spTree>
    <p:extLst>
      <p:ext uri="{BB962C8B-B14F-4D97-AF65-F5344CB8AC3E}">
        <p14:creationId xmlns:p14="http://schemas.microsoft.com/office/powerpoint/2010/main" val="19512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ar-SY" dirty="0">
                <a:latin typeface="Dubai" panose="020B0503030403030204" pitchFamily="34" charset="-78"/>
                <a:cs typeface="Dubai" panose="020B0503030403030204" pitchFamily="34" charset="-78"/>
              </a:rPr>
              <a:t>ما زال بإمكانكِ أن تحملي عندما تكون دورتكِ غير منتظمة ولمدة تصل لسنتين بعد آخر دورة.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استعملي موانع الحمل إذا لم ترغبي بالإنجاب لمدة تصل لسنتين بعد آخر دورة.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Y" dirty="0">
                <a:latin typeface="Dubai" panose="020B0503030403030204" pitchFamily="34" charset="-78"/>
                <a:cs typeface="Dubai" panose="020B0503030403030204" pitchFamily="34" charset="-78"/>
              </a:rPr>
              <a:t>يمكنك استعمال أو تناول وسائل منع الحمل إذا كنتِ تمارسين الجنس ولا تريدين الحمل مثل استعمال الواقي الذكري أو تناول حبوب مخصصة تمنع الحمل عند النساء.</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SY" dirty="0">
              <a:latin typeface="Dubai" panose="020B0503030403030204" pitchFamily="34" charset="-78"/>
              <a:cs typeface="Dubai" panose="020B0503030403030204" pitchFamily="34"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SY" dirty="0">
                <a:latin typeface="Dubai" panose="020B0503030403030204" pitchFamily="34" charset="-78"/>
                <a:cs typeface="Dubai" panose="020B0503030403030204" pitchFamily="34" charset="-78"/>
              </a:rPr>
              <a:t>ملاحظة إلى المحاضر: يمكنك حذف هذه الرسالة أو إيصالها بطريقةٍ مختلفةٍ إذا لم يناسب ذلك المشاركات.</a:t>
            </a:r>
          </a:p>
          <a:p>
            <a:pPr marL="0" indent="0" algn="r" rtl="1">
              <a:buFont typeface="Arial" panose="020B0604020202020204" pitchFamily="34" charset="0"/>
              <a:buNone/>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252A790F-EEAD-4C7E-BE6E-1307717A9AD3}" type="slidenum">
              <a:rPr lang="en-AU" smtClean="0"/>
              <a:t>10</a:t>
            </a:fld>
            <a:endParaRPr lang="en-AU"/>
          </a:p>
        </p:txBody>
      </p:sp>
    </p:spTree>
    <p:extLst>
      <p:ext uri="{BB962C8B-B14F-4D97-AF65-F5344CB8AC3E}">
        <p14:creationId xmlns:p14="http://schemas.microsoft.com/office/powerpoint/2010/main" val="343613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7D21-6744-F775-6B86-3ABCDB8DEA1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9786710-3F79-5DE3-4BE1-FADD2913609C}"/>
              </a:ext>
            </a:extLst>
          </p:cNvPr>
          <p:cNvSpPr>
            <a:spLocks noGrp="1"/>
          </p:cNvSpPr>
          <p:nvPr>
            <p:ph type="dt" sz="half" idx="10"/>
          </p:nvPr>
        </p:nvSpPr>
        <p:spPr/>
        <p:txBody>
          <a:bodyPr/>
          <a:lstStyle/>
          <a:p>
            <a:fld id="{5B1130F3-0427-4C11-9BE0-B3EB7EA3090E}" type="datetimeFigureOut">
              <a:rPr lang="en-AU" smtClean="0"/>
              <a:t>23/09/2024</a:t>
            </a:fld>
            <a:endParaRPr lang="en-AU"/>
          </a:p>
        </p:txBody>
      </p:sp>
      <p:sp>
        <p:nvSpPr>
          <p:cNvPr id="4" name="Footer Placeholder 3">
            <a:extLst>
              <a:ext uri="{FF2B5EF4-FFF2-40B4-BE49-F238E27FC236}">
                <a16:creationId xmlns:a16="http://schemas.microsoft.com/office/drawing/2014/main" id="{8B761829-E0F3-4FB2-5C25-5BA2F8F7637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1D0E329-7CB0-B348-0A6D-8BA0EE6EDCE3}"/>
              </a:ext>
            </a:extLst>
          </p:cNvPr>
          <p:cNvSpPr>
            <a:spLocks noGrp="1"/>
          </p:cNvSpPr>
          <p:nvPr>
            <p:ph type="sldNum" sz="quarter" idx="12"/>
          </p:nvPr>
        </p:nvSpPr>
        <p:spPr/>
        <p:txBody>
          <a:bodyPr/>
          <a:lstStyle/>
          <a:p>
            <a:fld id="{24ABBDAF-F91C-4195-87C0-F3768AEBD91C}" type="slidenum">
              <a:rPr lang="en-AU" smtClean="0"/>
              <a:t>‹#›</a:t>
            </a:fld>
            <a:endParaRPr lang="en-AU"/>
          </a:p>
        </p:txBody>
      </p:sp>
    </p:spTree>
    <p:extLst>
      <p:ext uri="{BB962C8B-B14F-4D97-AF65-F5344CB8AC3E}">
        <p14:creationId xmlns:p14="http://schemas.microsoft.com/office/powerpoint/2010/main" val="98788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4DE96-53B8-4C05-18D7-99AE61555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188929-735A-4691-8F90-228979042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C3E2F72-8380-6EF2-4642-9C22CA8775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1130F3-0427-4C11-9BE0-B3EB7EA3090E}" type="datetimeFigureOut">
              <a:rPr lang="en-AU" smtClean="0"/>
              <a:t>23/09/2024</a:t>
            </a:fld>
            <a:endParaRPr lang="en-AU"/>
          </a:p>
        </p:txBody>
      </p:sp>
      <p:sp>
        <p:nvSpPr>
          <p:cNvPr id="5" name="Footer Placeholder 4">
            <a:extLst>
              <a:ext uri="{FF2B5EF4-FFF2-40B4-BE49-F238E27FC236}">
                <a16:creationId xmlns:a16="http://schemas.microsoft.com/office/drawing/2014/main" id="{FC9C2BAE-D68D-422C-2881-72C9CB5F1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5F1A762-2FB2-D4D9-223E-4A831FC90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ABBDAF-F91C-4195-87C0-F3768AEBD91C}" type="slidenum">
              <a:rPr lang="en-AU" smtClean="0"/>
              <a:t>‹#›</a:t>
            </a:fld>
            <a:endParaRPr lang="en-AU"/>
          </a:p>
        </p:txBody>
      </p:sp>
    </p:spTree>
    <p:extLst>
      <p:ext uri="{BB962C8B-B14F-4D97-AF65-F5344CB8AC3E}">
        <p14:creationId xmlns:p14="http://schemas.microsoft.com/office/powerpoint/2010/main" val="143629647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075FBB-9A35-D1F5-E80C-DAF7404B101D}"/>
              </a:ext>
            </a:extLst>
          </p:cNvPr>
          <p:cNvSpPr>
            <a:spLocks noGrp="1"/>
          </p:cNvSpPr>
          <p:nvPr>
            <p:ph type="title"/>
          </p:nvPr>
        </p:nvSpPr>
        <p:spPr/>
        <p:txBody>
          <a:bodyPr/>
          <a:lstStyle/>
          <a:p>
            <a:pPr algn="r"/>
            <a:r>
              <a:rPr lang="ar-SY" sz="4800" b="1">
                <a:latin typeface="Dubai" panose="020B0503030403030204" pitchFamily="34" charset="-78"/>
                <a:cs typeface="Dubai" panose="020B0503030403030204" pitchFamily="34" charset="-78"/>
              </a:rPr>
              <a:t>سن اليأس وصحتك</a:t>
            </a:r>
            <a:endParaRPr lang="en-AU" dirty="0">
              <a:latin typeface="Dubai" panose="020B0503030403030204" pitchFamily="34" charset="-78"/>
              <a:cs typeface="Dubai" panose="020B0503030403030204" pitchFamily="34" charset="-78"/>
            </a:endParaRPr>
          </a:p>
        </p:txBody>
      </p:sp>
      <p:pic>
        <p:nvPicPr>
          <p:cNvPr id="4" name="Picture 3">
            <a:extLst>
              <a:ext uri="{FF2B5EF4-FFF2-40B4-BE49-F238E27FC236}">
                <a16:creationId xmlns:a16="http://schemas.microsoft.com/office/drawing/2014/main" id="{3AD89995-8952-1606-8C0F-8A44E53B1FF6}"/>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232868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F74ACE-136E-A69A-CAD8-BB2F8B1B090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B0D4944-450C-2D17-F573-1E0E59DDA0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884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047E5F-F427-11A2-1589-50D7C9852E16}"/>
              </a:ext>
            </a:extLst>
          </p:cNvPr>
          <p:cNvSpPr>
            <a:spLocks noGrp="1"/>
          </p:cNvSpPr>
          <p:nvPr>
            <p:ph type="title"/>
          </p:nvPr>
        </p:nvSpPr>
        <p:spPr/>
        <p:txBody>
          <a:bodyPr/>
          <a:lstStyle/>
          <a:p>
            <a:pPr marL="0" indent="0" algn="ctr" rtl="1">
              <a:buNone/>
            </a:pPr>
            <a:r>
              <a:rPr lang="ar-SY" sz="4400" b="1">
                <a:latin typeface="Dubai" panose="020B0503030403030204" pitchFamily="34" charset="-78"/>
                <a:cs typeface="Dubai" panose="020B0503030403030204" pitchFamily="34" charset="-78"/>
              </a:rPr>
              <a:t>اعرفي أعراض سنّ اليأس</a:t>
            </a:r>
            <a:endParaRPr lang="en-AU" sz="4400"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6E78326-D3D6-8048-6E73-6248C8989F6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3168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2E03AE-E505-E420-9F86-CF2346B6046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B94BEF9-8A9C-6022-47EC-7A5D2AA4D8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558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0BEB80-42EF-5A05-36D8-8DE6EFA5408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D37B1EC-D1B9-5030-DC75-62EB6277811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50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8AF6E5-EBD9-C90D-E371-55C521958CE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62964BB-7C1F-0236-32D6-A8905D852C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0152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140298-527A-75FD-0185-48B3231633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883B987-D958-9D02-7FD3-C4EF929508F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1245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291539-3E1E-D38E-5B3C-3940B22FD693}"/>
              </a:ext>
            </a:extLst>
          </p:cNvPr>
          <p:cNvSpPr>
            <a:spLocks noGrp="1"/>
          </p:cNvSpPr>
          <p:nvPr>
            <p:ph type="title"/>
          </p:nvPr>
        </p:nvSpPr>
        <p:spPr/>
        <p:txBody>
          <a:bodyPr/>
          <a:lstStyle/>
          <a:p>
            <a:pPr marL="0" indent="0" algn="ctr" rtl="1">
              <a:buNone/>
            </a:pPr>
            <a:r>
              <a:rPr lang="ar-SY" sz="4000">
                <a:solidFill>
                  <a:srgbClr val="000000"/>
                </a:solidFill>
                <a:latin typeface="Dubai" panose="020B0503030403030204" pitchFamily="34" charset="-78"/>
                <a:cs typeface="Dubai" panose="020B0503030403030204" pitchFamily="34" charset="-78"/>
              </a:rPr>
              <a:t>يختلف سنّ اليأس لكل امرأة.</a:t>
            </a:r>
            <a:endParaRPr lang="en-AU" sz="4000"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2A91A70-525A-F44D-03C7-7DF7AA32DB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139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C43207-9791-123C-A80C-BAC9021764B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D259107-166E-5339-EDC9-2EDB8B99F6E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6210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F99114-AEEF-F45B-F7B1-60E4EDF10E37}"/>
              </a:ext>
            </a:extLst>
          </p:cNvPr>
          <p:cNvSpPr>
            <a:spLocks noGrp="1"/>
          </p:cNvSpPr>
          <p:nvPr>
            <p:ph type="title"/>
          </p:nvPr>
        </p:nvSpPr>
        <p:spPr/>
        <p:txBody>
          <a:bodyPr/>
          <a:lstStyle/>
          <a:p>
            <a:pPr marL="0" indent="0" algn="ctr" rtl="1">
              <a:buNone/>
            </a:pPr>
            <a:r>
              <a:rPr lang="ar-SY" sz="4400">
                <a:latin typeface="Dubai" panose="020B0503030403030204" pitchFamily="34" charset="-78"/>
                <a:cs typeface="Dubai" panose="020B0503030403030204" pitchFamily="34" charset="-78"/>
              </a:rPr>
              <a:t>إدارة أعراض سنّ اليأس لديكِ</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A9C5386-EA7C-264D-16D0-15B493207B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474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EAF56E-47E7-938F-3646-B6FA8F41DAE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7C1E62D-ABCB-6944-9906-07A2521E32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150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35507B-D5C3-2719-8FC5-6E0C84087BC7}"/>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79106E63-756C-DEEE-4244-F798A5EA0A21}"/>
              </a:ext>
            </a:extLst>
          </p:cNvPr>
          <p:cNvPicPr>
            <a:picLocks noChangeAspect="1"/>
          </p:cNvPicPr>
          <p:nvPr/>
        </p:nvPicPr>
        <p:blipFill>
          <a:blip r:embed="rId2"/>
          <a:stretch>
            <a:fillRect/>
          </a:stretch>
        </p:blipFill>
        <p:spPr>
          <a:xfrm>
            <a:off x="-528" y="0"/>
            <a:ext cx="12192000" cy="6858000"/>
          </a:xfrm>
          <a:prstGeom prst="rect">
            <a:avLst/>
          </a:prstGeom>
        </p:spPr>
      </p:pic>
    </p:spTree>
    <p:extLst>
      <p:ext uri="{BB962C8B-B14F-4D97-AF65-F5344CB8AC3E}">
        <p14:creationId xmlns:p14="http://schemas.microsoft.com/office/powerpoint/2010/main" val="260963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63996F-4B52-BB0E-50BB-B7A159BF591F}"/>
              </a:ext>
            </a:extLst>
          </p:cNvPr>
          <p:cNvSpPr>
            <a:spLocks noGrp="1"/>
          </p:cNvSpPr>
          <p:nvPr>
            <p:ph type="title"/>
          </p:nvPr>
        </p:nvSpPr>
        <p:spPr/>
        <p:txBody>
          <a:bodyPr/>
          <a:lstStyle/>
          <a:p>
            <a:pPr marL="0" indent="0" algn="r" rtl="1">
              <a:buNone/>
            </a:pPr>
            <a:r>
              <a:rPr lang="ar-SY">
                <a:solidFill>
                  <a:srgbClr val="000000"/>
                </a:solidFill>
                <a:latin typeface="Dubai" panose="020B0503030403030204" pitchFamily="34" charset="-78"/>
                <a:cs typeface="Dubai" panose="020B0503030403030204" pitchFamily="34" charset="-78"/>
              </a:rPr>
              <a:t>احصلي على كفايتكِ من النوم وكوني مرتاحة</a:t>
            </a:r>
            <a:endParaRPr lang="en-AU"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4A06D70-772A-67BC-7415-97C1BF1380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8817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CC9C46-132D-EF80-E311-DFF7C093FC4A}"/>
              </a:ext>
            </a:extLst>
          </p:cNvPr>
          <p:cNvSpPr>
            <a:spLocks noGrp="1"/>
          </p:cNvSpPr>
          <p:nvPr>
            <p:ph type="title"/>
          </p:nvPr>
        </p:nvSpPr>
        <p:spPr/>
        <p:txBody>
          <a:bodyPr/>
          <a:lstStyle/>
          <a:p>
            <a:pPr algn="r">
              <a:lnSpc>
                <a:spcPct val="100000"/>
              </a:lnSpc>
            </a:pPr>
            <a:r>
              <a:rPr lang="ar-SY">
                <a:solidFill>
                  <a:srgbClr val="000000"/>
                </a:solidFill>
                <a:latin typeface="Dubai" panose="020B0503030403030204" pitchFamily="34" charset="-78"/>
                <a:cs typeface="Dubai" panose="020B0503030403030204" pitchFamily="34" charset="-78"/>
              </a:rPr>
              <a:t>ابقي منتعشة.</a:t>
            </a:r>
            <a:endParaRPr lang="en-AU"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E482C36-53FC-FB4E-2539-70B0B5A78E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0434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6A0B00-56C3-E179-2AE1-32224461A37E}"/>
              </a:ext>
            </a:extLst>
          </p:cNvPr>
          <p:cNvSpPr>
            <a:spLocks noGrp="1"/>
          </p:cNvSpPr>
          <p:nvPr>
            <p:ph type="title"/>
          </p:nvPr>
        </p:nvSpPr>
        <p:spPr/>
        <p:txBody>
          <a:bodyPr/>
          <a:lstStyle/>
          <a:p>
            <a:pPr algn="l">
              <a:lnSpc>
                <a:spcPct val="100000"/>
              </a:lnSpc>
            </a:pPr>
            <a:r>
              <a:rPr lang="ar-SY">
                <a:solidFill>
                  <a:srgbClr val="000000"/>
                </a:solidFill>
                <a:latin typeface="Dubai" panose="020B0503030403030204" pitchFamily="34" charset="-78"/>
                <a:cs typeface="Dubai" panose="020B0503030403030204" pitchFamily="34" charset="-78"/>
              </a:rPr>
              <a:t>استرخي.</a:t>
            </a:r>
            <a:endParaRPr lang="en-AU"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EF8053D-0F93-B32D-5741-F89C9F9E615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2111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736459-54FC-8E75-89B9-9562B37BA02D}"/>
              </a:ext>
            </a:extLst>
          </p:cNvPr>
          <p:cNvSpPr>
            <a:spLocks noGrp="1"/>
          </p:cNvSpPr>
          <p:nvPr>
            <p:ph type="title"/>
          </p:nvPr>
        </p:nvSpPr>
        <p:spPr/>
        <p:txBody>
          <a:bodyPr/>
          <a:lstStyle/>
          <a:p>
            <a:pPr marL="0" indent="0" algn="r" rtl="1">
              <a:buNone/>
            </a:pPr>
            <a:r>
              <a:rPr lang="ar-SY">
                <a:solidFill>
                  <a:srgbClr val="000000"/>
                </a:solidFill>
                <a:latin typeface="Dubai" panose="020B0503030403030204" pitchFamily="34" charset="-78"/>
                <a:cs typeface="Dubai" panose="020B0503030403030204" pitchFamily="34" charset="-78"/>
              </a:rPr>
              <a:t>لربّما عرفتِ أشياءً من بلدكِ يمكن</a:t>
            </a:r>
            <a:br>
              <a:rPr lang="ar-SY">
                <a:solidFill>
                  <a:srgbClr val="000000"/>
                </a:solidFill>
                <a:latin typeface="Dubai" panose="020B0503030403030204" pitchFamily="34" charset="-78"/>
                <a:cs typeface="Dubai" panose="020B0503030403030204" pitchFamily="34" charset="-78"/>
              </a:rPr>
            </a:br>
            <a:r>
              <a:rPr lang="ar-SY">
                <a:solidFill>
                  <a:srgbClr val="000000"/>
                </a:solidFill>
                <a:latin typeface="Dubai" panose="020B0503030403030204" pitchFamily="34" charset="-78"/>
                <a:cs typeface="Dubai" panose="020B0503030403030204" pitchFamily="34" charset="-78"/>
              </a:rPr>
              <a:t>أن تساعدكِ على التأقلم مع سنّ اليأس.</a:t>
            </a:r>
            <a:endParaRPr lang="en-AU" dirty="0">
              <a:solidFill>
                <a:srgbClr val="000000"/>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32FE797-39EF-A521-5C3E-017C8117A8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849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540D37-D05D-5FFD-66E8-02B018C459F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9E73BF-A98B-D627-9146-32A7F23685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9157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760A76-0158-2750-D6DC-2CD7F8E6201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7A709F5-2BBB-1689-0A6C-D60A074CA6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6493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4B36F8-6DFC-5133-D807-4075ED7051F4}"/>
              </a:ext>
            </a:extLst>
          </p:cNvPr>
          <p:cNvSpPr>
            <a:spLocks noGrp="1"/>
          </p:cNvSpPr>
          <p:nvPr>
            <p:ph type="title"/>
          </p:nvPr>
        </p:nvSpPr>
        <p:spPr/>
        <p:txBody>
          <a:bodyPr/>
          <a:lstStyle/>
          <a:p>
            <a:pPr marL="0" indent="0" algn="ctr" rtl="1">
              <a:buNone/>
            </a:pPr>
            <a:r>
              <a:rPr lang="ar-SY" sz="4400">
                <a:latin typeface="Dubai" panose="020B0503030403030204" pitchFamily="34" charset="-78"/>
                <a:cs typeface="Dubai" panose="020B0503030403030204" pitchFamily="34" charset="-78"/>
              </a:rPr>
              <a:t>البقاء بصحّة جيّدة بعد سنّ اليأس</a:t>
            </a:r>
            <a:endParaRPr lang="en-AU" sz="44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1A26157-7225-9D9B-8D45-601C39A8C0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0246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77B6C9-60D3-1AB7-7090-D992C7B3686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2DB876B-EF8A-7D63-6AE2-8DCAE875D7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9833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C2A218-0560-4E48-51E7-8918CAEC52E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7FEAA29-9AAC-CDDC-D35C-D10A39C742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36541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E37AE8-3E5A-B079-7A15-6E241DD022C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19D6296-C686-E881-C751-CF0CE99164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684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524A05-EAA1-5E29-472D-37B50E20767E}"/>
              </a:ext>
            </a:extLst>
          </p:cNvPr>
          <p:cNvSpPr>
            <a:spLocks noGrp="1"/>
          </p:cNvSpPr>
          <p:nvPr>
            <p:ph type="title"/>
          </p:nvPr>
        </p:nvSpPr>
        <p:spPr/>
        <p:txBody>
          <a:bodyPr/>
          <a:lstStyle/>
          <a:p>
            <a:pPr algn="r" rtl="1"/>
            <a:r>
              <a:rPr lang="ar" sz="4000" b="1" i="0" u="none" strike="noStrike">
                <a:highlight>
                  <a:srgbClr val="000000">
                    <a:alpha val="0"/>
                  </a:srgbClr>
                </a:highlight>
                <a:latin typeface="Dubai" panose="020B0503030403030204" pitchFamily="34" charset="-78"/>
                <a:cs typeface="Dubai" panose="020B0503030403030204" pitchFamily="34" charset="-78"/>
              </a:rPr>
              <a:t>جسمي My Body. صحتي My Health.</a:t>
            </a:r>
            <a:br>
              <a:rPr lang="ar" sz="4000" b="0" i="0" u="none" strike="noStrike">
                <a:highlight>
                  <a:srgbClr val="000000">
                    <a:alpha val="0"/>
                  </a:srgbClr>
                </a:highlight>
                <a:latin typeface="Dubai" panose="020B0503030403030204" pitchFamily="34" charset="-78"/>
                <a:cs typeface="Dubai" panose="020B0503030403030204" pitchFamily="34" charset="-78"/>
              </a:rPr>
            </a:br>
            <a:r>
              <a:rPr lang="ar" b="0" i="0" u="none" strike="noStrike">
                <a:highlight>
                  <a:srgbClr val="000000">
                    <a:alpha val="0"/>
                  </a:srgbClr>
                </a:highlight>
                <a:latin typeface="Dubai" panose="020B0503030403030204" pitchFamily="34" charset="-78"/>
                <a:cs typeface="Dubai" panose="020B0503030403030204" pitchFamily="34" charset="-78"/>
              </a:rPr>
              <a:t>مجموعة أدوات التثقيف الصحي.</a:t>
            </a:r>
            <a:endParaRPr lang="en-AU" sz="32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D951AF0-5296-5EB1-0E4B-4C932B7DD1A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0858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D4B654F-152F-04DF-52F7-54200EF62B1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D789D67-7D1E-3055-B6ED-31782C5122D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1652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93EB2E-FACF-862A-1B02-8D1ADE59487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6FF520C-B8DC-9582-AC8E-0B92A1D055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51694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9EAE7D-A724-12ED-AFE6-EADFB75CB98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D969857-288C-7755-6A41-0C601F9B0A0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5680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1AAD99-EA04-3101-53A8-7D20BBB0268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29D8028-4526-9C65-9555-6584204342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94644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082CAD-C58D-DEA0-39FE-DC19B7EECCB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617090D-C74C-8832-B483-47ED384E27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720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AF83C6-9B17-96E2-A54C-1DF2FA2FBAA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F485F07-6B30-550C-D763-CB18EC8BAD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77428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8069F1-FF7B-562B-063B-C2BCF67B56ED}"/>
              </a:ext>
            </a:extLst>
          </p:cNvPr>
          <p:cNvSpPr>
            <a:spLocks noGrp="1"/>
          </p:cNvSpPr>
          <p:nvPr>
            <p:ph type="title"/>
          </p:nvPr>
        </p:nvSpPr>
        <p:spPr/>
        <p:txBody>
          <a:bodyPr/>
          <a:lstStyle/>
          <a:p>
            <a:pPr algn="r"/>
            <a:r>
              <a:rPr lang="ar-SY" b="1">
                <a:latin typeface="Dubai" panose="020B0503030403030204" pitchFamily="34" charset="-78"/>
                <a:cs typeface="Dubai" panose="020B0503030403030204" pitchFamily="34" charset="-78"/>
              </a:rPr>
              <a:t>خدمات محليّة </a:t>
            </a:r>
            <a:endParaRPr lang="en-AU"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A79D6A4-1AF1-82E5-4D45-7CC329B179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6051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AF9A6C-5998-8063-D850-E8E7761EFC04}"/>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5CA33DD0-0947-A079-D9EC-8C1AE75ADED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3297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5B39D7-DD84-EE92-1CAF-77723E68972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98CEF8B-FB66-89B3-9117-16B8FCD26CE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8086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7AC9B2-F571-8819-B5B4-26AF4410F7F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91BF0F-59AD-EDAA-78FB-25314F5A869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2779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F7410C-2092-18B1-B129-1F24EB20EE6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A7E92D1-3337-F931-49A9-950F2AEF78D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820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3691EB-DD20-61F0-DCD3-81D7CEC048A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A3AA5B1-5C7C-8E7A-643C-30F3AC3544F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934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FF843C-9438-58CF-AA5C-2AEA35907C3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BF22233-3E7C-9A63-14CB-EBDF198AFDE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1067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AE3E512-88D5-6ABA-198B-20C2D1BF2BC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62137F-C3FD-4285-B491-7AB6E7C4A9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6351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1670</Words>
  <Application>Microsoft Office PowerPoint</Application>
  <PresentationFormat>Widescreen</PresentationFormat>
  <Paragraphs>176</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Display</vt:lpstr>
      <vt:lpstr>Arial</vt:lpstr>
      <vt:lpstr>Calibri</vt:lpstr>
      <vt:lpstr>Dubai</vt:lpstr>
      <vt:lpstr>Office Theme</vt:lpstr>
      <vt:lpstr>سن اليأس وصحتك</vt:lpstr>
      <vt:lpstr>PowerPoint Presentation</vt:lpstr>
      <vt:lpstr>جسمي My Body. صحتي My Health. مجموعة أدوات التثقيف الصحي.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اعرفي أعراض سنّ اليأس</vt:lpstr>
      <vt:lpstr>PowerPoint Presentation</vt:lpstr>
      <vt:lpstr>PowerPoint Presentation</vt:lpstr>
      <vt:lpstr>PowerPoint Presentation</vt:lpstr>
      <vt:lpstr>PowerPoint Presentation</vt:lpstr>
      <vt:lpstr>يختلف سنّ اليأس لكل امرأة.</vt:lpstr>
      <vt:lpstr>PowerPoint Presentation</vt:lpstr>
      <vt:lpstr>إدارة أعراض سنّ اليأس لديكِ</vt:lpstr>
      <vt:lpstr>PowerPoint Presentation</vt:lpstr>
      <vt:lpstr>احصلي على كفايتكِ من النوم وكوني مرتاحة</vt:lpstr>
      <vt:lpstr>ابقي منتعشة.</vt:lpstr>
      <vt:lpstr>استرخي.</vt:lpstr>
      <vt:lpstr>لربّما عرفتِ أشياءً من بلدكِ يمكن أن تساعدكِ على التأقلم مع سنّ اليأس.</vt:lpstr>
      <vt:lpstr>PowerPoint Presentation</vt:lpstr>
      <vt:lpstr>PowerPoint Presentation</vt:lpstr>
      <vt:lpstr>البقاء بصحّة جيّدة بعد سنّ اليأس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خدمات محليّة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2024-08-06T00:13:42Z</dcterms:created>
  <dcterms:modified xsi:type="dcterms:W3CDTF">2024-09-23T00:25:39Z</dcterms:modified>
</cp:coreProperties>
</file>