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81" autoAdjust="0"/>
  </p:normalViewPr>
  <p:slideViewPr>
    <p:cSldViewPr snapToGrid="0">
      <p:cViewPr varScale="1">
        <p:scale>
          <a:sx n="127" d="100"/>
          <a:sy n="127" d="100"/>
        </p:scale>
        <p:origin x="1578" y="126"/>
      </p:cViewPr>
      <p:guideLst/>
    </p:cSldViewPr>
  </p:slideViewPr>
  <p:notesTextViewPr>
    <p:cViewPr>
      <p:scale>
        <a:sx n="1" d="1"/>
        <a:sy n="1" d="1"/>
      </p:scale>
      <p:origin x="0" y="0"/>
    </p:cViewPr>
  </p:notesTextViewPr>
  <p:notesViewPr>
    <p:cSldViewPr snapToGrid="0">
      <p:cViewPr varScale="1">
        <p:scale>
          <a:sx n="116" d="100"/>
          <a:sy n="116" d="100"/>
        </p:scale>
        <p:origin x="496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9D459D6-86F7-4517-AA71-0D72BA54A619}" type="datetimeFigureOut">
              <a:rPr lang="en-AU" smtClean="0"/>
              <a:t>5/08/2024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B02489DC-F5E1-4FAC-B96F-3DC05099ACA7}" type="slidenum">
              <a:rPr lang="en-AU" smtClean="0"/>
              <a:t>‹#›</a:t>
            </a:fld>
            <a:endParaRPr lang="en-AU"/>
          </a:p>
        </p:txBody>
      </p:sp>
    </p:spTree>
    <p:extLst>
      <p:ext uri="{BB962C8B-B14F-4D97-AF65-F5344CB8AC3E}">
        <p14:creationId xmlns:p14="http://schemas.microsoft.com/office/powerpoint/2010/main" val="148291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2489DC-F5E1-4FAC-B96F-3DC05099ACA7}" type="slidenum">
              <a:rPr lang="en-AU" smtClean="0"/>
              <a:t>1</a:t>
            </a:fld>
            <a:endParaRPr lang="en-AU"/>
          </a:p>
        </p:txBody>
      </p:sp>
    </p:spTree>
    <p:extLst>
      <p:ext uri="{BB962C8B-B14F-4D97-AF65-F5344CB8AC3E}">
        <p14:creationId xmlns:p14="http://schemas.microsoft.com/office/powerpoint/2010/main" val="303451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Aft>
                <a:spcPts val="0"/>
              </a:spcAft>
              <a:buFont typeface="Arial" panose="020B0604020202020204" pitchFamily="34" charset="0"/>
              <a:buNone/>
              <a:tabLst>
                <a:tab pos="3430131" algn="l"/>
              </a:tabLst>
            </a:pPr>
            <a:r>
              <a:rPr lang="en-US" sz="1200" dirty="0">
                <a:latin typeface="+mn-lt"/>
                <a:ea typeface="Calibri" panose="020F0502020204030204" pitchFamily="34" charset="0"/>
                <a:cs typeface="Times New Roman" panose="02020603050405020304" pitchFamily="18" charset="0"/>
              </a:rPr>
              <a:t>Around the time of menopause, you may also notice changes in your body and how you feel. These changes are the symptoms of menopause. </a:t>
            </a:r>
            <a:endParaRPr lang="en-AU" sz="1200" dirty="0">
              <a:latin typeface="+mn-lt"/>
              <a:ea typeface="Calibri" panose="020F0502020204030204" pitchFamily="34" charset="0"/>
              <a:cs typeface="Times New Roman" panose="02020603050405020304" pitchFamily="18" charset="0"/>
            </a:endParaRPr>
          </a:p>
          <a:p>
            <a:pPr marL="0" indent="0">
              <a:lnSpc>
                <a:spcPct val="100000"/>
              </a:lnSpc>
              <a:spcAft>
                <a:spcPts val="0"/>
              </a:spcAft>
              <a:buFont typeface="Arial" panose="020B0604020202020204" pitchFamily="34" charset="0"/>
              <a:buNone/>
              <a:tabLst>
                <a:tab pos="3430131" algn="l"/>
              </a:tabLst>
            </a:pPr>
            <a:endParaRPr lang="en-AU"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02489DC-F5E1-4FAC-B96F-3DC05099ACA7}" type="slidenum">
              <a:rPr lang="en-AU" smtClean="0"/>
              <a:t>12</a:t>
            </a:fld>
            <a:endParaRPr lang="en-AU"/>
          </a:p>
        </p:txBody>
      </p:sp>
    </p:spTree>
    <p:extLst>
      <p:ext uri="{BB962C8B-B14F-4D97-AF65-F5344CB8AC3E}">
        <p14:creationId xmlns:p14="http://schemas.microsoft.com/office/powerpoint/2010/main" val="203978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US" sz="1200" dirty="0">
                <a:latin typeface="+mn-lt"/>
                <a:ea typeface="Calibri" panose="020F0502020204030204" pitchFamily="34" charset="0"/>
                <a:cs typeface="Times New Roman" panose="02020603050405020304" pitchFamily="18" charset="0"/>
              </a:rPr>
              <a:t>You may have these symptoms of menopause:</a:t>
            </a:r>
            <a:endParaRPr lang="en-AU" sz="1200" dirty="0">
              <a:latin typeface="+mn-lt"/>
              <a:ea typeface="Calibri" panose="020F0502020204030204" pitchFamily="34" charset="0"/>
              <a:cs typeface="Times New Roman" panose="02020603050405020304" pitchFamily="18" charset="0"/>
            </a:endParaRPr>
          </a:p>
          <a:p>
            <a:pPr marL="182667" indent="-182667">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hot flushes – when you suddenly feel hot and start sweating </a:t>
            </a:r>
          </a:p>
          <a:p>
            <a:pPr marL="182667" indent="-182667">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night sweats – when you sweat a lot during the night, making your clothes and bedsheets wet</a:t>
            </a:r>
          </a:p>
          <a:p>
            <a:pPr marL="182667" indent="-182667">
              <a:lnSpc>
                <a:spcPct val="100000"/>
              </a:lnSpc>
              <a:spcAft>
                <a:spcPts val="0"/>
              </a:spcAft>
              <a:buFont typeface="Arial" panose="020B0604020202020204" pitchFamily="34" charset="0"/>
              <a:buChar char="•"/>
            </a:pPr>
            <a:r>
              <a:rPr lang="en-US" sz="12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a dry vagina, which c</a:t>
            </a:r>
            <a:r>
              <a:rPr lang="en-US" sz="1200" dirty="0">
                <a:latin typeface="Calibri" panose="020F0502020204030204" pitchFamily="34" charset="0"/>
                <a:ea typeface="Calibri" panose="020F0502020204030204" pitchFamily="34" charset="0"/>
                <a:cs typeface="Times New Roman" panose="02020603050405020304" pitchFamily="18" charset="0"/>
              </a:rPr>
              <a:t>an cause sex to be painful for you </a:t>
            </a:r>
          </a:p>
          <a:p>
            <a:pPr marL="182667" indent="-182667">
              <a:lnSpc>
                <a:spcPct val="100000"/>
              </a:lnSpc>
              <a:spcAft>
                <a:spcPts val="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pain when weeing and repeated infections</a:t>
            </a:r>
            <a:endParaRPr lang="en-US" sz="1200" dirty="0">
              <a:latin typeface="+mn-lt"/>
              <a:ea typeface="Calibri" panose="020F0502020204030204" pitchFamily="34" charset="0"/>
              <a:cs typeface="Times New Roman" panose="02020603050405020304" pitchFamily="18" charset="0"/>
            </a:endParaRPr>
          </a:p>
          <a:p>
            <a:pPr marL="182667" indent="-182667">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body aches and pains – when your body feels sore </a:t>
            </a:r>
          </a:p>
          <a:p>
            <a:pPr marL="182667" indent="-182667">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headaches.</a:t>
            </a:r>
          </a:p>
          <a:p>
            <a:pPr>
              <a:lnSpc>
                <a:spcPct val="100000"/>
              </a:lnSpc>
              <a:spcAft>
                <a:spcPts val="0"/>
              </a:spcAft>
            </a:pPr>
            <a:r>
              <a:rPr lang="en-AU" sz="1200" dirty="0">
                <a:latin typeface="+mn-lt"/>
              </a:rPr>
              <a:t>Many women have these symptoms.</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13</a:t>
            </a:fld>
            <a:endParaRPr lang="en-AU"/>
          </a:p>
        </p:txBody>
      </p:sp>
    </p:spTree>
    <p:extLst>
      <p:ext uri="{BB962C8B-B14F-4D97-AF65-F5344CB8AC3E}">
        <p14:creationId xmlns:p14="http://schemas.microsoft.com/office/powerpoint/2010/main" val="1471092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US" sz="1200" dirty="0">
                <a:latin typeface="+mn-lt"/>
                <a:ea typeface="Calibri" panose="020F0502020204030204" pitchFamily="34" charset="0"/>
                <a:cs typeface="Times New Roman" panose="02020603050405020304" pitchFamily="18" charset="0"/>
              </a:rPr>
              <a:t>You may also:</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Calibri" panose="020F0502020204030204" pitchFamily="34" charset="0"/>
                <a:cs typeface="Times New Roman" panose="02020603050405020304" pitchFamily="18" charset="0"/>
              </a:rPr>
              <a:t>feel tired more than usual</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cs typeface="Times New Roman" panose="02020603050405020304" pitchFamily="18" charset="0"/>
              </a:rPr>
              <a:t>Have trouble falling asleep or staying asleep.</a:t>
            </a:r>
            <a:endParaRPr lang="en-AU" sz="1200" kern="1200" dirty="0">
              <a:solidFill>
                <a:schemeClr val="tx1"/>
              </a:solidFill>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14</a:t>
            </a:fld>
            <a:endParaRPr lang="en-AU"/>
          </a:p>
        </p:txBody>
      </p:sp>
    </p:spTree>
    <p:extLst>
      <p:ext uri="{BB962C8B-B14F-4D97-AF65-F5344CB8AC3E}">
        <p14:creationId xmlns:p14="http://schemas.microsoft.com/office/powerpoint/2010/main" val="3007275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US" sz="1200" dirty="0">
                <a:latin typeface="+mn-lt"/>
                <a:ea typeface="Calibri" panose="020F0502020204030204" pitchFamily="34" charset="0"/>
                <a:cs typeface="Times New Roman" panose="02020603050405020304" pitchFamily="18" charset="0"/>
              </a:rPr>
              <a:t>You may also:</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Calibri" panose="020F0502020204030204" pitchFamily="34" charset="0"/>
                <a:cs typeface="Times New Roman" panose="02020603050405020304" pitchFamily="18" charset="0"/>
              </a:rPr>
              <a:t>feel grumpy or unhappy</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cs typeface="Times New Roman" panose="02020603050405020304" pitchFamily="18" charset="0"/>
              </a:rPr>
              <a:t>gain weight, especially around your waist.</a:t>
            </a:r>
            <a:endParaRPr lang="en-AU" sz="1200" kern="1200" dirty="0">
              <a:solidFill>
                <a:schemeClr val="tx1"/>
              </a:solidFill>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15</a:t>
            </a:fld>
            <a:endParaRPr lang="en-AU"/>
          </a:p>
        </p:txBody>
      </p:sp>
    </p:spTree>
    <p:extLst>
      <p:ext uri="{BB962C8B-B14F-4D97-AF65-F5344CB8AC3E}">
        <p14:creationId xmlns:p14="http://schemas.microsoft.com/office/powerpoint/2010/main" val="3058141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defTabSz="966612">
              <a:lnSpc>
                <a:spcPct val="100000"/>
              </a:lnSpc>
              <a:spcBef>
                <a:spcPts val="0"/>
              </a:spcBef>
              <a:spcAft>
                <a:spcPts val="0"/>
              </a:spcAft>
              <a:buFont typeface="Arial" panose="020B0604020202020204" pitchFamily="34" charset="0"/>
              <a:buChar char="•"/>
              <a:defRPr/>
            </a:pPr>
            <a:r>
              <a:rPr lang="en-US" sz="1200" dirty="0">
                <a:latin typeface="+mn-lt"/>
                <a:ea typeface="Calibri" panose="020F0502020204030204" pitchFamily="34" charset="0"/>
                <a:cs typeface="Times New Roman" panose="02020603050405020304" pitchFamily="18" charset="0"/>
              </a:rPr>
              <a:t>Each woman will have a different experience with menopause. </a:t>
            </a:r>
          </a:p>
          <a:p>
            <a:pPr marL="182667" marR="0" lvl="0" indent="-182667"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rgbClr val="000000"/>
                </a:solidFill>
                <a:latin typeface="+mn-lt"/>
              </a:rPr>
              <a:t>You may have no symptoms, you may have only a few symptoms, or you may have symptoms that you find very hard to cope with.</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16</a:t>
            </a:fld>
            <a:endParaRPr lang="en-AU"/>
          </a:p>
        </p:txBody>
      </p:sp>
    </p:spTree>
    <p:extLst>
      <p:ext uri="{BB962C8B-B14F-4D97-AF65-F5344CB8AC3E}">
        <p14:creationId xmlns:p14="http://schemas.microsoft.com/office/powerpoint/2010/main" val="1939347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The common symptoms, like feeling hot and sweaty, will often go away on their own. Many women can cope with these symptoms without any medical treatment.</a:t>
            </a:r>
            <a:r>
              <a:rPr lang="en-AU" sz="1200" dirty="0">
                <a:latin typeface="+mn-lt"/>
                <a:ea typeface="Calibri" panose="020F0502020204030204" pitchFamily="34" charset="0"/>
                <a:cs typeface="Times New Roman" panose="02020603050405020304" pitchFamily="18" charset="0"/>
              </a:rPr>
              <a:t>  </a:t>
            </a:r>
          </a:p>
          <a:p>
            <a:pPr marL="181240" indent="-18124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Some changes in your body, like a dry vagina, may be ongoing and may need medical treatment to help you cope with them.</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cs typeface="Times New Roman" panose="02020603050405020304" pitchFamily="18" charset="0"/>
              </a:rPr>
              <a:t>Let’s now talk about what we can do to ease the symptoms and feel better.</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17</a:t>
            </a:fld>
            <a:endParaRPr lang="en-AU"/>
          </a:p>
        </p:txBody>
      </p:sp>
    </p:spTree>
    <p:extLst>
      <p:ext uri="{BB962C8B-B14F-4D97-AF65-F5344CB8AC3E}">
        <p14:creationId xmlns:p14="http://schemas.microsoft.com/office/powerpoint/2010/main" val="838645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menopause symptoms bother you, you can try different things to feel better.</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18</a:t>
            </a:fld>
            <a:endParaRPr lang="en-AU"/>
          </a:p>
        </p:txBody>
      </p:sp>
    </p:spTree>
    <p:extLst>
      <p:ext uri="{BB962C8B-B14F-4D97-AF65-F5344CB8AC3E}">
        <p14:creationId xmlns:p14="http://schemas.microsoft.com/office/powerpoint/2010/main" val="3885233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US" sz="1200" dirty="0">
                <a:latin typeface="+mn-lt"/>
                <a:ea typeface="Calibri" panose="020F0502020204030204" pitchFamily="34" charset="0"/>
                <a:cs typeface="Times New Roman" panose="02020603050405020304" pitchFamily="18" charset="0"/>
              </a:rPr>
              <a:t>To feel better and to stay healthy during and after menopause:</a:t>
            </a:r>
            <a:endParaRPr lang="en-AU" sz="1200" dirty="0">
              <a:latin typeface="+mn-lt"/>
              <a:ea typeface="Calibri" panose="020F0502020204030204" pitchFamily="34" charset="0"/>
              <a:cs typeface="Times New Roman" panose="02020603050405020304" pitchFamily="18" charset="0"/>
            </a:endParaRPr>
          </a:p>
          <a:p>
            <a:pPr marL="180000" indent="-18000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eat healthy foods </a:t>
            </a:r>
            <a:r>
              <a:rPr lang="en-AU" sz="1200" dirty="0">
                <a:latin typeface="Calibri" panose="020F0502020204030204" pitchFamily="34" charset="0"/>
                <a:ea typeface="Calibri" panose="020F0502020204030204" pitchFamily="34" charset="0"/>
                <a:cs typeface="Times New Roman" panose="02020603050405020304" pitchFamily="18" charset="0"/>
              </a:rPr>
              <a:t>–</a:t>
            </a:r>
            <a:r>
              <a:rPr lang="en-US" sz="1200" dirty="0">
                <a:latin typeface="+mn-lt"/>
                <a:ea typeface="Calibri" panose="020F0502020204030204" pitchFamily="34" charset="0"/>
                <a:cs typeface="Times New Roman" panose="02020603050405020304" pitchFamily="18" charset="0"/>
              </a:rPr>
              <a:t> vegetables, fruit, whole grains, lean meats (with not much fat), fish, milk, and natural yoghurt</a:t>
            </a:r>
          </a:p>
          <a:p>
            <a:pPr marL="180000" indent="-18000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drink plenty of water </a:t>
            </a:r>
            <a:r>
              <a:rPr lang="en-AU" sz="1200" dirty="0">
                <a:latin typeface="Calibri" panose="020F0502020204030204" pitchFamily="34" charset="0"/>
                <a:ea typeface="Calibri" panose="020F0502020204030204" pitchFamily="34" charset="0"/>
                <a:cs typeface="Times New Roman" panose="02020603050405020304" pitchFamily="18" charset="0"/>
              </a:rPr>
              <a:t>–</a:t>
            </a:r>
            <a:r>
              <a:rPr lang="en-US" sz="1200" dirty="0">
                <a:latin typeface="+mn-lt"/>
                <a:ea typeface="Calibri" panose="020F0502020204030204" pitchFamily="34" charset="0"/>
                <a:cs typeface="Times New Roman" panose="02020603050405020304" pitchFamily="18" charset="0"/>
              </a:rPr>
              <a:t> </a:t>
            </a:r>
            <a:r>
              <a:rPr lang="en-AU" sz="1200" dirty="0">
                <a:latin typeface="+mn-lt"/>
              </a:rPr>
              <a:t>aim for 2 litres, which is 8 cups, of fluids a day, most of it water</a:t>
            </a:r>
            <a:endParaRPr lang="en-AU" sz="1200" dirty="0">
              <a:latin typeface="+mn-lt"/>
              <a:ea typeface="Calibri" panose="020F0502020204030204" pitchFamily="34" charset="0"/>
              <a:cs typeface="Times New Roman" panose="02020603050405020304" pitchFamily="18" charset="0"/>
            </a:endParaRPr>
          </a:p>
          <a:p>
            <a:pPr marL="180000" indent="-18000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don’t smoke.</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19</a:t>
            </a:fld>
            <a:endParaRPr lang="en-AU"/>
          </a:p>
        </p:txBody>
      </p:sp>
    </p:spTree>
    <p:extLst>
      <p:ext uri="{BB962C8B-B14F-4D97-AF65-F5344CB8AC3E}">
        <p14:creationId xmlns:p14="http://schemas.microsoft.com/office/powerpoint/2010/main" val="1575624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a:lnSpc>
                <a:spcPct val="100000"/>
              </a:lnSpc>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Move every day. For example, go for walks, exercise, work in the garden, swim, dance.</a:t>
            </a:r>
            <a:endParaRPr lang="en-AU" sz="1200" dirty="0">
              <a:latin typeface="+mn-lt"/>
              <a:ea typeface="Calibri" panose="020F0502020204030204" pitchFamily="34" charset="0"/>
              <a:cs typeface="Times New Roman" panose="02020603050405020304" pitchFamily="18" charset="0"/>
            </a:endParaRPr>
          </a:p>
          <a:p>
            <a:pPr marL="182667" indent="-182667">
              <a:lnSpc>
                <a:spcPct val="100000"/>
              </a:lnSpc>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Get around 8 hours of sleep every night.</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20</a:t>
            </a:fld>
            <a:endParaRPr lang="en-AU"/>
          </a:p>
        </p:txBody>
      </p:sp>
    </p:spTree>
    <p:extLst>
      <p:ext uri="{BB962C8B-B14F-4D97-AF65-F5344CB8AC3E}">
        <p14:creationId xmlns:p14="http://schemas.microsoft.com/office/powerpoint/2010/main" val="721673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Try to stay cool:</a:t>
            </a:r>
            <a:endParaRPr lang="en-AU" sz="1200" dirty="0">
              <a:latin typeface="+mn-lt"/>
              <a:ea typeface="Calibri" panose="020F0502020204030204" pitchFamily="34" charset="0"/>
              <a:cs typeface="Calibri" panose="020F0502020204030204" pitchFamily="34" charset="0"/>
            </a:endParaRPr>
          </a:p>
          <a:p>
            <a:pPr marL="380556" lvl="1" indent="-180000">
              <a:lnSpc>
                <a:spcPct val="100000"/>
              </a:lnSpc>
              <a:spcAft>
                <a:spcPts val="0"/>
              </a:spcAft>
              <a:buFont typeface="Calibri" panose="020F0502020204030204" pitchFamily="34" charset="0"/>
              <a:buChar char="-"/>
            </a:pPr>
            <a:r>
              <a:rPr lang="en-AU" sz="1200" dirty="0">
                <a:solidFill>
                  <a:srgbClr val="000000"/>
                </a:solidFill>
                <a:latin typeface="+mn-lt"/>
                <a:ea typeface="Calibri" panose="020F0502020204030204" pitchFamily="34" charset="0"/>
                <a:cs typeface="Calibri" panose="020F0502020204030204" pitchFamily="34" charset="0"/>
              </a:rPr>
              <a:t>use </a:t>
            </a:r>
            <a:r>
              <a:rPr lang="en-AU" sz="1200" dirty="0">
                <a:latin typeface="+mn-lt"/>
                <a:ea typeface="Calibri" panose="020F0502020204030204" pitchFamily="34" charset="0"/>
                <a:cs typeface="Calibri" panose="020F0502020204030204" pitchFamily="34" charset="0"/>
              </a:rPr>
              <a:t>fans or air conditioning, hand fans and water sprays</a:t>
            </a:r>
            <a:endParaRPr lang="en-AU" sz="1200" dirty="0">
              <a:solidFill>
                <a:srgbClr val="000000"/>
              </a:solidFill>
              <a:latin typeface="+mn-lt"/>
              <a:ea typeface="Calibri" panose="020F0502020204030204" pitchFamily="34" charset="0"/>
              <a:cs typeface="Calibri" panose="020F0502020204030204" pitchFamily="34" charset="0"/>
            </a:endParaRPr>
          </a:p>
          <a:p>
            <a:pPr marL="380556" lvl="1" indent="-180000">
              <a:lnSpc>
                <a:spcPct val="100000"/>
              </a:lnSpc>
              <a:spcAft>
                <a:spcPts val="0"/>
              </a:spcAft>
              <a:buFont typeface="Calibri" panose="020F0502020204030204" pitchFamily="34" charset="0"/>
              <a:buChar char="-"/>
            </a:pPr>
            <a:r>
              <a:rPr lang="en-AU" sz="1200" dirty="0">
                <a:solidFill>
                  <a:srgbClr val="000000"/>
                </a:solidFill>
                <a:latin typeface="+mn-lt"/>
                <a:ea typeface="Calibri" panose="020F0502020204030204" pitchFamily="34" charset="0"/>
                <a:cs typeface="Calibri" panose="020F0502020204030204" pitchFamily="34" charset="0"/>
              </a:rPr>
              <a:t>wear layers of clothing that you can easily take off when you are hot</a:t>
            </a:r>
          </a:p>
          <a:p>
            <a:pPr marL="380556" lvl="1" indent="-180000">
              <a:lnSpc>
                <a:spcPct val="100000"/>
              </a:lnSpc>
              <a:spcAft>
                <a:spcPts val="0"/>
              </a:spcAft>
              <a:buFont typeface="Calibri" panose="020F0502020204030204" pitchFamily="34" charset="0"/>
              <a:buChar char="-"/>
            </a:pPr>
            <a:r>
              <a:rPr lang="en-AU" sz="1200" dirty="0">
                <a:solidFill>
                  <a:srgbClr val="000000"/>
                </a:solidFill>
                <a:latin typeface="+mn-lt"/>
                <a:ea typeface="Calibri" panose="020F0502020204030204" pitchFamily="34" charset="0"/>
                <a:cs typeface="Calibri" panose="020F0502020204030204" pitchFamily="34" charset="0"/>
              </a:rPr>
              <a:t>have cold drinks.</a:t>
            </a:r>
            <a:endParaRPr lang="en-AU" sz="1200" dirty="0">
              <a:latin typeface="+mn-lt"/>
              <a:ea typeface="Calibri" panose="020F0502020204030204" pitchFamily="34" charset="0"/>
              <a:cs typeface="Times New Roman" panose="02020603050405020304" pitchFamily="18" charset="0"/>
            </a:endParaRPr>
          </a:p>
          <a:p>
            <a:pPr marL="182667" indent="-182667">
              <a:lnSpc>
                <a:spcPct val="100000"/>
              </a:lnSpc>
              <a:spcAft>
                <a:spcPts val="0"/>
              </a:spcAft>
              <a:buFont typeface="Arial" panose="020B0604020202020204" pitchFamily="34" charset="0"/>
              <a:buChar char="•"/>
            </a:pPr>
            <a:r>
              <a:rPr lang="en-AU" sz="1200" dirty="0">
                <a:effectLst/>
                <a:latin typeface="+mn-lt"/>
              </a:rPr>
              <a:t>Use lubricants. Lubricants are special gels, liquids and oils that you can apply inside your vagina and on your partner's penis to make the vagina more moist and to avoid pain during sex. You can buy them at the pharmacy or supermarket.</a:t>
            </a:r>
            <a:endParaRPr lang="en-AU"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dirty="0">
                <a:latin typeface="+mn-lt"/>
              </a:rPr>
              <a:t>Note to the facilitator: you may omit the message about lubricants or deliver it differently if the wording provided is not appropriate for the participants.</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21</a:t>
            </a:fld>
            <a:endParaRPr lang="en-AU"/>
          </a:p>
        </p:txBody>
      </p:sp>
    </p:spTree>
    <p:extLst>
      <p:ext uri="{BB962C8B-B14F-4D97-AF65-F5344CB8AC3E}">
        <p14:creationId xmlns:p14="http://schemas.microsoft.com/office/powerpoint/2010/main" val="245905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US" sz="1200" dirty="0">
                <a:latin typeface="+mn-lt"/>
                <a:ea typeface="Calibri" panose="020F0502020204030204" pitchFamily="34" charset="0"/>
                <a:cs typeface="Times New Roman" panose="02020603050405020304" pitchFamily="18" charset="0"/>
              </a:rPr>
              <a:t>Today we’ll talk about </a:t>
            </a:r>
            <a:r>
              <a:rPr lang="en-US" sz="1200" b="0" dirty="0">
                <a:latin typeface="+mn-lt"/>
                <a:ea typeface="Calibri" panose="020F0502020204030204" pitchFamily="34" charset="0"/>
                <a:cs typeface="Times New Roman" panose="02020603050405020304" pitchFamily="18" charset="0"/>
              </a:rPr>
              <a:t>menopause:</a:t>
            </a:r>
            <a:endParaRPr lang="en-AU" sz="1200" b="0" dirty="0">
              <a:latin typeface="+mn-lt"/>
              <a:ea typeface="Calibri" panose="020F0502020204030204" pitchFamily="34" charset="0"/>
              <a:cs typeface="Times New Roman" panose="02020603050405020304" pitchFamily="18" charset="0"/>
            </a:endParaRPr>
          </a:p>
          <a:p>
            <a:pPr marL="180000" indent="-18000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what it is</a:t>
            </a:r>
            <a:endParaRPr lang="en-AU" sz="1200" dirty="0">
              <a:latin typeface="+mn-lt"/>
              <a:ea typeface="Calibri" panose="020F0502020204030204" pitchFamily="34" charset="0"/>
              <a:cs typeface="Times New Roman" panose="02020603050405020304" pitchFamily="18" charset="0"/>
            </a:endParaRPr>
          </a:p>
          <a:p>
            <a:pPr marL="180000" indent="-18000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why and when it happens</a:t>
            </a:r>
            <a:endParaRPr lang="en-AU" sz="1200" dirty="0">
              <a:latin typeface="+mn-lt"/>
              <a:ea typeface="Calibri" panose="020F0502020204030204" pitchFamily="34" charset="0"/>
              <a:cs typeface="Times New Roman" panose="02020603050405020304" pitchFamily="18" charset="0"/>
            </a:endParaRPr>
          </a:p>
          <a:p>
            <a:pPr marL="180000" indent="-18000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what the symptoms of menopause are and how to manage them</a:t>
            </a:r>
            <a:endParaRPr lang="en-AU" sz="1200" dirty="0">
              <a:latin typeface="+mn-lt"/>
              <a:ea typeface="Calibri" panose="020F0502020204030204" pitchFamily="34" charset="0"/>
              <a:cs typeface="Times New Roman" panose="02020603050405020304" pitchFamily="18" charset="0"/>
            </a:endParaRPr>
          </a:p>
          <a:p>
            <a:pPr marL="180000" indent="-18000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how to take care of your health during and after menopause.</a:t>
            </a:r>
            <a:endParaRPr lang="en-AU" sz="1200" dirty="0">
              <a:latin typeface="+mn-lt"/>
              <a:ea typeface="Calibri" panose="020F0502020204030204" pitchFamily="34" charset="0"/>
              <a:cs typeface="Times New Roman" panose="02020603050405020304" pitchFamily="18" charset="0"/>
            </a:endParaRPr>
          </a:p>
          <a:p>
            <a:pPr>
              <a:lnSpc>
                <a:spcPct val="100000"/>
              </a:lnSpc>
              <a:spcAft>
                <a:spcPts val="0"/>
              </a:spcAft>
            </a:pPr>
            <a:endParaRPr lang="en-AU" sz="1200" dirty="0">
              <a:latin typeface="+mn-lt"/>
            </a:endParaRPr>
          </a:p>
          <a:p>
            <a:pPr>
              <a:lnSpc>
                <a:spcPct val="100000"/>
              </a:lnSpc>
              <a:spcAft>
                <a:spcPts val="0"/>
              </a:spcAft>
            </a:pPr>
            <a:r>
              <a:rPr lang="en-AU" sz="1200" i="1" dirty="0">
                <a:latin typeface="+mn-lt"/>
              </a:rPr>
              <a:t>Note to the facilitator: participants from some cultures may find certain health messages confronting, such as discussions about sex and contraception. You may choose not to deliver those messages or change the way you deliver them to suit the participants.</a:t>
            </a:r>
          </a:p>
          <a:p>
            <a:pPr>
              <a:lnSpc>
                <a:spcPct val="100000"/>
              </a:lnSpc>
              <a:spcAft>
                <a:spcPts val="0"/>
              </a:spcAft>
            </a:pPr>
            <a:r>
              <a:rPr lang="en-AU" sz="1200" i="1" u="none" dirty="0">
                <a:solidFill>
                  <a:srgbClr val="000000"/>
                </a:solidFill>
              </a:rPr>
              <a:t>Choose a few questions (examples below) to lead a brief group discussion </a:t>
            </a:r>
            <a:r>
              <a:rPr lang="en-AU" sz="1200" b="0" i="1" u="none" dirty="0">
                <a:solidFill>
                  <a:srgbClr val="000000"/>
                </a:solidFill>
              </a:rPr>
              <a:t>on</a:t>
            </a:r>
            <a:r>
              <a:rPr lang="en-AU" sz="1200" b="0" i="1" dirty="0"/>
              <a:t> what the participants know about menopause and its impact on their health.</a:t>
            </a:r>
          </a:p>
          <a:p>
            <a:pPr defTabSz="966612">
              <a:spcAft>
                <a:spcPts val="0"/>
              </a:spcAft>
              <a:defRPr/>
            </a:pPr>
            <a:endParaRPr lang="en-AU" sz="1200" dirty="0"/>
          </a:p>
          <a:p>
            <a:pPr defTabSz="966612">
              <a:spcAft>
                <a:spcPts val="0"/>
              </a:spcAft>
              <a:defRPr/>
            </a:pPr>
            <a:r>
              <a:rPr lang="en-AU" sz="1200" i="1" dirty="0"/>
              <a:t>Questions to consider:</a:t>
            </a:r>
          </a:p>
          <a:p>
            <a:pPr marL="180000" indent="-180000" defTabSz="966612">
              <a:spcAft>
                <a:spcPts val="0"/>
              </a:spcAft>
              <a:buFontTx/>
              <a:buAutoNum type="arabicPeriod"/>
              <a:defRPr/>
            </a:pPr>
            <a:r>
              <a:rPr lang="en-AU" sz="1200" i="1" dirty="0"/>
              <a:t>What is menopause?</a:t>
            </a:r>
          </a:p>
          <a:p>
            <a:pPr marL="180000" indent="-180000" defTabSz="966612">
              <a:spcAft>
                <a:spcPts val="0"/>
              </a:spcAft>
              <a:buFontTx/>
              <a:buAutoNum type="arabicPeriod"/>
              <a:defRPr/>
            </a:pPr>
            <a:r>
              <a:rPr lang="en-US" sz="1200" i="1" dirty="0">
                <a:ea typeface="Calibri" panose="020F0502020204030204" pitchFamily="34" charset="0"/>
                <a:cs typeface="Times New Roman" panose="02020603050405020304" pitchFamily="18" charset="0"/>
              </a:rPr>
              <a:t>Is it polite to discuss menopause in your home country?</a:t>
            </a:r>
          </a:p>
          <a:p>
            <a:pPr marL="180000" indent="-180000" defTabSz="966612">
              <a:spcAft>
                <a:spcPts val="0"/>
              </a:spcAft>
              <a:buFontTx/>
              <a:buAutoNum type="arabicPeriod"/>
              <a:defRPr/>
            </a:pPr>
            <a:r>
              <a:rPr lang="en-US" sz="1200" i="1" dirty="0">
                <a:ea typeface="Calibri" panose="020F0502020204030204" pitchFamily="34" charset="0"/>
                <a:cs typeface="Times New Roman" panose="02020603050405020304" pitchFamily="18" charset="0"/>
              </a:rPr>
              <a:t>Is it easy/do you feel comfortable to talk about menopause?</a:t>
            </a:r>
          </a:p>
          <a:p>
            <a:pPr marL="180000" indent="-180000" defTabSz="966612">
              <a:spcAft>
                <a:spcPts val="0"/>
              </a:spcAft>
              <a:buFontTx/>
              <a:buAutoNum type="arabicPeriod"/>
              <a:defRPr/>
            </a:pPr>
            <a:r>
              <a:rPr lang="en-US" sz="1200" i="1" dirty="0">
                <a:ea typeface="Calibri" panose="020F0502020204030204" pitchFamily="34" charset="0"/>
                <a:cs typeface="Times New Roman" panose="02020603050405020304" pitchFamily="18" charset="0"/>
              </a:rPr>
              <a:t>Are you/Were you afraid of menopause or are you/were you looking forward to it? </a:t>
            </a:r>
          </a:p>
          <a:p>
            <a:pPr marL="180000" indent="-180000" defTabSz="966612">
              <a:spcAft>
                <a:spcPts val="0"/>
              </a:spcAft>
              <a:buFontTx/>
              <a:buAutoNum type="arabicPeriod"/>
              <a:defRPr/>
            </a:pPr>
            <a:r>
              <a:rPr lang="en-US" sz="1200" i="1" dirty="0">
                <a:ea typeface="Calibri" panose="020F0502020204030204" pitchFamily="34" charset="0"/>
                <a:cs typeface="Times New Roman" panose="02020603050405020304" pitchFamily="18" charset="0"/>
              </a:rPr>
              <a:t>Where do you get information about menopause (e.g., older family members, resources from your home country)?</a:t>
            </a:r>
          </a:p>
          <a:p>
            <a:pPr marL="180000" indent="-180000" defTabSz="966612">
              <a:spcAft>
                <a:spcPts val="0"/>
              </a:spcAft>
              <a:buFontTx/>
              <a:buAutoNum type="arabicPeriod"/>
              <a:defRPr/>
            </a:pPr>
            <a:r>
              <a:rPr lang="en-US" sz="1200" i="1" dirty="0">
                <a:ea typeface="Calibri" panose="020F0502020204030204" pitchFamily="34" charset="0"/>
                <a:cs typeface="Times New Roman" panose="02020603050405020304" pitchFamily="18" charset="0"/>
              </a:rPr>
              <a:t>What menopause symptoms have you experienced?</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4</a:t>
            </a:fld>
            <a:endParaRPr lang="en-AU"/>
          </a:p>
        </p:txBody>
      </p:sp>
    </p:spTree>
    <p:extLst>
      <p:ext uri="{BB962C8B-B14F-4D97-AF65-F5344CB8AC3E}">
        <p14:creationId xmlns:p14="http://schemas.microsoft.com/office/powerpoint/2010/main" val="2431635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Try things like yoga or meditation to help you relax. </a:t>
            </a:r>
            <a:endParaRPr lang="en-AU" sz="1200" dirty="0">
              <a:latin typeface="+mn-lt"/>
              <a:ea typeface="Calibri" panose="020F0502020204030204" pitchFamily="34" charset="0"/>
              <a:cs typeface="Times New Roman" panose="02020603050405020304" pitchFamily="18" charset="0"/>
            </a:endParaRPr>
          </a:p>
          <a:p>
            <a:pPr marL="180000" indent="-18000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Connect with other people – spend time with your family, call your friends or go for a walk or a meal with them, chat with neighbours.</a:t>
            </a:r>
            <a:endParaRPr lang="en-AU" sz="1200" dirty="0">
              <a:latin typeface="+mn-lt"/>
              <a:ea typeface="Calibri" panose="020F0502020204030204" pitchFamily="34" charset="0"/>
              <a:cs typeface="Times New Roman" panose="02020603050405020304" pitchFamily="18" charset="0"/>
            </a:endParaRPr>
          </a:p>
          <a:p>
            <a:endParaRPr lang="en-AU" dirty="0">
              <a:latin typeface="+mn-lt"/>
            </a:endParaRPr>
          </a:p>
        </p:txBody>
      </p:sp>
      <p:sp>
        <p:nvSpPr>
          <p:cNvPr id="4" name="Slide Number Placeholder 3"/>
          <p:cNvSpPr>
            <a:spLocks noGrp="1"/>
          </p:cNvSpPr>
          <p:nvPr>
            <p:ph type="sldNum" sz="quarter" idx="5"/>
          </p:nvPr>
        </p:nvSpPr>
        <p:spPr/>
        <p:txBody>
          <a:bodyPr/>
          <a:lstStyle/>
          <a:p>
            <a:fld id="{B02489DC-F5E1-4FAC-B96F-3DC05099ACA7}" type="slidenum">
              <a:rPr lang="en-AU" smtClean="0"/>
              <a:t>22</a:t>
            </a:fld>
            <a:endParaRPr lang="en-AU"/>
          </a:p>
        </p:txBody>
      </p:sp>
    </p:spTree>
    <p:extLst>
      <p:ext uri="{BB962C8B-B14F-4D97-AF65-F5344CB8AC3E}">
        <p14:creationId xmlns:p14="http://schemas.microsoft.com/office/powerpoint/2010/main" val="3113976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defTabSz="966612">
              <a:buFont typeface="Arial" panose="020B0604020202020204" pitchFamily="34" charset="0"/>
              <a:buChar char="•"/>
              <a:defRPr/>
            </a:pPr>
            <a:r>
              <a:rPr lang="en-US" sz="1200" dirty="0">
                <a:latin typeface="+mn-lt"/>
                <a:ea typeface="Calibri" panose="020F0502020204030204" pitchFamily="34" charset="0"/>
                <a:cs typeface="Times New Roman" panose="02020603050405020304" pitchFamily="18" charset="0"/>
              </a:rPr>
              <a:t>You may know things from your home country and your culture that may help you cope with your symptoms of menopause. </a:t>
            </a:r>
          </a:p>
          <a:p>
            <a:pPr marL="180000" indent="-180000" defTabSz="966612">
              <a:buFont typeface="Arial" panose="020B0604020202020204" pitchFamily="34" charset="0"/>
              <a:buChar char="•"/>
              <a:defRPr/>
            </a:pPr>
            <a:r>
              <a:rPr lang="en-US" sz="1200" dirty="0">
                <a:latin typeface="+mn-lt"/>
                <a:ea typeface="Calibri" panose="020F0502020204030204" pitchFamily="34" charset="0"/>
                <a:cs typeface="Times New Roman" panose="02020603050405020304" pitchFamily="18" charset="0"/>
              </a:rPr>
              <a:t>Some of those things are OK but some may not be safe. Talk to your doctor or nurse if you’re not sure about them.</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23</a:t>
            </a:fld>
            <a:endParaRPr lang="en-AU"/>
          </a:p>
        </p:txBody>
      </p:sp>
    </p:spTree>
    <p:extLst>
      <p:ext uri="{BB962C8B-B14F-4D97-AF65-F5344CB8AC3E}">
        <p14:creationId xmlns:p14="http://schemas.microsoft.com/office/powerpoint/2010/main" val="2967880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latin typeface="+mn-lt"/>
                <a:ea typeface="Calibri" panose="020F0502020204030204" pitchFamily="34" charset="0"/>
                <a:cs typeface="Times New Roman" panose="02020603050405020304" pitchFamily="18" charset="0"/>
              </a:rPr>
              <a:t>Talk to your doctor or nurse if:</a:t>
            </a:r>
          </a:p>
          <a:p>
            <a:pPr marL="181240" indent="-181240" defTabSz="966612">
              <a:buFont typeface="Arial" panose="020B0604020202020204" pitchFamily="34" charset="0"/>
              <a:buChar char="•"/>
              <a:defRPr/>
            </a:pPr>
            <a:r>
              <a:rPr lang="en-US" sz="1200" dirty="0">
                <a:latin typeface="+mn-lt"/>
                <a:ea typeface="Calibri" panose="020F0502020204030204" pitchFamily="34" charset="0"/>
                <a:cs typeface="Times New Roman" panose="02020603050405020304" pitchFamily="18" charset="0"/>
              </a:rPr>
              <a:t>it’s too hard for you to cope with menopause </a:t>
            </a:r>
          </a:p>
          <a:p>
            <a:pPr marL="181240" indent="-181240" defTabSz="966612">
              <a:buFont typeface="Arial" panose="020B0604020202020204" pitchFamily="34" charset="0"/>
              <a:buChar char="•"/>
              <a:defRPr/>
            </a:pPr>
            <a:r>
              <a:rPr lang="en-US" sz="1200" dirty="0">
                <a:latin typeface="+mn-lt"/>
                <a:ea typeface="Calibri" panose="020F0502020204030204" pitchFamily="34" charset="0"/>
                <a:cs typeface="Times New Roman" panose="02020603050405020304" pitchFamily="18" charset="0"/>
              </a:rPr>
              <a:t>menopause symptoms are bothering you or stopping you from doing what you want to do in your everyday life</a:t>
            </a:r>
          </a:p>
          <a:p>
            <a:pPr marL="181240" indent="-181240" defTabSz="966612">
              <a:buFont typeface="Arial" panose="020B0604020202020204" pitchFamily="34" charset="0"/>
              <a:buChar char="•"/>
              <a:defRPr/>
            </a:pPr>
            <a:r>
              <a:rPr lang="en-US" sz="1200" dirty="0">
                <a:latin typeface="+mn-lt"/>
                <a:ea typeface="Calibri" panose="020F0502020204030204" pitchFamily="34" charset="0"/>
                <a:cs typeface="Times New Roman" panose="02020603050405020304" pitchFamily="18" charset="0"/>
              </a:rPr>
              <a:t>you are worried about your health.</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24</a:t>
            </a:fld>
            <a:endParaRPr lang="en-AU"/>
          </a:p>
        </p:txBody>
      </p:sp>
    </p:spTree>
    <p:extLst>
      <p:ext uri="{BB962C8B-B14F-4D97-AF65-F5344CB8AC3E}">
        <p14:creationId xmlns:p14="http://schemas.microsoft.com/office/powerpoint/2010/main" val="423284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en-AU" sz="1200" dirty="0">
                <a:effectLst/>
                <a:latin typeface="+mn-lt"/>
              </a:rPr>
              <a:t>In Australia, there are different treatments available to help you cope with the menopause symptoms.</a:t>
            </a:r>
          </a:p>
          <a:p>
            <a:pPr marL="181240" indent="-181240">
              <a:lnSpc>
                <a:spcPct val="100000"/>
              </a:lnSpc>
              <a:spcAft>
                <a:spcPts val="0"/>
              </a:spcAft>
              <a:buFont typeface="Arial" panose="020B0604020202020204" pitchFamily="34" charset="0"/>
              <a:buChar char="•"/>
            </a:pPr>
            <a:r>
              <a:rPr lang="en-AU" sz="1200" dirty="0">
                <a:effectLst/>
                <a:latin typeface="+mn-lt"/>
              </a:rPr>
              <a:t>Make an appointment to see </a:t>
            </a:r>
            <a:r>
              <a:rPr lang="en-AU" sz="1200" dirty="0">
                <a:latin typeface="+mn-lt"/>
                <a:ea typeface="Calibri" panose="020F0502020204030204" pitchFamily="34" charset="0"/>
                <a:cs typeface="Times New Roman" panose="02020603050405020304" pitchFamily="18" charset="0"/>
              </a:rPr>
              <a:t>your doctor or nurse to talk about different options and find a treatment that is right for you.</a:t>
            </a:r>
          </a:p>
          <a:p>
            <a:pPr marL="181240" indent="-181240">
              <a:lnSpc>
                <a:spcPct val="100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A doctor can also recommend medicine for you to help you feel better.</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25</a:t>
            </a:fld>
            <a:endParaRPr lang="en-AU"/>
          </a:p>
        </p:txBody>
      </p:sp>
    </p:spTree>
    <p:extLst>
      <p:ext uri="{BB962C8B-B14F-4D97-AF65-F5344CB8AC3E}">
        <p14:creationId xmlns:p14="http://schemas.microsoft.com/office/powerpoint/2010/main" val="801224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mn-lt"/>
                <a:ea typeface="Calibri" panose="020F0502020204030204" pitchFamily="34" charset="0"/>
                <a:cs typeface="Times New Roman" panose="02020603050405020304" pitchFamily="18" charset="0"/>
              </a:rPr>
              <a:t>It’s very important that you stay healthy after menopause. </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26</a:t>
            </a:fld>
            <a:endParaRPr lang="en-AU"/>
          </a:p>
        </p:txBody>
      </p:sp>
    </p:spTree>
    <p:extLst>
      <p:ext uri="{BB962C8B-B14F-4D97-AF65-F5344CB8AC3E}">
        <p14:creationId xmlns:p14="http://schemas.microsoft.com/office/powerpoint/2010/main" val="2590669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sz="1200" dirty="0">
                <a:latin typeface="+mn-lt"/>
                <a:ea typeface="Calibri" panose="020F0502020204030204" pitchFamily="34" charset="0"/>
                <a:cs typeface="Times New Roman" panose="02020603050405020304" pitchFamily="18" charset="0"/>
              </a:rPr>
              <a:t>Your health changes after menopause. You have more chance of getting these illnesses: </a:t>
            </a:r>
          </a:p>
          <a:p>
            <a:pPr marL="181240" indent="-181240" defTabSz="966612">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heart disease – for example, a heart attack or a stroke</a:t>
            </a:r>
          </a:p>
          <a:p>
            <a:pPr marL="181240" indent="-181240" defTabSz="966612">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osteoporosis – when your bones become weak and can break more easily</a:t>
            </a:r>
          </a:p>
          <a:p>
            <a:pPr marL="181240" indent="-181240" defTabSz="966612">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type 2 diabetes – when there’s too much sugar in your blood, which can damage some parts of your body</a:t>
            </a:r>
          </a:p>
          <a:p>
            <a:pPr marL="181240" indent="-181240" defTabSz="966612">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dementia – an illness that affects your brain</a:t>
            </a:r>
          </a:p>
          <a:p>
            <a:pPr marL="181240" indent="-181240" defTabSz="966612">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some cancers.</a:t>
            </a:r>
          </a:p>
          <a:p>
            <a:pPr marL="0" indent="0" defTabSz="966612">
              <a:buFont typeface="Arial" panose="020B0604020202020204" pitchFamily="34" charset="0"/>
              <a:buNone/>
              <a:defRPr/>
            </a:pPr>
            <a:r>
              <a:rPr lang="en-AU" sz="1200" dirty="0">
                <a:latin typeface="+mn-lt"/>
                <a:ea typeface="Calibri" panose="020F0502020204030204" pitchFamily="34" charset="0"/>
                <a:cs typeface="Times New Roman" panose="02020603050405020304" pitchFamily="18" charset="0"/>
              </a:rPr>
              <a:t>It’s very important that you take care of your health after menopause.</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27</a:t>
            </a:fld>
            <a:endParaRPr lang="en-AU"/>
          </a:p>
        </p:txBody>
      </p:sp>
    </p:spTree>
    <p:extLst>
      <p:ext uri="{BB962C8B-B14F-4D97-AF65-F5344CB8AC3E}">
        <p14:creationId xmlns:p14="http://schemas.microsoft.com/office/powerpoint/2010/main" val="3694867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mn-lt"/>
                <a:ea typeface="Calibri" panose="020F0502020204030204" pitchFamily="34" charset="0"/>
                <a:cs typeface="Times New Roman" panose="02020603050405020304" pitchFamily="18" charset="0"/>
              </a:rPr>
              <a:t>There are many things you can do that will help you stay healthy after menopause.</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28</a:t>
            </a:fld>
            <a:endParaRPr lang="en-AU"/>
          </a:p>
        </p:txBody>
      </p:sp>
    </p:spTree>
    <p:extLst>
      <p:ext uri="{BB962C8B-B14F-4D97-AF65-F5344CB8AC3E}">
        <p14:creationId xmlns:p14="http://schemas.microsoft.com/office/powerpoint/2010/main" val="4156427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Try to keep a healthy weight.</a:t>
            </a:r>
          </a:p>
          <a:p>
            <a:pPr marL="181240" indent="-181240" defTabSz="966612">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Eat healthy foods, such as colourful fruit and vegetables, whole grains, lean meat, chicken, fish, tofu, nuts and seeds, milk, yoghurt.</a:t>
            </a:r>
          </a:p>
          <a:p>
            <a:pPr marL="181240" indent="-181240" defTabSz="966612">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Limit:</a:t>
            </a:r>
          </a:p>
          <a:p>
            <a:pPr marL="381600" lvl="1" indent="-181240" defTabSz="966612">
              <a:buFontTx/>
              <a:buChar char="-"/>
              <a:defRPr/>
            </a:pPr>
            <a:r>
              <a:rPr lang="en-AU" sz="1200" dirty="0">
                <a:latin typeface="+mn-lt"/>
                <a:ea typeface="Calibri" panose="020F0502020204030204" pitchFamily="34" charset="0"/>
                <a:cs typeface="Times New Roman" panose="02020603050405020304" pitchFamily="18" charset="0"/>
              </a:rPr>
              <a:t>sugary foods, such as cakes, cookies, pastries, lollies, chocolates</a:t>
            </a:r>
          </a:p>
          <a:p>
            <a:pPr marL="381600" lvl="1" indent="-181240" defTabSz="966612">
              <a:buFontTx/>
              <a:buChar char="-"/>
              <a:defRPr/>
            </a:pPr>
            <a:r>
              <a:rPr lang="en-AU" sz="1200" dirty="0">
                <a:latin typeface="+mn-lt"/>
                <a:ea typeface="Calibri" panose="020F0502020204030204" pitchFamily="34" charset="0"/>
                <a:cs typeface="Times New Roman" panose="02020603050405020304" pitchFamily="18" charset="0"/>
              </a:rPr>
              <a:t>sugary drinks, such as</a:t>
            </a:r>
            <a:r>
              <a:rPr lang="en-AU" sz="1200" dirty="0">
                <a:latin typeface="+mn-lt"/>
              </a:rPr>
              <a:t> soft drinks, cordials, sports and energy drinks</a:t>
            </a:r>
            <a:endParaRPr lang="en-AU" sz="1200" dirty="0">
              <a:latin typeface="+mn-lt"/>
              <a:ea typeface="Calibri" panose="020F0502020204030204" pitchFamily="34" charset="0"/>
              <a:cs typeface="Times New Roman" panose="02020603050405020304" pitchFamily="18" charset="0"/>
            </a:endParaRPr>
          </a:p>
          <a:p>
            <a:pPr marL="381600" lvl="1" indent="-181240" defTabSz="966612">
              <a:buFontTx/>
              <a:buChar char="-"/>
              <a:defRPr/>
            </a:pPr>
            <a:r>
              <a:rPr lang="en-AU" sz="1200" dirty="0">
                <a:latin typeface="+mn-lt"/>
                <a:ea typeface="Calibri" panose="020F0502020204030204" pitchFamily="34" charset="0"/>
                <a:cs typeface="Times New Roman" panose="02020603050405020304" pitchFamily="18" charset="0"/>
              </a:rPr>
              <a:t>fried foods, such as potato chips, </a:t>
            </a:r>
            <a:r>
              <a:rPr lang="en-AU" sz="1200" dirty="0">
                <a:latin typeface="+mn-lt"/>
              </a:rPr>
              <a:t>fast-food burgers, crisps.</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29</a:t>
            </a:fld>
            <a:endParaRPr lang="en-AU"/>
          </a:p>
        </p:txBody>
      </p:sp>
    </p:spTree>
    <p:extLst>
      <p:ext uri="{BB962C8B-B14F-4D97-AF65-F5344CB8AC3E}">
        <p14:creationId xmlns:p14="http://schemas.microsoft.com/office/powerpoint/2010/main" val="2665007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If you drink alcohol, don’t drink more than 1 drink a day.</a:t>
            </a:r>
          </a:p>
          <a:p>
            <a:pPr marL="181240" indent="-181240" defTabSz="966612">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Don’t smoke.</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30</a:t>
            </a:fld>
            <a:endParaRPr lang="en-AU"/>
          </a:p>
        </p:txBody>
      </p:sp>
    </p:spTree>
    <p:extLst>
      <p:ext uri="{BB962C8B-B14F-4D97-AF65-F5344CB8AC3E}">
        <p14:creationId xmlns:p14="http://schemas.microsoft.com/office/powerpoint/2010/main" val="2085648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Do some exercise - try to do at least 30 minutes of exercise every day. </a:t>
            </a:r>
          </a:p>
          <a:p>
            <a:pPr marL="181240" indent="-181240">
              <a:lnSpc>
                <a:spcPct val="100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You can go for a walk, swim, cycle, work in the garden or do household tasks.</a:t>
            </a:r>
          </a:p>
          <a:p>
            <a:pPr marL="181240" indent="-181240">
              <a:lnSpc>
                <a:spcPct val="100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Don’t sit for a long time – try to get up and move every 30 minutes.</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31</a:t>
            </a:fld>
            <a:endParaRPr lang="en-AU"/>
          </a:p>
        </p:txBody>
      </p:sp>
    </p:spTree>
    <p:extLst>
      <p:ext uri="{BB962C8B-B14F-4D97-AF65-F5344CB8AC3E}">
        <p14:creationId xmlns:p14="http://schemas.microsoft.com/office/powerpoint/2010/main" val="281781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Menopause is a time of transition in your life. It’s when your final period happens and a new stage of your life without periods begins. You may use a different name for period, for example, monthly bleeding, spotting or staining.</a:t>
            </a:r>
            <a:endParaRPr lang="en-AU" sz="1200" dirty="0">
              <a:latin typeface="+mn-lt"/>
              <a:ea typeface="Calibri" panose="020F0502020204030204" pitchFamily="34" charset="0"/>
              <a:cs typeface="Times New Roman" panose="02020603050405020304" pitchFamily="18" charset="0"/>
            </a:endParaRPr>
          </a:p>
          <a:p>
            <a:pPr marL="180000" indent="-18000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Menopause is a natural thing. All women go through menopause.</a:t>
            </a:r>
            <a:r>
              <a:rPr lang="en-AU" sz="1200" dirty="0">
                <a:latin typeface="+mn-lt"/>
                <a:ea typeface="Calibri" panose="020F0502020204030204" pitchFamily="34" charset="0"/>
                <a:cs typeface="Times New Roman" panose="02020603050405020304" pitchFamily="18" charset="0"/>
              </a:rPr>
              <a:t>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mn-lt"/>
                <a:ea typeface="Calibri" panose="020F0502020204030204" pitchFamily="34" charset="0"/>
                <a:cs typeface="Times New Roman" panose="02020603050405020304" pitchFamily="18" charset="0"/>
              </a:rPr>
              <a:t>Menopause actually means the ceasing (end) of periods.</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5</a:t>
            </a:fld>
            <a:endParaRPr lang="en-AU"/>
          </a:p>
        </p:txBody>
      </p:sp>
    </p:spTree>
    <p:extLst>
      <p:ext uri="{BB962C8B-B14F-4D97-AF65-F5344CB8AC3E}">
        <p14:creationId xmlns:p14="http://schemas.microsoft.com/office/powerpoint/2010/main" val="1305678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To help you and your bones stay strong, do exercises like climbing stairs, jogging or brisk walking, skipping or dancing.</a:t>
            </a:r>
          </a:p>
          <a:p>
            <a:pPr marL="181240" indent="-181240">
              <a:lnSpc>
                <a:spcPct val="100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To help you stay flexible, do yoga, tai chi, stretching, or dancing.</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32</a:t>
            </a:fld>
            <a:endParaRPr lang="en-AU"/>
          </a:p>
        </p:txBody>
      </p:sp>
    </p:spTree>
    <p:extLst>
      <p:ext uri="{BB962C8B-B14F-4D97-AF65-F5344CB8AC3E}">
        <p14:creationId xmlns:p14="http://schemas.microsoft.com/office/powerpoint/2010/main" val="1612334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0000"/>
              </a:lnSpc>
              <a:spcAft>
                <a:spcPts val="0"/>
              </a:spcAft>
              <a:defRPr/>
            </a:pPr>
            <a:r>
              <a:rPr lang="en-AU" sz="1200" dirty="0">
                <a:latin typeface="+mn-lt"/>
                <a:ea typeface="Calibri" panose="020F0502020204030204" pitchFamily="34" charset="0"/>
                <a:cs typeface="Times New Roman" panose="02020603050405020304" pitchFamily="18" charset="0"/>
              </a:rPr>
              <a:t>Put a note in your calendar to visit your doctor at least once a year to check your health, even if you’re feeling well. The doctor will: </a:t>
            </a:r>
          </a:p>
          <a:p>
            <a:pPr marL="181240" indent="-181240" defTabSz="966612">
              <a:lnSpc>
                <a:spcPct val="100000"/>
              </a:lnSpc>
              <a:spcAft>
                <a:spcPts val="0"/>
              </a:spcAft>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check if your blood pressure and blood sugar are good </a:t>
            </a:r>
          </a:p>
          <a:p>
            <a:pPr marL="181240" indent="-181240" defTabSz="966612">
              <a:lnSpc>
                <a:spcPct val="100000"/>
              </a:lnSpc>
              <a:spcAft>
                <a:spcPts val="0"/>
              </a:spcAft>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check if your bones are still strong </a:t>
            </a:r>
          </a:p>
          <a:p>
            <a:pPr marL="181240" indent="-181240" defTabSz="966612">
              <a:lnSpc>
                <a:spcPct val="100000"/>
              </a:lnSpc>
              <a:spcAft>
                <a:spcPts val="0"/>
              </a:spcAft>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tell you what tests you should have to make sure there’s no cancer in your body. </a:t>
            </a:r>
          </a:p>
          <a:p>
            <a:pPr defTabSz="966612">
              <a:lnSpc>
                <a:spcPct val="100000"/>
              </a:lnSpc>
              <a:spcAft>
                <a:spcPts val="0"/>
              </a:spcAft>
              <a:defRPr/>
            </a:pPr>
            <a:r>
              <a:rPr lang="en-AU" sz="1200" dirty="0">
                <a:latin typeface="+mn-lt"/>
              </a:rPr>
              <a:t>If a health problem is found early, it will be easier to treat. This way you’ll have a better chance to get healthy again.</a:t>
            </a:r>
            <a:endParaRPr lang="en-AU" sz="1200" dirty="0">
              <a:latin typeface="+mn-lt"/>
              <a:ea typeface="Calibri" panose="020F0502020204030204" pitchFamily="34" charset="0"/>
              <a:cs typeface="Times New Roman" panose="02020603050405020304" pitchFamily="18" charset="0"/>
            </a:endParaRPr>
          </a:p>
          <a:p>
            <a:pPr>
              <a:lnSpc>
                <a:spcPct val="100000"/>
              </a:lnSpc>
              <a:spcAft>
                <a:spcPts val="0"/>
              </a:spcAft>
            </a:pPr>
            <a:endParaRPr lang="en-AU" sz="1200" dirty="0">
              <a:latin typeface="+mn-lt"/>
              <a:ea typeface="Calibri" panose="020F0502020204030204" pitchFamily="34" charset="0"/>
              <a:cs typeface="Times New Roman" panose="02020603050405020304" pitchFamily="18" charset="0"/>
            </a:endParaRPr>
          </a:p>
          <a:p>
            <a:pPr>
              <a:lnSpc>
                <a:spcPct val="100000"/>
              </a:lnSpc>
              <a:spcAft>
                <a:spcPts val="0"/>
              </a:spcAft>
            </a:pPr>
            <a:r>
              <a:rPr lang="en-AU" sz="1200" i="1" dirty="0">
                <a:latin typeface="+mn-lt"/>
                <a:ea typeface="Calibri" panose="020F0502020204030204" pitchFamily="34" charset="0"/>
                <a:cs typeface="Times New Roman" panose="02020603050405020304" pitchFamily="18" charset="0"/>
              </a:rPr>
              <a:t>Note to the facilitator: if the audience is familiar with health checks, you can mention the below checks. You may also choose to run the </a:t>
            </a:r>
            <a:r>
              <a:rPr lang="en-AU" sz="1200" i="0" dirty="0">
                <a:latin typeface="+mn-lt"/>
                <a:ea typeface="Calibri" panose="020F0502020204030204" pitchFamily="34" charset="0"/>
                <a:cs typeface="Times New Roman" panose="02020603050405020304" pitchFamily="18" charset="0"/>
              </a:rPr>
              <a:t>Health checks </a:t>
            </a:r>
            <a:r>
              <a:rPr lang="en-AU" sz="1200" i="1" dirty="0">
                <a:latin typeface="+mn-lt"/>
                <a:ea typeface="Calibri" panose="020F0502020204030204" pitchFamily="34" charset="0"/>
                <a:cs typeface="Times New Roman" panose="02020603050405020304" pitchFamily="18" charset="0"/>
              </a:rPr>
              <a:t>presentation from the toolkit with your audience at a later date.</a:t>
            </a:r>
          </a:p>
          <a:p>
            <a:pPr>
              <a:lnSpc>
                <a:spcPct val="100000"/>
              </a:lnSpc>
              <a:spcAft>
                <a:spcPts val="0"/>
              </a:spcAft>
            </a:pPr>
            <a:endParaRPr lang="en-AU" sz="1200" dirty="0">
              <a:latin typeface="+mn-lt"/>
              <a:ea typeface="Calibri" panose="020F0502020204030204" pitchFamily="34" charset="0"/>
              <a:cs typeface="Times New Roman" panose="02020603050405020304" pitchFamily="18" charset="0"/>
            </a:endParaRPr>
          </a:p>
          <a:p>
            <a:pPr>
              <a:lnSpc>
                <a:spcPct val="100000"/>
              </a:lnSpc>
              <a:spcAft>
                <a:spcPts val="0"/>
              </a:spcAft>
            </a:pPr>
            <a:r>
              <a:rPr lang="en-AU" sz="1200" dirty="0">
                <a:latin typeface="+mn-lt"/>
                <a:ea typeface="Calibri" panose="020F0502020204030204" pitchFamily="34" charset="0"/>
                <a:cs typeface="Times New Roman" panose="02020603050405020304" pitchFamily="18" charset="0"/>
              </a:rPr>
              <a:t>Continue with regular health checks and screening tests to find any illness or medical condition early.</a:t>
            </a:r>
          </a:p>
          <a:p>
            <a:pPr>
              <a:lnSpc>
                <a:spcPct val="100000"/>
              </a:lnSpc>
              <a:spcAft>
                <a:spcPts val="0"/>
              </a:spcAft>
            </a:pPr>
            <a:r>
              <a:rPr lang="en-AU" sz="1200" dirty="0">
                <a:latin typeface="+mn-lt"/>
                <a:ea typeface="Calibri" panose="020F0502020204030204" pitchFamily="34" charset="0"/>
                <a:cs typeface="Times New Roman" panose="02020603050405020304" pitchFamily="18" charset="0"/>
              </a:rPr>
              <a:t>Have:</a:t>
            </a:r>
          </a:p>
          <a:p>
            <a:pPr marL="180000" indent="-180000">
              <a:lnSpc>
                <a:spcPct val="100000"/>
              </a:lnSpc>
              <a:spcAft>
                <a:spcPts val="0"/>
              </a:spcAft>
              <a:buFont typeface="Arial" panose="020B0604020202020204" pitchFamily="34" charset="0"/>
              <a:buChar char="•"/>
              <a:tabLst>
                <a:tab pos="241653" algn="l"/>
                <a:tab pos="483306" algn="l"/>
              </a:tabLst>
            </a:pPr>
            <a:r>
              <a:rPr lang="en-AU" sz="1200" dirty="0">
                <a:latin typeface="+mn-lt"/>
                <a:ea typeface="Calibri" panose="020F0502020204030204" pitchFamily="34" charset="0"/>
                <a:cs typeface="Times New Roman" panose="02020603050405020304" pitchFamily="18" charset="0"/>
              </a:rPr>
              <a:t>regular blood pressure, cholesterol and blood sugar tests </a:t>
            </a:r>
          </a:p>
          <a:p>
            <a:pPr marL="180000" indent="-180000">
              <a:lnSpc>
                <a:spcPct val="100000"/>
              </a:lnSpc>
              <a:spcAft>
                <a:spcPts val="0"/>
              </a:spcAft>
              <a:buFont typeface="Arial" panose="020B0604020202020204" pitchFamily="34" charset="0"/>
              <a:buChar char="•"/>
              <a:tabLst>
                <a:tab pos="241653" algn="l"/>
                <a:tab pos="483306" algn="l"/>
              </a:tabLst>
            </a:pPr>
            <a:r>
              <a:rPr lang="en-AU" sz="1200" dirty="0">
                <a:latin typeface="+mn-lt"/>
                <a:ea typeface="Calibri" panose="020F0502020204030204" pitchFamily="34" charset="0"/>
                <a:cs typeface="Times New Roman" panose="02020603050405020304" pitchFamily="18" charset="0"/>
              </a:rPr>
              <a:t>bone health and skin checks</a:t>
            </a:r>
          </a:p>
          <a:p>
            <a:pPr marL="180000" indent="-180000">
              <a:lnSpc>
                <a:spcPct val="100000"/>
              </a:lnSpc>
              <a:spcAft>
                <a:spcPts val="0"/>
              </a:spcAft>
              <a:buFont typeface="Arial" panose="020B0604020202020204" pitchFamily="34" charset="0"/>
              <a:buChar char="•"/>
              <a:tabLst>
                <a:tab pos="241653" algn="l"/>
                <a:tab pos="483306" algn="l"/>
              </a:tabLst>
            </a:pPr>
            <a:r>
              <a:rPr lang="en-AU" sz="1200" dirty="0">
                <a:latin typeface="+mn-lt"/>
                <a:ea typeface="Calibri" panose="020F0502020204030204" pitchFamily="34" charset="0"/>
                <a:cs typeface="Times New Roman" panose="02020603050405020304" pitchFamily="18" charset="0"/>
              </a:rPr>
              <a:t>breast screening test every 2 years – 50-74 years of age</a:t>
            </a:r>
          </a:p>
          <a:p>
            <a:pPr marL="180000" indent="-180000">
              <a:lnSpc>
                <a:spcPct val="100000"/>
              </a:lnSpc>
              <a:spcAft>
                <a:spcPts val="0"/>
              </a:spcAft>
              <a:buFont typeface="Arial" panose="020B0604020202020204" pitchFamily="34" charset="0"/>
              <a:buChar char="•"/>
              <a:tabLst>
                <a:tab pos="241653" algn="l"/>
                <a:tab pos="483306" algn="l"/>
              </a:tabLst>
            </a:pPr>
            <a:r>
              <a:rPr lang="en-AU" sz="1200" dirty="0">
                <a:latin typeface="+mn-lt"/>
                <a:ea typeface="Calibri" panose="020F0502020204030204" pitchFamily="34" charset="0"/>
                <a:cs typeface="Times New Roman" panose="02020603050405020304" pitchFamily="18" charset="0"/>
              </a:rPr>
              <a:t>cervical screening test every 5 years – 25-74 years of age</a:t>
            </a:r>
          </a:p>
          <a:p>
            <a:pPr marL="180000" indent="-180000">
              <a:lnSpc>
                <a:spcPct val="100000"/>
              </a:lnSpc>
              <a:spcAft>
                <a:spcPts val="0"/>
              </a:spcAft>
              <a:buFont typeface="Arial" panose="020B0604020202020204" pitchFamily="34" charset="0"/>
              <a:buChar char="•"/>
              <a:tabLst>
                <a:tab pos="241653" algn="l"/>
                <a:tab pos="483306" algn="l"/>
              </a:tabLst>
            </a:pPr>
            <a:r>
              <a:rPr lang="en-AU" sz="1200" dirty="0">
                <a:latin typeface="+mn-lt"/>
                <a:ea typeface="Calibri" panose="020F0502020204030204" pitchFamily="34" charset="0"/>
                <a:cs typeface="Times New Roman" panose="02020603050405020304" pitchFamily="18" charset="0"/>
              </a:rPr>
              <a:t>bowel cancer screening test every 2 years – 50-74 years of age.</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33</a:t>
            </a:fld>
            <a:endParaRPr lang="en-AU"/>
          </a:p>
        </p:txBody>
      </p:sp>
    </p:spTree>
    <p:extLst>
      <p:ext uri="{BB962C8B-B14F-4D97-AF65-F5344CB8AC3E}">
        <p14:creationId xmlns:p14="http://schemas.microsoft.com/office/powerpoint/2010/main" val="2071230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Sometimes all those things mentioned before aren’t enough to keep you healthy. </a:t>
            </a:r>
          </a:p>
          <a:p>
            <a:pPr marL="181240" indent="-181240">
              <a:lnSpc>
                <a:spcPct val="100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Check with your doctor if you need medicine to help you stay healthy after menopause.</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34</a:t>
            </a:fld>
            <a:endParaRPr lang="en-AU"/>
          </a:p>
        </p:txBody>
      </p:sp>
    </p:spTree>
    <p:extLst>
      <p:ext uri="{BB962C8B-B14F-4D97-AF65-F5344CB8AC3E}">
        <p14:creationId xmlns:p14="http://schemas.microsoft.com/office/powerpoint/2010/main" val="1593794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Note to the facilitator: </a:t>
            </a:r>
            <a:r>
              <a:rPr lang="en-AU" sz="1200" i="1" u="none" kern="1200" dirty="0">
                <a:solidFill>
                  <a:srgbClr val="000000"/>
                </a:solidFill>
                <a:latin typeface="+mn-lt"/>
                <a:ea typeface="+mn-ea"/>
                <a:cs typeface="+mn-cs"/>
              </a:rPr>
              <a:t>provide details of local health services</a:t>
            </a:r>
            <a:r>
              <a:rPr lang="en-AU" i="1" dirty="0"/>
              <a:t>.</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36</a:t>
            </a:fld>
            <a:endParaRPr lang="en-AU"/>
          </a:p>
        </p:txBody>
      </p:sp>
    </p:spTree>
    <p:extLst>
      <p:ext uri="{BB962C8B-B14F-4D97-AF65-F5344CB8AC3E}">
        <p14:creationId xmlns:p14="http://schemas.microsoft.com/office/powerpoint/2010/main" val="1405622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37</a:t>
            </a:fld>
            <a:endParaRPr lang="en-AU"/>
          </a:p>
        </p:txBody>
      </p:sp>
    </p:spTree>
    <p:extLst>
      <p:ext uri="{BB962C8B-B14F-4D97-AF65-F5344CB8AC3E}">
        <p14:creationId xmlns:p14="http://schemas.microsoft.com/office/powerpoint/2010/main" val="9781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lnSpc>
                <a:spcPct val="100000"/>
              </a:lnSpc>
              <a:spcAft>
                <a:spcPts val="0"/>
              </a:spcAft>
              <a:buFont typeface="Arial" panose="020B0604020202020204" pitchFamily="34" charset="0"/>
              <a:buChar char="•"/>
              <a:defRPr/>
            </a:pPr>
            <a:r>
              <a:rPr lang="en-US" sz="1200" dirty="0">
                <a:latin typeface="+mn-lt"/>
                <a:ea typeface="Calibri" panose="020F0502020204030204" pitchFamily="34" charset="0"/>
                <a:cs typeface="Times New Roman" panose="02020603050405020304" pitchFamily="18" charset="0"/>
              </a:rPr>
              <a:t>For most women in Australia, menopause happens when they are between 45 and 55 years old.</a:t>
            </a:r>
            <a:endParaRPr lang="en-AU" sz="1200" dirty="0">
              <a:latin typeface="+mn-lt"/>
              <a:ea typeface="Calibri" panose="020F0502020204030204" pitchFamily="34" charset="0"/>
              <a:cs typeface="Times New Roman" panose="02020603050405020304" pitchFamily="18" charset="0"/>
            </a:endParaRPr>
          </a:p>
          <a:p>
            <a:pPr marL="182667">
              <a:lnSpc>
                <a:spcPct val="100000"/>
              </a:lnSpc>
              <a:spcAft>
                <a:spcPts val="0"/>
              </a:spcAft>
            </a:pPr>
            <a:r>
              <a:rPr lang="en-US" sz="1200" dirty="0">
                <a:latin typeface="+mn-lt"/>
                <a:ea typeface="Calibri" panose="020F0502020204030204" pitchFamily="34" charset="0"/>
                <a:cs typeface="Times New Roman" panose="02020603050405020304" pitchFamily="18" charset="0"/>
              </a:rPr>
              <a:t>Some women can go through menopause in their 30s or even 20s, but it is not common.</a:t>
            </a:r>
            <a:endParaRPr lang="en-US" sz="1200" strike="sngStrike" dirty="0">
              <a:latin typeface="+mn-lt"/>
              <a:ea typeface="Calibri" panose="020F0502020204030204" pitchFamily="34" charset="0"/>
              <a:cs typeface="Times New Roman" panose="02020603050405020304" pitchFamily="18" charset="0"/>
            </a:endParaRPr>
          </a:p>
          <a:p>
            <a:pPr marL="181240" indent="-181240">
              <a:lnSpc>
                <a:spcPct val="100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If your periods stop naturally before you’re 45, you need to see your doctor to check your health.</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6</a:t>
            </a:fld>
            <a:endParaRPr lang="en-AU"/>
          </a:p>
        </p:txBody>
      </p:sp>
    </p:spTree>
    <p:extLst>
      <p:ext uri="{BB962C8B-B14F-4D97-AF65-F5344CB8AC3E}">
        <p14:creationId xmlns:p14="http://schemas.microsoft.com/office/powerpoint/2010/main" val="194336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You know you have reached menopause when you haven’t had your period for 1 year (12 months).</a:t>
            </a:r>
          </a:p>
          <a:p>
            <a:pPr marL="171450" indent="-171450">
              <a:lnSpc>
                <a:spcPct val="100000"/>
              </a:lnSpc>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If you’re using contraception and don’t have periods, it’s harder to know if you’ve reached menopause. Talk to a doctor or nurse about it because you may need a blood test to confirm that you’ve reached menopause.</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7</a:t>
            </a:fld>
            <a:endParaRPr lang="en-AU"/>
          </a:p>
        </p:txBody>
      </p:sp>
    </p:spTree>
    <p:extLst>
      <p:ext uri="{BB962C8B-B14F-4D97-AF65-F5344CB8AC3E}">
        <p14:creationId xmlns:p14="http://schemas.microsoft.com/office/powerpoint/2010/main" val="353475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rgbClr val="000000"/>
                </a:solidFill>
                <a:latin typeface="+mn-lt"/>
              </a:rPr>
              <a:t>You were born with eggs in your body. You need the eggs to be able to have a baby. </a:t>
            </a:r>
            <a:endParaRPr lang="en-US" sz="1200" dirty="0">
              <a:latin typeface="+mn-lt"/>
              <a:ea typeface="Calibri" panose="020F0502020204030204" pitchFamily="34" charset="0"/>
              <a:cs typeface="Times New Roman" panose="02020603050405020304" pitchFamily="18" charset="0"/>
            </a:endParaRP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rgbClr val="000000"/>
                </a:solidFill>
                <a:latin typeface="+mn-lt"/>
              </a:rPr>
              <a:t>Menopause happens when your body has run out of eggs. </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rgbClr val="000000"/>
                </a:solidFill>
                <a:latin typeface="+mn-lt"/>
              </a:rPr>
              <a:t>This means that your periods will stop, and you won’t be able to become pregnant anymore.</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8</a:t>
            </a:fld>
            <a:endParaRPr lang="en-AU"/>
          </a:p>
        </p:txBody>
      </p:sp>
    </p:spTree>
    <p:extLst>
      <p:ext uri="{BB962C8B-B14F-4D97-AF65-F5344CB8AC3E}">
        <p14:creationId xmlns:p14="http://schemas.microsoft.com/office/powerpoint/2010/main" val="222252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tabLst>
                <a:tab pos="3430131" algn="l"/>
              </a:tabLst>
            </a:pPr>
            <a:r>
              <a:rPr lang="en-US" sz="1200" dirty="0">
                <a:latin typeface="+mn-lt"/>
                <a:ea typeface="Calibri" panose="020F0502020204030204" pitchFamily="34" charset="0"/>
                <a:cs typeface="Times New Roman" panose="02020603050405020304" pitchFamily="18" charset="0"/>
              </a:rPr>
              <a:t>You may notice changes in the pattern of your periods for months, even a year or two, before your periods stop completely.</a:t>
            </a:r>
            <a:endParaRPr lang="en-AU" sz="1200" dirty="0">
              <a:latin typeface="+mn-lt"/>
              <a:ea typeface="Calibri" panose="020F0502020204030204" pitchFamily="34" charset="0"/>
              <a:cs typeface="Times New Roman" panose="02020603050405020304" pitchFamily="18" charset="0"/>
            </a:endParaRPr>
          </a:p>
          <a:p>
            <a:pPr marL="181240" indent="-181240">
              <a:lnSpc>
                <a:spcPct val="100000"/>
              </a:lnSpc>
              <a:spcAft>
                <a:spcPts val="0"/>
              </a:spcAft>
              <a:buFont typeface="Arial" panose="020B0604020202020204" pitchFamily="34" charset="0"/>
              <a:buChar char="•"/>
              <a:tabLst>
                <a:tab pos="3430131" algn="l"/>
              </a:tabLst>
            </a:pPr>
            <a:r>
              <a:rPr lang="en-US" sz="1200" dirty="0">
                <a:latin typeface="+mn-lt"/>
                <a:ea typeface="Calibri" panose="020F0502020204030204" pitchFamily="34" charset="0"/>
                <a:cs typeface="Times New Roman" panose="02020603050405020304" pitchFamily="18" charset="0"/>
              </a:rPr>
              <a:t>You may get your periods more often or less often than before. They may become lighter or heavier than usual or last more days or fewer days. </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9</a:t>
            </a:fld>
            <a:endParaRPr lang="en-AU"/>
          </a:p>
        </p:txBody>
      </p:sp>
    </p:spTree>
    <p:extLst>
      <p:ext uri="{BB962C8B-B14F-4D97-AF65-F5344CB8AC3E}">
        <p14:creationId xmlns:p14="http://schemas.microsoft.com/office/powerpoint/2010/main" val="386959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nSpc>
                <a:spcPct val="100000"/>
              </a:lnSpc>
              <a:spcAft>
                <a:spcPts val="0"/>
              </a:spcAft>
              <a:buFont typeface="Arial" panose="020B0604020202020204" pitchFamily="34" charset="0"/>
              <a:buChar char="•"/>
              <a:tabLst>
                <a:tab pos="3430131" algn="l"/>
              </a:tabLst>
            </a:pPr>
            <a:r>
              <a:rPr lang="en-US" sz="1200" dirty="0">
                <a:latin typeface="+mn-lt"/>
                <a:ea typeface="Calibri" panose="020F0502020204030204" pitchFamily="34" charset="0"/>
                <a:cs typeface="Times New Roman" panose="02020603050405020304" pitchFamily="18" charset="0"/>
              </a:rPr>
              <a:t>You can still get pregnant when you’re having irregular periods and for up to 2 years after your last period.</a:t>
            </a:r>
            <a:endParaRPr lang="en-AU" sz="1200" dirty="0">
              <a:latin typeface="+mn-lt"/>
              <a:ea typeface="Calibri" panose="020F0502020204030204" pitchFamily="34" charset="0"/>
              <a:cs typeface="Times New Roman" panose="02020603050405020304" pitchFamily="18" charset="0"/>
            </a:endParaRPr>
          </a:p>
          <a:p>
            <a:pPr marL="180000" indent="-180000">
              <a:lnSpc>
                <a:spcPct val="100000"/>
              </a:lnSpc>
              <a:spcAft>
                <a:spcPts val="0"/>
              </a:spcAft>
              <a:buFont typeface="Arial" panose="020B0604020202020204" pitchFamily="34" charset="0"/>
              <a:buChar char="•"/>
              <a:tabLst>
                <a:tab pos="3430131" algn="l"/>
              </a:tabLst>
            </a:pPr>
            <a:r>
              <a:rPr lang="en-US" sz="1200" dirty="0">
                <a:latin typeface="+mn-lt"/>
                <a:ea typeface="Calibri" panose="020F0502020204030204" pitchFamily="34" charset="0"/>
                <a:cs typeface="Times New Roman" panose="02020603050405020304" pitchFamily="18" charset="0"/>
              </a:rPr>
              <a:t>If you don’t want to become pregnant, use contraception for up to 2 years after your last period.</a:t>
            </a:r>
          </a:p>
          <a:p>
            <a:pPr marL="180000" indent="-180000">
              <a:lnSpc>
                <a:spcPct val="100000"/>
              </a:lnSpc>
              <a:spcAft>
                <a:spcPts val="0"/>
              </a:spcAft>
              <a:buFont typeface="Arial" panose="020B0604020202020204" pitchFamily="34" charset="0"/>
              <a:buChar char="•"/>
              <a:tabLst>
                <a:tab pos="3430131" algn="l"/>
              </a:tabLst>
            </a:pPr>
            <a:r>
              <a:rPr lang="en-US" sz="1200" dirty="0">
                <a:latin typeface="+mn-lt"/>
                <a:ea typeface="Calibri" panose="020F0502020204030204" pitchFamily="34" charset="0"/>
                <a:cs typeface="Times New Roman" panose="02020603050405020304" pitchFamily="18" charset="0"/>
              </a:rPr>
              <a:t>Contraception is</a:t>
            </a:r>
            <a:r>
              <a:rPr lang="en-AU" dirty="0"/>
              <a:t> something you can do, take, or use if you have sex but don’t want to get pregnant, like using condoms or taking special pills that stop women from getting pregnant.</a:t>
            </a:r>
            <a:endParaRPr lang="en-AU" sz="1200" dirty="0">
              <a:latin typeface="+mn-lt"/>
              <a:ea typeface="Calibri" panose="020F0502020204030204" pitchFamily="34" charset="0"/>
              <a:cs typeface="Times New Roman" panose="02020603050405020304" pitchFamily="18" charset="0"/>
            </a:endParaRPr>
          </a:p>
          <a:p>
            <a:pPr>
              <a:lnSpc>
                <a:spcPct val="100000"/>
              </a:lnSpc>
              <a:spcAft>
                <a:spcPts val="0"/>
              </a:spcAft>
            </a:pPr>
            <a:endParaRPr lang="en-AU" sz="1200" dirty="0">
              <a:latin typeface="+mn-lt"/>
            </a:endParaRPr>
          </a:p>
          <a:p>
            <a:pPr>
              <a:lnSpc>
                <a:spcPct val="100000"/>
              </a:lnSpc>
              <a:spcAft>
                <a:spcPts val="0"/>
              </a:spcAft>
            </a:pPr>
            <a:r>
              <a:rPr lang="en-AU" sz="1200" i="1" dirty="0">
                <a:latin typeface="+mn-lt"/>
              </a:rPr>
              <a:t>Note to the facilitator: you may omit this message or deliver it differently if it’s not appropriate for the participants.</a:t>
            </a:r>
          </a:p>
          <a:p>
            <a:pPr>
              <a:lnSpc>
                <a:spcPct val="100000"/>
              </a:lnSpc>
              <a:spcAft>
                <a:spcPts val="0"/>
              </a:spcAft>
            </a:pPr>
            <a:r>
              <a:rPr lang="en-AU" sz="1200" dirty="0">
                <a:latin typeface="+mn-lt"/>
              </a:rPr>
              <a:t> </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10</a:t>
            </a:fld>
            <a:endParaRPr lang="en-AU"/>
          </a:p>
        </p:txBody>
      </p:sp>
    </p:spTree>
    <p:extLst>
      <p:ext uri="{BB962C8B-B14F-4D97-AF65-F5344CB8AC3E}">
        <p14:creationId xmlns:p14="http://schemas.microsoft.com/office/powerpoint/2010/main" val="72109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Let’s talk about the symptoms of menopause.</a:t>
            </a:r>
          </a:p>
          <a:p>
            <a:endParaRPr lang="en-AU" dirty="0"/>
          </a:p>
        </p:txBody>
      </p:sp>
      <p:sp>
        <p:nvSpPr>
          <p:cNvPr id="4" name="Slide Number Placeholder 3"/>
          <p:cNvSpPr>
            <a:spLocks noGrp="1"/>
          </p:cNvSpPr>
          <p:nvPr>
            <p:ph type="sldNum" sz="quarter" idx="5"/>
          </p:nvPr>
        </p:nvSpPr>
        <p:spPr/>
        <p:txBody>
          <a:bodyPr/>
          <a:lstStyle/>
          <a:p>
            <a:fld id="{B02489DC-F5E1-4FAC-B96F-3DC05099ACA7}" type="slidenum">
              <a:rPr lang="en-AU" smtClean="0"/>
              <a:t>11</a:t>
            </a:fld>
            <a:endParaRPr lang="en-AU"/>
          </a:p>
        </p:txBody>
      </p:sp>
    </p:spTree>
    <p:extLst>
      <p:ext uri="{BB962C8B-B14F-4D97-AF65-F5344CB8AC3E}">
        <p14:creationId xmlns:p14="http://schemas.microsoft.com/office/powerpoint/2010/main" val="4070765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A34AC-BEB9-C4AF-3249-8E378802CE7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0A3F79E-B8E0-ECF5-20AD-399AE32809B0}"/>
              </a:ext>
            </a:extLst>
          </p:cNvPr>
          <p:cNvSpPr>
            <a:spLocks noGrp="1"/>
          </p:cNvSpPr>
          <p:nvPr>
            <p:ph type="dt" sz="half" idx="10"/>
          </p:nvPr>
        </p:nvSpPr>
        <p:spPr/>
        <p:txBody>
          <a:bodyPr/>
          <a:lstStyle/>
          <a:p>
            <a:fld id="{88B086FC-BE82-44D5-8079-77B09D940F81}" type="datetimeFigureOut">
              <a:rPr lang="en-AU" smtClean="0"/>
              <a:t>5/08/2024</a:t>
            </a:fld>
            <a:endParaRPr lang="en-AU"/>
          </a:p>
        </p:txBody>
      </p:sp>
      <p:sp>
        <p:nvSpPr>
          <p:cNvPr id="4" name="Footer Placeholder 3">
            <a:extLst>
              <a:ext uri="{FF2B5EF4-FFF2-40B4-BE49-F238E27FC236}">
                <a16:creationId xmlns:a16="http://schemas.microsoft.com/office/drawing/2014/main" id="{4172F56E-7971-F784-DC09-B2F73D2F88E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5945B6F-8257-1E3B-8C88-049A62E2392E}"/>
              </a:ext>
            </a:extLst>
          </p:cNvPr>
          <p:cNvSpPr>
            <a:spLocks noGrp="1"/>
          </p:cNvSpPr>
          <p:nvPr>
            <p:ph type="sldNum" sz="quarter" idx="12"/>
          </p:nvPr>
        </p:nvSpPr>
        <p:spPr/>
        <p:txBody>
          <a:bodyPr/>
          <a:lstStyle/>
          <a:p>
            <a:fld id="{FC786117-929B-44DB-B2CA-BDD4EBFAD68B}" type="slidenum">
              <a:rPr lang="en-AU" smtClean="0"/>
              <a:t>‹#›</a:t>
            </a:fld>
            <a:endParaRPr lang="en-AU"/>
          </a:p>
        </p:txBody>
      </p:sp>
    </p:spTree>
    <p:extLst>
      <p:ext uri="{BB962C8B-B14F-4D97-AF65-F5344CB8AC3E}">
        <p14:creationId xmlns:p14="http://schemas.microsoft.com/office/powerpoint/2010/main" val="127108835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163700-A2C6-8733-910B-0BB4B86A9E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93F8812-A974-C6AA-83AA-56F5E88CD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3A89A8-7094-0932-8AEF-E9672B72B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B086FC-BE82-44D5-8079-77B09D940F81}" type="datetimeFigureOut">
              <a:rPr lang="en-AU" smtClean="0"/>
              <a:t>5/08/2024</a:t>
            </a:fld>
            <a:endParaRPr lang="en-AU"/>
          </a:p>
        </p:txBody>
      </p:sp>
      <p:sp>
        <p:nvSpPr>
          <p:cNvPr id="5" name="Footer Placeholder 4">
            <a:extLst>
              <a:ext uri="{FF2B5EF4-FFF2-40B4-BE49-F238E27FC236}">
                <a16:creationId xmlns:a16="http://schemas.microsoft.com/office/drawing/2014/main" id="{C4AA6CE1-A049-33A9-508A-06D6246F0C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541E4611-AF0F-817F-D273-5A74020762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786117-929B-44DB-B2CA-BDD4EBFAD68B}" type="slidenum">
              <a:rPr lang="en-AU" smtClean="0"/>
              <a:t>‹#›</a:t>
            </a:fld>
            <a:endParaRPr lang="en-AU"/>
          </a:p>
        </p:txBody>
      </p:sp>
    </p:spTree>
    <p:extLst>
      <p:ext uri="{BB962C8B-B14F-4D97-AF65-F5344CB8AC3E}">
        <p14:creationId xmlns:p14="http://schemas.microsoft.com/office/powerpoint/2010/main" val="375106471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672C6F-6EDB-367E-477E-534159714CEC}"/>
              </a:ext>
            </a:extLst>
          </p:cNvPr>
          <p:cNvSpPr>
            <a:spLocks noGrp="1"/>
          </p:cNvSpPr>
          <p:nvPr>
            <p:ph type="title"/>
          </p:nvPr>
        </p:nvSpPr>
        <p:spPr/>
        <p:txBody>
          <a:bodyPr/>
          <a:lstStyle/>
          <a:p>
            <a:r>
              <a:rPr lang="en-AU"/>
              <a:t>Menopause </a:t>
            </a:r>
            <a:br>
              <a:rPr lang="en-AU"/>
            </a:br>
            <a:r>
              <a:rPr lang="en-AU"/>
              <a:t>and your health</a:t>
            </a:r>
            <a:endParaRPr lang="en-AU" dirty="0"/>
          </a:p>
        </p:txBody>
      </p:sp>
      <p:pic>
        <p:nvPicPr>
          <p:cNvPr id="3" name="Picture 2">
            <a:extLst>
              <a:ext uri="{FF2B5EF4-FFF2-40B4-BE49-F238E27FC236}">
                <a16:creationId xmlns:a16="http://schemas.microsoft.com/office/drawing/2014/main" id="{8060AC2D-1A84-A03E-6D9E-7ECE6EBD54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6441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F173D5-2770-F6CF-21E8-CCF2E94ACAC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7E8894A-ABC0-ABF7-48DD-3B535D390D1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9239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3B955B-D391-1083-3A6D-FDEFFCCA442B}"/>
              </a:ext>
            </a:extLst>
          </p:cNvPr>
          <p:cNvSpPr>
            <a:spLocks noGrp="1"/>
          </p:cNvSpPr>
          <p:nvPr>
            <p:ph type="title"/>
          </p:nvPr>
        </p:nvSpPr>
        <p:spPr/>
        <p:txBody>
          <a:bodyPr/>
          <a:lstStyle/>
          <a:p>
            <a:pPr algn="ctr"/>
            <a:r>
              <a:rPr lang="en-AU" sz="4000"/>
              <a:t>Know the symptoms of menopause</a:t>
            </a:r>
            <a:endParaRPr lang="en-AU" sz="4000" dirty="0"/>
          </a:p>
        </p:txBody>
      </p:sp>
      <p:pic>
        <p:nvPicPr>
          <p:cNvPr id="3" name="Picture 2">
            <a:extLst>
              <a:ext uri="{FF2B5EF4-FFF2-40B4-BE49-F238E27FC236}">
                <a16:creationId xmlns:a16="http://schemas.microsoft.com/office/drawing/2014/main" id="{DC7595AC-9A08-DAED-B3B1-633D231A625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95776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A79BF8E-0F21-C40B-0A41-E3709453B33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0708702-146B-508B-6CC8-91CA50FF7AE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64714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FBA679-9825-62B9-265A-E1BB1C1788BC}"/>
              </a:ext>
            </a:extLst>
          </p:cNvPr>
          <p:cNvSpPr>
            <a:spLocks noGrp="1"/>
          </p:cNvSpPr>
          <p:nvPr>
            <p:ph type="title"/>
          </p:nvPr>
        </p:nvSpPr>
        <p:spPr/>
        <p:txBody>
          <a:bodyPr/>
          <a:lstStyle/>
          <a:p>
            <a:r>
              <a:rPr lang="en-AU" sz="3200">
                <a:solidFill>
                  <a:srgbClr val="000000"/>
                </a:solidFill>
                <a:ea typeface="+mn-ea"/>
              </a:rPr>
              <a:t>You may have these symptoms of menopause:</a:t>
            </a:r>
            <a:endParaRPr lang="en-AU" sz="3200" dirty="0">
              <a:solidFill>
                <a:srgbClr val="000000"/>
              </a:solidFill>
              <a:ea typeface="+mn-ea"/>
            </a:endParaRPr>
          </a:p>
        </p:txBody>
      </p:sp>
      <p:pic>
        <p:nvPicPr>
          <p:cNvPr id="3" name="Picture 2">
            <a:extLst>
              <a:ext uri="{FF2B5EF4-FFF2-40B4-BE49-F238E27FC236}">
                <a16:creationId xmlns:a16="http://schemas.microsoft.com/office/drawing/2014/main" id="{A53D6603-EE75-7CD3-0F34-49028468196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31813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AA1ACBD-13B0-AD5A-DDFB-DA3C29078289}"/>
              </a:ext>
            </a:extLst>
          </p:cNvPr>
          <p:cNvSpPr>
            <a:spLocks noGrp="1"/>
          </p:cNvSpPr>
          <p:nvPr>
            <p:ph type="title"/>
          </p:nvPr>
        </p:nvSpPr>
        <p:spPr/>
        <p:txBody>
          <a:bodyPr/>
          <a:lstStyle/>
          <a:p>
            <a:pPr defTabSz="914400">
              <a:spcBef>
                <a:spcPts val="0"/>
              </a:spcBef>
              <a:defRPr/>
            </a:pPr>
            <a:r>
              <a:rPr lang="en-AU">
                <a:solidFill>
                  <a:srgbClr val="000000"/>
                </a:solidFill>
                <a:latin typeface="Arial" panose="020B0604020202020204"/>
                <a:ea typeface="+mn-ea"/>
                <a:cs typeface="+mn-cs"/>
              </a:rPr>
              <a:t>You may also:</a:t>
            </a:r>
            <a:endParaRPr lang="en-AU" dirty="0">
              <a:solidFill>
                <a:srgbClr val="000000"/>
              </a:solidFill>
              <a:latin typeface="Arial" panose="020B0604020202020204"/>
              <a:ea typeface="+mn-ea"/>
              <a:cs typeface="+mn-cs"/>
            </a:endParaRPr>
          </a:p>
        </p:txBody>
      </p:sp>
      <p:pic>
        <p:nvPicPr>
          <p:cNvPr id="3" name="Picture 2">
            <a:extLst>
              <a:ext uri="{FF2B5EF4-FFF2-40B4-BE49-F238E27FC236}">
                <a16:creationId xmlns:a16="http://schemas.microsoft.com/office/drawing/2014/main" id="{ED148865-2A33-B184-43BB-7D580C488AD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000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9B9A417-30FE-8C24-9CB3-261462F7E974}"/>
              </a:ext>
            </a:extLst>
          </p:cNvPr>
          <p:cNvSpPr>
            <a:spLocks noGrp="1"/>
          </p:cNvSpPr>
          <p:nvPr>
            <p:ph type="title"/>
          </p:nvPr>
        </p:nvSpPr>
        <p:spPr/>
        <p:txBody>
          <a:bodyPr/>
          <a:lstStyle/>
          <a:p>
            <a:pPr defTabSz="914400">
              <a:spcBef>
                <a:spcPts val="0"/>
              </a:spcBef>
              <a:defRPr/>
            </a:pPr>
            <a:r>
              <a:rPr lang="en-AU">
                <a:solidFill>
                  <a:srgbClr val="000000"/>
                </a:solidFill>
                <a:latin typeface="Arial" panose="020B0604020202020204"/>
                <a:ea typeface="+mn-ea"/>
                <a:cs typeface="+mn-cs"/>
              </a:rPr>
              <a:t>You may also:</a:t>
            </a:r>
            <a:endParaRPr lang="en-AU" dirty="0">
              <a:solidFill>
                <a:srgbClr val="000000"/>
              </a:solidFill>
              <a:latin typeface="Arial" panose="020B0604020202020204"/>
              <a:ea typeface="+mn-ea"/>
              <a:cs typeface="+mn-cs"/>
            </a:endParaRPr>
          </a:p>
        </p:txBody>
      </p:sp>
      <p:pic>
        <p:nvPicPr>
          <p:cNvPr id="3" name="Picture 2">
            <a:extLst>
              <a:ext uri="{FF2B5EF4-FFF2-40B4-BE49-F238E27FC236}">
                <a16:creationId xmlns:a16="http://schemas.microsoft.com/office/drawing/2014/main" id="{70CF10F0-3E1D-2811-A649-4369BAF21E6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8376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5EA3292-6482-E569-A1DF-776E4E0D9B4D}"/>
              </a:ext>
            </a:extLst>
          </p:cNvPr>
          <p:cNvSpPr>
            <a:spLocks noGrp="1"/>
          </p:cNvSpPr>
          <p:nvPr>
            <p:ph type="title"/>
          </p:nvPr>
        </p:nvSpPr>
        <p:spPr/>
        <p:txBody>
          <a:bodyPr/>
          <a:lstStyle/>
          <a:p>
            <a:pPr>
              <a:lnSpc>
                <a:spcPct val="100000"/>
              </a:lnSpc>
            </a:pPr>
            <a:r>
              <a:rPr lang="en-AU">
                <a:solidFill>
                  <a:srgbClr val="000000"/>
                </a:solidFill>
              </a:rPr>
              <a:t>Menopause is different for each woman.</a:t>
            </a:r>
            <a:endParaRPr lang="en-AU" dirty="0">
              <a:solidFill>
                <a:srgbClr val="000000"/>
              </a:solidFill>
            </a:endParaRPr>
          </a:p>
        </p:txBody>
      </p:sp>
      <p:pic>
        <p:nvPicPr>
          <p:cNvPr id="3" name="Picture 2">
            <a:extLst>
              <a:ext uri="{FF2B5EF4-FFF2-40B4-BE49-F238E27FC236}">
                <a16:creationId xmlns:a16="http://schemas.microsoft.com/office/drawing/2014/main" id="{48B40D5A-172B-DA88-E24A-E4518CEB987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31339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6FB7A12-E343-4947-AAFE-101701EA13F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6D00E79-FB26-DE3C-FB7F-8C8BDB2C582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11348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DDA00E7-E984-55E4-4A4E-F9FCD956BD6C}"/>
              </a:ext>
            </a:extLst>
          </p:cNvPr>
          <p:cNvSpPr>
            <a:spLocks noGrp="1"/>
          </p:cNvSpPr>
          <p:nvPr>
            <p:ph type="title"/>
          </p:nvPr>
        </p:nvSpPr>
        <p:spPr/>
        <p:txBody>
          <a:bodyPr/>
          <a:lstStyle/>
          <a:p>
            <a:pPr algn="ctr"/>
            <a:r>
              <a:rPr lang="en-AU"/>
              <a:t>Manage your symptoms of menopause</a:t>
            </a:r>
            <a:endParaRPr lang="en-AU" dirty="0"/>
          </a:p>
        </p:txBody>
      </p:sp>
      <p:pic>
        <p:nvPicPr>
          <p:cNvPr id="3" name="Picture 2">
            <a:extLst>
              <a:ext uri="{FF2B5EF4-FFF2-40B4-BE49-F238E27FC236}">
                <a16:creationId xmlns:a16="http://schemas.microsoft.com/office/drawing/2014/main" id="{08DB6FFE-0791-BDA6-7EFE-C085D2A85C0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6462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6E37EB7-5D08-882C-679F-17ED0511A03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7AFF297-D992-D58B-9632-6399C03384D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8853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53A9B7-6D0E-0F2F-6516-D8C3F46C876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C5ACEFE-365C-CB38-AAC9-A783760D760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65506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273AEBB-D985-CB97-C3B1-3F553883ABE8}"/>
              </a:ext>
            </a:extLst>
          </p:cNvPr>
          <p:cNvSpPr>
            <a:spLocks noGrp="1"/>
          </p:cNvSpPr>
          <p:nvPr>
            <p:ph type="title"/>
          </p:nvPr>
        </p:nvSpPr>
        <p:spPr/>
        <p:txBody>
          <a:bodyPr/>
          <a:lstStyle/>
          <a:p>
            <a:pPr>
              <a:lnSpc>
                <a:spcPct val="100000"/>
              </a:lnSpc>
            </a:pPr>
            <a:r>
              <a:rPr lang="en-US">
                <a:solidFill>
                  <a:srgbClr val="000000"/>
                </a:solidFill>
                <a:ea typeface="+mn-ea"/>
              </a:rPr>
              <a:t>Get enough sleep to feel rested.</a:t>
            </a:r>
            <a:endParaRPr lang="en-AU" dirty="0">
              <a:solidFill>
                <a:srgbClr val="000000"/>
              </a:solidFill>
              <a:ea typeface="+mn-ea"/>
            </a:endParaRPr>
          </a:p>
        </p:txBody>
      </p:sp>
      <p:pic>
        <p:nvPicPr>
          <p:cNvPr id="3" name="Picture 2">
            <a:extLst>
              <a:ext uri="{FF2B5EF4-FFF2-40B4-BE49-F238E27FC236}">
                <a16:creationId xmlns:a16="http://schemas.microsoft.com/office/drawing/2014/main" id="{24520CA7-CCA4-F043-366A-61FF1E3C0D9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15828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E97F07C-24D8-8E9F-40E5-D516C405CC2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972E6F9-42D4-D26D-8A0D-2EF8998AB16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55107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985BB4-9673-9CB0-02DC-7A858E4C0B9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3871FA6-803B-18FF-1CCD-1E5E3855624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68101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00F7E99-E3F3-5506-ACA8-256199A56B2F}"/>
              </a:ext>
            </a:extLst>
          </p:cNvPr>
          <p:cNvSpPr>
            <a:spLocks noGrp="1"/>
          </p:cNvSpPr>
          <p:nvPr>
            <p:ph type="title"/>
          </p:nvPr>
        </p:nvSpPr>
        <p:spPr/>
        <p:txBody>
          <a:bodyPr/>
          <a:lstStyle/>
          <a:p>
            <a:pPr>
              <a:lnSpc>
                <a:spcPct val="100000"/>
              </a:lnSpc>
            </a:pPr>
            <a:r>
              <a:rPr lang="en-US" sz="3600">
                <a:solidFill>
                  <a:schemeClr val="bg2">
                    <a:lumMod val="10000"/>
                  </a:schemeClr>
                </a:solidFill>
                <a:effectLst/>
                <a:ea typeface="Calibri" panose="020F0502020204030204" pitchFamily="34" charset="0"/>
                <a:cs typeface="Times New Roman" panose="02020603050405020304" pitchFamily="18" charset="0"/>
              </a:rPr>
              <a:t>You may know things from your home country that may help you </a:t>
            </a:r>
            <a:r>
              <a:rPr lang="en-US" sz="3600">
                <a:solidFill>
                  <a:schemeClr val="bg2">
                    <a:lumMod val="10000"/>
                  </a:schemeClr>
                </a:solidFill>
                <a:ea typeface="Calibri" panose="020F0502020204030204" pitchFamily="34" charset="0"/>
                <a:cs typeface="Times New Roman" panose="02020603050405020304" pitchFamily="18" charset="0"/>
              </a:rPr>
              <a:t>cope</a:t>
            </a:r>
            <a:r>
              <a:rPr lang="en-US" sz="3600">
                <a:solidFill>
                  <a:schemeClr val="bg2">
                    <a:lumMod val="10000"/>
                  </a:schemeClr>
                </a:solidFill>
                <a:effectLst/>
                <a:ea typeface="Calibri" panose="020F0502020204030204" pitchFamily="34" charset="0"/>
                <a:cs typeface="Times New Roman" panose="02020603050405020304" pitchFamily="18" charset="0"/>
              </a:rPr>
              <a:t> with menopause.</a:t>
            </a:r>
            <a:endParaRPr lang="en-AU" sz="3600" dirty="0">
              <a:solidFill>
                <a:schemeClr val="bg2">
                  <a:lumMod val="10000"/>
                </a:schemeClr>
              </a:solidFill>
            </a:endParaRPr>
          </a:p>
        </p:txBody>
      </p:sp>
      <p:pic>
        <p:nvPicPr>
          <p:cNvPr id="3" name="Picture 2">
            <a:extLst>
              <a:ext uri="{FF2B5EF4-FFF2-40B4-BE49-F238E27FC236}">
                <a16:creationId xmlns:a16="http://schemas.microsoft.com/office/drawing/2014/main" id="{7AF764DA-8CF7-1266-3200-619C2BF69E5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93447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C5CD8F-EAC1-804D-EA57-00D4061DF59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CF78CF7-A063-A975-06A0-AE214EBD16F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415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A81D22-88ED-203E-CA1E-85CBF160C07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E989BA2-F7E0-3C97-951E-E62B872B66A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980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94FBD3-8CDE-0B97-88C0-1CA69710F351}"/>
              </a:ext>
            </a:extLst>
          </p:cNvPr>
          <p:cNvSpPr>
            <a:spLocks noGrp="1"/>
          </p:cNvSpPr>
          <p:nvPr>
            <p:ph type="title"/>
          </p:nvPr>
        </p:nvSpPr>
        <p:spPr/>
        <p:txBody>
          <a:bodyPr/>
          <a:lstStyle/>
          <a:p>
            <a:pPr algn="ctr"/>
            <a:r>
              <a:rPr lang="en-AU"/>
              <a:t>Stay healthy after menopause</a:t>
            </a:r>
            <a:endParaRPr lang="en-AU" dirty="0"/>
          </a:p>
        </p:txBody>
      </p:sp>
      <p:pic>
        <p:nvPicPr>
          <p:cNvPr id="3" name="Picture 2">
            <a:extLst>
              <a:ext uri="{FF2B5EF4-FFF2-40B4-BE49-F238E27FC236}">
                <a16:creationId xmlns:a16="http://schemas.microsoft.com/office/drawing/2014/main" id="{8CCBD88E-3738-1C9F-6428-EC9134332A9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9663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8B3C12F-73B9-4FCE-5A46-D554672B0F2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F0F44E4-B74B-7428-5260-4482D18E680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63596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149806-56AB-BE53-EBB2-D8FAC34D897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44C36B8-00FD-0726-D877-8C846C4C3A9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81440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8BCA9B-36D2-A80B-F78D-557E4D5EC4A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961AA11-DD5C-0216-57F5-395665A2CBE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8514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386821E-70C1-FACC-F9E7-40D6FB6394F5}"/>
              </a:ext>
            </a:extLst>
          </p:cNvPr>
          <p:cNvSpPr>
            <a:spLocks noGrp="1"/>
          </p:cNvSpPr>
          <p:nvPr>
            <p:ph type="title"/>
          </p:nvPr>
        </p:nvSpPr>
        <p:spPr/>
        <p:txBody>
          <a:bodyPr/>
          <a:lstStyle/>
          <a:p>
            <a:r>
              <a:rPr lang="en-AU" sz="4000" b="1"/>
              <a:t>My body. My health.</a:t>
            </a:r>
            <a:br>
              <a:rPr lang="en-AU" sz="4000"/>
            </a:br>
            <a:r>
              <a:rPr lang="en-AU" sz="3600"/>
              <a:t>A health education toolkit</a:t>
            </a:r>
            <a:endParaRPr lang="en-AU" dirty="0"/>
          </a:p>
        </p:txBody>
      </p:sp>
      <p:pic>
        <p:nvPicPr>
          <p:cNvPr id="3" name="Picture 2">
            <a:extLst>
              <a:ext uri="{FF2B5EF4-FFF2-40B4-BE49-F238E27FC236}">
                <a16:creationId xmlns:a16="http://schemas.microsoft.com/office/drawing/2014/main" id="{B3A0BAAF-67F8-510C-60D5-3F47CAB3A6C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12685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E7AC114-A911-7537-42C9-2C9C377BB83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D7EDF95-472B-AEBF-EF45-BF76950E335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1989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2B5F6C-FFDC-6987-AE08-61A944E3B61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3F4F50A-3325-5154-D5A6-2827129A0FB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28512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0389B7-32B6-26ED-D8E2-906AAD82EC2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8874283-2977-A80B-1A00-74E1015AAA9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91543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2E9F44-0ED5-F416-298C-E2BA3C48266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A474675-4FA2-6941-A184-1F6CE05FDCB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2654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3CA17B-B4EB-1F24-FAC8-49F55CDD5E2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2AACA61-24F0-48AC-EAB2-5786DDCE6D9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77402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C12BDD-1087-38C6-1F4A-944423A27D7F}"/>
              </a:ext>
            </a:extLst>
          </p:cNvPr>
          <p:cNvSpPr>
            <a:spLocks noGrp="1"/>
          </p:cNvSpPr>
          <p:nvPr>
            <p:ph type="title"/>
          </p:nvPr>
        </p:nvSpPr>
        <p:spPr/>
        <p:txBody>
          <a:bodyPr/>
          <a:lstStyle/>
          <a:p>
            <a:r>
              <a:rPr lang="en-AU" b="1"/>
              <a:t>Remember…	</a:t>
            </a:r>
            <a:endParaRPr lang="en-AU" b="1" dirty="0"/>
          </a:p>
        </p:txBody>
      </p:sp>
      <p:pic>
        <p:nvPicPr>
          <p:cNvPr id="3" name="Picture 2">
            <a:extLst>
              <a:ext uri="{FF2B5EF4-FFF2-40B4-BE49-F238E27FC236}">
                <a16:creationId xmlns:a16="http://schemas.microsoft.com/office/drawing/2014/main" id="{C95AD64D-24A1-6178-5D4F-AD8902C9E7D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33969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6AC26F6-1BC8-8622-DEFA-D8475F6FD006}"/>
              </a:ext>
            </a:extLst>
          </p:cNvPr>
          <p:cNvSpPr>
            <a:spLocks noGrp="1"/>
          </p:cNvSpPr>
          <p:nvPr>
            <p:ph type="title"/>
          </p:nvPr>
        </p:nvSpPr>
        <p:spPr/>
        <p:txBody>
          <a:bodyPr/>
          <a:lstStyle/>
          <a:p>
            <a:r>
              <a:rPr lang="en-AU" b="1"/>
              <a:t>Local services</a:t>
            </a:r>
            <a:endParaRPr lang="en-AU" b="1" dirty="0"/>
          </a:p>
        </p:txBody>
      </p:sp>
      <p:pic>
        <p:nvPicPr>
          <p:cNvPr id="3" name="Picture 2">
            <a:extLst>
              <a:ext uri="{FF2B5EF4-FFF2-40B4-BE49-F238E27FC236}">
                <a16:creationId xmlns:a16="http://schemas.microsoft.com/office/drawing/2014/main" id="{0200C454-D64C-E146-8FDC-2283E4C76AE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53300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70C0EC-CA5D-53AD-544F-60BED8FE927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A11586C-F87E-3B21-7EC8-7CC06FCEC3E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5647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4151AA-528D-E44A-5243-D37CF5145908}"/>
              </a:ext>
            </a:extLst>
          </p:cNvPr>
          <p:cNvSpPr>
            <a:spLocks noGrp="1"/>
          </p:cNvSpPr>
          <p:nvPr>
            <p:ph type="title"/>
          </p:nvPr>
        </p:nvSpPr>
        <p:spPr/>
        <p:txBody>
          <a:bodyPr/>
          <a:lstStyle/>
          <a:p>
            <a:pPr algn="ctr"/>
            <a:r>
              <a:rPr lang="en-US" sz="4800" b="1" kern="1200">
                <a:solidFill>
                  <a:schemeClr val="tx1"/>
                </a:solidFill>
                <a:latin typeface="Lucida Handwriting" panose="03010101010101010101" pitchFamily="66" charset="0"/>
              </a:rPr>
              <a:t>Let’s</a:t>
            </a:r>
            <a:endParaRPr lang="en-US" sz="4800" b="1" kern="1200" dirty="0">
              <a:solidFill>
                <a:schemeClr val="tx1"/>
              </a:solidFill>
              <a:latin typeface="Lucida Handwriting" panose="03010101010101010101" pitchFamily="66" charset="0"/>
            </a:endParaRPr>
          </a:p>
        </p:txBody>
      </p:sp>
      <p:pic>
        <p:nvPicPr>
          <p:cNvPr id="3" name="Picture 2">
            <a:extLst>
              <a:ext uri="{FF2B5EF4-FFF2-40B4-BE49-F238E27FC236}">
                <a16:creationId xmlns:a16="http://schemas.microsoft.com/office/drawing/2014/main" id="{16415CAE-1250-CA6A-5696-FFB5C0C5E83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0112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70106C-9682-481B-6FCA-7DE78CE581E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0AB5ABC-9154-9DD8-3FC2-400F2203345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6084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97B86F-A56C-4549-FFBE-05BEF9DC4B7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359CDE9-9AB7-1850-95AA-5E3CC1837B7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3828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1E5BFB-062D-140A-FE24-6E1247923F0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ACBCC33-C6CF-36DD-2591-991C1BD5F19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216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101A01-9959-A14A-D419-1BE2C7E9911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59ACE7A-A917-75CB-0616-EC05BFAF092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0997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2C71B6-53C5-3B55-6553-65FF4DD50CD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6259626-F35B-D192-6B5B-A6A5179D96F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77052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1894</Words>
  <Application>Microsoft Office PowerPoint</Application>
  <PresentationFormat>Widescreen</PresentationFormat>
  <Paragraphs>169</Paragraphs>
  <Slides>37</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Aptos Display</vt:lpstr>
      <vt:lpstr>Arial</vt:lpstr>
      <vt:lpstr>Calibri</vt:lpstr>
      <vt:lpstr>Lucida Handwriting</vt:lpstr>
      <vt:lpstr>Office Theme</vt:lpstr>
      <vt:lpstr>Menopause  and your health</vt:lpstr>
      <vt:lpstr>PowerPoint Presentation</vt:lpstr>
      <vt:lpstr>My body. My health. A health education toolkit</vt:lpstr>
      <vt:lpstr>Let’s</vt:lpstr>
      <vt:lpstr>PowerPoint Presentation</vt:lpstr>
      <vt:lpstr>PowerPoint Presentation</vt:lpstr>
      <vt:lpstr>PowerPoint Presentation</vt:lpstr>
      <vt:lpstr>PowerPoint Presentation</vt:lpstr>
      <vt:lpstr>PowerPoint Presentation</vt:lpstr>
      <vt:lpstr>PowerPoint Presentation</vt:lpstr>
      <vt:lpstr>Know the symptoms of menopause</vt:lpstr>
      <vt:lpstr>PowerPoint Presentation</vt:lpstr>
      <vt:lpstr>You may have these symptoms of menopause:</vt:lpstr>
      <vt:lpstr>You may also:</vt:lpstr>
      <vt:lpstr>You may also:</vt:lpstr>
      <vt:lpstr>Menopause is different for each woman.</vt:lpstr>
      <vt:lpstr>PowerPoint Presentation</vt:lpstr>
      <vt:lpstr>Manage your symptoms of menopause</vt:lpstr>
      <vt:lpstr>PowerPoint Presentation</vt:lpstr>
      <vt:lpstr>Get enough sleep to feel rested.</vt:lpstr>
      <vt:lpstr>PowerPoint Presentation</vt:lpstr>
      <vt:lpstr>PowerPoint Presentation</vt:lpstr>
      <vt:lpstr>You may know things from your home country that may help you cope with menopause.</vt:lpstr>
      <vt:lpstr>PowerPoint Presentation</vt:lpstr>
      <vt:lpstr>PowerPoint Presentation</vt:lpstr>
      <vt:lpstr>Stay healthy after menopause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vt:lpstr>
      <vt:lpstr>Local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2024-08-01T00:51:30Z</dcterms:created>
  <dcterms:modified xsi:type="dcterms:W3CDTF">2024-08-05T02:20:03Z</dcterms:modified>
</cp:coreProperties>
</file>