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6298" autoAdjust="0"/>
  </p:normalViewPr>
  <p:slideViewPr>
    <p:cSldViewPr snapToGrid="0">
      <p:cViewPr varScale="1">
        <p:scale>
          <a:sx n="124" d="100"/>
          <a:sy n="124" d="100"/>
        </p:scale>
        <p:origin x="1672" y="68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3CC24E-2136-4128-8D75-2AC3C4212B17}" type="datetimeFigureOut">
              <a:rPr lang="en-AU" smtClean="0"/>
              <a:t>18/09/2024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991251-AEEF-41FE-B563-B3C8A44394C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12457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การนำเสนอสั้นๆ ครั้งนี้จะพูดถึงเรื่อง: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เหตุใดวิตามินดีจึงมีความสำคัญต่อสุขภาพ 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วิธีที่เราจะได้</a:t>
            </a:r>
            <a:r>
              <a:rPr lang="th-TH" sz="1200" b="0" i="0" u="none" strike="noStrike" dirty="0"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รับ</a:t>
            </a:r>
            <a:r>
              <a:rPr lang="th" sz="1200" b="0" i="0" u="none" strike="noStrike" dirty="0"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วิตามิน</a:t>
            </a: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ดี</a:t>
            </a:r>
          </a:p>
          <a:p>
            <a:endParaRPr lang="en-AU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rtl="0"/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อาจนำการนำเสนอนี้อาจนำไปรวมกับอีกหัวเรื่องหนึ่งได้ หรือจะใช้เป็นการนำเสนอเดี่ยวก็ได้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991251-AEEF-41FE-B563-B3C8A44394C7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607464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991251-AEEF-41FE-B563-B3C8A44394C7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524220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991251-AEEF-41FE-B563-B3C8A44394C7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368761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 rtl="0">
              <a:defRPr/>
            </a:pPr>
            <a:r>
              <a:rPr lang="th" sz="12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ร่างกายของฉัน สุขภาพของฉัน</a:t>
            </a:r>
            <a:r>
              <a:rPr lang="th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เป็นชุดเครื่องมือด้านการศึกษาเพื่อช่วยให้องค์กรและนักการศึกษาส่งมอบข้อมูลด้านสุขภาพให้กับผู้หญิงที่ภูมิหลังเป็นผู้อพยพและผู้ลี้ภัย และส่งเสริมให้มีการสนทนากับสตรีเกี่ยวกับสุขภาพของพวกเขาด้วย </a:t>
            </a:r>
          </a:p>
          <a:p>
            <a:pPr defTabSz="966612" rtl="0">
              <a:lnSpc>
                <a:spcPct val="90000"/>
              </a:lnSpc>
              <a:spcBef>
                <a:spcPts val="634"/>
              </a:spcBef>
              <a:defRPr/>
            </a:pPr>
            <a:r>
              <a:rPr lang="th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ชุดเครื่องมือนี้เป็นชุดการนำเสนอส่วนขยายเกี่ยวกับหัวข้อด้านสุขภาพที่สำคัญ เช่น การใช้ชีวิตอย่างมีสุขภาพดี สุขภาพทางอารมณ์ วัยหมดระดู หรือสุขภาพทางเพศ</a:t>
            </a:r>
          </a:p>
          <a:p>
            <a:pPr defTabSz="966612" rtl="0">
              <a:lnSpc>
                <a:spcPct val="90000"/>
              </a:lnSpc>
              <a:spcBef>
                <a:spcPts val="634"/>
              </a:spcBef>
              <a:defRPr/>
            </a:pPr>
            <a:r>
              <a:rPr lang="th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กรุณาไปที่ jeanhailes.org.au เพื่อดูข้อมูลเพิ่มเติมและรายการนำเสนอที่มีให้เป็นภาษาอังกฤษและภาษาอื่น ๆ</a:t>
            </a:r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991251-AEEF-41FE-B563-B3C8A44394C7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650610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th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ทำไมวิตามินดีจึงสำคัญ?</a:t>
            </a:r>
            <a:r>
              <a:rPr lang="th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 </a:t>
            </a:r>
          </a:p>
          <a:p>
            <a:pPr lvl="0" rtl="0"/>
            <a:r>
              <a:rPr lang="th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วิตามินดีช่วยร่างกายของคุณหลายอย่าง คุณจำเป็นต้องมีวิตามินดี </a:t>
            </a: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เพื่อความแข็งแรงของกระดูก กล้ามเนื้อ และฟัน</a:t>
            </a:r>
          </a:p>
          <a:p>
            <a:pPr lvl="0" rtl="0"/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มันทำให้คุณมีสุขภาพแข็งแรง</a:t>
            </a:r>
            <a:endParaRPr lang="en-AU" sz="1200" b="0" i="0" kern="1200" dirty="0">
              <a:solidFill>
                <a:schemeClr val="tx1"/>
              </a:solidFill>
              <a:effectLst/>
              <a:latin typeface="Cordia New" panose="020B0304020202020204" pitchFamily="34" charset="-34"/>
              <a:ea typeface="+mn-ea"/>
              <a:cs typeface="Cordia New" panose="020B0304020202020204" pitchFamily="34" charset="-34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991251-AEEF-41FE-B563-B3C8A44394C7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935801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th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ฉันได้รับวิตามินดีอย่างไร?</a:t>
            </a:r>
            <a:endParaRPr lang="en-AU" sz="1200" kern="1200" dirty="0">
              <a:solidFill>
                <a:schemeClr val="tx1"/>
              </a:solidFill>
              <a:effectLst/>
              <a:latin typeface="Cordia New" panose="020B0304020202020204" pitchFamily="34" charset="-34"/>
              <a:ea typeface="+mn-ea"/>
              <a:cs typeface="Cordia New" panose="020B0304020202020204" pitchFamily="34" charset="-34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th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คนส่วนมากได้รับวิตามินดีจากแสงแดด (เมื่อแสงแดดส่อง</a:t>
            </a:r>
            <a:r>
              <a:rPr lang="th-TH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โดน</a:t>
            </a:r>
            <a:r>
              <a:rPr lang="th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ผิวหนังโดยตรง - ไม่ใช่ผ่านกระจก) นี่คือวิธีธรรมชาติที่ดีที่สุดที่จะได้รับวิตามินดี </a:t>
            </a:r>
            <a:endParaRPr lang="en-AU" sz="1200" u="none" kern="1200" dirty="0">
              <a:solidFill>
                <a:schemeClr val="tx1"/>
              </a:solidFill>
              <a:effectLst/>
              <a:latin typeface="Cordia New" panose="020B0304020202020204" pitchFamily="34" charset="-34"/>
              <a:ea typeface="+mn-ea"/>
              <a:cs typeface="Cordia New" panose="020B0304020202020204" pitchFamily="34" charset="-34"/>
            </a:endParaRPr>
          </a:p>
          <a:p>
            <a:pPr marL="171450" lvl="0" indent="-171450" rtl="0">
              <a:buFont typeface="Arial" panose="020B0604020202020204" pitchFamily="34" charset="0"/>
              <a:buChar char="•"/>
            </a:pPr>
            <a:r>
              <a:rPr lang="th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คุณสามารถได้รับวิตามินดีจำนวนเล็กน้อยจากอาหาร แต่ตามปกติจะไม่เพียงพอ ปลาที่มีไขมัน เช่นปลาแชลมอน ปลาทูน่า ปลาแม็คเคอเรล และไข่ โดยธรรมชาติมีวิตามินดีบ้าง ในขณะที่เนยเทียมและนมบางชนิดได้รับการเสริมวิตามินดี</a:t>
            </a:r>
            <a:endParaRPr lang="en-AU" sz="1200" u="none" kern="1200" dirty="0">
              <a:solidFill>
                <a:schemeClr val="tx1"/>
              </a:solidFill>
              <a:effectLst/>
              <a:latin typeface="Cordia New" panose="020B0304020202020204" pitchFamily="34" charset="-34"/>
              <a:ea typeface="+mn-ea"/>
              <a:cs typeface="Cordia New" panose="020B0304020202020204" pitchFamily="34" charset="-34"/>
            </a:endParaRPr>
          </a:p>
          <a:p>
            <a:pPr marL="171450" lvl="0" indent="-171450" rtl="0">
              <a:buFont typeface="Arial" panose="020B0604020202020204" pitchFamily="34" charset="0"/>
              <a:buChar char="•"/>
            </a:pPr>
            <a:r>
              <a:rPr lang="th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คุณจำเป็นต้องได้รับวิตามินดีตลอดปี ระหว่างฤดูหนาว หรือถ้าผิวหนังของคุณถูกปกคลุมอยู่เป็นระยะเวลานาน คุณอาจไม่ได้รับวิตามินดีเพียงพอ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991251-AEEF-41FE-B563-B3C8A44394C7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433989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th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ฉันต้องรับแสงแดดมากน้อยแค่ไหนเพื่อที่จะได้รับวิตามินดีเพียงพอ?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คุณต้องได้รับแสงแดดมากแค่ไหนขึ้นอยู่กับ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สีผิวของคุณ</a:t>
            </a:r>
            <a:endParaRPr lang="en-AU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เสื้อผ้าปกคลุมผิวหนังของคุณมากน้อยแค่ไหน</a:t>
            </a:r>
            <a:endParaRPr lang="en-AU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th-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ช่วง</a:t>
            </a: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เวลาของปีและ</a:t>
            </a:r>
            <a:r>
              <a:rPr lang="th-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ช่วงเวลาของ</a:t>
            </a: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วัน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สถานที่ที่คุณพำนักอยู่ในออสเตรเลีย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AU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ยกตัวอย่าง เช่น: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th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หากคุณ</a:t>
            </a:r>
            <a:r>
              <a:rPr lang="th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ผิวขาว</a:t>
            </a:r>
            <a:r>
              <a:rPr lang="th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คุณจะได้รับวิตามินดีเพียงพอเมื่อรับแสงแดดตอนเช้าหรือตอนบ่ายเป็นเวลาสองสามนาที สำหรับฤดูหนาว ควรรับแสงแดดตอนเที่ยงวัน  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th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หากคุณ</a:t>
            </a:r>
            <a:r>
              <a:rPr lang="th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ผิวคล้ำ</a:t>
            </a:r>
            <a:r>
              <a:rPr lang="th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คุณต้องอยู</a:t>
            </a:r>
            <a:r>
              <a:rPr lang="th-TH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่</a:t>
            </a:r>
            <a:r>
              <a:rPr lang="th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กลางแสงแดดนานกว่าจึงจะได้รับวิตามินดีเพียงพอ– คือนานกว่าคนผิวขาวถึง 6 เท่า  </a:t>
            </a:r>
          </a:p>
          <a:p>
            <a:endParaRPr lang="en-AU" sz="1200" kern="1200" dirty="0">
              <a:solidFill>
                <a:schemeClr val="tx1"/>
              </a:solidFill>
              <a:effectLst/>
              <a:latin typeface="Cordia New" panose="020B0304020202020204" pitchFamily="34" charset="-34"/>
              <a:ea typeface="+mn-ea"/>
              <a:cs typeface="Cordia New" panose="020B0304020202020204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th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สตรีมีครรภ์และสตรีที่กำลังเลี้ยงบุตรด้วยนมแม่ ควรถามแพทย์ว่า พวกเขาจำเป็นต้องได้รับวิตามินดีเสริมไหม </a:t>
            </a:r>
            <a:endParaRPr lang="en-AU" sz="1200" b="0" i="0" kern="1200" dirty="0">
              <a:solidFill>
                <a:schemeClr val="tx1"/>
              </a:solidFill>
              <a:effectLst/>
              <a:latin typeface="Cordia New" panose="020B0304020202020204" pitchFamily="34" charset="-34"/>
              <a:ea typeface="+mn-ea"/>
              <a:cs typeface="Cordia New" panose="020B0304020202020204" pitchFamily="34" charset="-34"/>
            </a:endParaRPr>
          </a:p>
          <a:p>
            <a:endParaRPr lang="en-AU" sz="1200" b="0" i="0" kern="1200" dirty="0">
              <a:solidFill>
                <a:schemeClr val="tx1"/>
              </a:solidFill>
              <a:effectLst/>
              <a:latin typeface="Cordia New" panose="020B0304020202020204" pitchFamily="34" charset="-34"/>
              <a:ea typeface="+mn-ea"/>
              <a:cs typeface="Cordia New" panose="020B0304020202020204" pitchFamily="34" charset="-34"/>
            </a:endParaRPr>
          </a:p>
          <a:p>
            <a:pPr rtl="0"/>
            <a:r>
              <a:rPr lang="th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การป้องกันแสงแดด</a:t>
            </a:r>
          </a:p>
          <a:p>
            <a:pPr rtl="0"/>
            <a:r>
              <a:rPr lang="th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โปรดพึงระลึกว่าแสงแดดมากเกินไป - ผิวถูกแดดเกรียม - อาจทำให้ผิวหนังของคุณเสียหายและอาจนำไปสู่โรคมะเร็งผิวหนังได้ </a:t>
            </a:r>
          </a:p>
          <a:p>
            <a:endParaRPr lang="en-AU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991251-AEEF-41FE-B563-B3C8A44394C7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470350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เป็นสิ่งสำคัญที่ทารกและเด็กต้องได้รับวิตามินดีเพียงพอ </a:t>
            </a:r>
          </a:p>
          <a:p>
            <a:endParaRPr lang="en-AU" sz="1200" b="1" i="0" kern="1200" dirty="0">
              <a:solidFill>
                <a:schemeClr val="tx1"/>
              </a:solidFill>
              <a:effectLst/>
              <a:latin typeface="Cordia New" panose="020B0304020202020204" pitchFamily="34" charset="-34"/>
              <a:ea typeface="+mn-ea"/>
              <a:cs typeface="Cordia New" panose="020B0304020202020204" pitchFamily="34" charset="-34"/>
            </a:endParaRPr>
          </a:p>
          <a:p>
            <a:pPr rtl="0"/>
            <a:r>
              <a:rPr lang="th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เด็กที่อาจไม่ได้รับวิตามินดีเพียงพอรวมถึง: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th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ทารกที่คลอดก่อนกำหนด - ก่อนครรภ์ครบ 37 สัปดาห์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th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ทารกที่ดื่มนมแม่ หากแม่ของทารกมีวิตามินดีต่ำ</a:t>
            </a:r>
            <a:endParaRPr lang="en-AU" sz="1200" b="0" i="0" u="none" kern="1200" dirty="0">
              <a:solidFill>
                <a:schemeClr val="tx1"/>
              </a:solidFill>
              <a:effectLst/>
              <a:latin typeface="Cordia New" panose="020B0304020202020204" pitchFamily="34" charset="-34"/>
              <a:ea typeface="+mn-ea"/>
              <a:cs typeface="Cordia New" panose="020B0304020202020204" pitchFamily="34" charset="-34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th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เด็กที่ผิวหนังไม่ค่อยถูกแสงแดด</a:t>
            </a:r>
            <a:endParaRPr lang="en-AU" sz="1200" b="1" i="0" u="none" kern="1200" dirty="0">
              <a:solidFill>
                <a:schemeClr val="tx1"/>
              </a:solidFill>
              <a:effectLst/>
              <a:latin typeface="Cordia New" panose="020B0304020202020204" pitchFamily="34" charset="-34"/>
              <a:ea typeface="+mn-ea"/>
              <a:cs typeface="Cordia New" panose="020B0304020202020204" pitchFamily="34" charset="-34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th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เด็กที่มีผิวคล้ำมาก 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th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เด็กที่มีอาการเจ็บป่วยบางประการ เช่น</a:t>
            </a:r>
            <a:r>
              <a:rPr lang="th-TH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 </a:t>
            </a:r>
            <a:r>
              <a:rPr lang="th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โรคตับ โรคไต โรคปอดเรื้อรัง โรคซีลิแอค โรคลำไส้อักเสบ และเด็กที่ใช้ยารักษาโรคลมบ้าหมู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lang="en-AU" sz="1200" b="1" i="0" kern="1200" dirty="0">
              <a:solidFill>
                <a:schemeClr val="tx1"/>
              </a:solidFill>
              <a:effectLst/>
              <a:latin typeface="Cordia New" panose="020B0304020202020204" pitchFamily="34" charset="-34"/>
              <a:ea typeface="+mn-ea"/>
              <a:cs typeface="Cordia New" panose="020B0304020202020204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th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เด็กและการป้องกันแสงแดด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th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ตรวจให้แน่ใจว่า</a:t>
            </a:r>
            <a:r>
              <a:rPr lang="th-TH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ลูก</a:t>
            </a:r>
            <a:r>
              <a:rPr lang="th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ของคุณใช้ครีมกันแดด สวมหมวก และแว่นกันแดดเสมอเมื่อออกไปอยู่กลางแดด นี่จะป้องกันพวกเขาจากโรคมะเร็งผิวหนัง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th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เด็กผิวสีคล้ำมากต้องได้รับการป้องกันแสงแดดด้วยเหมือนกัน โดยเฉพาะอย่างยิ่งเมื่อพวกเขาอาจต้องได้รับแสงแดดอยู่เป็นเวลานานกว่าเพื่อที่จะได้รับวิตามินดีเพียงพอ</a:t>
            </a:r>
          </a:p>
          <a:p>
            <a:endParaRPr lang="en-A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991251-AEEF-41FE-B563-B3C8A44394C7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705051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th" sz="1200" b="1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ฉันจะทราบได้อย่างไรว่าฉันและ</a:t>
            </a:r>
            <a:r>
              <a:rPr lang="th-TH" sz="1200" b="1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ลูก</a:t>
            </a:r>
            <a:r>
              <a:rPr lang="th" sz="1200" b="1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ของฉันได้รับวิตามินดีพอเพียง?  </a:t>
            </a:r>
          </a:p>
          <a:p>
            <a:pPr rtl="0"/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แพทย์ของคุณสามารถตรวจเลือดเพื่อดูระดับวิตามินดีให้คุณและ</a:t>
            </a:r>
            <a:r>
              <a:rPr lang="th-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ลูก</a:t>
            </a: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ของคุณได้</a:t>
            </a:r>
          </a:p>
          <a:p>
            <a:pPr rtl="0"/>
            <a:r>
              <a:rPr lang="th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แพทย์ของคุณอาจแนะนำให้คุณรับประทานยาเม็ดเพื่อให้ระดับวิตามินดีของคุณอยู่ในระดับดีใหม่ </a:t>
            </a:r>
          </a:p>
          <a:p>
            <a:endParaRPr lang="en-AU" sz="1200" b="0" i="0" u="none" kern="1200" dirty="0">
              <a:solidFill>
                <a:schemeClr val="tx1"/>
              </a:solidFill>
              <a:effectLst/>
              <a:latin typeface="Cordia New" panose="020B0304020202020204" pitchFamily="34" charset="-3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991251-AEEF-41FE-B563-B3C8A44394C7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621495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" sz="1200" b="0" i="1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หมายเหตุถึงผู้</a:t>
            </a:r>
            <a:r>
              <a:rPr lang="th-TH" sz="1200" b="0" i="1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ดำเนินการอภิปราย</a:t>
            </a:r>
            <a:r>
              <a:rPr lang="th" sz="1200" b="0" i="1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:</a:t>
            </a:r>
            <a:r>
              <a:rPr lang="en-US" sz="1200" b="0" i="1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 </a:t>
            </a:r>
            <a:r>
              <a:rPr lang="th" sz="1200" b="0" i="1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โปรดให้รายละเอียดของบริการสุขภาพท้องถิ่น 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991251-AEEF-41FE-B563-B3C8A44394C7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00093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C844A-AD1C-6CCB-3F6A-ED6A77E65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ECE97A-5FAF-7D92-B021-A7793E1D1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99036-4CCE-4242-ACB6-36969D6E8117}" type="datetimeFigureOut">
              <a:rPr lang="en-AU" smtClean="0"/>
              <a:t>18/09/2024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7D86E3-296E-086F-ADB9-F20C313CE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E96B34-4067-61EE-9FD1-74F68445C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8562-A78D-4F09-834D-2CEBA21659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08922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696435-C24B-9125-24DE-7C2523AD0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2B6C6C-EF38-C5B6-EF39-1EDEF0B5A8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2D55C4-AE2B-68CD-8688-28E63392E8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5999036-4CCE-4242-ACB6-36969D6E8117}" type="datetimeFigureOut">
              <a:rPr lang="en-AU" smtClean="0"/>
              <a:t>18/09/2024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301ED7-187D-1593-93AD-BDF73780A5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905E7A-C5EF-F63A-4192-33B2DB15C4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E248562-A78D-4F09-834D-2CEBA21659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94466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46DCFB1-23FB-E868-1ACE-AA65C9006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" sz="6600" b="1" i="0" u="none" strike="noStrike">
                <a:highlight>
                  <a:srgbClr val="000000">
                    <a:alpha val="0"/>
                  </a:srgbClr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ความสำคัญของวิตามินดี</a:t>
            </a:r>
            <a:endParaRPr lang="en-AU" sz="6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C0774D-D64A-5060-DFFD-91758EC94BC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4125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5A435A0-D917-178D-5097-A67B4C97C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37A2BE-B1E4-5E46-C779-CAAF6388B5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903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C4960A3-40D1-D800-89ED-0E7F7A82D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99C69C-AD5C-9FB3-E86D-681B54EE18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97"/>
            <a:ext cx="12192528" cy="685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540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D1757C2-B63C-65F4-C1F5-29ABEC898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th" sz="4800" b="1" i="0" u="none" strike="noStrike">
                <a:highlight>
                  <a:srgbClr val="000000">
                    <a:alpha val="0"/>
                  </a:srgbClr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ร่างกายของฉัน สุขภาพของฉัน</a:t>
            </a:r>
            <a:br>
              <a:rPr lang="th" sz="4800" b="0" i="0" u="none" strike="noStrike">
                <a:highlight>
                  <a:srgbClr val="000000">
                    <a:alpha val="0"/>
                  </a:srgbClr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" sz="2800" b="0" i="0" u="none" strike="noStrike">
                <a:highlight>
                  <a:srgbClr val="000000">
                    <a:alpha val="0"/>
                  </a:srgbClr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ชุดเครื่องมือด้านการศึกษาเกี่ยวกับสุขภาพ</a:t>
            </a:r>
            <a:endParaRPr lang="en-A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B522D3-75FE-E514-D831-3F6E4AED877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486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6FB22F8-F862-8E56-19B8-1BF70D06B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A0808C-0334-72F9-61DC-E7AFA2CBC97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679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E106379-FC6D-44AC-AEEC-0DE0DB2B2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F2012E-E54A-5020-B7AA-4176E903559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394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EFFEAAB-5E2D-6071-B30F-3DDFC02E3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185334-1BBE-E19C-09D6-FC1C244916C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811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4E73782-0ED4-95F0-E46C-78A2F2BFB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7C8B67-0A2C-BCD6-6314-1B9818E3CF5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012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7E5F3B6-0086-6A3E-3177-79E2DE5BE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F92351-39AF-01D0-8DEC-D1F3EF5E093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083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D1BE905-A09F-6BBC-BBEB-A1DAB5859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th" sz="4800" b="1" i="0" u="none" strike="noStrike">
                <a:highlight>
                  <a:srgbClr val="000000">
                    <a:alpha val="0"/>
                  </a:srgbClr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บริการท้องถิ่น </a:t>
            </a:r>
            <a:endParaRPr lang="th" sz="4800" b="1" i="0" u="none" strike="noStrike" dirty="0">
              <a:highlight>
                <a:srgbClr val="000000">
                  <a:alpha val="0"/>
                </a:srgbClr>
              </a:highligh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B46E1B-4073-2A77-1F36-F1BB6FFD56F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7532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728</Words>
  <Application>Microsoft Office PowerPoint</Application>
  <PresentationFormat>Widescreen</PresentationFormat>
  <Paragraphs>59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Aptos</vt:lpstr>
      <vt:lpstr>Aptos Display</vt:lpstr>
      <vt:lpstr>Arial</vt:lpstr>
      <vt:lpstr>Cordia New</vt:lpstr>
      <vt:lpstr>Tahoma</vt:lpstr>
      <vt:lpstr>Office Theme</vt:lpstr>
      <vt:lpstr>ความสำคัญของวิตามินดี</vt:lpstr>
      <vt:lpstr>PowerPoint Presentation</vt:lpstr>
      <vt:lpstr>ร่างกายของฉัน สุขภาพของฉัน ชุดเครื่องมือด้านการศึกษาเกี่ยวกับสุขภาพ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บริการท้องถิ่น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Ewa Sosidko</dc:creator>
  <cp:lastModifiedBy>Ewa Sosidko</cp:lastModifiedBy>
  <cp:revision>3</cp:revision>
  <dcterms:created xsi:type="dcterms:W3CDTF">2024-08-29T05:45:54Z</dcterms:created>
  <dcterms:modified xsi:type="dcterms:W3CDTF">2024-09-18T04:39:44Z</dcterms:modified>
</cp:coreProperties>
</file>