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71" autoAdjust="0"/>
  </p:normalViewPr>
  <p:slideViewPr>
    <p:cSldViewPr snapToGrid="0">
      <p:cViewPr varScale="1">
        <p:scale>
          <a:sx n="115" d="100"/>
          <a:sy n="115" d="100"/>
        </p:scale>
        <p:origin x="20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3BA57C8F-5145-4F81-BC4B-EA454699E6C4}" type="datetimeFigureOut">
              <a:rPr lang="en-AU" smtClean="0"/>
              <a:t>18/09/2024</a:t>
            </a:fld>
            <a:endParaRPr lang="en-AU"/>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5A81AAC5-A3C0-4391-A00F-69B712239052}" type="slidenum">
              <a:rPr lang="en-AU" smtClean="0"/>
              <a:t>‹#›</a:t>
            </a:fld>
            <a:endParaRPr lang="en-AU"/>
          </a:p>
        </p:txBody>
      </p:sp>
    </p:spTree>
    <p:extLst>
      <p:ext uri="{BB962C8B-B14F-4D97-AF65-F5344CB8AC3E}">
        <p14:creationId xmlns:p14="http://schemas.microsoft.com/office/powerpoint/2010/main" val="1650440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0" i="0" u="none" strike="noStrike" dirty="0">
                <a:highlight>
                  <a:srgbClr val="000000">
                    <a:alpha val="0"/>
                  </a:srgbClr>
                </a:highlight>
                <a:latin typeface="+mn-lt"/>
              </a:rPr>
              <a:t>Soo jeedintan gaaban waxay eegi doontaa:</a:t>
            </a:r>
          </a:p>
          <a:p>
            <a:pPr marL="171450" indent="-171450" rtl="0">
              <a:buFont typeface="Arial" panose="020B0604020202020204" pitchFamily="34" charset="0"/>
              <a:buChar char="•"/>
            </a:pPr>
            <a:r>
              <a:rPr lang="so" sz="1200" b="0" i="0" u="none" strike="noStrike" dirty="0">
                <a:highlight>
                  <a:srgbClr val="000000">
                    <a:alpha val="0"/>
                  </a:srgbClr>
                </a:highlight>
                <a:latin typeface="+mn-lt"/>
              </a:rPr>
              <a:t>sababta fitamiin D-gu uu muhiim ugu yahay caafimaadkeena </a:t>
            </a:r>
          </a:p>
          <a:p>
            <a:pPr marL="171450" indent="-171450" rtl="0">
              <a:buFont typeface="Arial" panose="020B0604020202020204" pitchFamily="34" charset="0"/>
              <a:buChar char="•"/>
            </a:pPr>
            <a:r>
              <a:rPr lang="so" sz="1200" b="0" i="0" u="none" strike="noStrike" dirty="0">
                <a:highlight>
                  <a:srgbClr val="000000">
                    <a:alpha val="0"/>
                  </a:srgbClr>
                </a:highlight>
                <a:latin typeface="+mn-lt"/>
              </a:rPr>
              <a:t>sida aan ku heli karno.</a:t>
            </a:r>
          </a:p>
          <a:p>
            <a:endParaRPr lang="en-AU" dirty="0">
              <a:latin typeface="+mn-lt"/>
            </a:endParaRPr>
          </a:p>
          <a:p>
            <a:pPr rtl="0"/>
            <a:r>
              <a:rPr lang="so" sz="1200" b="0" i="0" u="none" strike="noStrike" dirty="0">
                <a:highlight>
                  <a:srgbClr val="000000">
                    <a:alpha val="0"/>
                  </a:srgbClr>
                </a:highlight>
                <a:latin typeface="+mn-lt"/>
              </a:rPr>
              <a:t>Soo jeedintan waxa lagu dari karaa mawduuc kale ama waxa loo isticmaali karaa soo bandhigid gooni ah.</a:t>
            </a:r>
          </a:p>
          <a:p>
            <a:endParaRPr lang="en-AU" dirty="0"/>
          </a:p>
        </p:txBody>
      </p:sp>
      <p:sp>
        <p:nvSpPr>
          <p:cNvPr id="4" name="Slide Number Placeholder 3"/>
          <p:cNvSpPr>
            <a:spLocks noGrp="1"/>
          </p:cNvSpPr>
          <p:nvPr>
            <p:ph type="sldNum" sz="quarter" idx="5"/>
          </p:nvPr>
        </p:nvSpPr>
        <p:spPr/>
        <p:txBody>
          <a:bodyPr/>
          <a:lstStyle/>
          <a:p>
            <a:fld id="{5A81AAC5-A3C0-4391-A00F-69B712239052}" type="slidenum">
              <a:rPr lang="en-AU" smtClean="0"/>
              <a:t>1</a:t>
            </a:fld>
            <a:endParaRPr lang="en-AU"/>
          </a:p>
        </p:txBody>
      </p:sp>
    </p:spTree>
    <p:extLst>
      <p:ext uri="{BB962C8B-B14F-4D97-AF65-F5344CB8AC3E}">
        <p14:creationId xmlns:p14="http://schemas.microsoft.com/office/powerpoint/2010/main" val="3867772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A81AAC5-A3C0-4391-A00F-69B712239052}" type="slidenum">
              <a:rPr lang="en-AU" smtClean="0"/>
              <a:t>10</a:t>
            </a:fld>
            <a:endParaRPr lang="en-AU"/>
          </a:p>
        </p:txBody>
      </p:sp>
    </p:spTree>
    <p:extLst>
      <p:ext uri="{BB962C8B-B14F-4D97-AF65-F5344CB8AC3E}">
        <p14:creationId xmlns:p14="http://schemas.microsoft.com/office/powerpoint/2010/main" val="209581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A81AAC5-A3C0-4391-A00F-69B712239052}" type="slidenum">
              <a:rPr lang="en-AU" smtClean="0"/>
              <a:t>2</a:t>
            </a:fld>
            <a:endParaRPr lang="en-AU"/>
          </a:p>
        </p:txBody>
      </p:sp>
    </p:spTree>
    <p:extLst>
      <p:ext uri="{BB962C8B-B14F-4D97-AF65-F5344CB8AC3E}">
        <p14:creationId xmlns:p14="http://schemas.microsoft.com/office/powerpoint/2010/main" val="268227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so" sz="1200" b="1" i="0" u="none" strike="noStrike" dirty="0">
                <a:solidFill>
                  <a:srgbClr val="000000"/>
                </a:solidFill>
                <a:highlight>
                  <a:srgbClr val="000000">
                    <a:alpha val="0"/>
                  </a:srgbClr>
                </a:highlight>
                <a:latin typeface="+mn-lt"/>
                <a:cs typeface="Calibri" panose="020F0502020204030204" pitchFamily="34" charset="0"/>
              </a:rPr>
              <a:t>Jirkayga. Caafimaadkayga. </a:t>
            </a:r>
            <a:r>
              <a:rPr lang="so" sz="1200" b="0" i="0" u="none" strike="noStrike" dirty="0">
                <a:solidFill>
                  <a:srgbClr val="000000"/>
                </a:solidFill>
                <a:highlight>
                  <a:srgbClr val="000000">
                    <a:alpha val="0"/>
                  </a:srgbClr>
                </a:highlight>
                <a:latin typeface="+mn-lt"/>
                <a:cs typeface="Calibri" panose="020F0502020204030204" pitchFamily="34" charset="0"/>
              </a:rPr>
              <a:t>waa qalab waxbarasho oo lagu caawiyo ururada iyo barayaashu si ay xogta caafimaadka ugu gudbiyaan haweenka ka soo jeeda asal ahaan soogalootiga iyo qaxootiga. Waxa kale oo ay dhiirigelisaa in dumarka lagala hadlo caafimaadkooda. </a:t>
            </a:r>
          </a:p>
          <a:p>
            <a:pPr defTabSz="966612" rtl="0">
              <a:lnSpc>
                <a:spcPct val="90000"/>
              </a:lnSpc>
              <a:spcBef>
                <a:spcPts val="634"/>
              </a:spcBef>
              <a:defRPr/>
            </a:pPr>
            <a:r>
              <a:rPr lang="so" sz="1200" b="0" i="0" u="none" strike="noStrike" dirty="0">
                <a:solidFill>
                  <a:srgbClr val="000000"/>
                </a:solidFill>
                <a:highlight>
                  <a:srgbClr val="000000">
                    <a:alpha val="0"/>
                  </a:srgbClr>
                </a:highlight>
                <a:latin typeface="+mn-lt"/>
                <a:cs typeface="Calibri" panose="020F0502020204030204" pitchFamily="34" charset="0"/>
              </a:rPr>
              <a:t>Qalabku waa bandhigyo taxane ah oo sii fidaaya kuna saabsan mawduucyo caafimaad oo muhiim ah, sida nolol caafimaad qabta, caafimaadka dhanka shucuurta ah, xilliga caadada ay joogsaneyso ama caafimaadka galmada.</a:t>
            </a:r>
          </a:p>
          <a:p>
            <a:pPr defTabSz="966612" rtl="0">
              <a:lnSpc>
                <a:spcPct val="90000"/>
              </a:lnSpc>
              <a:spcBef>
                <a:spcPts val="634"/>
              </a:spcBef>
              <a:defRPr/>
            </a:pPr>
            <a:r>
              <a:rPr lang="so" sz="1200" b="0" i="0" u="none" strike="noStrike" dirty="0">
                <a:solidFill>
                  <a:srgbClr val="000000"/>
                </a:solidFill>
                <a:highlight>
                  <a:srgbClr val="000000">
                    <a:alpha val="0"/>
                  </a:srgbClr>
                </a:highlight>
                <a:latin typeface="+mn-lt"/>
                <a:cs typeface="Calibri" panose="020F0502020204030204" pitchFamily="34" charset="0"/>
              </a:rPr>
              <a:t>Booqo jeanhailes.org.au si aad u hesho macluumaad dheeraad ah iyo liiska bandhigyada la heli karo ee Ingiriisiga iyo luqadaha kale.</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5A81AAC5-A3C0-4391-A00F-69B712239052}" type="slidenum">
              <a:rPr lang="en-AU" smtClean="0"/>
              <a:t>3</a:t>
            </a:fld>
            <a:endParaRPr lang="en-AU"/>
          </a:p>
        </p:txBody>
      </p:sp>
    </p:spTree>
    <p:extLst>
      <p:ext uri="{BB962C8B-B14F-4D97-AF65-F5344CB8AC3E}">
        <p14:creationId xmlns:p14="http://schemas.microsoft.com/office/powerpoint/2010/main" val="1433438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kern="1200" dirty="0">
                <a:solidFill>
                  <a:srgbClr val="000000"/>
                </a:solidFill>
                <a:highlight>
                  <a:srgbClr val="000000">
                    <a:alpha val="0"/>
                  </a:srgbClr>
                </a:highlight>
                <a:latin typeface="+mn-lt"/>
                <a:ea typeface="+mn-ea"/>
                <a:cs typeface="+mn-cs"/>
              </a:rPr>
              <a:t>Muxuu fitamiin D muhiim u yahay?</a:t>
            </a:r>
            <a:r>
              <a:rPr lang="so" sz="1200" b="0" i="0" u="none" strike="noStrike" kern="1200" dirty="0">
                <a:solidFill>
                  <a:srgbClr val="000000"/>
                </a:solidFill>
                <a:highlight>
                  <a:srgbClr val="000000">
                    <a:alpha val="0"/>
                  </a:srgbClr>
                </a:highlight>
                <a:latin typeface="+mn-lt"/>
                <a:ea typeface="+mn-ea"/>
                <a:cs typeface="+mn-cs"/>
              </a:rPr>
              <a:t> </a:t>
            </a:r>
          </a:p>
          <a:p>
            <a:pPr lvl="0" rtl="0"/>
            <a:r>
              <a:rPr lang="so" sz="1200" b="0" i="0" u="none" strike="noStrike" kern="1200" dirty="0">
                <a:solidFill>
                  <a:srgbClr val="000000"/>
                </a:solidFill>
                <a:highlight>
                  <a:srgbClr val="000000">
                    <a:alpha val="0"/>
                  </a:srgbClr>
                </a:highlight>
                <a:latin typeface="+mn-lt"/>
                <a:ea typeface="+mn-ea"/>
                <a:cs typeface="+mn-cs"/>
              </a:rPr>
              <a:t>Fitamiin D wuxuu jirkaaga ka caawiyaa siyaabo badan. Waxaad u baahan tahay inaad yeelato lafo caafimaad qaba, muruq iyo ilko.</a:t>
            </a:r>
            <a:endParaRPr lang="so" sz="1200" b="0" i="0" u="none" strike="noStrike" dirty="0">
              <a:highlight>
                <a:srgbClr val="000000">
                  <a:alpha val="0"/>
                </a:srgbClr>
              </a:highlight>
              <a:latin typeface="+mn-lt"/>
            </a:endParaRPr>
          </a:p>
          <a:p>
            <a:pPr lvl="0" rtl="0"/>
            <a:r>
              <a:rPr lang="so" sz="1200" b="0" i="0" u="none" strike="noStrike" dirty="0">
                <a:highlight>
                  <a:srgbClr val="000000">
                    <a:alpha val="0"/>
                  </a:srgbClr>
                </a:highlight>
                <a:latin typeface="+mn-lt"/>
              </a:rPr>
              <a:t>Caafimaadka ayay ku ilaalinaysaa.</a:t>
            </a:r>
            <a:endParaRPr lang="en-AU"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5A81AAC5-A3C0-4391-A00F-69B712239052}" type="slidenum">
              <a:rPr lang="en-AU" smtClean="0"/>
              <a:t>4</a:t>
            </a:fld>
            <a:endParaRPr lang="en-AU"/>
          </a:p>
        </p:txBody>
      </p:sp>
    </p:spTree>
    <p:extLst>
      <p:ext uri="{BB962C8B-B14F-4D97-AF65-F5344CB8AC3E}">
        <p14:creationId xmlns:p14="http://schemas.microsoft.com/office/powerpoint/2010/main" val="1866786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kern="1200" dirty="0">
                <a:solidFill>
                  <a:srgbClr val="000000"/>
                </a:solidFill>
                <a:highlight>
                  <a:srgbClr val="000000">
                    <a:alpha val="0"/>
                  </a:srgbClr>
                </a:highlight>
                <a:latin typeface="+mn-lt"/>
                <a:ea typeface="+mn-ea"/>
                <a:cs typeface="+mn-cs"/>
              </a:rPr>
              <a:t>Sideen ku helaa fitamiin D?</a:t>
            </a: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kern="1200" dirty="0">
                <a:solidFill>
                  <a:srgbClr val="000000"/>
                </a:solidFill>
                <a:highlight>
                  <a:srgbClr val="000000">
                    <a:alpha val="0"/>
                  </a:srgbClr>
                </a:highlight>
                <a:latin typeface="+mn-lt"/>
                <a:ea typeface="+mn-ea"/>
                <a:cs typeface="+mn-cs"/>
              </a:rPr>
              <a:t>Dadka intooda badan waxay fitamiin D-gooda ka helaan iftiinka qoraxda (marka iftiinka qorraxdu ay hayso maqaarkaaga qaawan - maaha muraayadda indhaha). Tani waa habka ugu wanaagsan ee dabiiciga ah ee lagu helo fitamiin D. </a:t>
            </a:r>
            <a:endParaRPr lang="en-AU" sz="1200" u="none" kern="1200" dirty="0">
              <a:solidFill>
                <a:schemeClr val="tx1"/>
              </a:solidFill>
              <a:effectLst/>
              <a:latin typeface="+mn-lt"/>
              <a:ea typeface="+mn-ea"/>
              <a:cs typeface="+mn-cs"/>
            </a:endParaRPr>
          </a:p>
          <a:p>
            <a:pPr marL="171450" lvl="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Waxaad ka heli kartaa qadar yar oo fitamiin D ah cuntadaada, laakiin badanaa kugu ma filna. Kalluunka dufanka leh, sida nuuca salmon-ka, tuna-ha iyo makerel-ka, iyo ukunta ayaa si dabiici ah u leh xoogaa fiitamiin D ah, halka subagga margarine iyo noocyada caanaha qaarkood ay leeyihiin fitamiin D lagu daray.</a:t>
            </a:r>
            <a:endParaRPr lang="en-AU" sz="1200" u="none" kern="1200" dirty="0">
              <a:solidFill>
                <a:schemeClr val="tx1"/>
              </a:solidFill>
              <a:effectLst/>
              <a:latin typeface="+mn-lt"/>
              <a:ea typeface="+mn-ea"/>
              <a:cs typeface="+mn-cs"/>
            </a:endParaRPr>
          </a:p>
          <a:p>
            <a:pPr marL="171450" lvl="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Waxaad u baahan tahay fitamiin D sanadka oo dhan. Xilliga jiilaalka, ama haddii maqaarkaagu daboolan yahay inta badan, waxaa laga yaabaa inaadan helin fitamiin D kugu filan.</a:t>
            </a:r>
          </a:p>
          <a:p>
            <a:endParaRPr lang="en-AU" dirty="0"/>
          </a:p>
        </p:txBody>
      </p:sp>
      <p:sp>
        <p:nvSpPr>
          <p:cNvPr id="4" name="Slide Number Placeholder 3"/>
          <p:cNvSpPr>
            <a:spLocks noGrp="1"/>
          </p:cNvSpPr>
          <p:nvPr>
            <p:ph type="sldNum" sz="quarter" idx="5"/>
          </p:nvPr>
        </p:nvSpPr>
        <p:spPr/>
        <p:txBody>
          <a:bodyPr/>
          <a:lstStyle/>
          <a:p>
            <a:fld id="{5A81AAC5-A3C0-4391-A00F-69B712239052}" type="slidenum">
              <a:rPr lang="en-AU" smtClean="0"/>
              <a:t>5</a:t>
            </a:fld>
            <a:endParaRPr lang="en-AU"/>
          </a:p>
        </p:txBody>
      </p:sp>
    </p:spTree>
    <p:extLst>
      <p:ext uri="{BB962C8B-B14F-4D97-AF65-F5344CB8AC3E}">
        <p14:creationId xmlns:p14="http://schemas.microsoft.com/office/powerpoint/2010/main" val="87958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kern="1200" dirty="0">
                <a:solidFill>
                  <a:srgbClr val="000000"/>
                </a:solidFill>
                <a:highlight>
                  <a:srgbClr val="000000">
                    <a:alpha val="0"/>
                  </a:srgbClr>
                </a:highlight>
                <a:latin typeface="+mn-lt"/>
                <a:ea typeface="+mn-ea"/>
                <a:cs typeface="+mn-cs"/>
              </a:rPr>
              <a:t>Intee cadceed ayaan u baahanahay si aan u helo fitamiin D igu filan?</a:t>
            </a:r>
          </a:p>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dirty="0">
                <a:highlight>
                  <a:srgbClr val="000000">
                    <a:alpha val="0"/>
                  </a:srgbClr>
                </a:highlight>
                <a:latin typeface="+mn-lt"/>
              </a:rPr>
              <a:t>Inta qorrax aad u baahan tahay adigey kugu xiran tahay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highlight>
                  <a:srgbClr val="000000">
                    <a:alpha val="0"/>
                  </a:srgbClr>
                </a:highlight>
                <a:latin typeface="+mn-lt"/>
              </a:rPr>
              <a:t>midabka maqaarkaaga</a:t>
            </a:r>
            <a:endParaRPr lang="en-AU" dirty="0">
              <a:latin typeface="+mn-lt"/>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highlight>
                  <a:srgbClr val="000000">
                    <a:alpha val="0"/>
                  </a:srgbClr>
                </a:highlight>
                <a:latin typeface="+mn-lt"/>
              </a:rPr>
              <a:t>intee in le'eg maqaarka dharkaagu daboolo</a:t>
            </a:r>
            <a:endParaRPr lang="en-AU" dirty="0">
              <a:latin typeface="+mn-lt"/>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highlight>
                  <a:srgbClr val="000000">
                    <a:alpha val="0"/>
                  </a:srgbClr>
                </a:highlight>
                <a:latin typeface="+mn-lt"/>
              </a:rPr>
              <a:t>waqtiga sanadka iyo maalinta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highlight>
                  <a:srgbClr val="000000">
                    <a:alpha val="0"/>
                  </a:srgbClr>
                </a:highlight>
                <a:latin typeface="+mn-lt"/>
              </a:rPr>
              <a:t>meesha aad kaga nooshahay Ostraliya. </a:t>
            </a:r>
          </a:p>
          <a:p>
            <a:pPr marL="0" marR="0" lvl="0" indent="0" algn="l" defTabSz="914400" rtl="0" eaLnBrk="1" fontAlgn="auto" latinLnBrk="0" hangingPunct="1">
              <a:lnSpc>
                <a:spcPct val="100000"/>
              </a:lnSpc>
              <a:spcBef>
                <a:spcPct val="0"/>
              </a:spcBef>
              <a:spcAft>
                <a:spcPct val="0"/>
              </a:spcAft>
              <a:buClrTx/>
              <a:buSzTx/>
              <a:buFontTx/>
              <a:buNone/>
              <a:defRPr/>
            </a:pPr>
            <a:endParaRPr lang="en-AU" dirty="0">
              <a:latin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dirty="0">
                <a:highlight>
                  <a:srgbClr val="000000">
                    <a:alpha val="0"/>
                  </a:srgbClr>
                </a:highlight>
                <a:latin typeface="+mn-lt"/>
              </a:rPr>
              <a:t>Tusaale ahaan:</a:t>
            </a:r>
          </a:p>
          <a:p>
            <a:pPr marL="17145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Haddii aad leedahay </a:t>
            </a:r>
            <a:r>
              <a:rPr lang="so" sz="1200" b="1" i="0" u="none" strike="noStrike" kern="1200" dirty="0">
                <a:solidFill>
                  <a:srgbClr val="000000"/>
                </a:solidFill>
                <a:highlight>
                  <a:srgbClr val="000000">
                    <a:alpha val="0"/>
                  </a:srgbClr>
                </a:highlight>
                <a:latin typeface="+mn-lt"/>
                <a:ea typeface="+mn-ea"/>
                <a:cs typeface="+mn-cs"/>
              </a:rPr>
              <a:t>maqaar midibka cad ah</a:t>
            </a:r>
            <a:r>
              <a:rPr lang="so" sz="1200" b="0" i="0" u="none" strike="noStrike" kern="1200" dirty="0">
                <a:solidFill>
                  <a:srgbClr val="000000"/>
                </a:solidFill>
                <a:highlight>
                  <a:srgbClr val="000000">
                    <a:alpha val="0"/>
                  </a:srgbClr>
                </a:highlight>
                <a:latin typeface="+mn-lt"/>
                <a:ea typeface="+mn-ea"/>
                <a:cs typeface="+mn-cs"/>
              </a:rPr>
              <a:t>, dhawr daqiiqo oo qorraxda subaxdii ama galabtii aad ku qaadatid waxay ku siinaysaa fitamiin D kugu filan. Xilliga jiilaalka, ka hel qorraxda bartamaha maalinta. </a:t>
            </a:r>
          </a:p>
          <a:p>
            <a:pPr marL="17145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Haddii aad leedahay </a:t>
            </a:r>
            <a:r>
              <a:rPr lang="so" sz="1200" b="1" i="0" u="none" strike="noStrike" kern="1200" dirty="0">
                <a:solidFill>
                  <a:srgbClr val="000000"/>
                </a:solidFill>
                <a:highlight>
                  <a:srgbClr val="000000">
                    <a:alpha val="0"/>
                  </a:srgbClr>
                </a:highlight>
                <a:latin typeface="+mn-lt"/>
                <a:ea typeface="+mn-ea"/>
                <a:cs typeface="+mn-cs"/>
              </a:rPr>
              <a:t>maqaar madow</a:t>
            </a:r>
            <a:r>
              <a:rPr lang="so" sz="1200" b="0" i="0" u="none" strike="noStrike" kern="1200" dirty="0">
                <a:solidFill>
                  <a:srgbClr val="000000"/>
                </a:solidFill>
                <a:highlight>
                  <a:srgbClr val="000000">
                    <a:alpha val="0"/>
                  </a:srgbClr>
                </a:highlight>
                <a:latin typeface="+mn-lt"/>
                <a:ea typeface="+mn-ea"/>
                <a:cs typeface="+mn-cs"/>
              </a:rPr>
              <a:t>, waxaad u baahan tahay waqti badan qorraxda in aad ku qaadatid si aad u hesho fitamiin D kugu filan - ilaa 6 jeer inta uu jiro qof maqaar midibka cad leh. </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kern="1200" dirty="0">
                <a:solidFill>
                  <a:srgbClr val="000000"/>
                </a:solidFill>
                <a:highlight>
                  <a:srgbClr val="000000">
                    <a:alpha val="0"/>
                  </a:srgbClr>
                </a:highlight>
                <a:latin typeface="+mn-lt"/>
                <a:ea typeface="+mn-ea"/>
                <a:cs typeface="+mn-cs"/>
              </a:rPr>
              <a:t>Haweenka uurka leh iyo kuwa naaska nuujinaya waa inay weydiiyaan dhakhtarkooda haddii ay u baahan yihiin fitamiin D-ga. </a:t>
            </a:r>
            <a:endParaRPr lang="en-AU" sz="1200" b="0" i="0" kern="1200" dirty="0">
              <a:solidFill>
                <a:schemeClr val="tx1"/>
              </a:solidFill>
              <a:effectLst/>
              <a:latin typeface="+mn-lt"/>
              <a:ea typeface="+mn-ea"/>
              <a:cs typeface="+mn-cs"/>
            </a:endParaRPr>
          </a:p>
          <a:p>
            <a:endParaRPr lang="en-AU" sz="1200" b="0" i="0" kern="1200" dirty="0">
              <a:solidFill>
                <a:schemeClr val="tx1"/>
              </a:solidFill>
              <a:effectLst/>
              <a:latin typeface="+mn-lt"/>
              <a:ea typeface="+mn-ea"/>
              <a:cs typeface="+mn-cs"/>
            </a:endParaRPr>
          </a:p>
          <a:p>
            <a:pPr rtl="0"/>
            <a:r>
              <a:rPr lang="so" sz="1200" b="1" i="0" u="none" strike="noStrike" kern="1200" dirty="0">
                <a:solidFill>
                  <a:srgbClr val="000000"/>
                </a:solidFill>
                <a:highlight>
                  <a:srgbClr val="000000">
                    <a:alpha val="0"/>
                  </a:srgbClr>
                </a:highlight>
                <a:latin typeface="+mn-lt"/>
                <a:ea typeface="+mn-ea"/>
                <a:cs typeface="+mn-cs"/>
              </a:rPr>
              <a:t>Iska difaacida qorraxda</a:t>
            </a:r>
          </a:p>
          <a:p>
            <a:pPr rtl="0"/>
            <a:r>
              <a:rPr lang="so" sz="1200" b="0" i="0" u="none" strike="noStrike" kern="1200" dirty="0">
                <a:solidFill>
                  <a:srgbClr val="000000"/>
                </a:solidFill>
                <a:highlight>
                  <a:srgbClr val="000000">
                    <a:alpha val="0"/>
                  </a:srgbClr>
                </a:highlight>
                <a:latin typeface="+mn-lt"/>
                <a:ea typeface="+mn-ea"/>
                <a:cs typeface="+mn-cs"/>
              </a:rPr>
              <a:t>Xasuusnoow in qorraxda aad u badan - heerka gubashada ah- ay dhaawici karto maqaarkaaga oo ay u horseedi karta kansarka maqaarka. </a:t>
            </a:r>
          </a:p>
          <a:p>
            <a:endParaRPr lang="en-AU" dirty="0"/>
          </a:p>
        </p:txBody>
      </p:sp>
      <p:sp>
        <p:nvSpPr>
          <p:cNvPr id="4" name="Slide Number Placeholder 3"/>
          <p:cNvSpPr>
            <a:spLocks noGrp="1"/>
          </p:cNvSpPr>
          <p:nvPr>
            <p:ph type="sldNum" sz="quarter" idx="5"/>
          </p:nvPr>
        </p:nvSpPr>
        <p:spPr/>
        <p:txBody>
          <a:bodyPr/>
          <a:lstStyle/>
          <a:p>
            <a:fld id="{5A81AAC5-A3C0-4391-A00F-69B712239052}" type="slidenum">
              <a:rPr lang="en-AU" smtClean="0"/>
              <a:t>6</a:t>
            </a:fld>
            <a:endParaRPr lang="en-AU"/>
          </a:p>
        </p:txBody>
      </p:sp>
    </p:spTree>
    <p:extLst>
      <p:ext uri="{BB962C8B-B14F-4D97-AF65-F5344CB8AC3E}">
        <p14:creationId xmlns:p14="http://schemas.microsoft.com/office/powerpoint/2010/main" val="229694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0" i="0" u="none" strike="noStrike" dirty="0">
                <a:highlight>
                  <a:srgbClr val="000000">
                    <a:alpha val="0"/>
                  </a:srgbClr>
                </a:highlight>
                <a:latin typeface="+mn-lt"/>
              </a:rPr>
              <a:t>Aad bay muhiim u tahay in dhallaanka iyo carruurtu ay helaan fitamiin D ku filan. </a:t>
            </a:r>
          </a:p>
          <a:p>
            <a:endParaRPr lang="en-AU" sz="1200" b="1" i="0" kern="1200" dirty="0">
              <a:solidFill>
                <a:schemeClr val="tx1"/>
              </a:solidFill>
              <a:effectLst/>
              <a:latin typeface="+mn-lt"/>
              <a:ea typeface="+mn-ea"/>
              <a:cs typeface="+mn-cs"/>
            </a:endParaRPr>
          </a:p>
          <a:p>
            <a:pPr rtl="0"/>
            <a:r>
              <a:rPr lang="so" sz="1200" b="1" i="0" u="none" strike="noStrike" kern="1200" dirty="0">
                <a:solidFill>
                  <a:srgbClr val="000000"/>
                </a:solidFill>
                <a:highlight>
                  <a:srgbClr val="000000">
                    <a:alpha val="0"/>
                  </a:srgbClr>
                </a:highlight>
                <a:latin typeface="+mn-lt"/>
                <a:ea typeface="+mn-ea"/>
                <a:cs typeface="+mn-cs"/>
              </a:rPr>
              <a:t>Carruurta laga yaabo inaysan helin fitamiin D ku filan waxaa ka mid ah:</a:t>
            </a:r>
          </a:p>
          <a:p>
            <a:pPr marL="17145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Dhallaanka waqtiga hore dhasha – ka hor 37-ka toddobaad ee uurka</a:t>
            </a:r>
          </a:p>
          <a:p>
            <a:pPr marL="17145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Dhallaanka naaska la jaqsiiyo haddii hooyadood uu ku yar yahay fitamiin D-ga</a:t>
            </a:r>
            <a:endParaRPr lang="en-AU" sz="1200" b="0" i="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kern="1200" dirty="0">
                <a:solidFill>
                  <a:srgbClr val="000000"/>
                </a:solidFill>
                <a:highlight>
                  <a:srgbClr val="000000">
                    <a:alpha val="0"/>
                  </a:srgbClr>
                </a:highlight>
                <a:latin typeface="+mn-lt"/>
                <a:ea typeface="+mn-ea"/>
                <a:cs typeface="+mn-cs"/>
              </a:rPr>
              <a:t>Carruurta maqaarkoodu dhif ku yahay qorraxda</a:t>
            </a:r>
            <a:endParaRPr lang="en-AU" sz="1200" b="1" i="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kern="1200" dirty="0">
                <a:solidFill>
                  <a:srgbClr val="000000"/>
                </a:solidFill>
                <a:highlight>
                  <a:srgbClr val="000000">
                    <a:alpha val="0"/>
                  </a:srgbClr>
                </a:highlight>
                <a:latin typeface="+mn-lt"/>
                <a:ea typeface="+mn-ea"/>
                <a:cs typeface="+mn-cs"/>
              </a:rPr>
              <a:t>Carruurta leh maqaar aad u madow </a:t>
            </a:r>
          </a:p>
          <a:p>
            <a:pPr marL="17145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Carruurta leh xaaladaha caafimaad qaarkood, sida xanuunada beerka, cudurrada kelyaha, cudurrada la iska dhaxlo ee ku dhaca qanjirada, cudurka baruurta, cudurka bararka mindhicirka, iyo kuwa qaata dawooyinka qallalka.</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n-AU"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so" sz="1200" b="1" i="0" u="none" strike="noStrike" kern="1200" dirty="0">
                <a:solidFill>
                  <a:srgbClr val="000000"/>
                </a:solidFill>
                <a:highlight>
                  <a:srgbClr val="000000">
                    <a:alpha val="0"/>
                  </a:srgbClr>
                </a:highlight>
                <a:latin typeface="+mn-lt"/>
                <a:ea typeface="+mn-ea"/>
                <a:cs typeface="+mn-cs"/>
              </a:rPr>
              <a:t>Carruurta iyo ka difaacida qorraxda</a:t>
            </a:r>
          </a:p>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kern="1200" dirty="0">
                <a:solidFill>
                  <a:srgbClr val="000000"/>
                </a:solidFill>
                <a:highlight>
                  <a:srgbClr val="000000">
                    <a:alpha val="0"/>
                  </a:srgbClr>
                </a:highlight>
                <a:latin typeface="+mn-lt"/>
                <a:ea typeface="+mn-ea"/>
                <a:cs typeface="+mn-cs"/>
              </a:rPr>
              <a:t>Hubi in carruurtaadu had iyo jeer isticmaalaan kareemka qorraxda, koofiyada iyo muraayadaha qorraxda ee indhaha marka ay qorraxda uu baxaan. Tani waxay ka difaaci doontaa kansarka.</a:t>
            </a:r>
          </a:p>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kern="1200" dirty="0">
                <a:solidFill>
                  <a:srgbClr val="000000"/>
                </a:solidFill>
                <a:highlight>
                  <a:srgbClr val="000000">
                    <a:alpha val="0"/>
                  </a:srgbClr>
                </a:highlight>
                <a:latin typeface="+mn-lt"/>
                <a:ea typeface="+mn-ea"/>
                <a:cs typeface="+mn-cs"/>
              </a:rPr>
              <a:t>Carruurta maqaarkoodu aadka u madow yahay sidoo kale waxay u baahan yihiin in laga difaaco qorraxda, gaar ahaan sababtoo ah waxay u baahan karaan waqti dheer in ay qorraxda joogaan si ay u helaan fitamiin D ku filan.</a:t>
            </a:r>
          </a:p>
          <a:p>
            <a:endParaRPr lang="en-AU" dirty="0"/>
          </a:p>
        </p:txBody>
      </p:sp>
      <p:sp>
        <p:nvSpPr>
          <p:cNvPr id="4" name="Slide Number Placeholder 3"/>
          <p:cNvSpPr>
            <a:spLocks noGrp="1"/>
          </p:cNvSpPr>
          <p:nvPr>
            <p:ph type="sldNum" sz="quarter" idx="5"/>
          </p:nvPr>
        </p:nvSpPr>
        <p:spPr/>
        <p:txBody>
          <a:bodyPr/>
          <a:lstStyle/>
          <a:p>
            <a:fld id="{5A81AAC5-A3C0-4391-A00F-69B712239052}" type="slidenum">
              <a:rPr lang="en-AU" smtClean="0"/>
              <a:t>7</a:t>
            </a:fld>
            <a:endParaRPr lang="en-AU"/>
          </a:p>
        </p:txBody>
      </p:sp>
    </p:spTree>
    <p:extLst>
      <p:ext uri="{BB962C8B-B14F-4D97-AF65-F5344CB8AC3E}">
        <p14:creationId xmlns:p14="http://schemas.microsoft.com/office/powerpoint/2010/main" val="729790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Sideen ku ogaan karaa in aniga iyo carruurtaydu aanu heleyno fitamiin D nagu filan?</a:t>
            </a:r>
          </a:p>
          <a:p>
            <a:pPr rtl="0"/>
            <a:r>
              <a:rPr lang="so" sz="1200" b="0" i="0" u="none" strike="noStrike" dirty="0">
                <a:highlight>
                  <a:srgbClr val="000000">
                    <a:alpha val="0"/>
                  </a:srgbClr>
                </a:highlight>
                <a:latin typeface="+mn-lt"/>
              </a:rPr>
              <a:t>Dhakhtarkaagu wuxuu ku siin karaa adiga iyo carruurtaada baaritaan dhiig si loo eego heerka fitamiin D-gaaga.</a:t>
            </a:r>
          </a:p>
          <a:p>
            <a:pPr rtl="0"/>
            <a:r>
              <a:rPr lang="so" sz="1200" b="0" i="0" u="none" strike="noStrike" kern="1200" dirty="0">
                <a:solidFill>
                  <a:srgbClr val="000000"/>
                </a:solidFill>
                <a:highlight>
                  <a:srgbClr val="000000">
                    <a:alpha val="0"/>
                  </a:srgbClr>
                </a:highlight>
                <a:latin typeface="+mn-lt"/>
                <a:ea typeface="+mn-ea"/>
                <a:cs typeface="+mn-cs"/>
              </a:rPr>
              <a:t>Waxaa laga yaabaa in dhakhtarkaagu kugula taliyo inaad qaadato kiniinno si fitamiin D-gaaga mar labaad uu gaaro heer wanaagsan. </a:t>
            </a:r>
          </a:p>
          <a:p>
            <a:endParaRPr lang="en-AU" dirty="0"/>
          </a:p>
        </p:txBody>
      </p:sp>
      <p:sp>
        <p:nvSpPr>
          <p:cNvPr id="4" name="Slide Number Placeholder 3"/>
          <p:cNvSpPr>
            <a:spLocks noGrp="1"/>
          </p:cNvSpPr>
          <p:nvPr>
            <p:ph type="sldNum" sz="quarter" idx="5"/>
          </p:nvPr>
        </p:nvSpPr>
        <p:spPr/>
        <p:txBody>
          <a:bodyPr/>
          <a:lstStyle/>
          <a:p>
            <a:fld id="{5A81AAC5-A3C0-4391-A00F-69B712239052}" type="slidenum">
              <a:rPr lang="en-AU" smtClean="0"/>
              <a:t>8</a:t>
            </a:fld>
            <a:endParaRPr lang="en-AU"/>
          </a:p>
        </p:txBody>
      </p:sp>
    </p:spTree>
    <p:extLst>
      <p:ext uri="{BB962C8B-B14F-4D97-AF65-F5344CB8AC3E}">
        <p14:creationId xmlns:p14="http://schemas.microsoft.com/office/powerpoint/2010/main" val="803890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1" u="none" strike="noStrike" dirty="0">
                <a:solidFill>
                  <a:srgbClr val="000000"/>
                </a:solidFill>
                <a:highlight>
                  <a:srgbClr val="000000">
                    <a:alpha val="0"/>
                  </a:srgbClr>
                </a:highlight>
                <a:latin typeface="+mn-lt"/>
              </a:rPr>
              <a:t>Qoraal ku socota fududeeyaha: bixi faahfaahinta adeegyada caafimaadka deegaanka.</a:t>
            </a:r>
          </a:p>
          <a:p>
            <a:endParaRPr lang="en-AU" dirty="0"/>
          </a:p>
        </p:txBody>
      </p:sp>
      <p:sp>
        <p:nvSpPr>
          <p:cNvPr id="4" name="Slide Number Placeholder 3"/>
          <p:cNvSpPr>
            <a:spLocks noGrp="1"/>
          </p:cNvSpPr>
          <p:nvPr>
            <p:ph type="sldNum" sz="quarter" idx="5"/>
          </p:nvPr>
        </p:nvSpPr>
        <p:spPr/>
        <p:txBody>
          <a:bodyPr/>
          <a:lstStyle/>
          <a:p>
            <a:fld id="{5A81AAC5-A3C0-4391-A00F-69B712239052}" type="slidenum">
              <a:rPr lang="en-AU" smtClean="0"/>
              <a:t>9</a:t>
            </a:fld>
            <a:endParaRPr lang="en-AU"/>
          </a:p>
        </p:txBody>
      </p:sp>
    </p:spTree>
    <p:extLst>
      <p:ext uri="{BB962C8B-B14F-4D97-AF65-F5344CB8AC3E}">
        <p14:creationId xmlns:p14="http://schemas.microsoft.com/office/powerpoint/2010/main" val="189750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10AE0-FE7C-EABF-8DEC-DA2B70FA8A3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3B69F43-21C7-B1AA-1A66-81408FBEAC8E}"/>
              </a:ext>
            </a:extLst>
          </p:cNvPr>
          <p:cNvSpPr>
            <a:spLocks noGrp="1"/>
          </p:cNvSpPr>
          <p:nvPr>
            <p:ph type="dt" sz="half" idx="10"/>
          </p:nvPr>
        </p:nvSpPr>
        <p:spPr/>
        <p:txBody>
          <a:bodyPr/>
          <a:lstStyle/>
          <a:p>
            <a:fld id="{1AA15E17-FBAC-445F-BF30-0245637C4187}" type="datetimeFigureOut">
              <a:rPr lang="en-AU" smtClean="0"/>
              <a:t>18/09/2024</a:t>
            </a:fld>
            <a:endParaRPr lang="en-AU"/>
          </a:p>
        </p:txBody>
      </p:sp>
      <p:sp>
        <p:nvSpPr>
          <p:cNvPr id="4" name="Footer Placeholder 3">
            <a:extLst>
              <a:ext uri="{FF2B5EF4-FFF2-40B4-BE49-F238E27FC236}">
                <a16:creationId xmlns:a16="http://schemas.microsoft.com/office/drawing/2014/main" id="{91441262-CB6F-01B5-B1CD-3DF909779FC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ACB816E-CBC5-2AB5-E6E2-DE9798C989A7}"/>
              </a:ext>
            </a:extLst>
          </p:cNvPr>
          <p:cNvSpPr>
            <a:spLocks noGrp="1"/>
          </p:cNvSpPr>
          <p:nvPr>
            <p:ph type="sldNum" sz="quarter" idx="12"/>
          </p:nvPr>
        </p:nvSpPr>
        <p:spPr/>
        <p:txBody>
          <a:bodyPr/>
          <a:lstStyle/>
          <a:p>
            <a:fld id="{79816F26-D4AD-4A9D-AA62-C042E9313020}" type="slidenum">
              <a:rPr lang="en-AU" smtClean="0"/>
              <a:t>‹#›</a:t>
            </a:fld>
            <a:endParaRPr lang="en-AU"/>
          </a:p>
        </p:txBody>
      </p:sp>
    </p:spTree>
    <p:extLst>
      <p:ext uri="{BB962C8B-B14F-4D97-AF65-F5344CB8AC3E}">
        <p14:creationId xmlns:p14="http://schemas.microsoft.com/office/powerpoint/2010/main" val="241842664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9DD321-78C5-9A8F-1FA4-7E79F7D978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751AEA9-1AD8-CF2D-1063-6B2F5688BD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5A73339-B4A6-3CFD-6320-E1E9D32E82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A15E17-FBAC-445F-BF30-0245637C4187}" type="datetimeFigureOut">
              <a:rPr lang="en-AU" smtClean="0"/>
              <a:t>18/09/2024</a:t>
            </a:fld>
            <a:endParaRPr lang="en-AU"/>
          </a:p>
        </p:txBody>
      </p:sp>
      <p:sp>
        <p:nvSpPr>
          <p:cNvPr id="5" name="Footer Placeholder 4">
            <a:extLst>
              <a:ext uri="{FF2B5EF4-FFF2-40B4-BE49-F238E27FC236}">
                <a16:creationId xmlns:a16="http://schemas.microsoft.com/office/drawing/2014/main" id="{467C0809-CCB3-6B0B-D154-4924526896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3AFF6000-7EB0-8AAD-84FF-5E70AC8BAA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816F26-D4AD-4A9D-AA62-C042E9313020}" type="slidenum">
              <a:rPr lang="en-AU" smtClean="0"/>
              <a:t>‹#›</a:t>
            </a:fld>
            <a:endParaRPr lang="en-AU"/>
          </a:p>
        </p:txBody>
      </p:sp>
    </p:spTree>
    <p:extLst>
      <p:ext uri="{BB962C8B-B14F-4D97-AF65-F5344CB8AC3E}">
        <p14:creationId xmlns:p14="http://schemas.microsoft.com/office/powerpoint/2010/main" val="1665093018"/>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B2C73B4-0597-B8C9-7B51-C77F6E0F2CD9}"/>
              </a:ext>
            </a:extLst>
          </p:cNvPr>
          <p:cNvSpPr>
            <a:spLocks noGrp="1"/>
          </p:cNvSpPr>
          <p:nvPr>
            <p:ph type="title"/>
          </p:nvPr>
        </p:nvSpPr>
        <p:spPr/>
        <p:txBody>
          <a:bodyPr/>
          <a:lstStyle/>
          <a:p>
            <a:r>
              <a:rPr lang="so" sz="4800" b="1" i="0" u="none" strike="noStrike">
                <a:highlight>
                  <a:srgbClr val="000000">
                    <a:alpha val="0"/>
                  </a:srgbClr>
                </a:highlight>
                <a:latin typeface="Arial"/>
              </a:rPr>
              <a:t>Muhiimadda fitamiin D</a:t>
            </a:r>
            <a:endParaRPr lang="en-AU" dirty="0"/>
          </a:p>
        </p:txBody>
      </p:sp>
      <p:pic>
        <p:nvPicPr>
          <p:cNvPr id="3" name="Picture 2">
            <a:extLst>
              <a:ext uri="{FF2B5EF4-FFF2-40B4-BE49-F238E27FC236}">
                <a16:creationId xmlns:a16="http://schemas.microsoft.com/office/drawing/2014/main" id="{AFF011E9-6216-2144-AF50-EBAA56EF084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12851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B5304FE-64D0-C9CF-5B26-98BB88C2BCC8}"/>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00AA3ABF-C24D-B583-5DA2-E6636544CE6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15410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6FC8F96-9518-8927-DEA5-7C53414A9AA2}"/>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DCDF16A3-1722-4ECB-8DDF-FF1E1F93269E}"/>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3734926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AC0BD02-D410-76A2-AAC9-C9A773AF4F3F}"/>
              </a:ext>
            </a:extLst>
          </p:cNvPr>
          <p:cNvSpPr>
            <a:spLocks noGrp="1"/>
          </p:cNvSpPr>
          <p:nvPr>
            <p:ph type="title"/>
          </p:nvPr>
        </p:nvSpPr>
        <p:spPr/>
        <p:txBody>
          <a:bodyPr/>
          <a:lstStyle/>
          <a:p>
            <a:pPr rtl="0"/>
            <a:r>
              <a:rPr lang="so" sz="4000" b="1" i="0" u="none" strike="noStrike">
                <a:highlight>
                  <a:srgbClr val="000000">
                    <a:alpha val="0"/>
                  </a:srgbClr>
                </a:highlight>
                <a:latin typeface="Arial"/>
              </a:rPr>
              <a:t>Jirkayga. Caafimaadkayga.</a:t>
            </a:r>
            <a:br>
              <a:rPr lang="so" sz="4400" b="0" i="0" u="none" strike="noStrike">
                <a:highlight>
                  <a:srgbClr val="000000">
                    <a:alpha val="0"/>
                  </a:srgbClr>
                </a:highlight>
                <a:latin typeface="Arial"/>
              </a:rPr>
            </a:br>
            <a:r>
              <a:rPr lang="so" b="0" i="0" u="none" strike="noStrike">
                <a:highlight>
                  <a:srgbClr val="000000">
                    <a:alpha val="0"/>
                  </a:srgbClr>
                </a:highlight>
                <a:latin typeface="Arial"/>
              </a:rPr>
              <a:t>Qalabka waxbarashada caafimaadka.</a:t>
            </a:r>
            <a:endParaRPr lang="en-AU" dirty="0"/>
          </a:p>
        </p:txBody>
      </p:sp>
      <p:pic>
        <p:nvPicPr>
          <p:cNvPr id="3" name="Picture 2">
            <a:extLst>
              <a:ext uri="{FF2B5EF4-FFF2-40B4-BE49-F238E27FC236}">
                <a16:creationId xmlns:a16="http://schemas.microsoft.com/office/drawing/2014/main" id="{CF876D36-A25F-1967-19FD-07EB5A56B18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27337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2D3F2A6-5C44-4806-07FC-91636461C45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A9D0732-1A13-C3E6-6828-5F2B190D7F8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23195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6AA7FC7-02E0-3A31-392F-3C2F10B2DAE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CECF717-7DA8-34C3-8FFA-FDF72CFE0D8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73131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78CDB95-431F-3CCA-7098-9D0135B6269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7923089-860C-79D8-CD2D-DC1F90067BC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46859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C3D272D-199E-A067-A6AD-15D27723B78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0F4D35E-4C27-8538-07E2-5C1BCC16A4B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078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9E2458F-9835-9B5D-982D-64CAAB03AFA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EBE3DB3-3174-55C9-634D-4FD196FA8C9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4091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7BE2B06-13A5-EE40-0A6E-FE6F6C27DA67}"/>
              </a:ext>
            </a:extLst>
          </p:cNvPr>
          <p:cNvSpPr>
            <a:spLocks noGrp="1"/>
          </p:cNvSpPr>
          <p:nvPr>
            <p:ph type="title"/>
          </p:nvPr>
        </p:nvSpPr>
        <p:spPr/>
        <p:txBody>
          <a:bodyPr/>
          <a:lstStyle/>
          <a:p>
            <a:pPr rtl="0"/>
            <a:r>
              <a:rPr lang="so" b="1" i="0" u="none" strike="noStrike">
                <a:highlight>
                  <a:srgbClr val="000000">
                    <a:alpha val="0"/>
                  </a:srgbClr>
                </a:highlight>
                <a:latin typeface="Arial"/>
              </a:rPr>
              <a:t>Adeegyada deegaanka </a:t>
            </a:r>
            <a:endParaRPr lang="so" b="1"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5D3EA959-2956-3668-5859-A04ECED8161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05004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TotalTime>
  <Words>727</Words>
  <Application>Microsoft Office PowerPoint</Application>
  <PresentationFormat>Widescreen</PresentationFormat>
  <Paragraphs>59</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Muhiimadda fitamiin D</vt:lpstr>
      <vt:lpstr>PowerPoint Presentation</vt:lpstr>
      <vt:lpstr>Jirkayga. Caafimaadkayga. Qalabka waxbarashada caafimaadka.</vt:lpstr>
      <vt:lpstr>PowerPoint Presentation</vt:lpstr>
      <vt:lpstr>PowerPoint Presentation</vt:lpstr>
      <vt:lpstr>PowerPoint Presentation</vt:lpstr>
      <vt:lpstr>PowerPoint Presentation</vt:lpstr>
      <vt:lpstr>PowerPoint Presentation</vt:lpstr>
      <vt:lpstr>Adeegyada deegaanka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5</cp:revision>
  <dcterms:created xsi:type="dcterms:W3CDTF">2024-08-05T00:15:55Z</dcterms:created>
  <dcterms:modified xsi:type="dcterms:W3CDTF">2024-09-18T03:17:09Z</dcterms:modified>
</cp:coreProperties>
</file>