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80" autoAdjust="0"/>
  </p:normalViewPr>
  <p:slideViewPr>
    <p:cSldViewPr snapToGrid="0">
      <p:cViewPr varScale="1">
        <p:scale>
          <a:sx n="132" d="100"/>
          <a:sy n="132" d="100"/>
        </p:scale>
        <p:origin x="13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7563E20-80E9-47B7-9E5C-91075D27D708}" type="datetimeFigureOut">
              <a:rPr lang="en-AU" smtClean="0"/>
              <a:t>1/08/2024</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5E3A634-49B8-4775-885F-A5DD4D96B176}" type="slidenum">
              <a:rPr lang="en-AU" smtClean="0"/>
              <a:t>‹#›</a:t>
            </a:fld>
            <a:endParaRPr lang="en-AU"/>
          </a:p>
        </p:txBody>
      </p:sp>
    </p:spTree>
    <p:extLst>
      <p:ext uri="{BB962C8B-B14F-4D97-AF65-F5344CB8AC3E}">
        <p14:creationId xmlns:p14="http://schemas.microsoft.com/office/powerpoint/2010/main" val="48662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这个简短的演示会讲到：</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为什么维生素</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D</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对我们的健康很重要</a:t>
            </a:r>
          </a:p>
          <a:p>
            <a:pPr marL="171450" indent="-171450" rtl="0">
              <a:buFont typeface="Arial" panose="020B0604020202020204" pitchFamily="34" charset="0"/>
              <a:buChar char="•"/>
            </a:pPr>
            <a:r>
              <a:rPr lang="zh-Hans" sz="1200" b="0" i="0" u="none" strike="noStrike" dirty="0">
                <a:highlight>
                  <a:srgbClr val="000000">
                    <a:alpha val="0"/>
                  </a:srgbClr>
                </a:highlight>
                <a:latin typeface="Simsun"/>
                <a:ea typeface="Simsun"/>
              </a:rPr>
              <a:t>如何获取维生素</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D</a:t>
            </a:r>
            <a:r>
              <a:rPr lang="zh-Hans" sz="1200" b="0" i="0" u="none" strike="noStrike" dirty="0">
                <a:highlight>
                  <a:srgbClr val="000000">
                    <a:alpha val="0"/>
                  </a:srgbClr>
                </a:highlight>
                <a:latin typeface="Simsun"/>
                <a:ea typeface="Simsun"/>
              </a:rPr>
              <a:t>。</a:t>
            </a:r>
          </a:p>
          <a:p>
            <a:endParaRPr lang="en-AU" dirty="0"/>
          </a:p>
          <a:p>
            <a:pPr rtl="0"/>
            <a:r>
              <a:rPr lang="zh-Hans" sz="1200" b="0" i="0" u="none" strike="noStrike" dirty="0">
                <a:highlight>
                  <a:srgbClr val="000000">
                    <a:alpha val="0"/>
                  </a:srgbClr>
                </a:highlight>
                <a:latin typeface="Simsun"/>
                <a:ea typeface="Simsun"/>
              </a:rPr>
              <a:t>本演示文稿可以合并到另一个主题中，也可以用作独立的演示文稿。</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1</a:t>
            </a:fld>
            <a:endParaRPr lang="en-AU"/>
          </a:p>
        </p:txBody>
      </p:sp>
    </p:spTree>
    <p:extLst>
      <p:ext uri="{BB962C8B-B14F-4D97-AF65-F5344CB8AC3E}">
        <p14:creationId xmlns:p14="http://schemas.microsoft.com/office/powerpoint/2010/main" val="34122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3</a:t>
            </a:fld>
            <a:endParaRPr lang="en-AU"/>
          </a:p>
        </p:txBody>
      </p:sp>
    </p:spTree>
    <p:extLst>
      <p:ext uri="{BB962C8B-B14F-4D97-AF65-F5344CB8AC3E}">
        <p14:creationId xmlns:p14="http://schemas.microsoft.com/office/powerpoint/2010/main" val="258103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为什么维生素</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D</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很重要？</a:t>
            </a:r>
            <a:endParaRPr lang="zh-Hans" sz="1200" b="0" i="0" u="none" strike="noStrike" kern="1200" dirty="0">
              <a:solidFill>
                <a:srgbClr val="000000"/>
              </a:solidFill>
              <a:highlight>
                <a:srgbClr val="000000">
                  <a:alpha val="0"/>
                </a:srgbClr>
              </a:highlight>
              <a:latin typeface="Simsun"/>
              <a:ea typeface="Simsun"/>
              <a:cs typeface="+mn-cs"/>
            </a:endParaRPr>
          </a:p>
          <a:p>
            <a:pPr lvl="0" rtl="0"/>
            <a:r>
              <a:rPr lang="zh-Hans" sz="1200" b="0" i="0" u="none" strike="noStrike" kern="1200" dirty="0">
                <a:solidFill>
                  <a:srgbClr val="000000"/>
                </a:solidFill>
                <a:highlight>
                  <a:srgbClr val="000000">
                    <a:alpha val="0"/>
                  </a:srgbClr>
                </a:highlight>
                <a:latin typeface="Simsun"/>
                <a:ea typeface="Simsun"/>
                <a:cs typeface="+mn-cs"/>
              </a:rPr>
              <a:t>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在很多方面对您的身体有帮助。您需要维生素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dirty="0">
                <a:highlight>
                  <a:srgbClr val="000000">
                    <a:alpha val="0"/>
                  </a:srgbClr>
                </a:highlight>
                <a:latin typeface="Simsun"/>
                <a:ea typeface="Simsun"/>
              </a:rPr>
              <a:t>来拥有健康的骨骼、肌肉和牙齿。</a:t>
            </a:r>
          </a:p>
          <a:p>
            <a:pPr lvl="0" rtl="0"/>
            <a:r>
              <a:rPr lang="zh-Hans" sz="1200" b="0" i="0" u="none" strike="noStrike" dirty="0">
                <a:highlight>
                  <a:srgbClr val="000000">
                    <a:alpha val="0"/>
                  </a:srgbClr>
                </a:highlight>
                <a:latin typeface="Simsun"/>
                <a:ea typeface="Simsun"/>
              </a:rPr>
              <a:t>它能让您保持健康。</a:t>
            </a: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4</a:t>
            </a:fld>
            <a:endParaRPr lang="en-AU"/>
          </a:p>
        </p:txBody>
      </p:sp>
    </p:spTree>
    <p:extLst>
      <p:ext uri="{BB962C8B-B14F-4D97-AF65-F5344CB8AC3E}">
        <p14:creationId xmlns:p14="http://schemas.microsoft.com/office/powerpoint/2010/main" val="166955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我如何摄取维生素</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D</a:t>
            </a:r>
            <a:r>
              <a:rPr lang="zh-Hans" sz="1200" b="1" i="0" u="none" strike="noStrike" kern="1200" dirty="0">
                <a:solidFill>
                  <a:srgbClr val="000000"/>
                </a:solidFill>
                <a:highlight>
                  <a:srgbClr val="000000">
                    <a:alpha val="0"/>
                  </a:srgbClr>
                </a:highlight>
                <a:latin typeface="Simsun"/>
                <a:ea typeface="Simsun"/>
                <a:cs typeface="+mn-cs"/>
              </a:rPr>
              <a:t>？</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大多数人从阳光中摄取维生素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（阳光直接照射在裸露的皮肤上–而不是通过玻璃）。这是摄取维生素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的最佳天然方法。</a:t>
            </a:r>
            <a:endParaRPr lang="en-AU" sz="1200" u="non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您可以从食物中摄取少量的维生素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，但通常情况下不够多。富含脂肪的鱼类，如三文鱼、金枪鱼和鲭鱼，以及鸡蛋都天然含有维生素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，而人造黄油和一些类型的牛奶也添加了维生素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a:t>
            </a:r>
            <a:endParaRPr lang="en-AU" sz="1200" u="none"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您全年都需要维生素D。在冬季，或者如果大部分时间您的皮肤被遮住，则可能无法获得足够多的维生素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5</a:t>
            </a:fld>
            <a:endParaRPr lang="en-AU"/>
          </a:p>
        </p:txBody>
      </p:sp>
    </p:spTree>
    <p:extLst>
      <p:ext uri="{BB962C8B-B14F-4D97-AF65-F5344CB8AC3E}">
        <p14:creationId xmlns:p14="http://schemas.microsoft.com/office/powerpoint/2010/main" val="365110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dirty="0">
                <a:solidFill>
                  <a:srgbClr val="000000"/>
                </a:solidFill>
                <a:highlight>
                  <a:srgbClr val="000000">
                    <a:alpha val="0"/>
                  </a:srgbClr>
                </a:highlight>
                <a:latin typeface="Simsun"/>
                <a:ea typeface="Simsun"/>
                <a:cs typeface="+mn-cs"/>
              </a:rPr>
              <a:t>我需要多少阳光才能摄取足够的维生素</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D</a:t>
            </a:r>
            <a:r>
              <a:rPr lang="zh-Hans" sz="1200" b="1" i="0" u="none" strike="noStrike" kern="1200" dirty="0">
                <a:solidFill>
                  <a:srgbClr val="000000"/>
                </a:solidFill>
                <a:highlight>
                  <a:srgbClr val="000000">
                    <a:alpha val="0"/>
                  </a:srgbClr>
                </a:highlight>
                <a:latin typeface="Simsun"/>
                <a:ea typeface="Simsun"/>
                <a:cs typeface="+mn-cs"/>
              </a:rPr>
              <a:t>？</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a:ea typeface="Simsun"/>
              </a:rPr>
              <a:t>您需要多少阳光取决于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您的肤色</a:t>
            </a:r>
            <a:endParaRPr lang="en-AU"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您的衣服遮盖了多少皮肤</a:t>
            </a:r>
            <a:endParaRPr lang="en-AU"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一年中的哪一天和一天中的什么时间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您住在澳大利亚的什么地方。</a:t>
            </a:r>
          </a:p>
          <a:p>
            <a:pPr marL="0" marR="0" lvl="0" indent="0" algn="l" defTabSz="914400" rtl="0" eaLnBrk="1" fontAlgn="auto" latinLnBrk="0" hangingPunct="1">
              <a:lnSpc>
                <a:spcPct val="100000"/>
              </a:lnSpc>
              <a:spcBef>
                <a:spcPct val="0"/>
              </a:spcBef>
              <a:spcAft>
                <a:spcPct val="0"/>
              </a:spcAft>
              <a:buClrTx/>
              <a:buSzTx/>
              <a:buFontTx/>
              <a:buNone/>
              <a:defRPr/>
            </a:pPr>
            <a:endParaRPr lang="en-AU" dirty="0"/>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a:ea typeface="Simsun"/>
              </a:rPr>
              <a:t>例如：</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如果您</a:t>
            </a:r>
            <a:r>
              <a:rPr lang="zh-Hans" sz="1200" b="1" i="0" u="none" strike="noStrike" kern="1200" dirty="0">
                <a:solidFill>
                  <a:srgbClr val="000000"/>
                </a:solidFill>
                <a:highlight>
                  <a:srgbClr val="000000">
                    <a:alpha val="0"/>
                  </a:srgbClr>
                </a:highlight>
                <a:latin typeface="Simsun"/>
                <a:ea typeface="Simsun"/>
                <a:cs typeface="+mn-cs"/>
              </a:rPr>
              <a:t>肤色较浅</a:t>
            </a:r>
            <a:r>
              <a:rPr lang="zh-Hans" sz="1200" b="0" i="0" u="none" strike="noStrike" kern="1200" dirty="0">
                <a:solidFill>
                  <a:srgbClr val="000000"/>
                </a:solidFill>
                <a:highlight>
                  <a:srgbClr val="000000">
                    <a:alpha val="0"/>
                  </a:srgbClr>
                </a:highlight>
                <a:latin typeface="Simsun"/>
                <a:ea typeface="Simsun"/>
                <a:cs typeface="+mn-cs"/>
              </a:rPr>
              <a:t>，早上或下午在阳光下待几分钟就能给您足够多的维生素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。在冬季，要在一天中的中午晒太阳。</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如果您</a:t>
            </a:r>
            <a:r>
              <a:rPr lang="zh-Hans" sz="1200" b="1" i="0" u="none" strike="noStrike" kern="1200" dirty="0">
                <a:solidFill>
                  <a:srgbClr val="000000"/>
                </a:solidFill>
                <a:highlight>
                  <a:srgbClr val="000000">
                    <a:alpha val="0"/>
                  </a:srgbClr>
                </a:highlight>
                <a:latin typeface="Simsun"/>
                <a:ea typeface="Simsun"/>
                <a:cs typeface="+mn-cs"/>
              </a:rPr>
              <a:t>肤色较深</a:t>
            </a:r>
            <a:r>
              <a:rPr lang="zh-Hans" sz="1200" b="0" i="0" u="none" strike="noStrike" kern="1200" dirty="0">
                <a:solidFill>
                  <a:srgbClr val="000000"/>
                </a:solidFill>
                <a:highlight>
                  <a:srgbClr val="000000">
                    <a:alpha val="0"/>
                  </a:srgbClr>
                </a:highlight>
                <a:latin typeface="Simsun"/>
                <a:ea typeface="Simsun"/>
                <a:cs typeface="+mn-cs"/>
              </a:rPr>
              <a:t>，则需要在阳光下待更长时间才能获取足够多的维生素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 </a:t>
            </a:r>
            <a:r>
              <a:rPr lang="zh-Hans" sz="1200" b="0" i="0" u="none" strike="noStrike" kern="1200" dirty="0">
                <a:solidFill>
                  <a:srgbClr val="000000"/>
                </a:solidFill>
                <a:highlight>
                  <a:srgbClr val="000000">
                    <a:alpha val="0"/>
                  </a:srgbClr>
                </a:highlight>
                <a:latin typeface="Simsun"/>
                <a:ea typeface="Simsun"/>
                <a:cs typeface="+mn-cs"/>
              </a:rPr>
              <a:t>—— 与肤色较浅的人相比，需要在阳光下待最多6倍的时间。</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孕妇和哺乳期妇女应询问医生是否需要维生素D补充剂。</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Simsun"/>
                <a:ea typeface="Simsun"/>
                <a:cs typeface="+mn-cs"/>
              </a:rPr>
              <a:t>防晒</a:t>
            </a:r>
          </a:p>
          <a:p>
            <a:pPr rtl="0"/>
            <a:r>
              <a:rPr lang="zh-Hans" sz="1200" b="0" i="0" u="none" strike="noStrike" kern="1200" dirty="0">
                <a:solidFill>
                  <a:srgbClr val="000000"/>
                </a:solidFill>
                <a:highlight>
                  <a:srgbClr val="000000">
                    <a:alpha val="0"/>
                  </a:srgbClr>
                </a:highlight>
                <a:latin typeface="Simsun"/>
                <a:ea typeface="Simsun"/>
                <a:cs typeface="+mn-cs"/>
              </a:rPr>
              <a:t>请记住，过多的阳光，即被晒伤，会损害皮肤，并可能导致皮肤癌。</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6</a:t>
            </a:fld>
            <a:endParaRPr lang="en-AU"/>
          </a:p>
        </p:txBody>
      </p:sp>
    </p:spTree>
    <p:extLst>
      <p:ext uri="{BB962C8B-B14F-4D97-AF65-F5344CB8AC3E}">
        <p14:creationId xmlns:p14="http://schemas.microsoft.com/office/powerpoint/2010/main" val="70551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对于婴儿和儿童而言，摄取足够的维生素</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D</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非常重要。</a:t>
            </a:r>
          </a:p>
          <a:p>
            <a:endParaRPr lang="en-AU" sz="1200" b="1" i="0" kern="1200" dirty="0">
              <a:solidFill>
                <a:schemeClr val="tx1"/>
              </a:solidFill>
              <a:effectLst/>
              <a:latin typeface="+mn-lt"/>
              <a:ea typeface="+mn-ea"/>
              <a:cs typeface="+mn-cs"/>
            </a:endParaRPr>
          </a:p>
          <a:p>
            <a:pPr rtl="0"/>
            <a:r>
              <a:rPr lang="zh-Hans" sz="1200" b="1" i="0" u="none" strike="noStrike" kern="1200" dirty="0">
                <a:solidFill>
                  <a:srgbClr val="000000"/>
                </a:solidFill>
                <a:highlight>
                  <a:srgbClr val="000000">
                    <a:alpha val="0"/>
                  </a:srgbClr>
                </a:highlight>
                <a:latin typeface="Simsun"/>
                <a:ea typeface="Simsun"/>
                <a:cs typeface="+mn-cs"/>
              </a:rPr>
              <a:t>维生素</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mn-lt"/>
                <a:ea typeface="Simsun"/>
                <a:cs typeface="+mn-cs"/>
              </a:rPr>
              <a:t>D</a:t>
            </a:r>
            <a:r>
              <a:rPr lang="en-PH" altLang="zh-Hans" sz="1200" b="1" i="0" u="none" strike="noStrike" kern="1200" dirty="0">
                <a:solidFill>
                  <a:srgbClr val="000000"/>
                </a:solidFill>
                <a:highlight>
                  <a:srgbClr val="000000">
                    <a:alpha val="0"/>
                  </a:srgbClr>
                </a:highlight>
                <a:latin typeface="+mn-lt"/>
                <a:ea typeface="Simsun"/>
                <a:cs typeface="+mn-cs"/>
              </a:rPr>
              <a:t> </a:t>
            </a:r>
            <a:r>
              <a:rPr lang="zh-Hans" sz="1200" b="1" i="0" u="none" strike="noStrike" kern="1200" dirty="0">
                <a:solidFill>
                  <a:srgbClr val="000000"/>
                </a:solidFill>
                <a:highlight>
                  <a:srgbClr val="000000">
                    <a:alpha val="0"/>
                  </a:srgbClr>
                </a:highlight>
                <a:latin typeface="Simsun"/>
                <a:ea typeface="Simsun"/>
                <a:cs typeface="+mn-cs"/>
              </a:rPr>
              <a:t>摄入不足的儿童包括： </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早产的婴儿——怀孕</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37</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Simsun"/>
                <a:ea typeface="Simsun"/>
                <a:cs typeface="+mn-cs"/>
              </a:rPr>
              <a:t>周之前出生</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母乳喂养的婴儿，如果他们的母亲缺乏维生素D</a:t>
            </a:r>
            <a:endParaRPr lang="en-AU"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皮肤很少暴露在阳光下的儿童</a:t>
            </a:r>
            <a:endParaRPr lang="en-AU" sz="1200" b="1"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kern="1200" dirty="0">
                <a:solidFill>
                  <a:srgbClr val="000000"/>
                </a:solidFill>
                <a:highlight>
                  <a:srgbClr val="000000">
                    <a:alpha val="0"/>
                  </a:srgbClr>
                </a:highlight>
                <a:latin typeface="Simsun"/>
                <a:ea typeface="Simsun"/>
                <a:cs typeface="+mn-cs"/>
              </a:rPr>
              <a:t>肤色非常深的儿童</a:t>
            </a:r>
          </a:p>
          <a:p>
            <a:pPr marL="171450" indent="-171450" rtl="0">
              <a:buFont typeface="Arial" panose="020B0604020202020204" pitchFamily="34" charset="0"/>
              <a:buChar char="•"/>
            </a:pPr>
            <a:r>
              <a:rPr lang="zh-Hans" sz="1200" b="0" i="0" u="none" strike="noStrike" kern="1200" dirty="0">
                <a:solidFill>
                  <a:srgbClr val="000000"/>
                </a:solidFill>
                <a:highlight>
                  <a:srgbClr val="000000">
                    <a:alpha val="0"/>
                  </a:srgbClr>
                </a:highlight>
                <a:latin typeface="Simsun"/>
                <a:ea typeface="Simsun"/>
                <a:cs typeface="+mn-cs"/>
              </a:rPr>
              <a:t>患有某些疾病的儿童，例如肝病、肾病、囊肿性纤维化、乳糜泻、炎症性肠病以及服用癫痫药物的儿童。</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AU"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zh-Hans" sz="1200" b="1" i="0" u="none" strike="noStrike" kern="1200" dirty="0">
                <a:solidFill>
                  <a:srgbClr val="000000"/>
                </a:solidFill>
                <a:highlight>
                  <a:srgbClr val="000000">
                    <a:alpha val="0"/>
                  </a:srgbClr>
                </a:highlight>
                <a:latin typeface="Simsun"/>
                <a:ea typeface="Simsun"/>
                <a:cs typeface="+mn-cs"/>
              </a:rPr>
              <a:t>儿童与防晒</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请确保您的孩子在阳光下要始终使用防晒霜、戴帽子和墨镜。这能预防他们罹患癌症。</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kern="1200" dirty="0">
                <a:solidFill>
                  <a:srgbClr val="000000"/>
                </a:solidFill>
                <a:highlight>
                  <a:srgbClr val="000000">
                    <a:alpha val="0"/>
                  </a:srgbClr>
                </a:highlight>
                <a:latin typeface="Simsun"/>
                <a:ea typeface="Simsun"/>
                <a:cs typeface="+mn-cs"/>
              </a:rPr>
              <a:t>肤色非常深的儿童也需要防晒，尤其是因为他们可能需要在阳光下待更长时间才能摄取足够多的维生素</a:t>
            </a:r>
            <a:r>
              <a:rPr lang="en-PH" altLang="zh-Hans" sz="1200" b="0" i="0" u="none" strike="noStrike" kern="1200" dirty="0">
                <a:solidFill>
                  <a:srgbClr val="000000"/>
                </a:solidFill>
                <a:highlight>
                  <a:srgbClr val="000000">
                    <a:alpha val="0"/>
                  </a:srgbClr>
                </a:highlight>
                <a:latin typeface="+mn-lt"/>
                <a:ea typeface="Simsun"/>
                <a:cs typeface="+mn-cs"/>
              </a:rPr>
              <a:t> </a:t>
            </a:r>
            <a:r>
              <a:rPr lang="zh-Hans" sz="1200" b="0" i="0" u="none" strike="noStrike" kern="1200" dirty="0">
                <a:solidFill>
                  <a:srgbClr val="000000"/>
                </a:solidFill>
                <a:highlight>
                  <a:srgbClr val="000000">
                    <a:alpha val="0"/>
                  </a:srgbClr>
                </a:highlight>
                <a:latin typeface="+mn-lt"/>
                <a:ea typeface="Simsun"/>
                <a:cs typeface="+mn-cs"/>
              </a:rPr>
              <a:t>D</a:t>
            </a:r>
            <a:r>
              <a:rPr lang="zh-Hans" sz="1200" b="0" i="0" u="none" strike="noStrike" kern="1200" dirty="0">
                <a:solidFill>
                  <a:srgbClr val="000000"/>
                </a:solidFill>
                <a:highlight>
                  <a:srgbClr val="000000">
                    <a:alpha val="0"/>
                  </a:srgbClr>
                </a:highlight>
                <a:latin typeface="Simsun"/>
                <a:ea typeface="Simsun"/>
                <a:cs typeface="+mn-cs"/>
              </a:rPr>
              <a:t>。</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7</a:t>
            </a:fld>
            <a:endParaRPr lang="en-AU"/>
          </a:p>
        </p:txBody>
      </p:sp>
    </p:spTree>
    <p:extLst>
      <p:ext uri="{BB962C8B-B14F-4D97-AF65-F5344CB8AC3E}">
        <p14:creationId xmlns:p14="http://schemas.microsoft.com/office/powerpoint/2010/main" val="63306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我如何知道我和我的孩子是否摄入了足够多的维生素</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D</a:t>
            </a:r>
            <a:r>
              <a:rPr lang="zh-Hans" sz="1200" b="1" i="0" u="none" strike="noStrike" dirty="0">
                <a:highlight>
                  <a:srgbClr val="000000">
                    <a:alpha val="0"/>
                  </a:srgbClr>
                </a:highlight>
                <a:latin typeface="Simsun"/>
                <a:ea typeface="Simsun"/>
              </a:rPr>
              <a:t>？</a:t>
            </a:r>
          </a:p>
          <a:p>
            <a:pPr rtl="0"/>
            <a:r>
              <a:rPr lang="zh-Hans" sz="1200" b="0" i="0" u="none" strike="noStrike" dirty="0">
                <a:highlight>
                  <a:srgbClr val="000000">
                    <a:alpha val="0"/>
                  </a:srgbClr>
                </a:highlight>
                <a:latin typeface="Simsun"/>
                <a:ea typeface="Simsun"/>
              </a:rPr>
              <a:t>医生可以给您和您的孩子验血，以检查你们的维生素</a:t>
            </a:r>
            <a:r>
              <a:rPr lang="en-PH" altLang="zh-Hans" sz="1200" b="0" i="0" u="none" strike="noStrike" dirty="0">
                <a:highlight>
                  <a:srgbClr val="000000">
                    <a:alpha val="0"/>
                  </a:srgbClr>
                </a:highlight>
                <a:latin typeface="Arial" panose="020B0604020202020204" pitchFamily="34" charset="0"/>
                <a:ea typeface="Simsun"/>
                <a:cs typeface="Arial" panose="020B0604020202020204" pitchFamily="34" charset="0"/>
              </a:rPr>
              <a:t> </a:t>
            </a:r>
            <a:r>
              <a:rPr lang="zh-Hans" sz="1200" b="0" i="0" u="none" strike="noStrike" dirty="0">
                <a:highlight>
                  <a:srgbClr val="000000">
                    <a:alpha val="0"/>
                  </a:srgbClr>
                </a:highlight>
                <a:latin typeface="Arial" panose="020B0604020202020204" pitchFamily="34" charset="0"/>
                <a:ea typeface="Simsun"/>
                <a:cs typeface="Arial" panose="020B0604020202020204" pitchFamily="34" charset="0"/>
              </a:rPr>
              <a:t>D</a:t>
            </a:r>
            <a:r>
              <a:rPr lang="en-PH" altLang="zh-Hans" sz="1200" b="0" i="0" u="none" strike="noStrike" dirty="0">
                <a:highlight>
                  <a:srgbClr val="000000">
                    <a:alpha val="0"/>
                  </a:srgbClr>
                </a:highlight>
                <a:latin typeface="Arial" panose="020B0604020202020204" pitchFamily="34" charset="0"/>
                <a:ea typeface="Simsun"/>
                <a:cs typeface="Arial" panose="020B0604020202020204" pitchFamily="34" charset="0"/>
              </a:rPr>
              <a:t> </a:t>
            </a:r>
            <a:r>
              <a:rPr lang="zh-Hans" sz="1200" b="0" i="0" u="none" strike="noStrike" dirty="0">
                <a:highlight>
                  <a:srgbClr val="000000">
                    <a:alpha val="0"/>
                  </a:srgbClr>
                </a:highlight>
                <a:latin typeface="Simsun"/>
                <a:ea typeface="Simsun"/>
              </a:rPr>
              <a:t>含量。</a:t>
            </a:r>
          </a:p>
          <a:p>
            <a:pPr rtl="0"/>
            <a:r>
              <a:rPr lang="zh-Hans" sz="1200" b="0" i="0" u="none" strike="noStrike" kern="1200" dirty="0">
                <a:solidFill>
                  <a:srgbClr val="000000"/>
                </a:solidFill>
                <a:highlight>
                  <a:srgbClr val="000000">
                    <a:alpha val="0"/>
                  </a:srgbClr>
                </a:highlight>
                <a:latin typeface="Simsun"/>
                <a:ea typeface="Simsun"/>
                <a:cs typeface="+mn-cs"/>
              </a:rPr>
              <a:t>您的医生可能会建议您服用药片来恢复您的维生素</a:t>
            </a:r>
            <a:r>
              <a:rPr lang="en-PH" altLang="zh-Hans" sz="1200" b="0" i="0" u="none" strike="noStrike" kern="1200" dirty="0">
                <a:solidFill>
                  <a:srgbClr val="000000"/>
                </a:solidFill>
                <a:highlight>
                  <a:srgbClr val="000000">
                    <a:alpha val="0"/>
                  </a:srgbClr>
                </a:highlight>
                <a:latin typeface="+mn-lt"/>
                <a:ea typeface="Simsun"/>
                <a:cs typeface="Arial" panose="020B0604020202020204" pitchFamily="34" charset="0"/>
              </a:rPr>
              <a:t> </a:t>
            </a:r>
            <a:r>
              <a:rPr lang="zh-Hans" sz="1200" b="0" i="0" u="none" strike="noStrike" kern="1200" dirty="0">
                <a:solidFill>
                  <a:srgbClr val="000000"/>
                </a:solidFill>
                <a:highlight>
                  <a:srgbClr val="000000">
                    <a:alpha val="0"/>
                  </a:srgbClr>
                </a:highlight>
                <a:latin typeface="+mn-lt"/>
                <a:ea typeface="Simsun"/>
                <a:cs typeface="Arial" panose="020B0604020202020204" pitchFamily="34" charset="0"/>
              </a:rPr>
              <a:t>D</a:t>
            </a:r>
            <a:r>
              <a:rPr lang="en-PH" altLang="zh-Hans" sz="1200" b="0" i="0" u="none" strike="noStrike" kern="1200" dirty="0">
                <a:solidFill>
                  <a:srgbClr val="000000"/>
                </a:solidFill>
                <a:highlight>
                  <a:srgbClr val="000000">
                    <a:alpha val="0"/>
                  </a:srgbClr>
                </a:highlight>
                <a:latin typeface="+mn-lt"/>
                <a:ea typeface="Simsun"/>
                <a:cs typeface="Arial" panose="020B0604020202020204" pitchFamily="34" charset="0"/>
              </a:rPr>
              <a:t> </a:t>
            </a:r>
            <a:r>
              <a:rPr lang="zh-Hans" sz="1200" b="0" i="0" u="none" strike="noStrike" kern="1200" dirty="0">
                <a:solidFill>
                  <a:srgbClr val="000000"/>
                </a:solidFill>
                <a:highlight>
                  <a:srgbClr val="000000">
                    <a:alpha val="0"/>
                  </a:srgbClr>
                </a:highlight>
                <a:latin typeface="Simsun"/>
                <a:ea typeface="Simsun"/>
                <a:cs typeface="+mn-cs"/>
              </a:rPr>
              <a:t>水平。</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8</a:t>
            </a:fld>
            <a:endParaRPr lang="en-AU"/>
          </a:p>
        </p:txBody>
      </p:sp>
    </p:spTree>
    <p:extLst>
      <p:ext uri="{BB962C8B-B14F-4D97-AF65-F5344CB8AC3E}">
        <p14:creationId xmlns:p14="http://schemas.microsoft.com/office/powerpoint/2010/main" val="399441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1" u="none" strike="noStrike" dirty="0">
                <a:solidFill>
                  <a:srgbClr val="000000"/>
                </a:solidFill>
                <a:highlight>
                  <a:srgbClr val="000000">
                    <a:alpha val="0"/>
                  </a:srgbClr>
                </a:highlight>
                <a:latin typeface="Simsun"/>
                <a:ea typeface="Simsun"/>
              </a:rPr>
              <a:t>主持人注意：提供当地卫生服务机构的详情。</a:t>
            </a:r>
          </a:p>
          <a:p>
            <a:endParaRPr lang="en-AU" dirty="0"/>
          </a:p>
        </p:txBody>
      </p:sp>
      <p:sp>
        <p:nvSpPr>
          <p:cNvPr id="4" name="Slide Number Placeholder 3"/>
          <p:cNvSpPr>
            <a:spLocks noGrp="1"/>
          </p:cNvSpPr>
          <p:nvPr>
            <p:ph type="sldNum" sz="quarter" idx="5"/>
          </p:nvPr>
        </p:nvSpPr>
        <p:spPr/>
        <p:txBody>
          <a:bodyPr/>
          <a:lstStyle/>
          <a:p>
            <a:fld id="{C5E3A634-49B8-4775-885F-A5DD4D96B176}" type="slidenum">
              <a:rPr lang="en-AU" smtClean="0"/>
              <a:t>9</a:t>
            </a:fld>
            <a:endParaRPr lang="en-AU"/>
          </a:p>
        </p:txBody>
      </p:sp>
    </p:spTree>
    <p:extLst>
      <p:ext uri="{BB962C8B-B14F-4D97-AF65-F5344CB8AC3E}">
        <p14:creationId xmlns:p14="http://schemas.microsoft.com/office/powerpoint/2010/main" val="37490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9392-B053-42F0-CD44-DB8421AC157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CFD0459-61B3-C7D6-6065-CC3C1323531D}"/>
              </a:ext>
            </a:extLst>
          </p:cNvPr>
          <p:cNvSpPr>
            <a:spLocks noGrp="1"/>
          </p:cNvSpPr>
          <p:nvPr>
            <p:ph type="dt" sz="half" idx="10"/>
          </p:nvPr>
        </p:nvSpPr>
        <p:spPr/>
        <p:txBody>
          <a:bodyPr/>
          <a:lstStyle/>
          <a:p>
            <a:fld id="{EBCFC5F2-A759-49EF-B363-43C8ED6E8342}" type="datetimeFigureOut">
              <a:rPr lang="en-AU" smtClean="0"/>
              <a:t>1/08/2024</a:t>
            </a:fld>
            <a:endParaRPr lang="en-AU"/>
          </a:p>
        </p:txBody>
      </p:sp>
      <p:sp>
        <p:nvSpPr>
          <p:cNvPr id="4" name="Footer Placeholder 3">
            <a:extLst>
              <a:ext uri="{FF2B5EF4-FFF2-40B4-BE49-F238E27FC236}">
                <a16:creationId xmlns:a16="http://schemas.microsoft.com/office/drawing/2014/main" id="{8ED22209-D650-9A42-01FE-71CB6DC67F0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9C158BB-2019-10AE-9E62-ECF01437EE08}"/>
              </a:ext>
            </a:extLst>
          </p:cNvPr>
          <p:cNvSpPr>
            <a:spLocks noGrp="1"/>
          </p:cNvSpPr>
          <p:nvPr>
            <p:ph type="sldNum" sz="quarter" idx="12"/>
          </p:nvPr>
        </p:nvSpPr>
        <p:spPr/>
        <p:txBody>
          <a:bodyPr/>
          <a:lstStyle/>
          <a:p>
            <a:fld id="{7C17FE83-D286-482D-A659-EB98CBB4607E}" type="slidenum">
              <a:rPr lang="en-AU" smtClean="0"/>
              <a:t>‹#›</a:t>
            </a:fld>
            <a:endParaRPr lang="en-AU"/>
          </a:p>
        </p:txBody>
      </p:sp>
    </p:spTree>
    <p:extLst>
      <p:ext uri="{BB962C8B-B14F-4D97-AF65-F5344CB8AC3E}">
        <p14:creationId xmlns:p14="http://schemas.microsoft.com/office/powerpoint/2010/main" val="24958585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481E2-0281-78BD-EDE7-E7AB02E95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B224309-27B1-59D1-C2BA-60A61D8A1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A6417E-D534-EBBF-904B-33FE6AEF8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CFC5F2-A759-49EF-B363-43C8ED6E8342}" type="datetimeFigureOut">
              <a:rPr lang="en-AU" smtClean="0"/>
              <a:t>1/08/2024</a:t>
            </a:fld>
            <a:endParaRPr lang="en-AU"/>
          </a:p>
        </p:txBody>
      </p:sp>
      <p:sp>
        <p:nvSpPr>
          <p:cNvPr id="5" name="Footer Placeholder 4">
            <a:extLst>
              <a:ext uri="{FF2B5EF4-FFF2-40B4-BE49-F238E27FC236}">
                <a16:creationId xmlns:a16="http://schemas.microsoft.com/office/drawing/2014/main" id="{3C3F8CA5-B08F-14E2-BC04-49C2B52D0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3235838-0564-7A16-E747-00C9A381B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17FE83-D286-482D-A659-EB98CBB4607E}" type="slidenum">
              <a:rPr lang="en-AU" smtClean="0"/>
              <a:t>‹#›</a:t>
            </a:fld>
            <a:endParaRPr lang="en-AU"/>
          </a:p>
        </p:txBody>
      </p:sp>
    </p:spTree>
    <p:extLst>
      <p:ext uri="{BB962C8B-B14F-4D97-AF65-F5344CB8AC3E}">
        <p14:creationId xmlns:p14="http://schemas.microsoft.com/office/powerpoint/2010/main" val="22869929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FB57E7-384F-E528-086B-A81D8368AFCD}"/>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维生素</a:t>
            </a:r>
            <a:r>
              <a:rPr lang="en-PH" alt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 </a:t>
            </a:r>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D</a:t>
            </a:r>
            <a:r>
              <a:rPr lang="en-PH" alt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 </a:t>
            </a:r>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的重要性</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523DCB3-6501-AA9D-1469-EE8164C7A1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221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CF5EEF-6A1A-DD5E-DCAB-DEE7EE65F91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82AE565-1B90-1572-94FC-FE88A40CEF7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070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A34830-AB84-7AB7-3718-AB7257D956F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85BA815-FDFB-E948-9FF1-59B661F9F5E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13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CF46F8-74A2-07AF-59AD-5D0C9A99BC2A}"/>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2C59A6F3-C897-0116-10C4-BBC84AEC9D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783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B02086-73FC-EC20-1FC5-0855B4976B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B1C1E6D-D475-0196-994A-E2381C9B2A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566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7AF58E-7B9A-C3D2-60FC-625336B343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976DF5F-FE7B-BB56-0EF3-864D05EBC1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130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12B096-B757-ABEE-17B2-8A3A85983C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34A16AA-1C12-2F20-3493-7E5E9CB923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639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B09E6E-8D40-94BD-E504-EACB60B18F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03BB0E4-88C7-A113-4E49-4319FFA04A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7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245C01-D107-9BB6-D4EF-3820ECEBCB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5CBB6F8-4768-5B05-836A-BADE6CDC99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918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C8AD1C-9CEA-7CF0-BAA7-B2EB30F2948E}"/>
              </a:ext>
            </a:extLst>
          </p:cNvPr>
          <p:cNvSpPr>
            <a:spLocks noGrp="1"/>
          </p:cNvSpPr>
          <p:nvPr>
            <p:ph type="title"/>
          </p:nvPr>
        </p:nvSpPr>
        <p:spPr/>
        <p:txBody>
          <a:bodyPr/>
          <a:lstStyle/>
          <a:p>
            <a:pPr rtl="0"/>
            <a:r>
              <a:rPr lang="zh-Hans" b="1" i="0" u="none" strike="noStrike">
                <a:highlight>
                  <a:srgbClr val="000000">
                    <a:alpha val="0"/>
                  </a:srgbClr>
                </a:highlight>
                <a:latin typeface="Noto Sans CJK SC Regular" panose="020B0500000000000000" pitchFamily="34" charset="-128"/>
                <a:ea typeface="Noto Sans CJK SC Regular" panose="020B0500000000000000" pitchFamily="34" charset="-128"/>
                <a:cs typeface="Noto Sans" panose="020B0502040504020204" pitchFamily="34" charset="0"/>
              </a:rPr>
              <a:t>当地服务机构</a:t>
            </a:r>
            <a:r>
              <a:rPr lang="zh-Hans" sz="4800" b="0" i="0" u="none" strike="noStrike">
                <a:highlight>
                  <a:srgbClr val="000000">
                    <a:alpha val="0"/>
                  </a:srgbClr>
                </a:highlight>
                <a:latin typeface="Noto Sans CJK SC Regular" panose="020B0500000000000000" pitchFamily="34" charset="-128"/>
                <a:ea typeface="Noto Sans CJK SC Regular" panose="020B0500000000000000" pitchFamily="34" charset="-128"/>
                <a:cs typeface="Noto Sans" panose="020B0502040504020204" pitchFamily="34" charset="0"/>
              </a:rPr>
              <a:t>	</a:t>
            </a:r>
            <a:endParaRPr lang="zh-Hans" sz="4800" b="0" i="0" u="none" strike="noStrike" dirty="0">
              <a:highlight>
                <a:srgbClr val="000000">
                  <a:alpha val="0"/>
                </a:srgbClr>
              </a:highlight>
              <a:latin typeface="Noto Sans CJK SC Regular" panose="020B0500000000000000" pitchFamily="34" charset="-128"/>
              <a:ea typeface="Noto Sans CJK SC Regular" panose="020B0500000000000000" pitchFamily="34" charset="-128"/>
              <a:cs typeface="Noto Sans" panose="020B0502040504020204" pitchFamily="34" charset="0"/>
            </a:endParaRPr>
          </a:p>
        </p:txBody>
      </p:sp>
      <p:pic>
        <p:nvPicPr>
          <p:cNvPr id="3" name="Picture 2">
            <a:extLst>
              <a:ext uri="{FF2B5EF4-FFF2-40B4-BE49-F238E27FC236}">
                <a16:creationId xmlns:a16="http://schemas.microsoft.com/office/drawing/2014/main" id="{969EAB63-7F20-3DC3-F166-FB77577414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3439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1105</Words>
  <Application>Microsoft Office PowerPoint</Application>
  <PresentationFormat>Widescreen</PresentationFormat>
  <Paragraphs>57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SimSun</vt:lpstr>
      <vt:lpstr>SimSun</vt:lpstr>
      <vt:lpstr>Aptos</vt:lpstr>
      <vt:lpstr>Aptos Display</vt:lpstr>
      <vt:lpstr>Arial</vt:lpstr>
      <vt:lpstr>Noto Sans CJK SC Regular</vt:lpstr>
      <vt:lpstr>Office Theme</vt:lpstr>
      <vt:lpstr>维生素 D 的重要性</vt:lpstr>
      <vt:lpstr>PowerPoint Presentation</vt:lpstr>
      <vt:lpstr>我的身体。我的健康。 健康教育工具包</vt:lpstr>
      <vt:lpstr>PowerPoint Presentation</vt:lpstr>
      <vt:lpstr>PowerPoint Presentation</vt:lpstr>
      <vt:lpstr>PowerPoint Presentation</vt:lpstr>
      <vt:lpstr>PowerPoint Presentation</vt:lpstr>
      <vt:lpstr>PowerPoint Presentation</vt:lpstr>
      <vt:lpstr>当地服务机构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2024-08-01T03:14:35Z</dcterms:created>
  <dcterms:modified xsi:type="dcterms:W3CDTF">2024-08-01T03:17:56Z</dcterms:modified>
</cp:coreProperties>
</file>