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64" autoAdjust="0"/>
  </p:normalViewPr>
  <p:slideViewPr>
    <p:cSldViewPr snapToGrid="0">
      <p:cViewPr varScale="1">
        <p:scale>
          <a:sx n="116" d="100"/>
          <a:sy n="116" d="100"/>
        </p:scale>
        <p:origin x="1974" y="114"/>
      </p:cViewPr>
      <p:guideLst/>
    </p:cSldViewPr>
  </p:slideViewPr>
  <p:notesTextViewPr>
    <p:cViewPr>
      <p:scale>
        <a:sx n="120" d="100"/>
        <a:sy n="120" d="100"/>
      </p:scale>
      <p:origin x="0" y="0"/>
    </p:cViewPr>
  </p:notesTextViewPr>
  <p:notesViewPr>
    <p:cSldViewPr snapToGrid="0">
      <p:cViewPr varScale="1">
        <p:scale>
          <a:sx n="113" d="100"/>
          <a:sy n="113" d="100"/>
        </p:scale>
        <p:origin x="13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B776D7C-44F3-4EB2-A332-22592E6493E8}" type="datetimeFigureOut">
              <a:rPr lang="en-AU" smtClean="0"/>
              <a:t>17/09/2024</a:t>
            </a:fld>
            <a:endParaRPr lang="en-AU"/>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1983F6BD-5D48-40D9-9D8B-1EA105A4B8B3}" type="slidenum">
              <a:rPr lang="en-AU" smtClean="0"/>
              <a:t>‹#›</a:t>
            </a:fld>
            <a:endParaRPr lang="en-AU"/>
          </a:p>
        </p:txBody>
      </p:sp>
    </p:spTree>
    <p:extLst>
      <p:ext uri="{BB962C8B-B14F-4D97-AF65-F5344CB8AC3E}">
        <p14:creationId xmlns:p14="http://schemas.microsoft.com/office/powerpoint/2010/main" val="52905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1pPr>
    <a:lvl2pPr marL="4572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2pPr>
    <a:lvl3pPr marL="9144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3pPr>
    <a:lvl4pPr marL="13716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4pPr>
    <a:lvl5pPr marL="18288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latin typeface="Calibri"/>
              </a:rPr>
              <a:t>این ارائه کوتاه به موارد زیر خواهد پرداخت:</a:t>
            </a:r>
          </a:p>
          <a:p>
            <a:pPr marL="171450" indent="-171450" algn="r" rtl="1">
              <a:buFont typeface="Arial" panose="020B0604020202020204" pitchFamily="34" charset="0"/>
              <a:buChar char="•"/>
            </a:pPr>
            <a:r>
              <a:rPr lang="fa-IR" sz="1200" b="0" i="0" u="none" strike="noStrike" dirty="0">
                <a:highlight>
                  <a:srgbClr val="000000">
                    <a:alpha val="0"/>
                  </a:srgbClr>
                </a:highlight>
                <a:latin typeface="Calibri"/>
              </a:rPr>
              <a:t>چرا ویتامین دی برای سلامت ما مهم است؟ </a:t>
            </a:r>
          </a:p>
          <a:p>
            <a:pPr marL="171450" indent="-171450" algn="r" rtl="1">
              <a:buFont typeface="Arial" panose="020B0604020202020204" pitchFamily="34" charset="0"/>
              <a:buChar char="•"/>
            </a:pPr>
            <a:r>
              <a:rPr lang="fa-IR" sz="1200" b="0" i="0" u="none" strike="noStrike" dirty="0">
                <a:highlight>
                  <a:srgbClr val="000000">
                    <a:alpha val="0"/>
                  </a:srgbClr>
                </a:highlight>
                <a:latin typeface="Calibri"/>
              </a:rPr>
              <a:t>چگونه می توانیم ویتامین دی بگیریم.</a:t>
            </a:r>
          </a:p>
          <a:p>
            <a:pPr algn="r"/>
            <a:endParaRPr lang="en-AU" dirty="0"/>
          </a:p>
          <a:p>
            <a:pPr algn="r" rtl="1"/>
            <a:r>
              <a:rPr lang="fa-IR" sz="1200" b="0" i="0" u="none" strike="noStrike" dirty="0">
                <a:highlight>
                  <a:srgbClr val="000000">
                    <a:alpha val="0"/>
                  </a:srgbClr>
                </a:highlight>
                <a:latin typeface="Calibri"/>
              </a:rPr>
              <a:t>این ارائه می‌تواند در موضوع دیگری گنجانده شود یا به عنوان یک ارائه مستقل استفاده شود.</a:t>
            </a:r>
          </a:p>
          <a:p>
            <a:endParaRPr lang="en-AU" dirty="0"/>
          </a:p>
        </p:txBody>
      </p:sp>
      <p:sp>
        <p:nvSpPr>
          <p:cNvPr id="4" name="Slide Number Placeholder 3"/>
          <p:cNvSpPr>
            <a:spLocks noGrp="1"/>
          </p:cNvSpPr>
          <p:nvPr>
            <p:ph type="sldNum" sz="quarter" idx="5"/>
          </p:nvPr>
        </p:nvSpPr>
        <p:spPr/>
        <p:txBody>
          <a:bodyPr/>
          <a:lstStyle/>
          <a:p>
            <a:fld id="{1983F6BD-5D48-40D9-9D8B-1EA105A4B8B3}" type="slidenum">
              <a:rPr lang="en-AU" smtClean="0"/>
              <a:t>1</a:t>
            </a:fld>
            <a:endParaRPr lang="en-AU"/>
          </a:p>
        </p:txBody>
      </p:sp>
    </p:spTree>
    <p:extLst>
      <p:ext uri="{BB962C8B-B14F-4D97-AF65-F5344CB8AC3E}">
        <p14:creationId xmlns:p14="http://schemas.microsoft.com/office/powerpoint/2010/main" val="42230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بدن من. سلامت من.</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یک مجموعه ابزار آموزشی برای کمک به سازمان‌ها و مربی‌ها در ارائه اطلاعات سلامت به خانم‌های با پیشینه مهاجر و پناهنده است. این مجموعه ابزار، همچنین گفتگو با خانم‌ها درباره سلامتشان را ترغیب می‌کند. </a:t>
            </a:r>
          </a:p>
          <a:p>
            <a:pPr algn="r" defTabSz="966612" rtl="1">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این مجموعه ابزار، مجموعه‌ای در حال گسترش از ارائه‌ها درباره موضوع‌های مهم سلامت مانند زندگی سالم، سلامت عاطفی، یائسگی و سلامت جنسی است.</a:t>
            </a:r>
          </a:p>
          <a:p>
            <a:pPr algn="r" defTabSz="966612" rtl="1">
              <a:lnSpc>
                <a:spcPct val="90000"/>
              </a:lnSpc>
              <a:spcBef>
                <a:spcPts val="634"/>
              </a:spcBef>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برای اطلاعات بیشتر و فهرستی از ارائه‌های موجود به انگلیسی و سایر زبان‌ها، </a:t>
            </a:r>
            <a:r>
              <a:rPr lang="fa-IR"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را ببینید.</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1983F6BD-5D48-40D9-9D8B-1EA105A4B8B3}" type="slidenum">
              <a:rPr lang="en-AU" smtClean="0"/>
              <a:t>3</a:t>
            </a:fld>
            <a:endParaRPr lang="en-AU"/>
          </a:p>
        </p:txBody>
      </p:sp>
    </p:spTree>
    <p:extLst>
      <p:ext uri="{BB962C8B-B14F-4D97-AF65-F5344CB8AC3E}">
        <p14:creationId xmlns:p14="http://schemas.microsoft.com/office/powerpoint/2010/main" val="21933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چرا ویتامین دی مهم است؟</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a:t>
            </a:r>
          </a:p>
          <a:p>
            <a:pPr lvl="0"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ویتامین دی به طرق مختلف به بدن شما کمک می کند. برای </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داشتن استخوان‌ها، ماهیچه‌ها و دندان‌های سالم به ویتامین دی نیاز دارید.</a:t>
            </a:r>
          </a:p>
          <a:p>
            <a:pPr lvl="0"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ویتامین دی شما را سالم نگه می دارد.</a:t>
            </a: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983F6BD-5D48-40D9-9D8B-1EA105A4B8B3}" type="slidenum">
              <a:rPr lang="en-AU" smtClean="0"/>
              <a:t>4</a:t>
            </a:fld>
            <a:endParaRPr lang="en-AU"/>
          </a:p>
        </p:txBody>
      </p:sp>
    </p:spTree>
    <p:extLst>
      <p:ext uri="{BB962C8B-B14F-4D97-AF65-F5344CB8AC3E}">
        <p14:creationId xmlns:p14="http://schemas.microsoft.com/office/powerpoint/2010/main" val="313676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چگونه ویتامین دی دریافت کنم؟</a:t>
            </a: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اکثر مردم ویتامین دی خود را از نور خورشید دریافت می کنند (زمانی که نور خورشید روی پوست برهنه شما بتابد - نه از پشت شیشه). این بهترین راه طبیعی برای دریافت ویتامین دی است. </a:t>
            </a:r>
            <a:endParaRPr lang="en-AU" sz="1200" u="none" kern="1200" baseline="0" dirty="0">
              <a:solidFill>
                <a:schemeClr val="tx1"/>
              </a:solidFill>
              <a:effectLst/>
              <a:latin typeface="Dubai" panose="020B0503030403030204" pitchFamily="34" charset="-78"/>
              <a:ea typeface="+mn-ea"/>
              <a:cs typeface="Dubai" panose="020B0503030403030204" pitchFamily="34" charset="-78"/>
            </a:endParaRPr>
          </a:p>
          <a:p>
            <a:pPr marL="171450" lvl="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شما می‌توانید مقدار کمی ویتامین دی از غذا دریافت کنید، اما معمولا کافی نیست. ماهی‌های چرب مانند ماهی آزاد (سالمون)، ماهی تن، ماهی خال‌مخالی (Mackerel) و تخم مرغ به طور طبیعی دارای مقداری ویتامین دی هستند، در حالی که مارگارین و برخی انواع شیر ویتامین دی اضافه شده دارند.</a:t>
            </a:r>
            <a:endParaRPr lang="en-AU" sz="1200" u="none" kern="1200" baseline="0" dirty="0">
              <a:solidFill>
                <a:schemeClr val="tx1"/>
              </a:solidFill>
              <a:effectLst/>
              <a:latin typeface="Dubai" panose="020B0503030403030204" pitchFamily="34" charset="-78"/>
              <a:ea typeface="+mn-ea"/>
              <a:cs typeface="Dubai" panose="020B0503030403030204" pitchFamily="34" charset="-78"/>
            </a:endParaRPr>
          </a:p>
          <a:p>
            <a:pPr marL="171450" lvl="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شما در تمام طول سال به ویتامین دی نیاز دارید. در طول زمستان، یا اگر پوست شما بیشتر اوقات پوشیده است ممکن است ویتامین دی کافی دریافت نکنید.</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983F6BD-5D48-40D9-9D8B-1EA105A4B8B3}" type="slidenum">
              <a:rPr lang="en-AU" smtClean="0"/>
              <a:t>5</a:t>
            </a:fld>
            <a:endParaRPr lang="en-AU"/>
          </a:p>
        </p:txBody>
      </p:sp>
    </p:spTree>
    <p:extLst>
      <p:ext uri="{BB962C8B-B14F-4D97-AF65-F5344CB8AC3E}">
        <p14:creationId xmlns:p14="http://schemas.microsoft.com/office/powerpoint/2010/main" val="405197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برای دریافت ویتامین دی کافی به چه مقدار آفتاب نیاز دارم؟</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این که به چه مقدار آفتاب نیاز دارید بستگی به موارد زیر دارد: </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رنگ پوست شما</a:t>
            </a:r>
            <a:endParaRPr lang="en-AU" baseline="0" dirty="0">
              <a:latin typeface="Dubai" panose="020B0503030403030204" pitchFamily="34" charset="-78"/>
              <a:cs typeface="Dubai" panose="020B0503030403030204" pitchFamily="34" charset="-78"/>
            </a:endParaRP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این که لباس‌های شما چقدر از پوستتان را می پوشانند.</a:t>
            </a:r>
            <a:endParaRPr lang="en-AU" baseline="0" dirty="0">
              <a:latin typeface="Dubai" panose="020B0503030403030204" pitchFamily="34" charset="-78"/>
              <a:cs typeface="Dubai" panose="020B0503030403030204" pitchFamily="34" charset="-78"/>
            </a:endParaRP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زمان سال و روز</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محل زندگی شما در استرالیا </a:t>
            </a:r>
          </a:p>
          <a:p>
            <a:pPr marL="0" marR="0" lvl="0" indent="0" algn="r" defTabSz="914400" rtl="0" eaLnBrk="1" fontAlgn="auto" latinLnBrk="0" hangingPunct="1">
              <a:lnSpc>
                <a:spcPct val="100000"/>
              </a:lnSpc>
              <a:spcBef>
                <a:spcPct val="0"/>
              </a:spcBef>
              <a:spcAft>
                <a:spcPct val="0"/>
              </a:spcAft>
              <a:buClrTx/>
              <a:buSzTx/>
              <a:buFontTx/>
              <a:buNone/>
              <a:defRPr/>
            </a:pPr>
            <a:endParaRPr lang="en-AU" baseline="0" dirty="0">
              <a:latin typeface="Dubai" panose="020B0503030403030204" pitchFamily="34" charset="-78"/>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مثلا:</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اگر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پوست روشن</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دارید، چند دقیقه قرار گرفتن در آفتاب در صبح یا بعد از ظهر ویتامین دی کافی به شما می‌دهد. در زمستان، در وسط روز آفتاب بگیرید. </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اگر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پوست تیره</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دارید، برای دریافت ویتامین دی کافی به مدت زمان بیشتری در آفتاب نیاز دارید – تا ۶ برابر زمانی که افرادی که پوست روشن دارند. </a:t>
            </a:r>
          </a:p>
          <a:p>
            <a:pPr algn="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زنان باردار و شیرده باید از پزشک خود بپرسند که آیا به مکمل‌های ویتامین دی نیاز دارند یا خیر. </a:t>
            </a: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pPr algn="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محافظت در برابر آفتاب</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به خاطر داشته باشید که آفتاب بیش از حد - آفتاب سوختگی - می‌تواند به پوست شما آسیب برساند و ممکن است منجر به سرطان پوست شود. </a:t>
            </a:r>
          </a:p>
          <a:p>
            <a:pPr algn="r"/>
            <a:endParaRPr lang="en-AU" sz="1200" b="0" i="1" kern="1200" baseline="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983F6BD-5D48-40D9-9D8B-1EA105A4B8B3}" type="slidenum">
              <a:rPr lang="en-AU" smtClean="0"/>
              <a:t>6</a:t>
            </a:fld>
            <a:endParaRPr lang="en-AU"/>
          </a:p>
        </p:txBody>
      </p:sp>
    </p:spTree>
    <p:extLst>
      <p:ext uri="{BB962C8B-B14F-4D97-AF65-F5344CB8AC3E}">
        <p14:creationId xmlns:p14="http://schemas.microsoft.com/office/powerpoint/2010/main" val="27545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بسیار مهم است که نوزادان و کودکان ویتامین دی کافی دریافت کنند. </a:t>
            </a:r>
          </a:p>
          <a:p>
            <a:pPr algn="r"/>
            <a:endParaRPr lang="en-AU" sz="1200" b="1" i="0"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کودکانی که ممکن است ویتامین دی کافی دریافت نکنند عبارتند از:</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نوزادانی که زود به دنیا می‌آیند - پیش از ۳۷ هفته بارداری</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نوزادانی که از شیر مادر تغذیه می‌کنند اگر مادرشان کمبود ویتامین دی داشته باشد.</a:t>
            </a:r>
            <a:endParaRPr lang="en-AU" sz="1200" b="0" i="0" u="none" kern="1200" baseline="0" dirty="0">
              <a:solidFill>
                <a:schemeClr val="tx1"/>
              </a:solidFill>
              <a:effectLst/>
              <a:latin typeface="Dubai" panose="020B0503030403030204" pitchFamily="34" charset="-78"/>
              <a:ea typeface="+mn-ea"/>
              <a:cs typeface="Dubai" panose="020B0503030403030204" pitchFamily="34" charset="-78"/>
            </a:endParaRP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کودکانی که پوستشان به ندرت در معرض آفتاب قرار می‌گیرد.</a:t>
            </a:r>
            <a:endParaRPr lang="en-AU" sz="1200" b="1" i="0" u="none" kern="1200" baseline="0" dirty="0">
              <a:solidFill>
                <a:schemeClr val="tx1"/>
              </a:solidFill>
              <a:effectLst/>
              <a:latin typeface="Dubai" panose="020B0503030403030204" pitchFamily="34" charset="-78"/>
              <a:ea typeface="+mn-ea"/>
              <a:cs typeface="Dubai" panose="020B0503030403030204" pitchFamily="34" charset="-78"/>
            </a:endParaRP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کودکان با پوست بسیار تیره </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کودکان مبتلا به برخی مشکلات پزشکی مانند بیماری کبد، بیماری کلیوی، فیبروز کیستیک، بیماری سلیاک، بیماری التهابی روده، و کسانی که از داروهای صرع استفاده می‌کنند.</a:t>
            </a:r>
          </a:p>
          <a:p>
            <a:pPr marL="0" marR="0" lvl="0" indent="0" algn="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AU" sz="1200" b="1" i="0"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کودکان و محافظت در برابر آفتاب</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مطمئن شوید که کودکان شما همیشه هنگام قرار گرفتن در معرض آفتاب از کرم ضد آفتاب، کلاه و عینک آفتابی استفاده می‌کنند. این کودکان شما را در برابر سرطان محافظت می‌کند.</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کودکان با پوست بسیار تیره نیز به محافظت در برابرآفتاب نیاز دارند، به خصوص به این دلیل که ممکن است برای دریافت ویتامین دی کافی به ماندن طولانی‌تر در آفتاب نیاز داشته باشند.</a:t>
            </a:r>
          </a:p>
          <a:p>
            <a:pPr algn="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1983F6BD-5D48-40D9-9D8B-1EA105A4B8B3}" type="slidenum">
              <a:rPr lang="en-AU" smtClean="0"/>
              <a:t>7</a:t>
            </a:fld>
            <a:endParaRPr lang="en-AU"/>
          </a:p>
        </p:txBody>
      </p:sp>
    </p:spTree>
    <p:extLst>
      <p:ext uri="{BB962C8B-B14F-4D97-AF65-F5344CB8AC3E}">
        <p14:creationId xmlns:p14="http://schemas.microsoft.com/office/powerpoint/2010/main" val="41151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چگونه بفهمم که من و فرزندانم ویتامین دی کافی دریافت می‌کنیم؟</a:t>
            </a: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پزشک شما می‌تواند از شما و فرزندانتان آزمایش خون بگیرد تا سطح ویتامین دی شما را بررسی کند.</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ممکن است پزشکتان به شما توصیه کند که برای رسیدن مجدد به سطح خوبی از ویتامین دی، دارو مصرف کنید. </a:t>
            </a:r>
          </a:p>
          <a:p>
            <a:pPr algn="r"/>
            <a:endParaRPr lang="en-AU" sz="1200" b="0" i="0" u="none" kern="1200" baseline="0" dirty="0">
              <a:solidFill>
                <a:schemeClr val="tx1"/>
              </a:solidFill>
              <a:effectLst/>
              <a:latin typeface="Dubai" panose="020B0503030403030204" pitchFamily="34" charset="-78"/>
              <a:ea typeface="+mn-ea"/>
              <a:cs typeface="Dubai" panose="020B0503030403030204" pitchFamily="34" charset="-78"/>
            </a:endParaRPr>
          </a:p>
        </p:txBody>
      </p:sp>
      <p:sp>
        <p:nvSpPr>
          <p:cNvPr id="4" name="Slide Number Placeholder 3"/>
          <p:cNvSpPr>
            <a:spLocks noGrp="1"/>
          </p:cNvSpPr>
          <p:nvPr>
            <p:ph type="sldNum" sz="quarter" idx="5"/>
          </p:nvPr>
        </p:nvSpPr>
        <p:spPr/>
        <p:txBody>
          <a:bodyPr/>
          <a:lstStyle/>
          <a:p>
            <a:fld id="{1983F6BD-5D48-40D9-9D8B-1EA105A4B8B3}" type="slidenum">
              <a:rPr lang="en-AU" smtClean="0"/>
              <a:t>8</a:t>
            </a:fld>
            <a:endParaRPr lang="en-AU"/>
          </a:p>
        </p:txBody>
      </p:sp>
    </p:spTree>
    <p:extLst>
      <p:ext uri="{BB962C8B-B14F-4D97-AF65-F5344CB8AC3E}">
        <p14:creationId xmlns:p14="http://schemas.microsoft.com/office/powerpoint/2010/main" val="123538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b="0" i="0" u="none" strike="noStrike" dirty="0">
                <a:solidFill>
                  <a:srgbClr val="000000"/>
                </a:solidFill>
                <a:highlight>
                  <a:srgbClr val="000000">
                    <a:alpha val="0"/>
                  </a:srgbClr>
                </a:highlight>
                <a:latin typeface="Calibri"/>
              </a:rPr>
              <a:t>یادداشت برای برگزار کننده: اطلاعات مراکز خدمات سلامت محلی را ارائه دهید.</a:t>
            </a:r>
          </a:p>
          <a:p>
            <a:pPr algn="r" rtl="1"/>
            <a:endParaRPr lang="fa-IR" sz="1200" b="0" i="0" u="none" strike="noStrike" baseline="0" dirty="0">
              <a:highlight>
                <a:srgbClr val="000000">
                  <a:alpha val="0"/>
                </a:srgbClr>
              </a:highligh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1983F6BD-5D48-40D9-9D8B-1EA105A4B8B3}" type="slidenum">
              <a:rPr lang="en-AU" smtClean="0"/>
              <a:t>9</a:t>
            </a:fld>
            <a:endParaRPr lang="en-AU"/>
          </a:p>
        </p:txBody>
      </p:sp>
    </p:spTree>
    <p:extLst>
      <p:ext uri="{BB962C8B-B14F-4D97-AF65-F5344CB8AC3E}">
        <p14:creationId xmlns:p14="http://schemas.microsoft.com/office/powerpoint/2010/main" val="195036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83F6BD-5D48-40D9-9D8B-1EA105A4B8B3}" type="slidenum">
              <a:rPr lang="en-AU" smtClean="0"/>
              <a:t>10</a:t>
            </a:fld>
            <a:endParaRPr lang="en-AU"/>
          </a:p>
        </p:txBody>
      </p:sp>
    </p:spTree>
    <p:extLst>
      <p:ext uri="{BB962C8B-B14F-4D97-AF65-F5344CB8AC3E}">
        <p14:creationId xmlns:p14="http://schemas.microsoft.com/office/powerpoint/2010/main" val="2444289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302E-D031-3D80-27E5-CC48E9046D2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180A5F8-760C-0386-228C-669F988D430D}"/>
              </a:ext>
            </a:extLst>
          </p:cNvPr>
          <p:cNvSpPr>
            <a:spLocks noGrp="1"/>
          </p:cNvSpPr>
          <p:nvPr>
            <p:ph type="dt" sz="half" idx="10"/>
          </p:nvPr>
        </p:nvSpPr>
        <p:spPr/>
        <p:txBody>
          <a:bodyPr/>
          <a:lstStyle/>
          <a:p>
            <a:fld id="{21964ADD-788D-49C0-8DEF-E29A1917A58C}" type="datetimeFigureOut">
              <a:rPr lang="en-AU" smtClean="0"/>
              <a:t>17/09/2024</a:t>
            </a:fld>
            <a:endParaRPr lang="en-AU"/>
          </a:p>
        </p:txBody>
      </p:sp>
      <p:sp>
        <p:nvSpPr>
          <p:cNvPr id="4" name="Footer Placeholder 3">
            <a:extLst>
              <a:ext uri="{FF2B5EF4-FFF2-40B4-BE49-F238E27FC236}">
                <a16:creationId xmlns:a16="http://schemas.microsoft.com/office/drawing/2014/main" id="{C8092D86-A8C3-93F2-ACEE-8C2C2EE2969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8021F8A-5450-DE03-B082-CEB05C43AF3E}"/>
              </a:ext>
            </a:extLst>
          </p:cNvPr>
          <p:cNvSpPr>
            <a:spLocks noGrp="1"/>
          </p:cNvSpPr>
          <p:nvPr>
            <p:ph type="sldNum" sz="quarter" idx="12"/>
          </p:nvPr>
        </p:nvSpPr>
        <p:spPr/>
        <p:txBody>
          <a:bodyPr/>
          <a:lstStyle/>
          <a:p>
            <a:fld id="{49D29020-59B0-4128-A6E1-D95CC955330D}" type="slidenum">
              <a:rPr lang="en-AU" smtClean="0"/>
              <a:t>‹#›</a:t>
            </a:fld>
            <a:endParaRPr lang="en-AU"/>
          </a:p>
        </p:txBody>
      </p:sp>
    </p:spTree>
    <p:extLst>
      <p:ext uri="{BB962C8B-B14F-4D97-AF65-F5344CB8AC3E}">
        <p14:creationId xmlns:p14="http://schemas.microsoft.com/office/powerpoint/2010/main" val="1141451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A25A4-DBFB-B837-FD65-E41E77947B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290E058-0D04-8DEE-0272-A69833882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73E4370-BCD4-6193-6419-C9466BAC46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964ADD-788D-49C0-8DEF-E29A1917A58C}" type="datetimeFigureOut">
              <a:rPr lang="en-AU" smtClean="0"/>
              <a:t>17/09/2024</a:t>
            </a:fld>
            <a:endParaRPr lang="en-AU"/>
          </a:p>
        </p:txBody>
      </p:sp>
      <p:sp>
        <p:nvSpPr>
          <p:cNvPr id="5" name="Footer Placeholder 4">
            <a:extLst>
              <a:ext uri="{FF2B5EF4-FFF2-40B4-BE49-F238E27FC236}">
                <a16:creationId xmlns:a16="http://schemas.microsoft.com/office/drawing/2014/main" id="{6E220BB8-BFF1-1AD8-237B-0F86CCD0E6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8BBCE20-6EFA-5294-10FC-986CFF5D7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D29020-59B0-4128-A6E1-D95CC955330D}" type="slidenum">
              <a:rPr lang="en-AU" smtClean="0"/>
              <a:t>‹#›</a:t>
            </a:fld>
            <a:endParaRPr lang="en-AU"/>
          </a:p>
        </p:txBody>
      </p:sp>
    </p:spTree>
    <p:extLst>
      <p:ext uri="{BB962C8B-B14F-4D97-AF65-F5344CB8AC3E}">
        <p14:creationId xmlns:p14="http://schemas.microsoft.com/office/powerpoint/2010/main" val="414273464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A5E532-39D5-62C5-06BF-198F0C010E63}"/>
              </a:ext>
            </a:extLst>
          </p:cNvPr>
          <p:cNvSpPr>
            <a:spLocks noGrp="1"/>
          </p:cNvSpPr>
          <p:nvPr>
            <p:ph type="title"/>
          </p:nvPr>
        </p:nvSpPr>
        <p:spPr/>
        <p:txBody>
          <a:bodyPr/>
          <a:lstStyle/>
          <a:p>
            <a:pPr algn="r">
              <a:lnSpc>
                <a:spcPct val="120000"/>
              </a:lnSpc>
            </a:pPr>
            <a:r>
              <a:rPr lang="fa-IR" b="1" i="0" u="none" strike="noStrike">
                <a:highlight>
                  <a:srgbClr val="000000">
                    <a:alpha val="0"/>
                  </a:srgbClr>
                </a:highlight>
                <a:latin typeface="Dubai" panose="020B0503030403030204" pitchFamily="34" charset="-78"/>
                <a:cs typeface="Dubai" panose="020B0503030403030204" pitchFamily="34" charset="-78"/>
              </a:rPr>
              <a:t>اهمیت ویتامین دی (Vitamin D</a:t>
            </a:r>
            <a:r>
              <a:rPr lang="en-US" b="1" i="0" u="none" strike="noStrike">
                <a:highlight>
                  <a:srgbClr val="000000">
                    <a:alpha val="0"/>
                  </a:srgbClr>
                </a:highlight>
                <a:latin typeface="Dubai" panose="020B0503030403030204" pitchFamily="34" charset="-78"/>
                <a:cs typeface="Dubai" panose="020B0503030403030204" pitchFamily="34" charset="-78"/>
              </a:rPr>
              <a:t>) </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D1F859E-8EBB-34A0-0398-CDA4C938ABC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672795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3C40F2-D2AF-3675-DAF9-79192201138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D6A7203-E0CC-488F-841A-91BA1695FA2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617877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22C9BE-191B-BAF4-862B-97A524EFAED8}"/>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1404FBAF-8F39-5672-3AA2-C0C16A9ADBF6}"/>
              </a:ext>
            </a:extLst>
          </p:cNvPr>
          <p:cNvPicPr>
            <a:picLocks noChangeAspect="1"/>
          </p:cNvPicPr>
          <p:nvPr/>
        </p:nvPicPr>
        <p:blipFill>
          <a:blip r:embed="rId2"/>
          <a:stretch>
            <a:fillRect/>
          </a:stretch>
        </p:blipFill>
        <p:spPr>
          <a:xfrm>
            <a:off x="0" y="-297"/>
            <a:ext cx="12192528" cy="6858297"/>
          </a:xfrm>
          <a:prstGeom prst="rect">
            <a:avLst/>
          </a:prstGeom>
        </p:spPr>
      </p:pic>
    </p:spTree>
    <p:extLst>
      <p:ext uri="{BB962C8B-B14F-4D97-AF65-F5344CB8AC3E}">
        <p14:creationId xmlns:p14="http://schemas.microsoft.com/office/powerpoint/2010/main" val="382570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83B621-ED82-4D62-E35C-A45DF86522CF}"/>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بدن من. سلامت من.</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مجموعه ابزار آموزش سلامت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DEBE365-26C8-027D-BF6E-59C7FB9D5AC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27685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D968CF-E193-4B3E-5CC5-F64B412A6026}"/>
              </a:ext>
            </a:extLst>
          </p:cNvPr>
          <p:cNvSpPr>
            <a:spLocks noGrp="1"/>
          </p:cNvSpPr>
          <p:nvPr>
            <p:ph type="title"/>
          </p:nvPr>
        </p:nvSpPr>
        <p:spPr/>
        <p:txBody>
          <a:bodyPr>
            <a:normAutofit fontScale="90000"/>
          </a:bodyPr>
          <a:lstStyle/>
          <a:p>
            <a:pPr rtl="1"/>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ویتامین دی به</a:t>
            </a:r>
            <a:r>
              <a:rPr lang="en-US"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 </a:t>
            </a: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استخوان‌ها، ماهیچه‌ها </a:t>
            </a:r>
            <a:br>
              <a:rPr lang="en-US"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و دندان‌هایتان کمک می‌کند تا قوی شوند </a:t>
            </a:r>
            <a:br>
              <a:rPr lang="en-US"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و قوی بمانند.</a:t>
            </a:r>
            <a:r>
              <a:rPr lang="fa-IR" sz="31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 </a:t>
            </a:r>
            <a:endParaRPr lang="fa-IR" sz="31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1989E11-9A2D-B577-3461-C99F754222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793010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D90B00-3292-070E-FE43-AA4650D6056D}"/>
              </a:ext>
            </a:extLst>
          </p:cNvPr>
          <p:cNvSpPr>
            <a:spLocks noGrp="1"/>
          </p:cNvSpPr>
          <p:nvPr>
            <p:ph type="title"/>
          </p:nvPr>
        </p:nvSpPr>
        <p:spPr/>
        <p:txBody>
          <a:bodyPr>
            <a:normAutofit fontScale="90000"/>
          </a:bodyPr>
          <a:lstStyle/>
          <a:p>
            <a:pPr rtl="1"/>
            <a:r>
              <a:rPr lang="fa-IR" sz="4400" b="0"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هنگامی که نور خورشید </a:t>
            </a:r>
            <a:br>
              <a:rPr lang="fa-IR" sz="4400" b="0"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روی پوست شما می‌تابد، بدن شما ویتامین دی تولید می‌کند. </a:t>
            </a:r>
            <a:endParaRPr lang="fa-IR" sz="4400" b="0" i="0" u="none" strike="noStrike" kern="1200"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5361594-DBFA-6987-28E2-6D5D02ADBCB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471353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EB3D0B-9E57-B8E6-B745-07FC86DBD25D}"/>
              </a:ext>
            </a:extLst>
          </p:cNvPr>
          <p:cNvSpPr>
            <a:spLocks noGrp="1"/>
          </p:cNvSpPr>
          <p:nvPr>
            <p:ph type="title"/>
          </p:nvPr>
        </p:nvSpPr>
        <p:spPr/>
        <p:txBody>
          <a:bodyPr>
            <a:normAutofit fontScale="90000"/>
          </a:bodyPr>
          <a:lstStyle/>
          <a:p>
            <a:pPr rtl="1"/>
            <a:r>
              <a:rPr lang="fa-IR" sz="40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t>اگر پوست تیره دارید، </a:t>
            </a:r>
            <a:br>
              <a:rPr lang="en-US" sz="40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br>
            <a:r>
              <a:rPr lang="fa-IR" sz="40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t>برای دریافت ویتامین </a:t>
            </a:r>
            <a:br>
              <a:rPr lang="en-US" sz="40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br>
            <a:r>
              <a:rPr lang="fa-IR" sz="40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t>دی کافی به زمان بیشتری </a:t>
            </a:r>
            <a:br>
              <a:rPr lang="fa-IR" sz="40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br>
            <a:r>
              <a:rPr lang="fa-IR" sz="40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t>در آفتاب نیاز دارید.</a:t>
            </a:r>
            <a:br>
              <a:rPr lang="fa-IR" sz="40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br>
            <a:br>
              <a:rPr lang="fa-IR" sz="24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br>
            <a:r>
              <a:rPr lang="fa-IR" sz="40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t>اگر پوست روشن دارید، </a:t>
            </a:r>
            <a:br>
              <a:rPr lang="en-US" sz="40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br>
            <a:r>
              <a:rPr lang="fa-IR" sz="40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t>به زمان کمتری در </a:t>
            </a:r>
            <a:br>
              <a:rPr lang="fa-IR" sz="40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br>
            <a:r>
              <a:rPr lang="fa-IR" sz="4000" b="0" i="0" u="none" strike="noStrike">
                <a:solidFill>
                  <a:srgbClr val="262626"/>
                </a:solidFill>
                <a:highlight>
                  <a:srgbClr val="000000">
                    <a:alpha val="0"/>
                  </a:srgbClr>
                </a:highlight>
                <a:latin typeface="Dubai" panose="020B0503030403030204" pitchFamily="34" charset="-78"/>
                <a:cs typeface="Dubai" panose="020B0503030403030204" pitchFamily="34" charset="-78"/>
              </a:rPr>
              <a:t>آفتاب نیاز دارید.</a:t>
            </a:r>
            <a:endParaRPr lang="fa-IR" sz="4000" b="0" i="0" u="none" strike="noStrike" dirty="0">
              <a:solidFill>
                <a:srgbClr val="262626"/>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56F427A-E035-5BAE-07C4-1F1F7AE947B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54518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FDFCF0-21C4-863A-C75C-BCCB4BA7546B}"/>
              </a:ext>
            </a:extLst>
          </p:cNvPr>
          <p:cNvSpPr>
            <a:spLocks noGrp="1"/>
          </p:cNvSpPr>
          <p:nvPr>
            <p:ph type="title"/>
          </p:nvPr>
        </p:nvSpPr>
        <p:spPr/>
        <p:txBody>
          <a:bodyPr>
            <a:normAutofit fontScale="90000"/>
          </a:bodyPr>
          <a:lstStyle/>
          <a:p>
            <a:pPr rtl="1">
              <a:lnSpc>
                <a:spcPct val="100000"/>
              </a:lnSpc>
            </a:pP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کودکان با پوست </a:t>
            </a:r>
            <a:br>
              <a:rPr lang="en-US"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تیره یا کودکانی که </a:t>
            </a:r>
            <a:b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لباس‌هایی می‌پوشند </a:t>
            </a:r>
            <a:b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که پوستشان را</a:t>
            </a:r>
            <a:r>
              <a:rPr lang="en-US"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 </a:t>
            </a: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می‌پوشاند ممکن است ویتامین دی کافی دریافت نکنند.</a:t>
            </a:r>
            <a:r>
              <a:rPr lang="fa-IR" sz="4400" b="0" i="0" u="none" strike="sngStrike">
                <a:solidFill>
                  <a:srgbClr val="000000"/>
                </a:solidFill>
                <a:highlight>
                  <a:srgbClr val="000000">
                    <a:alpha val="0"/>
                  </a:srgbClr>
                </a:highlight>
                <a:latin typeface="Dubai" panose="020B0503030403030204" pitchFamily="34" charset="-78"/>
                <a:cs typeface="Dubai" panose="020B0503030403030204" pitchFamily="34" charset="-78"/>
              </a:rPr>
              <a:t> </a:t>
            </a:r>
            <a:endParaRPr lang="fa-IR" sz="4400" b="0" i="0" u="none" strike="sngStrike"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29EAABC-FBFE-4792-1C38-ACE7372B8DF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402365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38DBF3-C276-A31F-6028-578D24ADF458}"/>
              </a:ext>
            </a:extLst>
          </p:cNvPr>
          <p:cNvSpPr>
            <a:spLocks noGrp="1"/>
          </p:cNvSpPr>
          <p:nvPr>
            <p:ph type="title"/>
          </p:nvPr>
        </p:nvSpPr>
        <p:spPr/>
        <p:txBody>
          <a:bodyPr>
            <a:normAutofit fontScale="90000"/>
          </a:bodyPr>
          <a:lstStyle/>
          <a:p>
            <a:pPr rtl="1">
              <a:lnSpc>
                <a:spcPct val="100000"/>
              </a:lnSpc>
            </a:pPr>
            <a:r>
              <a:rPr lang="fa-IR" sz="4400" b="0"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از پزشک خود بخواهید </a:t>
            </a:r>
            <a:br>
              <a:rPr lang="fa-IR" sz="4400" b="0"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بررسی کند که آیا </a:t>
            </a:r>
            <a:br>
              <a:rPr lang="en-US" sz="4400" b="0"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شما و فرزندانتان </a:t>
            </a:r>
            <a:br>
              <a:rPr lang="fa-IR" sz="4400" b="0"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ویتامین دی کافی </a:t>
            </a:r>
            <a:br>
              <a:rPr lang="en-US" sz="4400" b="0"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دریافت می‌کنید یا خیر.</a:t>
            </a:r>
            <a:endParaRPr lang="fa-IR" sz="4400" b="0" i="0" u="none" strike="noStrike" kern="1200"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5505073-EED8-EC36-4F16-DC13DCE14F6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211404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D3A541-E6E3-726A-DC0C-FAC2CA1A4364}"/>
              </a:ext>
            </a:extLst>
          </p:cNvPr>
          <p:cNvSpPr>
            <a:spLocks noGrp="1"/>
          </p:cNvSpPr>
          <p:nvPr>
            <p:ph type="title"/>
          </p:nvPr>
        </p:nvSpPr>
        <p:spPr/>
        <p:txBody>
          <a:bodyPr/>
          <a:lstStyle/>
          <a:p>
            <a:pPr algn="r" rtl="1"/>
            <a:r>
              <a:rPr lang="fa-IR" sz="4800" b="1" i="0" u="none" strike="noStrike">
                <a:highlight>
                  <a:srgbClr val="000000">
                    <a:alpha val="0"/>
                  </a:srgbClr>
                </a:highlight>
                <a:latin typeface="Dubai" panose="020B0503030403030204" pitchFamily="34" charset="-78"/>
                <a:cs typeface="Dubai" panose="020B0503030403030204" pitchFamily="34" charset="-78"/>
              </a:rPr>
              <a:t>خدمات محلی 	</a:t>
            </a:r>
            <a:endParaRPr lang="fa-IR" sz="48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A1D28BC-0618-DB4D-767F-0C13F6B632B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7228328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867</Words>
  <Application>Microsoft Office PowerPoint</Application>
  <PresentationFormat>Widescreen</PresentationFormat>
  <Paragraphs>63</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Dubai</vt:lpstr>
      <vt:lpstr>Office Theme</vt:lpstr>
      <vt:lpstr>اهمیت ویتامین دی (Vitamin D) </vt:lpstr>
      <vt:lpstr>PowerPoint Presentation</vt:lpstr>
      <vt:lpstr>بدن من. سلامت من. مجموعه ابزار آموزش سلامت</vt:lpstr>
      <vt:lpstr>ویتامین دی به استخوان‌ها، ماهیچه‌ها  و دندان‌هایتان کمک می‌کند تا قوی شوند  و قوی بمانند. </vt:lpstr>
      <vt:lpstr>هنگامی که نور خورشید  روی پوست شما می‌تابد، بدن شما ویتامین دی تولید می‌کند. </vt:lpstr>
      <vt:lpstr>اگر پوست تیره دارید،  برای دریافت ویتامین  دی کافی به زمان بیشتری  در آفتاب نیاز دارید.  اگر پوست روشن دارید،  به زمان کمتری در  آفتاب نیاز دارید.</vt:lpstr>
      <vt:lpstr>کودکان با پوست  تیره یا کودکانی که  لباس‌هایی می‌پوشند  که پوستشان را می‌پوشاند ممکن است ویتامین دی کافی دریافت نکنند. </vt:lpstr>
      <vt:lpstr>از پزشک خود بخواهید  بررسی کند که آیا  شما و فرزندانتان  ویتامین دی کافی  دریافت می‌کنید یا خیر.</vt:lpstr>
      <vt:lpstr>خدمات محلی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6</cp:revision>
  <dcterms:created xsi:type="dcterms:W3CDTF">2024-08-12T03:43:09Z</dcterms:created>
  <dcterms:modified xsi:type="dcterms:W3CDTF">2024-09-17T03:19:07Z</dcterms:modified>
</cp:coreProperties>
</file>