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2192000" cy="6858000"/>
  <p:notesSz cx="6735763" cy="98663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3557" autoAdjust="0"/>
  </p:normalViewPr>
  <p:slideViewPr>
    <p:cSldViewPr snapToGrid="0">
      <p:cViewPr varScale="1">
        <p:scale>
          <a:sx n="134" d="100"/>
          <a:sy n="134" d="100"/>
        </p:scale>
        <p:origin x="1296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9413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14763" y="0"/>
            <a:ext cx="2919412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9166B24-EE2B-43F4-BF93-F0C6DA302FB5}" type="datetimeFigureOut">
              <a:rPr lang="en-AU" smtClean="0"/>
              <a:t>8/08/2024</a:t>
            </a:fld>
            <a:endParaRPr lang="en-A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09575" y="1233488"/>
            <a:ext cx="5916613" cy="3328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3100" y="4748213"/>
            <a:ext cx="5389563" cy="3884612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371013"/>
            <a:ext cx="2919413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14763" y="9371013"/>
            <a:ext cx="2919412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3608426-6F56-4C6D-92DA-BEF9206CBBDD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4042078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>
              <a:lnSpc>
                <a:spcPct val="135000"/>
              </a:lnSpc>
            </a:pPr>
            <a:r>
              <a:rPr lang="my" sz="1200" b="0" i="0" u="none" strike="noStrike" dirty="0">
                <a:highlight>
                  <a:srgbClr val="000000">
                    <a:alpha val="0"/>
                  </a:srgbClr>
                </a:highlight>
                <a:latin typeface="Myanmar Text" panose="020B0502040204020203" pitchFamily="34" charset="0"/>
                <a:ea typeface="Zawgyi-One"/>
                <a:cs typeface="Myanmar Text" panose="020B0502040204020203" pitchFamily="34" charset="0"/>
              </a:rPr>
              <a:t>ဤတင်ပြချက်အတိုက တင်ပြမည်မှာ-</a:t>
            </a:r>
          </a:p>
          <a:p>
            <a:pPr marL="171450" indent="-171450" rtl="0">
              <a:lnSpc>
                <a:spcPct val="135000"/>
              </a:lnSpc>
              <a:buFont typeface="Arial" panose="020B0604020202020204" pitchFamily="34" charset="0"/>
              <a:buChar char="•"/>
            </a:pPr>
            <a:r>
              <a:rPr lang="my" sz="1200" b="0" i="0" u="none" strike="noStrike" dirty="0">
                <a:highlight>
                  <a:srgbClr val="000000">
                    <a:alpha val="0"/>
                  </a:srgbClr>
                </a:highlight>
                <a:latin typeface="Myanmar Text" panose="020B0502040204020203" pitchFamily="34" charset="0"/>
                <a:ea typeface="Zawgyi-One"/>
                <a:cs typeface="Myanmar Text" panose="020B0502040204020203" pitchFamily="34" charset="0"/>
              </a:rPr>
              <a:t>ကျွန်တော်တို့၏ ကျန်းမာရေးအတွက် ဗီတာမင် ဒီ ဓါတ်သည် အဘယ်ကြောင့် အရေးကြီးကြောင်း </a:t>
            </a:r>
          </a:p>
          <a:p>
            <a:pPr marL="171450" indent="-171450" rtl="0">
              <a:lnSpc>
                <a:spcPct val="135000"/>
              </a:lnSpc>
              <a:buFont typeface="Arial" panose="020B0604020202020204" pitchFamily="34" charset="0"/>
              <a:buChar char="•"/>
            </a:pPr>
            <a:r>
              <a:rPr lang="my" sz="1200" b="0" i="0" u="none" strike="noStrike" dirty="0">
                <a:highlight>
                  <a:srgbClr val="000000">
                    <a:alpha val="0"/>
                  </a:srgbClr>
                </a:highlight>
                <a:latin typeface="Myanmar Text" panose="020B0502040204020203" pitchFamily="34" charset="0"/>
                <a:ea typeface="Zawgyi-One"/>
                <a:cs typeface="Myanmar Text" panose="020B0502040204020203" pitchFamily="34" charset="0"/>
              </a:rPr>
              <a:t>ဗီတာမင် ဒီ ဓါတ်ကို ကျွန်တော်တို့ မည်ကဲ့သို့ ရယူနိုင်ကြောင်းဖြစ်သည်။</a:t>
            </a:r>
          </a:p>
          <a:p>
            <a:pPr>
              <a:lnSpc>
                <a:spcPct val="135000"/>
              </a:lnSpc>
            </a:pPr>
            <a:endParaRPr lang="en-AU" dirty="0">
              <a:latin typeface="Myanmar Text" panose="020B0502040204020203" pitchFamily="34" charset="0"/>
              <a:cs typeface="Myanmar Text" panose="020B0502040204020203" pitchFamily="34" charset="0"/>
            </a:endParaRPr>
          </a:p>
          <a:p>
            <a:pPr rtl="0">
              <a:lnSpc>
                <a:spcPct val="135000"/>
              </a:lnSpc>
            </a:pPr>
            <a:r>
              <a:rPr lang="my" sz="1200" b="0" i="0" u="none" strike="noStrike" dirty="0">
                <a:highlight>
                  <a:srgbClr val="000000">
                    <a:alpha val="0"/>
                  </a:srgbClr>
                </a:highlight>
                <a:latin typeface="Myanmar Text" panose="020B0502040204020203" pitchFamily="34" charset="0"/>
                <a:ea typeface="Zawgyi-One"/>
                <a:cs typeface="Myanmar Text" panose="020B0502040204020203" pitchFamily="34" charset="0"/>
              </a:rPr>
              <a:t>ဤတင်ပြချက်ကို အခြား ခေါင်းစဉ် အကြောင်းအရာတွင် ထည့်သွင်း အသုံးပြုနိုင်သည် (သို့) သီးသန့် တင်ပြချက်တစ်ခုအဖြစ် အသုံးပြုနိုင်သည်။</a:t>
            </a:r>
          </a:p>
          <a:p>
            <a:endParaRPr lang="en-AU" dirty="0">
              <a:latin typeface="Myanmar Text" panose="020B0502040204020203" pitchFamily="34" charset="0"/>
              <a:cs typeface="Myanmar Text" panose="020B0502040204020203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608426-6F56-4C6D-92DA-BEF9206CBBDD}" type="slidenum">
              <a:rPr lang="en-AU" smtClean="0"/>
              <a:t>1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5360735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66612" rtl="0">
              <a:lnSpc>
                <a:spcPct val="150000"/>
              </a:lnSpc>
              <a:defRPr/>
            </a:pPr>
            <a:r>
              <a:rPr lang="my" sz="1200" b="1" i="0" u="none" strike="noStrike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Myanmar Text" panose="020B0502040204020203" pitchFamily="34" charset="0"/>
                <a:ea typeface="Zawgyi-One"/>
                <a:cs typeface="Myanmar Text" panose="020B0502040204020203" pitchFamily="34" charset="0"/>
              </a:rPr>
              <a:t>My Body. My Health. </a:t>
            </a:r>
            <a:r>
              <a:rPr lang="my" sz="1200" b="0" i="0" u="none" strike="noStrike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Myanmar Text" panose="020B0502040204020203" pitchFamily="34" charset="0"/>
                <a:ea typeface="Zawgyi-One"/>
                <a:cs typeface="Myanmar Text" panose="020B0502040204020203" pitchFamily="34" charset="0"/>
              </a:rPr>
              <a:t>သည် အဖွဲ့အစည်းများနှင့် ပညာပေးသူများက ရွှေ့ပြောင်းအခြေချနေထိုင်ပြီး ဒုက္ခသည်အဖြစ်ခိုလှုံလာသည့် နောက်ခံရှိသူ အမျိုးသမီးများအား ကျန်းမာရေးဆိုင်ရာ သိကောင်းစရာများ ဖြန့်ဝေရာတွင် အထောက်အကူပြုနိုင်မည့် ပညာပေးလက်စွဲ ကိရိယာငယ်တစ်ခုဖြစ်သည်။ ယင်းက အမျိုးသမီးများနှင့်အတူ ၎င်းတို့၏ကျန်းမာရေးအကြောင်း စကားဝိုင်းများ ပြုလုပ်နိုင်ရန်လည်း တိုက်တွန်းအားပေးပါသည်။ </a:t>
            </a:r>
          </a:p>
          <a:p>
            <a:pPr defTabSz="966612" rtl="0">
              <a:lnSpc>
                <a:spcPct val="150000"/>
              </a:lnSpc>
              <a:spcBef>
                <a:spcPts val="634"/>
              </a:spcBef>
              <a:defRPr/>
            </a:pPr>
            <a:r>
              <a:rPr lang="my" sz="1200" b="0" i="0" u="none" strike="noStrike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Myanmar Text" panose="020B0502040204020203" pitchFamily="34" charset="0"/>
                <a:ea typeface="Zawgyi-One"/>
                <a:cs typeface="Myanmar Text" panose="020B0502040204020203" pitchFamily="34" charset="0"/>
              </a:rPr>
              <a:t>ဤပညာပေးလက်စွဲကိရိယာငယ်သည် ကျန်းမာရေးနှင့်ညီညွတ်စွာ နေထိုင်ခြင်း၊ စိတ်ပိုင်းဆိုင်ရာ ကျန်းမာရေး၊ သွေးဆုံးချိန် သို့မဟုတ် လိင်ပိုင်းဆိုင်ရာ ကျန်းမာရေးစသည့် အရေးကြီးသော ကျန်းမာရေးဆိုင်ရာ အကြောင်းအရာများအား ကျယ်ကျယ်ပြန့်ပြန့် တင်ပြထားသည့် တင်ပြချက်အတွဲတစ်ခုဖြစ်သည်။</a:t>
            </a:r>
          </a:p>
          <a:p>
            <a:pPr defTabSz="966612" rtl="0">
              <a:lnSpc>
                <a:spcPct val="150000"/>
              </a:lnSpc>
              <a:spcBef>
                <a:spcPts val="634"/>
              </a:spcBef>
              <a:defRPr/>
            </a:pPr>
            <a:r>
              <a:rPr lang="my" sz="1200" b="0" i="0" u="none" strike="noStrike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Myanmar Text" panose="020B0502040204020203" pitchFamily="34" charset="0"/>
                <a:ea typeface="Zawgyi-One"/>
                <a:cs typeface="Myanmar Text" panose="020B0502040204020203" pitchFamily="34" charset="0"/>
              </a:rPr>
              <a:t>နောက်ထပ်အချက်အလက်များနှင့် အင်္ဂလိပ်ဘာသာအပြင် အခြားဘာသာစကားများဖြင့် ရရှိနိုင်သော တင်ပြချက် စာရင်းတစ်ခုကို ရရှိလိုပါက </a:t>
            </a:r>
            <a:r>
              <a:rPr lang="my" sz="1200" b="0" i="0" u="sng" strike="noStrike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Myanmar Text" panose="020B0502040204020203" pitchFamily="34" charset="0"/>
                <a:ea typeface="Zawgyi-One"/>
                <a:cs typeface="Myanmar Text" panose="020B0502040204020203" pitchFamily="34" charset="0"/>
              </a:rPr>
              <a:t>jeanhailes.org.au</a:t>
            </a:r>
            <a:r>
              <a:rPr lang="my" sz="1200" b="0" i="0" u="none" strike="noStrike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Myanmar Text" panose="020B0502040204020203" pitchFamily="34" charset="0"/>
                <a:ea typeface="Zawgyi-One"/>
                <a:cs typeface="Myanmar Text" panose="020B0502040204020203" pitchFamily="34" charset="0"/>
              </a:rPr>
              <a:t> တွင် ဝင်ရောက်ကြည့်ရှုပါ။</a:t>
            </a:r>
          </a:p>
          <a:p>
            <a:endParaRPr lang="en-AU" dirty="0">
              <a:latin typeface="Myanmar Text" panose="020B0502040204020203" pitchFamily="34" charset="0"/>
              <a:cs typeface="Myanmar Text" panose="020B0502040204020203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608426-6F56-4C6D-92DA-BEF9206CBBDD}" type="slidenum">
              <a:rPr lang="en-AU" smtClean="0"/>
              <a:t>3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83213718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>
              <a:lnSpc>
                <a:spcPct val="135000"/>
              </a:lnSpc>
            </a:pPr>
            <a:r>
              <a:rPr lang="my" sz="1200" b="1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Myanmar Text" panose="020B0502040204020203" pitchFamily="34" charset="0"/>
                <a:ea typeface="Zawgyi-One"/>
                <a:cs typeface="Myanmar Text" panose="020B0502040204020203" pitchFamily="34" charset="0"/>
              </a:rPr>
              <a:t>ဗီတာမင် ဒီ ဓါတ်သည် အဘယ်ကြောင့် အရေးကြီးသနည်း။</a:t>
            </a:r>
            <a:r>
              <a:rPr lang="my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Myanmar Text" panose="020B0502040204020203" pitchFamily="34" charset="0"/>
                <a:ea typeface="Zawgyi-One"/>
                <a:cs typeface="Myanmar Text" panose="020B0502040204020203" pitchFamily="34" charset="0"/>
              </a:rPr>
              <a:t> </a:t>
            </a:r>
          </a:p>
          <a:p>
            <a:pPr lvl="0" rtl="0">
              <a:lnSpc>
                <a:spcPct val="135000"/>
              </a:lnSpc>
            </a:pPr>
            <a:r>
              <a:rPr lang="my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Myanmar Text" panose="020B0502040204020203" pitchFamily="34" charset="0"/>
                <a:ea typeface="Zawgyi-One"/>
                <a:cs typeface="Myanmar Text" panose="020B0502040204020203" pitchFamily="34" charset="0"/>
              </a:rPr>
              <a:t>ဗီတာမင် ဒီ ဓါတ်သည် သင့်ကိုယ်ခန္ဓာအား နည်းလမ်းအမြောက်အမြားဖြင့် အထောက်အကူပေးသည်။ သင်သည် </a:t>
            </a:r>
            <a:r>
              <a:rPr lang="my" sz="1200" b="0" i="0" u="none" strike="noStrike" dirty="0">
                <a:highlight>
                  <a:srgbClr val="000000">
                    <a:alpha val="0"/>
                  </a:srgbClr>
                </a:highlight>
                <a:latin typeface="Myanmar Text" panose="020B0502040204020203" pitchFamily="34" charset="0"/>
                <a:ea typeface="Zawgyi-One"/>
                <a:cs typeface="Myanmar Text" panose="020B0502040204020203" pitchFamily="34" charset="0"/>
              </a:rPr>
              <a:t>ကျန်းမာရေးနှင့်ညီညွတ်သည့် အရိုးများ၊ ကြွက်သားများနှင့် သွားများ ရှိရန် လိုအပ်သည်။</a:t>
            </a:r>
          </a:p>
          <a:p>
            <a:pPr lvl="0" rtl="0">
              <a:lnSpc>
                <a:spcPct val="135000"/>
              </a:lnSpc>
            </a:pPr>
            <a:r>
              <a:rPr lang="my" sz="1200" b="0" i="0" u="none" strike="noStrike" dirty="0">
                <a:highlight>
                  <a:srgbClr val="000000">
                    <a:alpha val="0"/>
                  </a:srgbClr>
                </a:highlight>
                <a:latin typeface="Myanmar Text" panose="020B0502040204020203" pitchFamily="34" charset="0"/>
                <a:ea typeface="Zawgyi-One"/>
                <a:cs typeface="Myanmar Text" panose="020B0502040204020203" pitchFamily="34" charset="0"/>
              </a:rPr>
              <a:t>၎င်းသည် သင့်အား ကျန်းမာနေစေသည်။</a:t>
            </a:r>
            <a:endParaRPr lang="en-AU" sz="1200" b="0" i="0" kern="1200" dirty="0">
              <a:solidFill>
                <a:schemeClr val="tx1"/>
              </a:solidFill>
              <a:effectLst/>
              <a:latin typeface="Myanmar Text" panose="020B0502040204020203" pitchFamily="34" charset="0"/>
              <a:ea typeface="+mn-ea"/>
              <a:cs typeface="Myanmar Text" panose="020B0502040204020203" pitchFamily="34" charset="0"/>
            </a:endParaRPr>
          </a:p>
          <a:p>
            <a:endParaRPr lang="en-AU" dirty="0">
              <a:latin typeface="Myanmar Text" panose="020B0502040204020203" pitchFamily="34" charset="0"/>
              <a:cs typeface="Myanmar Text" panose="020B0502040204020203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608426-6F56-4C6D-92DA-BEF9206CBBDD}" type="slidenum">
              <a:rPr lang="en-AU" smtClean="0"/>
              <a:t>4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05586754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>
              <a:lnSpc>
                <a:spcPct val="135000"/>
              </a:lnSpc>
            </a:pPr>
            <a:r>
              <a:rPr lang="my" sz="1200" b="1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Myanmar Text" panose="020B0502040204020203" pitchFamily="34" charset="0"/>
                <a:ea typeface="Zawgyi-One"/>
                <a:cs typeface="Myanmar Text" panose="020B0502040204020203" pitchFamily="34" charset="0"/>
              </a:rPr>
              <a:t>ဗီတာမင် ဒီ ဓါတ်ကို ကျွန်တော် မည်ကဲ့သို့ ရမည်နည်း။</a:t>
            </a:r>
            <a:endParaRPr lang="en-AU" sz="1200" kern="1200" dirty="0">
              <a:solidFill>
                <a:schemeClr val="tx1"/>
              </a:solidFill>
              <a:effectLst/>
              <a:latin typeface="Myanmar Text" panose="020B0502040204020203" pitchFamily="34" charset="0"/>
              <a:ea typeface="+mn-ea"/>
              <a:cs typeface="Myanmar Text" panose="020B0502040204020203" pitchFamily="34" charset="0"/>
            </a:endParaRPr>
          </a:p>
          <a:p>
            <a:pPr marL="171450" marR="0" lvl="0" indent="-171450" algn="l" defTabSz="914400" rtl="0" eaLnBrk="1" fontAlgn="auto" latinLnBrk="0" hangingPunct="1">
              <a:lnSpc>
                <a:spcPct val="13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lang="my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Myanmar Text" panose="020B0502040204020203" pitchFamily="34" charset="0"/>
                <a:ea typeface="Zawgyi-One"/>
                <a:cs typeface="Myanmar Text" panose="020B0502040204020203" pitchFamily="34" charset="0"/>
              </a:rPr>
              <a:t>လူအများစုသည် ဗီတာမင် ဒီ ဓါတ်ကို နေရောင်ခြည်မှ ရရှိကြသည် (နေရောက်ခြည်မှာ သင်၏ လှစ်ပေါ်နေသည့် အရေပြားပေါ် ကျရောက်သည့်အခါ- မှန်ထည်ဖန်ထည်မှတစ်ဆင့်-မဟုတ်)။ ဤနည်းသည် ဗီတာမင် ဒီ ဓါတ်ရရန် အကောင်းဆုံး နည်းလမ်းဖြစ်သည်။ </a:t>
            </a:r>
            <a:endParaRPr lang="en-AU" sz="1200" u="none" kern="1200" dirty="0">
              <a:solidFill>
                <a:schemeClr val="tx1"/>
              </a:solidFill>
              <a:effectLst/>
              <a:latin typeface="Myanmar Text" panose="020B0502040204020203" pitchFamily="34" charset="0"/>
              <a:ea typeface="+mn-ea"/>
              <a:cs typeface="Myanmar Text" panose="020B0502040204020203" pitchFamily="34" charset="0"/>
            </a:endParaRPr>
          </a:p>
          <a:p>
            <a:pPr marL="171450" lvl="0" indent="-171450" rtl="0">
              <a:lnSpc>
                <a:spcPct val="135000"/>
              </a:lnSpc>
              <a:buFont typeface="Arial" panose="020B0604020202020204" pitchFamily="34" charset="0"/>
              <a:buChar char="•"/>
            </a:pPr>
            <a:r>
              <a:rPr lang="my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Myanmar Text" panose="020B0502040204020203" pitchFamily="34" charset="0"/>
                <a:ea typeface="Zawgyi-One"/>
                <a:cs typeface="Myanmar Text" panose="020B0502040204020203" pitchFamily="34" charset="0"/>
              </a:rPr>
              <a:t>သင်သည် အစားအစာမှ ဗီတာမင် ဒီ ဓါတ် ပမာဏ အနည်းငယ် ရရှိနိုင်သော်လည်း ၎င်းမှာ သာမန်အားဖြင့် မလုံလောက်ပါ။ ဆဲလ်မွန်ငါးကဲ့သို့ အဆီများသည့်ငါး၊ ကျူနာငါးနှင့် မကရဲလ်ငါးနှင့် ကြက်ဥများတွင် ပုံမှန်အားဖြင့် ဗီတာမင် ဒီ ဓါတ်အချို့ ရှိသည်၊ ဟင်းသီးဟင်းရွက်မှထုတ်သည့် ထောပတ်နှင့် နို့ အချို့အမျိုးအစားတို့တွင် ဗီတာမင် ဒီ ဓါတ် ထည့်သွင်းထားသည်။</a:t>
            </a:r>
            <a:endParaRPr lang="en-AU" sz="1200" u="none" kern="1200" dirty="0">
              <a:solidFill>
                <a:schemeClr val="tx1"/>
              </a:solidFill>
              <a:effectLst/>
              <a:latin typeface="Myanmar Text" panose="020B0502040204020203" pitchFamily="34" charset="0"/>
              <a:ea typeface="+mn-ea"/>
              <a:cs typeface="Myanmar Text" panose="020B0502040204020203" pitchFamily="34" charset="0"/>
            </a:endParaRPr>
          </a:p>
          <a:p>
            <a:pPr marL="171450" lvl="0" indent="-171450" rtl="0">
              <a:lnSpc>
                <a:spcPct val="135000"/>
              </a:lnSpc>
              <a:buFont typeface="Arial" panose="020B0604020202020204" pitchFamily="34" charset="0"/>
              <a:buChar char="•"/>
            </a:pPr>
            <a:r>
              <a:rPr lang="my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Myanmar Text" panose="020B0502040204020203" pitchFamily="34" charset="0"/>
                <a:ea typeface="Zawgyi-One"/>
                <a:cs typeface="Myanmar Text" panose="020B0502040204020203" pitchFamily="34" charset="0"/>
              </a:rPr>
              <a:t>သင်သည် ဗီတာမင် ဒီ ဓါတ် တစ်နှစ်ပတ်လုံး လိုအပ်သည်။ ဆောင်းရာသီအတွင်း (သို့) အကယ်၍ သင့် အရေပြားကို အချိန်အများစု၌ ဖုံးကာထားလျှင် သင် ဗီတာမင် ဒီ ဓါတ် လုံလုံလောက်လောက် မရနိုင်ပါ။</a:t>
            </a:r>
          </a:p>
          <a:p>
            <a:pPr marL="0" lvl="0" indent="0" rtl="0">
              <a:lnSpc>
                <a:spcPct val="135000"/>
              </a:lnSpc>
              <a:buFont typeface="Arial" panose="020B0604020202020204" pitchFamily="34" charset="0"/>
              <a:buNone/>
            </a:pPr>
            <a:endParaRPr lang="en-AU" sz="1200" b="1" i="0" u="none" strike="noStrike" kern="1200" dirty="0">
              <a:solidFill>
                <a:schemeClr val="tx1"/>
              </a:solidFill>
              <a:effectLst/>
              <a:latin typeface="Myanmar Text" panose="020B0502040204020203" pitchFamily="34" charset="0"/>
              <a:ea typeface="+mn-ea"/>
              <a:cs typeface="Myanmar Text" panose="020B0502040204020203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608426-6F56-4C6D-92DA-BEF9206CBBDD}" type="slidenum">
              <a:rPr lang="en-AU" smtClean="0"/>
              <a:t>5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07814556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>
              <a:lnSpc>
                <a:spcPct val="135000"/>
              </a:lnSpc>
            </a:pPr>
            <a:r>
              <a:rPr lang="my" sz="1200" b="1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Myanmar Text" panose="020B0502040204020203" pitchFamily="34" charset="0"/>
                <a:ea typeface="Zawgyi-One"/>
                <a:cs typeface="Myanmar Text" panose="020B0502040204020203" pitchFamily="34" charset="0"/>
              </a:rPr>
              <a:t>ဗီတာမင် ဒီ ဓါတ် လုံလုံလောက်လောက်ရရှိရန် ကျွန်တော် နေပူထဲတွင် မည်မျှကြာကြာနေရန် လိုအပ်သနည်း။</a:t>
            </a:r>
          </a:p>
          <a:p>
            <a:pPr marL="0" marR="0" lvl="0" indent="0" algn="l" defTabSz="914400" rtl="0" eaLnBrk="1" fontAlgn="auto" latinLnBrk="0" hangingPunct="1">
              <a:lnSpc>
                <a:spcPct val="13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my" sz="1200" b="0" i="0" u="none" strike="noStrike" dirty="0">
                <a:highlight>
                  <a:srgbClr val="000000">
                    <a:alpha val="0"/>
                  </a:srgbClr>
                </a:highlight>
                <a:latin typeface="Myanmar Text" panose="020B0502040204020203" pitchFamily="34" charset="0"/>
                <a:ea typeface="Zawgyi-One"/>
                <a:cs typeface="Myanmar Text" panose="020B0502040204020203" pitchFamily="34" charset="0"/>
              </a:rPr>
              <a:t>သင် နေရောင် မည်မျှလိုအပ်သည်မှာ  </a:t>
            </a:r>
          </a:p>
          <a:p>
            <a:pPr marL="171450" marR="0" lvl="0" indent="-171450" algn="l" defTabSz="914400" rtl="0" eaLnBrk="1" fontAlgn="auto" latinLnBrk="0" hangingPunct="1">
              <a:lnSpc>
                <a:spcPct val="13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lang="my" sz="1200" b="0" i="0" u="none" strike="noStrike" dirty="0">
                <a:highlight>
                  <a:srgbClr val="000000">
                    <a:alpha val="0"/>
                  </a:srgbClr>
                </a:highlight>
                <a:latin typeface="Myanmar Text" panose="020B0502040204020203" pitchFamily="34" charset="0"/>
                <a:ea typeface="Zawgyi-One"/>
                <a:cs typeface="Myanmar Text" panose="020B0502040204020203" pitchFamily="34" charset="0"/>
              </a:rPr>
              <a:t>သင့် အရေပြား အရောင်ပေါ် မူတည်သည်၊</a:t>
            </a:r>
            <a:endParaRPr lang="en-AU" dirty="0">
              <a:latin typeface="Myanmar Text" panose="020B0502040204020203" pitchFamily="34" charset="0"/>
              <a:cs typeface="Myanmar Text" panose="020B0502040204020203" pitchFamily="34" charset="0"/>
            </a:endParaRPr>
          </a:p>
          <a:p>
            <a:pPr marL="171450" marR="0" lvl="0" indent="-171450" algn="l" defTabSz="914400" rtl="0" eaLnBrk="1" fontAlgn="auto" latinLnBrk="0" hangingPunct="1">
              <a:lnSpc>
                <a:spcPct val="13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lang="my" sz="1200" b="0" i="0" u="none" strike="noStrike" dirty="0">
                <a:highlight>
                  <a:srgbClr val="000000">
                    <a:alpha val="0"/>
                  </a:srgbClr>
                </a:highlight>
                <a:latin typeface="Myanmar Text" panose="020B0502040204020203" pitchFamily="34" charset="0"/>
                <a:ea typeface="Zawgyi-One"/>
                <a:cs typeface="Myanmar Text" panose="020B0502040204020203" pitchFamily="34" charset="0"/>
              </a:rPr>
              <a:t>သင့် အရေပြားပေါ် မည်မျှ အဝတ်ဖုံးနေသည်အပေါ် မူတည်သည်၊</a:t>
            </a:r>
            <a:endParaRPr lang="en-AU" dirty="0">
              <a:latin typeface="Myanmar Text" panose="020B0502040204020203" pitchFamily="34" charset="0"/>
              <a:cs typeface="Myanmar Text" panose="020B0502040204020203" pitchFamily="34" charset="0"/>
            </a:endParaRPr>
          </a:p>
          <a:p>
            <a:pPr marL="171450" marR="0" lvl="0" indent="-171450" algn="l" defTabSz="914400" rtl="0" eaLnBrk="1" fontAlgn="auto" latinLnBrk="0" hangingPunct="1">
              <a:lnSpc>
                <a:spcPct val="13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lang="my" sz="1200" b="0" i="0" u="none" strike="noStrike" dirty="0">
                <a:highlight>
                  <a:srgbClr val="000000">
                    <a:alpha val="0"/>
                  </a:srgbClr>
                </a:highlight>
                <a:latin typeface="Myanmar Text" panose="020B0502040204020203" pitchFamily="34" charset="0"/>
                <a:ea typeface="Zawgyi-One"/>
                <a:cs typeface="Myanmar Text" panose="020B0502040204020203" pitchFamily="34" charset="0"/>
              </a:rPr>
              <a:t>နှစ်နှင့်နေ့ အချိန်အခါအပေါ် မူတည်သည်၊</a:t>
            </a:r>
          </a:p>
          <a:p>
            <a:pPr marL="171450" marR="0" lvl="0" indent="-171450" algn="l" defTabSz="914400" rtl="0" eaLnBrk="1" fontAlgn="auto" latinLnBrk="0" hangingPunct="1">
              <a:lnSpc>
                <a:spcPct val="13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lang="my" sz="1200" b="0" i="0" u="none" strike="noStrike" dirty="0">
                <a:highlight>
                  <a:srgbClr val="000000">
                    <a:alpha val="0"/>
                  </a:srgbClr>
                </a:highlight>
                <a:latin typeface="Myanmar Text" panose="020B0502040204020203" pitchFamily="34" charset="0"/>
                <a:ea typeface="Zawgyi-One"/>
                <a:cs typeface="Myanmar Text" panose="020B0502040204020203" pitchFamily="34" charset="0"/>
              </a:rPr>
              <a:t>သြစတြေးလျနိုင်ငံရှိ မည်သည့်နေရာတွင် သင် နေထိုင်သည်အပေါ် မူတည်သည်။ </a:t>
            </a:r>
          </a:p>
          <a:p>
            <a:pPr marL="0" marR="0" lvl="0" indent="0" algn="l" defTabSz="914400" rtl="0" eaLnBrk="1" fontAlgn="auto" latinLnBrk="0" hangingPunct="1">
              <a:lnSpc>
                <a:spcPct val="13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lang="en-AU" dirty="0">
              <a:latin typeface="Myanmar Text" panose="020B0502040204020203" pitchFamily="34" charset="0"/>
              <a:cs typeface="Myanmar Text" panose="020B0502040204020203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3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my" sz="1200" b="0" i="0" u="none" strike="noStrike" dirty="0">
                <a:highlight>
                  <a:srgbClr val="000000">
                    <a:alpha val="0"/>
                  </a:srgbClr>
                </a:highlight>
                <a:latin typeface="Myanmar Text" panose="020B0502040204020203" pitchFamily="34" charset="0"/>
                <a:ea typeface="Zawgyi-One"/>
                <a:cs typeface="Myanmar Text" panose="020B0502040204020203" pitchFamily="34" charset="0"/>
              </a:rPr>
              <a:t>ဥပမာ-</a:t>
            </a:r>
          </a:p>
          <a:p>
            <a:pPr marL="171450" indent="-171450" rtl="0">
              <a:lnSpc>
                <a:spcPct val="135000"/>
              </a:lnSpc>
              <a:buFont typeface="Arial" panose="020B0604020202020204" pitchFamily="34" charset="0"/>
              <a:buChar char="•"/>
            </a:pPr>
            <a:r>
              <a:rPr lang="my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Myanmar Text" panose="020B0502040204020203" pitchFamily="34" charset="0"/>
                <a:ea typeface="Zawgyi-One"/>
                <a:cs typeface="Myanmar Text" panose="020B0502040204020203" pitchFamily="34" charset="0"/>
              </a:rPr>
              <a:t>သင့်တွင် </a:t>
            </a:r>
            <a:r>
              <a:rPr lang="my" sz="1200" b="1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Myanmar Text" panose="020B0502040204020203" pitchFamily="34" charset="0"/>
                <a:ea typeface="Zawgyi-One"/>
                <a:cs typeface="Myanmar Text" panose="020B0502040204020203" pitchFamily="34" charset="0"/>
              </a:rPr>
              <a:t>အရေပြား အရောင်ဖျော့လျှင်</a:t>
            </a:r>
            <a:r>
              <a:rPr lang="my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Myanmar Text" panose="020B0502040204020203" pitchFamily="34" charset="0"/>
                <a:ea typeface="Zawgyi-One"/>
                <a:cs typeface="Myanmar Text" panose="020B0502040204020203" pitchFamily="34" charset="0"/>
              </a:rPr>
              <a:t> နံနက်ပိုင်း (သို့) နေ့လယ်ပိုင်းတွင် နေပူထဲ၌ မိနစ်အနည်းငယ်နေခြင်းဖြင့် သင် ဗီတာမင် ဒီ ဓါတ် လုံလုံလောက်လောက် ရပါသည်။ ဆောင်းရာသီ၌ နေရောင်ကို နေ့လယ်ပိုင်း၌ ရယူပါ။ </a:t>
            </a:r>
          </a:p>
          <a:p>
            <a:pPr marL="171450" indent="-171450" rtl="0">
              <a:lnSpc>
                <a:spcPct val="135000"/>
              </a:lnSpc>
              <a:buFont typeface="Arial" panose="020B0604020202020204" pitchFamily="34" charset="0"/>
              <a:buChar char="•"/>
            </a:pPr>
            <a:r>
              <a:rPr lang="my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Myanmar Text" panose="020B0502040204020203" pitchFamily="34" charset="0"/>
                <a:ea typeface="Zawgyi-One"/>
                <a:cs typeface="Myanmar Text" panose="020B0502040204020203" pitchFamily="34" charset="0"/>
              </a:rPr>
              <a:t>သင့်တွင် </a:t>
            </a:r>
            <a:r>
              <a:rPr lang="my" sz="1200" b="1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Myanmar Text" panose="020B0502040204020203" pitchFamily="34" charset="0"/>
                <a:ea typeface="Zawgyi-One"/>
                <a:cs typeface="Myanmar Text" panose="020B0502040204020203" pitchFamily="34" charset="0"/>
              </a:rPr>
              <a:t>အရေပြားအရောင်ရင့်လျှင်</a:t>
            </a:r>
            <a:r>
              <a:rPr lang="my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Myanmar Text" panose="020B0502040204020203" pitchFamily="34" charset="0"/>
                <a:ea typeface="Zawgyi-One"/>
                <a:cs typeface="Myanmar Text" panose="020B0502040204020203" pitchFamily="34" charset="0"/>
              </a:rPr>
              <a:t> သင် ဗီတာမင် ဒီ လုံလုံလောက်လောက် ရရှိရန် နေပူထဲတွင် ပို၍အချိန်ကြာကြာနေရန် လိုအပ်သည် - အရေပြား အရောင်ဖျော့သည့် တစ်စုံတစ်ယောက် နေရသည့်အချိန်တက် ၆ ဆ အထိ အချိန်ကြာကြာနေရန်လိုပါသည်။ </a:t>
            </a:r>
          </a:p>
          <a:p>
            <a:pPr>
              <a:lnSpc>
                <a:spcPct val="135000"/>
              </a:lnSpc>
            </a:pPr>
            <a:endParaRPr lang="en-AU" sz="1200" kern="1200" dirty="0">
              <a:solidFill>
                <a:schemeClr val="tx1"/>
              </a:solidFill>
              <a:effectLst/>
              <a:latin typeface="Myanmar Text" panose="020B0502040204020203" pitchFamily="34" charset="0"/>
              <a:ea typeface="+mn-ea"/>
              <a:cs typeface="Myanmar Text" panose="020B0502040204020203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3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my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Myanmar Text" panose="020B0502040204020203" pitchFamily="34" charset="0"/>
                <a:ea typeface="Zawgyi-One"/>
                <a:cs typeface="Myanmar Text" panose="020B0502040204020203" pitchFamily="34" charset="0"/>
              </a:rPr>
              <a:t>ကိုယ်ဝန်ဆောင်အမျိုးသမီးများနှင့် မိခင်နို့တိုက်ကျွေးနေသည့် အမျိုးသမီးများသည် ၎င်းတို့အနေဖြင့် ဗီတာမင် ဒီ အားတိုးဆေး လိုအပ်သည် ဟုတ်မဟုတ် ၎င်းတို့၏ ဆရာဝန်ကို မေးမြန်းသင့်သည်။ </a:t>
            </a:r>
            <a:endParaRPr lang="en-AU" sz="1200" b="0" i="0" kern="1200" dirty="0">
              <a:solidFill>
                <a:schemeClr val="tx1"/>
              </a:solidFill>
              <a:effectLst/>
              <a:latin typeface="Myanmar Text" panose="020B0502040204020203" pitchFamily="34" charset="0"/>
              <a:ea typeface="+mn-ea"/>
              <a:cs typeface="Myanmar Text" panose="020B0502040204020203" pitchFamily="34" charset="0"/>
            </a:endParaRPr>
          </a:p>
          <a:p>
            <a:pPr>
              <a:lnSpc>
                <a:spcPct val="135000"/>
              </a:lnSpc>
            </a:pPr>
            <a:endParaRPr lang="en-AU" sz="1200" b="0" i="0" kern="1200" dirty="0">
              <a:solidFill>
                <a:schemeClr val="tx1"/>
              </a:solidFill>
              <a:effectLst/>
              <a:latin typeface="Myanmar Text" panose="020B0502040204020203" pitchFamily="34" charset="0"/>
              <a:ea typeface="+mn-ea"/>
              <a:cs typeface="Myanmar Text" panose="020B0502040204020203" pitchFamily="34" charset="0"/>
            </a:endParaRPr>
          </a:p>
          <a:p>
            <a:pPr rtl="0">
              <a:lnSpc>
                <a:spcPct val="135000"/>
              </a:lnSpc>
            </a:pPr>
            <a:r>
              <a:rPr lang="my" sz="1200" b="1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Myanmar Text" panose="020B0502040204020203" pitchFamily="34" charset="0"/>
                <a:ea typeface="Zawgyi-One"/>
                <a:cs typeface="Myanmar Text" panose="020B0502040204020203" pitchFamily="34" charset="0"/>
              </a:rPr>
              <a:t>နေ အကာအကွယ်</a:t>
            </a:r>
          </a:p>
          <a:p>
            <a:pPr rtl="0">
              <a:lnSpc>
                <a:spcPct val="135000"/>
              </a:lnSpc>
            </a:pPr>
            <a:r>
              <a:rPr lang="my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Myanmar Text" panose="020B0502040204020203" pitchFamily="34" charset="0"/>
                <a:ea typeface="Zawgyi-One"/>
                <a:cs typeface="Myanmar Text" panose="020B0502040204020203" pitchFamily="34" charset="0"/>
              </a:rPr>
              <a:t>နေရောင် အလွန်များပြားမှုကို သတိပြုရန် - နေလောင်ခြင်းသည် သင့်အရေပြားကိို ပျက်စီးစေနိုင်ပြီး အရေပြား ကင်ဆာရောဂါများ ဖြစ်ပွားနိုင်ကောင်း ဖြစ်ပွားနိုင်သည်။ </a:t>
            </a:r>
          </a:p>
          <a:p>
            <a:endParaRPr lang="en-AU" sz="1200" b="0" i="1" kern="1200" dirty="0">
              <a:solidFill>
                <a:schemeClr val="tx1"/>
              </a:solidFill>
              <a:effectLst/>
              <a:latin typeface="Myanmar Text" panose="020B0502040204020203" pitchFamily="34" charset="0"/>
              <a:ea typeface="+mn-ea"/>
              <a:cs typeface="Myanmar Text" panose="020B0502040204020203" pitchFamily="34" charset="0"/>
            </a:endParaRPr>
          </a:p>
          <a:p>
            <a:endParaRPr lang="en-AU" dirty="0">
              <a:latin typeface="Myanmar Text" panose="020B0502040204020203" pitchFamily="34" charset="0"/>
              <a:cs typeface="Myanmar Text" panose="020B0502040204020203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608426-6F56-4C6D-92DA-BEF9206CBBDD}" type="slidenum">
              <a:rPr lang="en-AU" smtClean="0"/>
              <a:t>6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74977620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>
              <a:lnSpc>
                <a:spcPct val="135000"/>
              </a:lnSpc>
            </a:pPr>
            <a:r>
              <a:rPr lang="my" sz="1200" b="0" i="0" u="none" strike="noStrike" dirty="0">
                <a:highlight>
                  <a:srgbClr val="000000">
                    <a:alpha val="0"/>
                  </a:srgbClr>
                </a:highlight>
                <a:latin typeface="Myanmar Text" panose="020B0502040204020203" pitchFamily="34" charset="0"/>
                <a:ea typeface="Zawgyi-One"/>
                <a:cs typeface="Myanmar Text" panose="020B0502040204020203" pitchFamily="34" charset="0"/>
              </a:rPr>
              <a:t>နို့စို့ကလေးများနှင့် ကလေးများသည် ဗီတာမင် ဒီ ဓါတ် လုံလုံလောက်လောက်ရရန် အလွန် အရေးကြီးပါသည်။ </a:t>
            </a:r>
          </a:p>
          <a:p>
            <a:pPr>
              <a:lnSpc>
                <a:spcPct val="135000"/>
              </a:lnSpc>
            </a:pPr>
            <a:endParaRPr lang="en-AU" sz="1200" b="1" i="0" kern="1200" dirty="0">
              <a:solidFill>
                <a:schemeClr val="tx1"/>
              </a:solidFill>
              <a:effectLst/>
              <a:latin typeface="Myanmar Text" panose="020B0502040204020203" pitchFamily="34" charset="0"/>
              <a:ea typeface="+mn-ea"/>
              <a:cs typeface="Myanmar Text" panose="020B0502040204020203" pitchFamily="34" charset="0"/>
            </a:endParaRPr>
          </a:p>
          <a:p>
            <a:pPr rtl="0">
              <a:lnSpc>
                <a:spcPct val="135000"/>
              </a:lnSpc>
            </a:pPr>
            <a:r>
              <a:rPr lang="my" sz="1200" b="1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Myanmar Text" panose="020B0502040204020203" pitchFamily="34" charset="0"/>
                <a:ea typeface="Zawgyi-One"/>
                <a:cs typeface="Myanmar Text" panose="020B0502040204020203" pitchFamily="34" charset="0"/>
              </a:rPr>
              <a:t>ဗီတာမင် ဒီ ဓါတ် လုံလုံလောက်လောက် မရနိုင်ကောင်းသည့် ကလေးများမှာ-</a:t>
            </a:r>
          </a:p>
          <a:p>
            <a:pPr marL="171450" indent="-171450" rtl="0">
              <a:lnSpc>
                <a:spcPct val="135000"/>
              </a:lnSpc>
              <a:buFont typeface="Arial" panose="020B0604020202020204" pitchFamily="34" charset="0"/>
              <a:buChar char="•"/>
            </a:pPr>
            <a:r>
              <a:rPr lang="my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Myanmar Text" panose="020B0502040204020203" pitchFamily="34" charset="0"/>
                <a:ea typeface="Zawgyi-One"/>
                <a:cs typeface="Myanmar Text" panose="020B0502040204020203" pitchFamily="34" charset="0"/>
              </a:rPr>
              <a:t>လမစေ့ မွေးဖွားသည့်ကလေးများ - ကိုယ်ဝန် 37 ပတ် မတိုင်မီ မွေးဖွားသည့်ကလေးများ</a:t>
            </a:r>
          </a:p>
          <a:p>
            <a:pPr marL="171450" indent="-171450" rtl="0">
              <a:lnSpc>
                <a:spcPct val="135000"/>
              </a:lnSpc>
              <a:buFont typeface="Arial" panose="020B0604020202020204" pitchFamily="34" charset="0"/>
              <a:buChar char="•"/>
            </a:pPr>
            <a:r>
              <a:rPr lang="my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Myanmar Text" panose="020B0502040204020203" pitchFamily="34" charset="0"/>
                <a:ea typeface="Zawgyi-One"/>
                <a:cs typeface="Myanmar Text" panose="020B0502040204020203" pitchFamily="34" charset="0"/>
              </a:rPr>
              <a:t>ဗီတာမင် ဒီ ဓါတ် နိမ့်ကျသည့် မိခင်များ၏ နို့ရည်တိုက်ကျွေးခံရသည့် ကလေးငယ်များ</a:t>
            </a:r>
            <a:endParaRPr lang="en-AU" sz="1200" b="0" i="0" u="none" kern="1200" dirty="0">
              <a:solidFill>
                <a:schemeClr val="tx1"/>
              </a:solidFill>
              <a:effectLst/>
              <a:latin typeface="Myanmar Text" panose="020B0502040204020203" pitchFamily="34" charset="0"/>
              <a:ea typeface="+mn-ea"/>
              <a:cs typeface="Myanmar Text" panose="020B0502040204020203" pitchFamily="34" charset="0"/>
            </a:endParaRPr>
          </a:p>
          <a:p>
            <a:pPr marL="171450" marR="0" lvl="0" indent="-171450" algn="l" defTabSz="914400" rtl="0" eaLnBrk="1" fontAlgn="auto" latinLnBrk="0" hangingPunct="1">
              <a:lnSpc>
                <a:spcPct val="13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lang="my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Myanmar Text" panose="020B0502040204020203" pitchFamily="34" charset="0"/>
                <a:ea typeface="Zawgyi-One"/>
                <a:cs typeface="Myanmar Text" panose="020B0502040204020203" pitchFamily="34" charset="0"/>
              </a:rPr>
              <a:t>အရေပြားကို နေရောင်နှင့် ထိတွေ့ခဲသည့် ကလေးများ</a:t>
            </a:r>
            <a:endParaRPr lang="en-AU" sz="1200" b="1" i="0" u="none" kern="1200" dirty="0">
              <a:solidFill>
                <a:schemeClr val="tx1"/>
              </a:solidFill>
              <a:effectLst/>
              <a:latin typeface="Myanmar Text" panose="020B0502040204020203" pitchFamily="34" charset="0"/>
              <a:ea typeface="+mn-ea"/>
              <a:cs typeface="Myanmar Text" panose="020B0502040204020203" pitchFamily="34" charset="0"/>
            </a:endParaRPr>
          </a:p>
          <a:p>
            <a:pPr marL="171450" marR="0" lvl="0" indent="-171450" algn="l" defTabSz="914400" rtl="0" eaLnBrk="1" fontAlgn="auto" latinLnBrk="0" hangingPunct="1">
              <a:lnSpc>
                <a:spcPct val="13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lang="my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Myanmar Text" panose="020B0502040204020203" pitchFamily="34" charset="0"/>
                <a:ea typeface="Zawgyi-One"/>
                <a:cs typeface="Myanmar Text" panose="020B0502040204020203" pitchFamily="34" charset="0"/>
              </a:rPr>
              <a:t>အရေပြား အရောင်အလွန်ရင့်သည့် ကလေးများ </a:t>
            </a:r>
          </a:p>
          <a:p>
            <a:pPr marL="171450" indent="-171450" rtl="0">
              <a:lnSpc>
                <a:spcPct val="135000"/>
              </a:lnSpc>
              <a:buFont typeface="Arial" panose="020B0604020202020204" pitchFamily="34" charset="0"/>
              <a:buChar char="•"/>
            </a:pPr>
            <a:r>
              <a:rPr lang="my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Myanmar Text" panose="020B0502040204020203" pitchFamily="34" charset="0"/>
                <a:ea typeface="Zawgyi-One"/>
                <a:cs typeface="Myanmar Text" panose="020B0502040204020203" pitchFamily="34" charset="0"/>
              </a:rPr>
              <a:t>အသည်းရောဂါ၊ ကျောက်ကပ်ရောဂါ၊ စစ်စတစ်ဖိုင်ဘရောစစ်၊ ကိုးလိယက်ရောဂါ၊ အူရောင်ရောဂါကဲ့သို့ သီးခြားရောဂါများရှိသည့် ကလေးများနှင့် ဝက်ရူးပြန်ရောဂါ ဆေးဝါးများကို သုံးစွဲသူများ</a:t>
            </a:r>
          </a:p>
          <a:p>
            <a:pPr marL="0" marR="0" lvl="0" indent="0" algn="l" defTabSz="914400" rtl="0" eaLnBrk="1" fontAlgn="auto" latinLnBrk="0" hangingPunct="1">
              <a:lnSpc>
                <a:spcPct val="13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lang="en-AU" sz="1200" b="1" i="0" kern="1200" dirty="0">
              <a:solidFill>
                <a:schemeClr val="tx1"/>
              </a:solidFill>
              <a:effectLst/>
              <a:latin typeface="Myanmar Text" panose="020B0502040204020203" pitchFamily="34" charset="0"/>
              <a:ea typeface="+mn-ea"/>
              <a:cs typeface="Myanmar Text" panose="020B0502040204020203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3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my" sz="1200" b="1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Myanmar Text" panose="020B0502040204020203" pitchFamily="34" charset="0"/>
                <a:ea typeface="Zawgyi-One"/>
                <a:cs typeface="Myanmar Text" panose="020B0502040204020203" pitchFamily="34" charset="0"/>
              </a:rPr>
              <a:t>ကလေးများနှင့် နေ အကာအကွယ်</a:t>
            </a:r>
          </a:p>
          <a:p>
            <a:pPr marL="0" marR="0" lvl="0" indent="0" algn="l" defTabSz="914400" rtl="0" eaLnBrk="1" fontAlgn="auto" latinLnBrk="0" hangingPunct="1">
              <a:lnSpc>
                <a:spcPct val="13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my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Myanmar Text" panose="020B0502040204020203" pitchFamily="34" charset="0"/>
                <a:ea typeface="Zawgyi-One"/>
                <a:cs typeface="Myanmar Text" panose="020B0502040204020203" pitchFamily="34" charset="0"/>
              </a:rPr>
              <a:t>သင့်ကလေးများသည် ၎င်းတို့ နေပူထဲ သွားသည့်အခါ နေပူကာဆေးရည်၊ ဦးထုပ်နှင့် နေကာမျက်မှန်များကို အမြဲ အသုံးပြုရန် သေချာအောင်လုပ်ပါ။ ဤသို့ဖြင့် ၎င်းတို့အား ကင်ဆာရောဂါမှ ကာကွယ်ပေးမည်။</a:t>
            </a:r>
          </a:p>
          <a:p>
            <a:pPr marL="0" marR="0" lvl="0" indent="0" algn="l" defTabSz="914400" rtl="0" eaLnBrk="1" fontAlgn="auto" latinLnBrk="0" hangingPunct="1">
              <a:lnSpc>
                <a:spcPct val="13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my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Myanmar Text" panose="020B0502040204020203" pitchFamily="34" charset="0"/>
                <a:ea typeface="Zawgyi-One"/>
                <a:cs typeface="Myanmar Text" panose="020B0502040204020203" pitchFamily="34" charset="0"/>
              </a:rPr>
              <a:t>အရေပြား အလွန်အရောင်ရင့်သည့် ကလေးများသည်လည်း နေ အကာအကွယ် လိုအပ်သည်၊ အထူးသဖြင့် ဗီတာမင် ဒီ ဓါတ် လုံလုံလောက်လောက် ရရှိရန် နေပူထဲတွင် ပိုမို၍ အချိန်ကြာကြာနေရန် ၎င်းတို့ လိုအပ်သောကြောင့်ဖြစ်သည်။</a:t>
            </a:r>
          </a:p>
          <a:p>
            <a:endParaRPr lang="en-AU" sz="1200" b="0" i="0" kern="1200" dirty="0">
              <a:solidFill>
                <a:schemeClr val="tx1"/>
              </a:solidFill>
              <a:effectLst/>
              <a:latin typeface="Myanmar Text" panose="020B0502040204020203" pitchFamily="34" charset="0"/>
              <a:ea typeface="+mn-ea"/>
              <a:cs typeface="Myanmar Text" panose="020B0502040204020203" pitchFamily="34" charset="0"/>
            </a:endParaRPr>
          </a:p>
          <a:p>
            <a:endParaRPr lang="en-AU" dirty="0">
              <a:latin typeface="Myanmar Text" panose="020B0502040204020203" pitchFamily="34" charset="0"/>
              <a:cs typeface="Myanmar Text" panose="020B0502040204020203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608426-6F56-4C6D-92DA-BEF9206CBBDD}" type="slidenum">
              <a:rPr lang="en-AU" smtClean="0"/>
              <a:t>7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26630604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>
              <a:lnSpc>
                <a:spcPct val="135000"/>
              </a:lnSpc>
            </a:pPr>
            <a:r>
              <a:rPr lang="my" sz="1200" b="1" i="0" u="none" strike="noStrike" dirty="0">
                <a:highlight>
                  <a:srgbClr val="000000">
                    <a:alpha val="0"/>
                  </a:srgbClr>
                </a:highlight>
                <a:latin typeface="Myanmar Text" panose="020B0502040204020203" pitchFamily="34" charset="0"/>
                <a:ea typeface="Zawgyi-One"/>
                <a:cs typeface="Myanmar Text" panose="020B0502040204020203" pitchFamily="34" charset="0"/>
              </a:rPr>
              <a:t>ကျွန်တော်၏ ကလေးများနှင့် ကျွန်တော်သည် ဗီတာမင် ဒီ ဓါတ် လုံလုံလောက်လောက် ရနေသည် ဟုတ်မဟုတ် ကျွန်တော် မည်သို့ သိရမည်နည်း။</a:t>
            </a:r>
          </a:p>
          <a:p>
            <a:pPr rtl="0">
              <a:lnSpc>
                <a:spcPct val="135000"/>
              </a:lnSpc>
            </a:pPr>
            <a:r>
              <a:rPr lang="my" sz="1200" b="0" i="0" u="none" strike="noStrike" dirty="0">
                <a:highlight>
                  <a:srgbClr val="000000">
                    <a:alpha val="0"/>
                  </a:srgbClr>
                </a:highlight>
                <a:latin typeface="Myanmar Text" panose="020B0502040204020203" pitchFamily="34" charset="0"/>
                <a:ea typeface="Zawgyi-One"/>
                <a:cs typeface="Myanmar Text" panose="020B0502040204020203" pitchFamily="34" charset="0"/>
              </a:rPr>
              <a:t>သင်၏ ဗီတာမင် ဒီ ဓါတ် အတိုင်းအဆကို စစ်ဆေးရန် သင်နှင့် သင့်ကလေးအား သင့်ဆရာဝန်က သွေးစစ်ဆေးပေးနိုင်သည်။ </a:t>
            </a:r>
          </a:p>
          <a:p>
            <a:pPr rtl="0">
              <a:lnSpc>
                <a:spcPct val="135000"/>
              </a:lnSpc>
            </a:pPr>
            <a:r>
              <a:rPr lang="my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Myanmar Text" panose="020B0502040204020203" pitchFamily="34" charset="0"/>
                <a:ea typeface="Zawgyi-One"/>
                <a:cs typeface="Myanmar Text" panose="020B0502040204020203" pitchFamily="34" charset="0"/>
              </a:rPr>
              <a:t>သင်၏ ဗီတာမင် ဒီ ဓါတ် ကောင်းသည့် အတိုင်းအဆ ပြန်ရောက်လာစေရန်အတွက် သင် ဆေးပြားများ သောက်သုံးရန် သင့်ဆရာဝန်သည် အကြံပြုနိုင်သည်။ </a:t>
            </a:r>
          </a:p>
          <a:p>
            <a:pPr>
              <a:lnSpc>
                <a:spcPct val="135000"/>
              </a:lnSpc>
            </a:pPr>
            <a:endParaRPr lang="en-AU" sz="1200" b="0" i="0" u="none" kern="1200" dirty="0">
              <a:solidFill>
                <a:schemeClr val="tx1"/>
              </a:solidFill>
              <a:effectLst/>
              <a:latin typeface="Myanmar Text" panose="020B0502040204020203" pitchFamily="34" charset="0"/>
              <a:ea typeface="+mn-ea"/>
              <a:cs typeface="Myanmar Text" panose="020B0502040204020203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608426-6F56-4C6D-92DA-BEF9206CBBDD}" type="slidenum">
              <a:rPr lang="en-AU" smtClean="0"/>
              <a:t>8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66551709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my" sz="1200" b="0" i="1" u="none" strike="noStrike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Myanmar Text" panose="020B0502040204020203" pitchFamily="34" charset="0"/>
                <a:ea typeface="Zawgyi-One"/>
                <a:cs typeface="Myanmar Text" panose="020B0502040204020203" pitchFamily="34" charset="0"/>
              </a:rPr>
              <a:t>သင်တန်းပို့ချသူသို့ အမှာစာ -ဒေသခံ ကျန်းမာရေး ဝန်ဆောင်ဌာန၏ အသေးစိတ်အချက်များကို တင်ပြပါ။</a:t>
            </a:r>
          </a:p>
          <a:p>
            <a:endParaRPr lang="en-AU" dirty="0">
              <a:latin typeface="Myanmar Text" panose="020B0502040204020203" pitchFamily="34" charset="0"/>
              <a:cs typeface="Myanmar Text" panose="020B0502040204020203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608426-6F56-4C6D-92DA-BEF9206CBBDD}" type="slidenum">
              <a:rPr lang="en-AU" smtClean="0"/>
              <a:t>9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9158648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04441E-8DBC-A8B7-0F94-A723331FB7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4A87B1A-636F-A033-1F2C-1494FE6D63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E41712-5F95-4CFC-B6EF-03203A79AA5C}" type="datetimeFigureOut">
              <a:rPr lang="en-AU" smtClean="0"/>
              <a:t>8/08/2024</a:t>
            </a:fld>
            <a:endParaRPr lang="en-AU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8D84E0E-3584-BF64-A5B9-3C2C6D765E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C8E8A23-AD54-66C8-77C5-6681CD6A30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08E91-C499-4B45-A863-CCB7B62BFBC3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5359922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963FB79-178D-2EB1-C470-3DC5A42BFA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58F92FB-88D1-286B-A000-1557338E272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78A1B40-3C88-5887-0F8F-E8CF06E2E04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7E41712-5F95-4CFC-B6EF-03203A79AA5C}" type="datetimeFigureOut">
              <a:rPr lang="en-AU" smtClean="0"/>
              <a:t>8/08/2024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3C31BA4-7C01-C64D-80A0-679934AD2C9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3FF0533-F323-FE61-FEAA-DCE53F2014B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0408E91-C499-4B45-A863-CCB7B62BFBC3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5223908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EE70E7DC-72B8-2C93-2078-906B774827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30000"/>
              </a:lnSpc>
            </a:pPr>
            <a:r>
              <a:rPr lang="my" sz="4800" b="1" i="0" u="none" strike="noStrike">
                <a:highlight>
                  <a:srgbClr val="000000">
                    <a:alpha val="0"/>
                  </a:srgbClr>
                </a:highlight>
                <a:latin typeface="Myanmar Text" panose="020B0502040204020203" pitchFamily="34" charset="0"/>
                <a:ea typeface="Zawgyi-One"/>
                <a:cs typeface="Myanmar Text" panose="020B0502040204020203" pitchFamily="34" charset="0"/>
              </a:rPr>
              <a:t>ဗီတာမင် ဒီ ဓါတ်၏ အရေးကြီးပုံ</a:t>
            </a:r>
            <a:endParaRPr lang="en-AU" dirty="0">
              <a:latin typeface="Myanmar Text" panose="020B0502040204020203" pitchFamily="34" charset="0"/>
              <a:cs typeface="Myanmar Text" panose="020B0502040204020203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22FAD71-AC42-4C2C-F48C-46FF162A21EB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656502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79C26B71-489B-0DCE-7BC1-8696F864C9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DED5C68-F283-6D49-F893-24E879351F29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42761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325D8DF5-ED04-FDDB-C396-387971D683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B09E776-D68A-CF5C-F1D9-E71563007AB0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04656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FDDA3E24-A88C-EB37-B34C-813B9E4E4D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rtl="0">
              <a:lnSpc>
                <a:spcPct val="110000"/>
              </a:lnSpc>
              <a:spcBef>
                <a:spcPts val="1800"/>
              </a:spcBef>
            </a:pPr>
            <a:r>
              <a:rPr lang="my" b="1" i="0" u="none" strike="noStrike">
                <a:highlight>
                  <a:srgbClr val="000000">
                    <a:alpha val="0"/>
                  </a:srgbClr>
                </a:highlight>
                <a:latin typeface="Pyidaungsu" panose="020B0502040204020203" pitchFamily="34" charset="0"/>
                <a:ea typeface="Zawgyi-One"/>
                <a:cs typeface="Pyidaungsu" panose="020B0502040204020203" pitchFamily="34" charset="0"/>
              </a:rPr>
              <a:t>My Body. My Health.</a:t>
            </a:r>
            <a:br>
              <a:rPr lang="my" b="0" i="0" u="none" strike="noStrike">
                <a:highlight>
                  <a:srgbClr val="000000">
                    <a:alpha val="0"/>
                  </a:srgbClr>
                </a:highlight>
                <a:latin typeface="Pyidaungsu" panose="020B0502040204020203" pitchFamily="34" charset="0"/>
                <a:ea typeface="Zawgyi-One"/>
                <a:cs typeface="Pyidaungsu" panose="020B0502040204020203" pitchFamily="34" charset="0"/>
              </a:rPr>
            </a:br>
            <a:r>
              <a:rPr lang="my" sz="3200" b="0" i="0" u="none" strike="noStrike">
                <a:highlight>
                  <a:srgbClr val="000000">
                    <a:alpha val="0"/>
                  </a:srgbClr>
                </a:highlight>
                <a:latin typeface="Pyidaungsu" panose="020B0502040204020203" pitchFamily="34" charset="0"/>
                <a:ea typeface="Zawgyi-One"/>
                <a:cs typeface="Pyidaungsu" panose="020B0502040204020203" pitchFamily="34" charset="0"/>
              </a:rPr>
              <a:t>ကျန်းမာရေးပညာပေးကိရိယာငယ်။</a:t>
            </a:r>
            <a:endParaRPr lang="en-AU" sz="3200" dirty="0">
              <a:latin typeface="Pyidaungsu" panose="020B0502040204020203" pitchFamily="34" charset="0"/>
              <a:cs typeface="Pyidaungsu" panose="020B0502040204020203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C2E4EA1-9BE9-786B-8AFD-58F4E3BC5D6C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07520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46C44C90-07A0-302B-2D5B-FDD86BD92C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88205C5-E03E-0E2D-A1B1-31D678565360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5345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A6E5331E-15C5-4D06-A8BE-C60BB07677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CB4A9FC-79AB-A563-26CF-EFD9F43D00C2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45427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5A833DBF-D65D-BB01-28E7-FCF794F820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574C9EC-5E37-E893-845E-CE3CC3F1B23A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15257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17AF379B-34F4-6631-ED9C-400DDBB463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11A3118-7899-CA9D-F06F-5D8C63855934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52425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DA5FD4D6-07D7-01D1-6535-A6FCAE0FB6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F72E2F2-A4D3-F858-2D65-8F11B6D651F4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926993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9A4BF8C7-3977-749E-53BB-508722725D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rtl="0"/>
            <a:r>
              <a:rPr lang="my" b="1" i="0" u="none" strike="noStrike">
                <a:highlight>
                  <a:srgbClr val="000000">
                    <a:alpha val="0"/>
                  </a:srgbClr>
                </a:highlight>
                <a:latin typeface="Pyidaungsu" panose="020B0502040204020203" pitchFamily="34" charset="0"/>
                <a:ea typeface="Zawgyi-One"/>
                <a:cs typeface="Pyidaungsu" panose="020B0502040204020203" pitchFamily="34" charset="0"/>
              </a:rPr>
              <a:t>ဒေသခံ ဝန်ဆောင်မှုများ </a:t>
            </a:r>
            <a:endParaRPr lang="my" b="1" i="0" u="none" strike="noStrike" dirty="0">
              <a:highlight>
                <a:srgbClr val="000000">
                  <a:alpha val="0"/>
                </a:srgbClr>
              </a:highlight>
              <a:latin typeface="Pyidaungsu" panose="020B0502040204020203" pitchFamily="34" charset="0"/>
              <a:ea typeface="Zawgyi-One"/>
              <a:cs typeface="Pyidaungsu" panose="020B0502040204020203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81F6E09-7B45-31BA-0B7B-A286260F1D3E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220904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2981</Words>
  <Application>Microsoft Office PowerPoint</Application>
  <PresentationFormat>Widescreen</PresentationFormat>
  <Paragraphs>57</Paragraphs>
  <Slides>10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6" baseType="lpstr">
      <vt:lpstr>Aptos</vt:lpstr>
      <vt:lpstr>Aptos Display</vt:lpstr>
      <vt:lpstr>Arial</vt:lpstr>
      <vt:lpstr>Myanmar Text</vt:lpstr>
      <vt:lpstr>Pyidaungsu</vt:lpstr>
      <vt:lpstr>Office Theme</vt:lpstr>
      <vt:lpstr>ဗီတာမင် ဒီ ဓါတ်၏ အရေးကြီးပုံ</vt:lpstr>
      <vt:lpstr>PowerPoint Presentation</vt:lpstr>
      <vt:lpstr>My Body. My Health. ကျန်းမာရေးပညာပေးကိရိယာငယ်။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ဒေသခံ ဝန်ဆောင်မှုများ 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Ewa Sosidko</dc:creator>
  <cp:lastModifiedBy>Ewa Sosidko</cp:lastModifiedBy>
  <cp:revision>2</cp:revision>
  <dcterms:created xsi:type="dcterms:W3CDTF">2024-08-08T03:23:12Z</dcterms:created>
  <dcterms:modified xsi:type="dcterms:W3CDTF">2024-08-08T03:27:21Z</dcterms:modified>
</cp:coreProperties>
</file>