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037" autoAdjust="0"/>
  </p:normalViewPr>
  <p:slideViewPr>
    <p:cSldViewPr snapToGrid="0">
      <p:cViewPr varScale="1">
        <p:scale>
          <a:sx n="118" d="100"/>
          <a:sy n="118" d="100"/>
        </p:scale>
        <p:origin x="1896" y="10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959F4-C269-4D87-90F0-59694EC9ECFE}" type="datetimeFigureOut">
              <a:rPr lang="en-AU" smtClean="0"/>
              <a:t>19/09/2024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C9F44-E7D0-46F6-AE9C-547483CB17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0080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วันนี้เราจะพูดถึงวิธีที่จะทำให้เรารู้สึกดีขึ้น  เราจะพูดเรื่อง: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ความรู้สึกแบบต่างๆ </a:t>
            </a:r>
          </a:p>
          <a:p>
            <a:pPr marL="120032" indent="-120032" defTabSz="64017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สิ่งที่ส่งผลต่อความรู้สึกของเรา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ความรู้สึกมีผลกระทบต่อชีวิตของเราอย่างไร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สิ่งต่างๆ ที่สามารถช่วยให้เรารู้สึกดีขึ้น</a:t>
            </a:r>
          </a:p>
          <a:p>
            <a:endParaRPr lang="en-AU" sz="1200" dirty="0"/>
          </a:p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เหตุใดเราจึงพูดเรื่องนี้วันนี้?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คนเรามีความรู้สึกแตกต่างมากมาย และนี่ถือว่าเป็นเรื่องปกติ</a:t>
            </a:r>
            <a:endParaRPr lang="en-AU" sz="1200" strike="sngStrike" dirty="0"/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อาจเป็นการยากที่จะพูดถึงความรู้สึกของคุณ โดยเฉพาะอย่างยิ่งถ้าคุณรู้สึกเศร้าโศก เราจะพูดกันถึงเรื่องที่ว่าเหตุใดจึงเป็นเช่นนั้น และคุณสามารถทำอะไรได้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คุณไม่ได้อยู่คนเดียว และคุณสามารถขอความช่วยเหลือได้ เราจะพูดถึงเรื่องที่ว่าใครที่จะสามารถช่วยคุณได้</a:t>
            </a:r>
          </a:p>
          <a:p>
            <a:pPr marL="174683" indent="-174683">
              <a:buFont typeface="Arial" panose="020B0604020202020204" pitchFamily="34" charset="0"/>
              <a:buChar char="•"/>
            </a:pPr>
            <a:endParaRPr lang="en-AU" sz="1200" dirty="0"/>
          </a:p>
          <a:p>
            <a:pPr rtl="0"/>
            <a:r>
              <a:rPr lang="th" sz="1200" b="1" i="1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หมายเหตุถึงผู้</a:t>
            </a:r>
            <a:r>
              <a:rPr lang="th-TH" sz="1200" b="1" i="1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ดำเนินการอภิปราย</a:t>
            </a:r>
            <a:endParaRPr lang="th" sz="1200" b="1" i="1" u="none" strike="noStrike" dirty="0">
              <a:highlight>
                <a:srgbClr val="000000">
                  <a:alpha val="0"/>
                </a:srgbClr>
              </a:highlight>
              <a:latin typeface="Cordia New"/>
              <a:ea typeface="Cordia New"/>
            </a:endParaRPr>
          </a:p>
          <a:p>
            <a:pPr defTabSz="931641" rtl="0">
              <a:defRPr/>
            </a:pPr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ช่วงนี้จะเน้นเรื่องกลยุทธ์ที่อาจช่วยได้เมื่อเรารู้สึกไม่ดีและต้องการความช่วยเหลือ </a:t>
            </a:r>
          </a:p>
          <a:p>
            <a:pPr defTabSz="931641" rtl="0">
              <a:defRPr/>
            </a:pPr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เป็นสิ่งสำคัญที่จะต้องยอมรับประสบการณ์ทางวัฒนธรรมที่แตกต่างกันในห้องนี้ และนั่นอาจเป็นการท้าทายที่จะได้ยินและอภิปรายความรู้สึก อย่างไรก็ตาม มิได้ตั้งใจให้ช่วงนี้เป็นการประชุมเพื่อให้คำปรึกษา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9F44-E7D0-46F6-AE9C-547483CB170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895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41" rtl="0">
              <a:defRPr/>
            </a:pPr>
            <a:r>
              <a:rPr lang="th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การออกกำลังกาย การนอนและอาหารที่มีประโยชน์</a:t>
            </a:r>
            <a:r>
              <a:rPr lang="th-TH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r>
              <a:rPr lang="th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จะช่วยให้ร่างกายและจิตใจของคุณแข็งแกร่ง</a:t>
            </a:r>
            <a:endParaRPr lang="en-US" sz="1200" b="1" strike="sngStrike" baseline="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31641">
              <a:defRPr/>
            </a:pPr>
            <a:endParaRPr lang="en-US" sz="1200" b="1" baseline="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31641" rtl="0">
              <a:defRPr/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ออกกำลังกาย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เป็นเวลา 30 นาทีทุกวันเพื่อช่วยให้จิตใจและร่างกายของคุณแข็งแกร่ง   การออกกำลังกายจะปลดปล่อยสารเคมีดีในร่างกายออกมาเพื่อทำให้คุณรู้สึกดีขึ้น</a:t>
            </a:r>
          </a:p>
          <a:p>
            <a:pPr defTabSz="93164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ยกตัวอย่าง เช่น: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เดินไปร้านค้าแทนการขับรถ หรือใช้การขนส่งสาธารณะ หากเป็นไปได้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ลงก่อนหนึ่งหรือสองป้าย หรือจอดรถให้ไกลๆ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ลุกขึ้นยืนเพื่อไปหยิบของ แทนการขอให้คนอื่นส่งของนั้นต่อมาให้คุณ 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เล่นกับ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ลูก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ของคุณ 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มองหาสถานออกกำลังกายหรือสโมสรกีฬาเพื่อไปลองเล่น</a:t>
            </a:r>
          </a:p>
          <a:p>
            <a:pPr marL="465821" lvl="1" defTabSz="931641">
              <a:defRPr/>
            </a:pPr>
            <a:endParaRPr lang="en-US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นอนหลับ</a:t>
            </a:r>
            <a:r>
              <a:rPr lang="th-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7 ถึง 8 ชั่วโมงตอนกลางคืน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เพื่อที่จะได้รู้สึกดีขึ้น มีพลังงานมากขึ้น และคิดอะไรปลอดโปร่งมากขึ้น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หากคุณกังวลหรือเศร้าโศก อาจเป็นการยากที่จะนอนหลับอย่างพอเพียง 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หากคุณกำลังมีปัญหาในเรื่องการนอน: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ควรเข้านอนเวลาเดียวกันทุกคืน และตื่นเวลาเดียวกันทุกวัน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อาบน้ำก่อนเข้านอน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ดื่มเครื่องดื่มอุ่นๆ ก่อนเข้านอน - แต่ต้องไม่มีคาเฟอีนหรือน้ำตาล!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หายใจเข้าลึกๆ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หรือทำสมาธิ</a:t>
            </a:r>
            <a:endParaRPr lang="en-US" sz="1200" strike="sngStrike" baseline="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หากคุณนอนไม่หลับ ให้ลุกขึ้นทำสิ่งที่คุณชอบ 30 นาที</a:t>
            </a:r>
            <a:r>
              <a:rPr lang="th-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แล้วพยายามกลับไปนอนใหม่</a:t>
            </a:r>
          </a:p>
          <a:p>
            <a:endParaRPr lang="en-US" sz="1200" baseline="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รับประทาน</a:t>
            </a: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อาหารที่มีประโยชน์</a:t>
            </a:r>
            <a:r>
              <a:rPr lang="th-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เพื่อให้มีพลังงานมากขึ้นและรู้สึกดี รับประทานอาหาร</a:t>
            </a:r>
            <a:r>
              <a:rPr lang="th-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เช่น: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เนื้อ ปลา ไข่ เต้าหู้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ผักและผลไม้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ข้าว ขนมปัง พาสต้า คุสคุส และเมล็ดธัญพืช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นม เนยแข็ง โยเกิร์ต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ไขมันดี เช่น อะโวคาโด น้ำมันมะกอก ถั่ว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ดื่มน้ำมากๆ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กาแฟ โคล่าและเครื่องดื่มที่มีน้ำตาลมากๆ อาจส่งผลกระทบเชิงลบต่อสุขภาพของคุณ ดื่มเครื่องดื่มเหล่านี้ในปริมาณเล็กน้อย หลีกเลี่ยงแอลกอฮอล์และสารเสพติด แพทย์ของคุณสามารถช่วยคุณได้ หากคุณต้องการเข้าใจผลกระทบของสิ่งเหล่านี้ </a:t>
            </a:r>
          </a:p>
          <a:p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1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คำถามของ</a:t>
            </a:r>
            <a:r>
              <a:rPr lang="th-TH" sz="1200" b="1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ผู้ดำเนินการอภิปราย</a:t>
            </a:r>
            <a:r>
              <a:rPr lang="th" sz="1200" b="1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 </a:t>
            </a:r>
          </a:p>
          <a:p>
            <a:pPr rtl="0"/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ในประเทศบ้านเกิดของคุณ: คุณออกกำลังกายมากกว่านี้ไหม? คุณนอนหลับดีกว่าไหม? คุณรับประทานอาหารที่มีประโยชน์กว่านี้ไหม?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9F44-E7D0-46F6-AE9C-547483CB1705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2877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หากคุณทำกิจกรรมหรือเข้าร่วมกลุ่มในชุมชนท้องถิ่นของคุณ มันอาจช่วยให้คุณรู้สึกดีขึ้น และมองอะไรในด้านบวกมากขึ้น</a:t>
            </a:r>
          </a:p>
          <a:p>
            <a:pPr rtl="0"/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คุณสามารถทำสิ่งต่อไปนี้ได้ด้วย:</a:t>
            </a:r>
            <a:endParaRPr lang="en-US" sz="1200" b="1" i="0" baseline="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เรียนทักษะใหม่ๆ หรือลองทำสิ่งที่แตกต่างออกไป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หาเพื่อนใหม่ๆ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ช่วยเหลือผู้อื่น</a:t>
            </a:r>
          </a:p>
          <a:p>
            <a:pPr marL="120032" indent="-120032" defTabSz="64017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สนุกสนาน</a:t>
            </a:r>
          </a:p>
          <a:p>
            <a:endParaRPr lang="en-US" sz="1200" b="0" i="0" strike="noStrike" baseline="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31641" rtl="0">
              <a:defRPr/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หากคุณรู้สึกประหม่าหรือหวาดกลัว เริ่มต้นช้าๆ: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ขอให้ผู้ดำเนินงานของกลุ่มอธิบายสิ่งที่เกิดขึ้นในกลุ่มและขอให้เขาดูแลคุณ 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เข้าร่วมกลุ่มและเพียงแค่ฟัง -คุณไม่จำเป็นต้องพูดอะไรเลย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ลองทำดู แต่หากคุณไม่ชอบ คุณจะออกจากกลุ่มเมื่อใดก็ได้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ขอร้องให้เพื่อนหรือสมาชิกคนหนึ่งคนใดในครอบครัวไปกับคุณ </a:t>
            </a:r>
          </a:p>
          <a:p>
            <a:pPr defTabSz="931641">
              <a:defRPr/>
            </a:pPr>
            <a:endParaRPr lang="en-AU" sz="1200" i="0" strike="noStrike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31641" rtl="0">
              <a:defRPr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สถานที่ที่คุณสามารถหากลุ่มกิจกรรมได้รวมถึง: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บ้านใกล้เรือนเคียง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ศูนย์ชุมชน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โรงเรียนในท้องถิ่น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สโมสรและศูนย์กีฬา  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องค์การด้านวัฒนธรรม 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สถาบันทางศาสนา 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noProof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หนังสือพิมพ์ท้องถิ่นมีข้อมูลเกี่ยวกับกลุ่มต่างๆ ในท้องถิ่น</a:t>
            </a:r>
            <a:endParaRPr lang="en-US" sz="1200" b="0" i="0" baseline="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US" baseline="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9F44-E7D0-46F6-AE9C-547483CB1705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4078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41" rtl="0">
              <a:defRPr/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การรู้สึกไม่ดีอาจเป็นเรื่องปกติเรื่องหนึ่งในชีวิต แต่หากคุณไม่หยุดความรู้สึกไม่ดี เรื่องนี้อาจเป็นปัญหา </a:t>
            </a:r>
          </a:p>
          <a:p>
            <a:pPr defTabSz="93164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เมื่อคุณยังคงกังวล โกรธ หวาดกลัว หรือเศร้าโศก คุณควรไปพบแพทย์ </a:t>
            </a:r>
            <a:endParaRPr lang="en-US" sz="12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US" sz="12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แพทย์จะทำอะไร?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แพทย์จะขอให้คุณอธิบายว่าคุณกำลังรู้สึกอย่างไร 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แพทย์สามารถทดสอบเพื่อตรวจดูว่าคุณมีอาการเจ็บป่วยทางกายหรือไม่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หากแพทย์คิดว่าคุณต้องการความช่วยเหลือเรื่องความรู้สึกไม่ดีของคุณ เขาจะเสนอทางเลือกในการรักษาแก่คุณ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หากคุณมีบัตรเมดิแคร์ ค่าใช้จ่ายในการไปพบแพทย์จะถูกลงหรือฟรี</a:t>
            </a:r>
            <a:endParaRPr lang="en-US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US" sz="12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คุณจะทำให้การไปพบแพทย์เป็นประสบการณ์ที่ดีได้อย่างไร?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ขอพบแพทย</a:t>
            </a:r>
            <a:r>
              <a:rPr lang="th-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์ผู้หญิง</a:t>
            </a: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เมื่อคุณทำวันนัด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ขอล่ามเมื่อคุณทำวันนัด หากคุณรู้สึกดีกว่าถ้าได้พูดภาษาของคุณเอง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หาผู้สนับสนุนหนึ่งคนเพื่อไปพบแพทย์กับคุณ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จดสิ่งที่แพทย์พูดเพื่อคุณจะได้จำได้ในภายหลัง</a:t>
            </a:r>
            <a:endParaRPr lang="en-US" sz="1200" baseline="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9F44-E7D0-46F6-AE9C-547483CB1705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9377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41" rtl="0">
              <a:defRPr/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คุณมีความสำคัญ สุขภาพของคุณมีความสำคัญ เป็นการถูกต้องที่จะขอความช่วยเหลือ</a:t>
            </a:r>
            <a:endParaRPr lang="en-US" sz="12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3164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อาจเป็นการยากที่จะขอความช่วยเหลือ หรือทราบว่าจะไปที่ไหน นอกจากนั้น คุณอาจรู้สึก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อับ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อาย</a:t>
            </a:r>
          </a:p>
          <a:p>
            <a:pPr defTabSz="93164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แต่มีคนหลายคนที่สามารถช่วยคุณหาความสนับสนุนช่วยเหลือที่คุณต้องการ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ได้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endParaRPr lang="en-US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31641">
              <a:defRPr/>
            </a:pPr>
            <a:endParaRPr lang="en-AU" sz="12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31641" rtl="0">
              <a:defRPr/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คุณควรจะถามใคร?  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พยาบาลหรือนักสังคมสงเคราะห์ของศูนย์สุขภาพชุมชน 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ผู้นำทางศา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นาหรือผู้นำชุมชนที่คุณไว้ใจ 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สมาชิกครอบครัว เพื่อน เพื่อนบ้านหรือคนจากชุมชนของคุณที่คุณไว้ใจ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แพทย์ของคุณจะทราบว่ามีอะไรบ้างที่ช่วยคุณได้และที่ดีสำหรับคุณ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ล่ามอาจทราบบริการต่างๆ และบุคคลที่สามารถช่วยคุณได้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ผู้ให้คำปรึกษา - คุณอาจจำเป็นต้องได้รับจดหมายส่งตัวจากแพทย์จีพี</a:t>
            </a:r>
          </a:p>
          <a:p>
            <a:pPr marL="174683" indent="-174683" defTabSz="931641">
              <a:buFont typeface="Arial" panose="020B0604020202020204" pitchFamily="34" charset="0"/>
              <a:buChar char="•"/>
              <a:defRPr/>
            </a:pPr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ในออสเตรเลีย เป็นเรื่องธรรมดาสำหรับคนที่กำลังรู้สึกไม่ดี พูดคุยกับผู้ให้การสนับสนุนที่ผ่านการฝึกอบรมมาแล้ว  </a:t>
            </a:r>
            <a:endParaRPr lang="en-AU" sz="1200" u="sng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 defTabSz="931641">
              <a:buFont typeface="Arial" panose="020B0604020202020204" pitchFamily="34" charset="0"/>
              <a:buNone/>
              <a:defRPr/>
            </a:pP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9F44-E7D0-46F6-AE9C-547483CB1705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6110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41" rtl="0">
              <a:defRPr/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ก้าวแรกของการดูแลตัวเองของคุณอาจเป็นก้าวที่ยากที่สุด </a:t>
            </a:r>
          </a:p>
          <a:p>
            <a:pPr defTabSz="931641" rtl="0">
              <a:defRPr/>
            </a:pPr>
            <a:r>
              <a:rPr lang="th-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ผู้หญิง</a:t>
            </a: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มักจะดูแลครอบครัวหรือ</a:t>
            </a:r>
            <a:r>
              <a:rPr lang="th-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คน</a:t>
            </a: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อื่นก่อนดูแลตัวเอง </a:t>
            </a:r>
          </a:p>
          <a:p>
            <a:pPr defTabSz="931641" rtl="0">
              <a:defRPr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แต่หากคุณดูแลสุขภาพของคุณเอง คุณกำลังดูแลครอบครัวของคุณด้วย </a:t>
            </a:r>
          </a:p>
          <a:p>
            <a:pPr defTabSz="931641">
              <a:defRPr/>
            </a:pPr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31641" rtl="0">
              <a:defRPr/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เรื่องเล็กๆ อาจทำให้เกิดความแตกต่างที่ใหญ่โตได้ - เริ่มต้นช้าๆ</a:t>
            </a:r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3164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หากคุณคิดว่าเป็นเรื่องยาก โปรดขอให้ใครสักคนช่วยคุณ </a:t>
            </a:r>
          </a:p>
          <a:p>
            <a:pPr defTabSz="931641">
              <a:defRPr/>
            </a:pPr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31641" rtl="0">
              <a:defRPr/>
            </a:pPr>
            <a:r>
              <a:rPr lang="th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มีเมตตาและพูดกับตัวเองเหมือนอย่างที่คุณพูดกับเพื่อน </a:t>
            </a:r>
          </a:p>
          <a:p>
            <a:pPr defTabSz="931641" rtl="0">
              <a:defRPr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คุณจะพูดอะไรกับเพื่อนหรือเด็กที่กำลังรู้สึกไม่สบาย? คุณสามารถพูดอย่างนี้กับตัวของคุณเองได้ไหม? </a:t>
            </a:r>
          </a:p>
          <a:p>
            <a:pPr defTabSz="931641">
              <a:defRPr/>
            </a:pPr>
            <a:endParaRPr lang="en-US" sz="1200" baseline="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9F44-E7D0-46F6-AE9C-547483CB1705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4565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ช่วยคนอื่นที่รู้สึกไม่สบาย</a:t>
            </a:r>
          </a:p>
          <a:p>
            <a:pPr defTabSz="931641" rtl="0">
              <a:defRPr/>
            </a:pP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ผู้หญิง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มักจะมีปัญหาในชีวิตคล้ายคลึงกัน โดยเฉพาะอย่างยิ่ง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ผู้หญิง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ที่ได้ย้ายมาอยู่ประเทศใหม่</a:t>
            </a:r>
            <a:endParaRPr lang="en-US" sz="1200" b="0" strike="sngStrike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3164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คุณอาจรู้จัก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ผู้หญิง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ที่รู้สึกไม่ดี หรือผู้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หญิง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ที่กำลังผ่านช่วงเวลาที่ยากลำบาก    </a:t>
            </a:r>
            <a:endParaRPr lang="en-US" sz="12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US" sz="12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ถามพวกเขาว่าสบายดีหรือไม่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แม้ว่าคุณไม่สามารถแก้ไขปัญหาของพวกเขาได้ แต่ก็ควรทำให้พวกเขาทราบว่าคุณมีความห่วงใย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สนับสนุนให้บุคคลผู้นั้นพูดกับคนที่เขาไว้ใจ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ถามเขาว่าคุณจะช่วยเขาได้อย่างไร ยกตัวอย่างเช่น 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ว่า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คุณสามารถเดินเล่นกับเขา ไปเยี่ยมเขาที่บ้าน ไปซื้อของให้เขาหรือดูลู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ของเขาสักพักหนึ่ง</a:t>
            </a:r>
            <a:endParaRPr lang="th-TH" sz="1200" b="0" i="0" u="none" strike="noStrike" dirty="0">
              <a:highlight>
                <a:srgbClr val="000000">
                  <a:alpha val="0"/>
                </a:srgbClr>
              </a:highlight>
              <a:latin typeface="Cordia New" panose="020B0304020202020204" pitchFamily="34" charset="-34"/>
              <a:ea typeface="Cordia New"/>
              <a:cs typeface="Cordia New" panose="020B0304020202020204" pitchFamily="34" charset="-34"/>
            </a:endParaRPr>
          </a:p>
          <a:p>
            <a:pPr marL="0" indent="0" rtl="0">
              <a:buFont typeface="Arial" panose="020B0604020202020204" pitchFamily="34" charset="0"/>
              <a:buNone/>
            </a:pP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  ได้หรือไม่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</a:p>
          <a:p>
            <a:endParaRPr lang="en-US" sz="1200" b="0" strike="sngStrike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1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หมายเหตุถึง</a:t>
            </a:r>
            <a:r>
              <a:rPr lang="th-TH" sz="1200" b="1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ผู้ดำเนินรายการ</a:t>
            </a:r>
            <a:endParaRPr lang="th" sz="1200" b="1" i="1" u="none" strike="noStrike" dirty="0">
              <a:highlight>
                <a:srgbClr val="000000">
                  <a:alpha val="0"/>
                </a:srgbClr>
              </a:highlight>
              <a:latin typeface="Cordia New" panose="020B0304020202020204" pitchFamily="34" charset="-34"/>
              <a:ea typeface="Cordia New"/>
              <a:cs typeface="Cordia New" panose="020B0304020202020204" pitchFamily="34" charset="-34"/>
            </a:endParaRPr>
          </a:p>
          <a:p>
            <a:pPr rtl="0"/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ขอให้กลุ่มคิดถึงสิ่งที่พวกเขาอาจพูดกับเพื่อนหรือสมาชิกครอบครัวผู้ซึ่งกำลังรู้สึกไม่ดี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9F44-E7D0-46F6-AE9C-547483CB1705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4197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หมายเหตุถึงผู้</a:t>
            </a:r>
            <a:r>
              <a:rPr lang="th-TH" sz="1200" b="1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ดำเนินการ</a:t>
            </a:r>
            <a:endParaRPr lang="th" sz="1200" b="1" i="1" u="none" strike="noStrike" dirty="0">
              <a:highlight>
                <a:srgbClr val="000000">
                  <a:alpha val="0"/>
                </a:srgbClr>
              </a:highlight>
              <a:latin typeface="Cordia New" panose="020B0304020202020204" pitchFamily="34" charset="-34"/>
              <a:ea typeface="Cordia New"/>
              <a:cs typeface="Cordia New" panose="020B0304020202020204" pitchFamily="34" charset="-34"/>
            </a:endParaRPr>
          </a:p>
          <a:p>
            <a:pPr rtl="0"/>
            <a:r>
              <a:rPr lang="th-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ให้</a:t>
            </a:r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ข้อมูลเกี่ยวกับบริการสนับสนุนท้องถิ่น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9F44-E7D0-46F6-AE9C-547483CB1705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4376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9F44-E7D0-46F6-AE9C-547483CB1705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088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rtl="0">
              <a:defRPr/>
            </a:pPr>
            <a:r>
              <a:rPr lang="th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ร่างกายของฉัน สุขภาพของฉัน</a:t>
            </a: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ป็นชุดเครื่องมือด้านการศึกษาเพื่อช่วยให้องค์กรและนักการศึกษาส่งมอบข้อมูลด้านสุขภาพให้กับผู้หญิงที่ภูมิหลังเป็นผู้อพยพและผู้ลี้ภัย และส่งเสริมให้มีการสนทนากับสตรีเกี่ยวกับสุขภาพของพวกเขาด้วย </a:t>
            </a:r>
          </a:p>
          <a:p>
            <a:pPr defTabSz="966612" rtl="0">
              <a:lnSpc>
                <a:spcPct val="90000"/>
              </a:lnSpc>
              <a:spcBef>
                <a:spcPts val="634"/>
              </a:spcBef>
              <a:defRPr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ชุดเครื่องมือนี้เป็นชุดการนำเสนอส่วนขยายเกี่ยวกับหัวข้อด้านสุขภาพที่สำคัญ เช่น การใช้ชีวิตอย่างมีสุขภาพดี สุขภาพทางอารมณ์ วัยหมดระดู หรือสุขภาพทางเพศ</a:t>
            </a:r>
          </a:p>
          <a:p>
            <a:pPr defTabSz="966612" rtl="0">
              <a:lnSpc>
                <a:spcPct val="90000"/>
              </a:lnSpc>
              <a:spcBef>
                <a:spcPts val="634"/>
              </a:spcBef>
              <a:defRPr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กรุณาไปที่ jeanhailes.org.au เพื่อดูข้อมูลเพิ่มเติมและรายการนำเสนอที่มีให้เป็นภาษาอังกฤษและภาษาอื่น ๆ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9F44-E7D0-46F6-AE9C-547483CB170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6266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ความรู้สึกคืออะไร?</a:t>
            </a:r>
            <a:endParaRPr lang="en-US" sz="1200" baseline="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ความรู้สึกคือวิธีการที่คุณตอบสนองต่อสิ่งที่เกิดขึ้นในชีวิตของคุณ </a:t>
            </a:r>
          </a:p>
          <a:p>
            <a:pPr rtl="0"/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ยกตัวอย่างเช่น เมื่อคุณอยู่ห่างไกลจากครอบครัว คุณอาจรู้สึกเศร้าโศกหรือกังวลได้ แต่เมื่อคุณพบเพื่อนที่คุณไม่ได้พบมานาน คุณอาจรู้สึกมีความสุขเป็นอันมาก </a:t>
            </a:r>
          </a:p>
          <a:p>
            <a:endParaRPr lang="en-US" sz="1200" baseline="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มีความรู้สึก</a:t>
            </a:r>
            <a:r>
              <a:rPr lang="th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ที่ดี</a:t>
            </a: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เช่น: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ความสุข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ความรัก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ความสนุกสนาน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ความตื่นเต้น</a:t>
            </a:r>
          </a:p>
          <a:p>
            <a:pPr marL="465821" lvl="1"/>
            <a:endParaRPr lang="en-US" sz="1200" baseline="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นอกจากนั้นยังมีความรู้สึก</a:t>
            </a:r>
            <a:r>
              <a:rPr lang="th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ที่ไม่ดี</a:t>
            </a: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ด้วย เช่น: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ความเศร้าโศก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ความโกรธ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ความเหงา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ความกลัว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ความวิตกกังวล </a:t>
            </a:r>
            <a:endParaRPr lang="en-US" sz="1200" b="0" i="0" u="none" strike="noStrike" baseline="0" dirty="0">
              <a:highlight>
                <a:srgbClr val="000000">
                  <a:alpha val="0"/>
                </a:srgbClr>
              </a:highlight>
              <a:latin typeface="Cordia New" panose="020B0304020202020204" pitchFamily="34" charset="-34"/>
              <a:ea typeface="Cordia New"/>
              <a:cs typeface="Cordia New" panose="020B0304020202020204" pitchFamily="34" charset="-34"/>
            </a:endParaRPr>
          </a:p>
          <a:p>
            <a:pPr marL="0" indent="0" rtl="0">
              <a:buFont typeface="Arial" panose="020B0604020202020204" pitchFamily="34" charset="0"/>
              <a:buNone/>
            </a:pPr>
            <a:r>
              <a:rPr lang="th-TH" sz="1200" baseline="0" dirty="0">
                <a:solidFill>
                  <a:srgbClr val="333333"/>
                </a:solidFill>
                <a:effectLst/>
                <a:ea typeface="Angsana New" panose="02020603050405020304" pitchFamily="18" charset="-34"/>
                <a:cs typeface="Cordia New" panose="020B0304020202020204" pitchFamily="34" charset="-34"/>
              </a:rPr>
              <a:t>ความรู้สึกไม่ดีเป็นส่วนปกติส่วนหนึ่งของชีวิต</a:t>
            </a:r>
            <a:r>
              <a:rPr lang="en-US" sz="1200" b="0" i="0" u="none" strike="noStrike" baseline="0" dirty="0">
                <a:solidFill>
                  <a:srgbClr val="333333"/>
                </a:solidFill>
                <a:effectLst/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Angsana New" panose="02020603050405020304" pitchFamily="18" charset="-34"/>
                <a:cs typeface="Cordia New" panose="020B0304020202020204" pitchFamily="34" charset="-34"/>
              </a:rPr>
              <a:t> </a:t>
            </a:r>
            <a:r>
              <a:rPr lang="th-TH" sz="1200" baseline="0" dirty="0">
                <a:solidFill>
                  <a:srgbClr val="333333"/>
                </a:solidFill>
                <a:effectLst/>
                <a:ea typeface="Angsana New" panose="02020603050405020304" pitchFamily="18" charset="-34"/>
                <a:cs typeface="Cordia New" panose="020B0304020202020204" pitchFamily="34" charset="-34"/>
              </a:rPr>
              <a:t>ไม่เป็นไรที่บางครั้งจะรู้สึกไม่ดี</a:t>
            </a:r>
            <a:r>
              <a:rPr lang="en-US" sz="1200" b="0" i="0" u="none" strike="noStrike" baseline="0" dirty="0">
                <a:solidFill>
                  <a:srgbClr val="333333"/>
                </a:solidFill>
                <a:effectLst/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Angsana New" panose="02020603050405020304" pitchFamily="18" charset="-34"/>
                <a:cs typeface="Cordia New" panose="020B0304020202020204" pitchFamily="34" charset="-34"/>
              </a:rPr>
              <a:t> </a:t>
            </a:r>
            <a:r>
              <a:rPr lang="th-TH" sz="1200" baseline="0" dirty="0">
                <a:solidFill>
                  <a:srgbClr val="333333"/>
                </a:solidFill>
                <a:effectLst/>
                <a:ea typeface="Angsana New" panose="02020603050405020304" pitchFamily="18" charset="-34"/>
                <a:cs typeface="Cordia New" panose="020B0304020202020204" pitchFamily="34" charset="-34"/>
              </a:rPr>
              <a:t>เราเรียกมันว่าไม่ดีในการนำเสนอครั้งนี้เพื่ออธิบายว่ามันเป็นความรู้สึกที่ไม่ดีที่จะมี</a:t>
            </a:r>
            <a:r>
              <a:rPr lang="en-US" sz="1200" b="0" i="0" u="none" strike="noStrike" baseline="0" dirty="0">
                <a:solidFill>
                  <a:srgbClr val="333333"/>
                </a:solidFill>
                <a:effectLst/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Angsana New" panose="02020603050405020304" pitchFamily="18" charset="-34"/>
                <a:cs typeface="Cordia New" panose="020B0304020202020204" pitchFamily="34" charset="-34"/>
              </a:rPr>
              <a:t> </a:t>
            </a:r>
            <a:r>
              <a:rPr lang="th-TH" sz="1200" baseline="0" dirty="0">
                <a:solidFill>
                  <a:srgbClr val="333333"/>
                </a:solidFill>
                <a:effectLst/>
                <a:ea typeface="Angsana New" panose="02020603050405020304" pitchFamily="18" charset="-34"/>
                <a:cs typeface="Cordia New" panose="020B0304020202020204" pitchFamily="34" charset="-34"/>
              </a:rPr>
              <a:t>หากคุณมีความรู้สึกไม่ดีตลอดเวลาหรือความรู้สึกนั้นไม่หายไป</a:t>
            </a:r>
            <a:r>
              <a:rPr lang="th-TH" sz="1200" baseline="0" dirty="0">
                <a:solidFill>
                  <a:srgbClr val="333333"/>
                </a:solidFill>
                <a:effectLst/>
                <a:ea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1200" baseline="0" dirty="0">
                <a:solidFill>
                  <a:srgbClr val="333333"/>
                </a:solidFill>
                <a:effectLst/>
                <a:ea typeface="Angsana New" panose="02020603050405020304" pitchFamily="18" charset="-34"/>
                <a:cs typeface="Cordia New" panose="020B0304020202020204" pitchFamily="34" charset="-34"/>
              </a:rPr>
              <a:t>มันอาจกลายเป็นปัญหาอย่างหนึ่งได้</a:t>
            </a:r>
            <a:endParaRPr lang="th" sz="1200" b="0" i="0" u="none" strike="noStrike" baseline="0" dirty="0">
              <a:highlight>
                <a:srgbClr val="000000">
                  <a:alpha val="0"/>
                </a:srgbClr>
              </a:highlight>
              <a:latin typeface="Cordia New" panose="020B0304020202020204" pitchFamily="34" charset="-34"/>
              <a:ea typeface="Cordia New"/>
              <a:cs typeface="Cordia New" panose="020B0304020202020204" pitchFamily="34" charset="-34"/>
            </a:endParaRPr>
          </a:p>
          <a:p>
            <a:endParaRPr lang="en-US" sz="1200" baseline="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อะไรมีผลต่อความรู้สึกของคุณ?</a:t>
            </a:r>
          </a:p>
          <a:p>
            <a:pPr rtl="0"/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มีหลายสิ่งที่มีผลกระทบต่อเรื่องที่ว่าคุณรู้สึกอย่างไร เช่น: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สิ่งที่เกิดขึ้นในอดีต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ชีวิตของคุณเป็นอย่างไรขณะนี้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คุณมีสุขภาพดีแค่ไหน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คุณพบเพื่อนและครอบครัวของคุณบ่อยแค่ไหน</a:t>
            </a:r>
          </a:p>
          <a:p>
            <a:endParaRPr lang="en-AU" strike="noStrike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9F44-E7D0-46F6-AE9C-547483CB170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1964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สิ่งใดที่อาจทำให้คุณรู้สึกไม่ดี?</a:t>
            </a:r>
          </a:p>
          <a:p>
            <a:pPr defTabSz="93164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มีหลายสิ่งที่อาจทำให้คุณรู้สึกเศร้า วิตกกังวล เครียด โกรธหรือกลัว เช่น:  </a:t>
            </a:r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ไม่รู้จักประเทศและวัฒนธรรมใหม่ - อาจรู้สึกแปลก แตกต่าง และยากต่อการเข้าใจทุกสิ่งทุกอย่าง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ไม่สามารถพูดหรือเข้าใจภาษาอังกฤษ 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การอยู่โดดเดี่ยว</a:t>
            </a:r>
            <a:endParaRPr lang="en-AU" sz="1200" strike="sngStrike" dirty="0">
              <a:solidFill>
                <a:srgbClr val="C00000"/>
              </a:solidFill>
              <a:highlight>
                <a:srgbClr val="FF0000"/>
              </a:highligh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การไม่มีครอบครัวและเพื่อนอยู่ใกล้ๆ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การมีเงินไม่เพียงพอ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การมีปัญหาในการหาบ้าน</a:t>
            </a:r>
            <a:endParaRPr lang="en-AU" sz="1200" strike="sngStrike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การไม่ทำงานหรือมีปัญหาในการหางานทำ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การอยู่ในความสัมพันธ์ที่รุนแรงหรือทารุณ - ความรุนแรงเป็นสิ่งที่ไม่ถูกต้องในออสเตรเลีย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ประสบการณ์ยากลำบากที่คุณและครอบครัวผ่านพบมาในอดีต</a:t>
            </a:r>
            <a:endParaRPr lang="en-US" sz="12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31641">
              <a:defRPr/>
            </a:pPr>
            <a:endParaRPr lang="en-US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31641" rtl="0">
              <a:defRPr/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ความรู้สึกไม่ดีเป็นส่วนหนึ่งของชีวิต แต่เป็นสิ่งสำคัญที่คุณจะต้องสังเกตเห็นเมื่อคุณมีความรู้สึกเช่นนั้น เพื่อที่คุณจะได้สามารถดูแลตัวเองได้ </a:t>
            </a:r>
          </a:p>
          <a:p>
            <a:pPr defTabSz="93164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บางครั้งความรู้สึกต่างๆ เช่น ความวิตกกังวล ความหวาดกลัว ความเครียด หรือความเศร้าโศก อาจช่วยคุณคิดถึงสิ่งที่กำลังเกิดขึ้นในชีวิต และคุณจะสามารถจัดการกับเรื่องเหล่านี้ได้อย่างไร </a:t>
            </a:r>
          </a:p>
          <a:p>
            <a:pPr defTabSz="93164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เมื่อคุณรู้สึกไม่ดี มันอาจเป็นสัญญาณว่ามีสิ่งไม่ถูกต้องในชีวิตของคุณ </a:t>
            </a:r>
          </a:p>
          <a:p>
            <a:pPr defTabSz="931641">
              <a:defRPr/>
            </a:pPr>
            <a:endParaRPr lang="en-US" sz="7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9F44-E7D0-46F6-AE9C-547483CB1705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8359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41" rtl="0">
              <a:defRPr/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หากความรู้สึกไม่ดีไม่หายไป มันอาจนำไปสู่ปัญหาต่างๆได้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เช่น: </a:t>
            </a:r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ปวดศีรษะ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ปวดท้อง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เจ็บหน้าอก 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noProof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ท้องเสียหรือท้องผูก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นอนไม่เพียงพอหรือนอนตลอดเวลา</a:t>
            </a:r>
            <a:endParaRPr lang="en-US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กินอะไรยาก - น้อยเกินไปหรือมากเกินไป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ความวิตกกังวลและความซึมเศร้า</a:t>
            </a:r>
          </a:p>
          <a:p>
            <a:pPr marL="174683" indent="-174683">
              <a:buFont typeface="Arial" panose="020B0604020202020204" pitchFamily="34" charset="0"/>
              <a:buChar char="•"/>
            </a:pPr>
            <a:endParaRPr lang="en-US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หากปัญหาเหล่านี้ไม่ยุติ คุณต้องปรึกษาแพทย์ แพทย์สามารถตรวจพบว่ามีอะไรที่ทำให้คุณรู้สึกเช่นนั้น </a:t>
            </a:r>
            <a:endParaRPr lang="en-US" sz="1200" strike="sngStrike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9F44-E7D0-46F6-AE9C-547483CB170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3922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คุณไม่สามารถหลีกเลี่ยงความรู้สึกไม่ดี ทุกคนมีความรู้สึกไม่ดีในบางครั้ง มันอาจเป็นการยากมาก แต่คุณสามารถเรียนรู้ได้ว่าจะจัดการกับมันอย่างไร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มีหลายสิ่งที่อาจช่วยให้คุณเปลี่ยนแปลงความรู้สึกไม่ดีได้</a:t>
            </a:r>
          </a:p>
          <a:p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1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ผู้</a:t>
            </a:r>
            <a:r>
              <a:rPr lang="th-TH" sz="1200" b="1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ดำเนินการอภิปราย</a:t>
            </a:r>
            <a:r>
              <a:rPr lang="th" sz="1200" b="1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: คำถามสำหรับการอภิปรายกลุ่ม (หากมีเวลา) </a:t>
            </a:r>
          </a:p>
          <a:p>
            <a:pPr rtl="0"/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คุณทำอะไรเมื่อคุณกำลังรู้สึกไม่ดี?</a:t>
            </a:r>
          </a:p>
          <a:p>
            <a:pPr rtl="0"/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อะไรที่ทำให้คุณรู้สึกดีขึ้นเมื่อคุณรู้สึกไม่ดี?</a:t>
            </a:r>
            <a:endParaRPr lang="en-AU" sz="1200" i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31641">
              <a:defRPr/>
            </a:pPr>
            <a:endParaRPr lang="en-US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9F44-E7D0-46F6-AE9C-547483CB170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7631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41" rtl="0">
              <a:defRPr/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หากคุณพูดกับใคร</a:t>
            </a:r>
            <a:r>
              <a:rPr lang="th-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สักคน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เมื่อคุณรู้สึกไม่ดี มันอาจทำให้คุณรู้สึกดีขึ้นได้</a:t>
            </a:r>
          </a:p>
          <a:p>
            <a:pPr defTabSz="93164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หากมีใครทราบว่าคุณกำลังรู้สึกไม่ดี เขาผู้นั้นอาจช่วยคุณได้</a:t>
            </a:r>
          </a:p>
          <a:p>
            <a:pPr defTabSz="93164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การพูดกับคนที่คุณไว้ใจสามารถช่วยคุณได้: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เข้าใจปัญหาและหาวิธีแก้ไข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เห็นสถานการณ์ชัดเจนมากขึ้น หรือในทัศนะที่แตกต่าง 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รู้สึกเหงาน้อยลง</a:t>
            </a:r>
          </a:p>
          <a:p>
            <a:pPr defTabSz="931641">
              <a:defRPr/>
            </a:pPr>
            <a:endParaRPr lang="en-AU" sz="1200" b="0" u="none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3164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หากคุณไม่พูดกับใครสักคนเมื่อคุณรู้สึกไม่ดี สิ่งต่างๆ อาจเลวร้ายลง</a:t>
            </a:r>
          </a:p>
          <a:p>
            <a:pPr defTabSz="931641">
              <a:defRPr/>
            </a:pPr>
            <a:endParaRPr lang="en-AU" sz="1200" b="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31641" rtl="0">
              <a:defRPr/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อะไรที่อาจทำให้คุณหยุดพูดเกี่ยวกับเรื่องการรู้สึกไม่ดี?</a:t>
            </a:r>
            <a:endParaRPr lang="en-US" sz="12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171450" indent="-171450" defTabSz="93164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คุณอาจพบว่าเป็นเรื่องยากที่จะพูดถึงความรู้สึกไม่ดีของคุณ แต่หากคุณไม่พูดว่ามีเกิดอะไรขึ้น ก็เป็นการยากมากขึ้นที่จะรู้สึกดีขึ้น</a:t>
            </a:r>
          </a:p>
          <a:p>
            <a:pPr marL="171450" indent="-171450" defTabSz="93164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คุณอาจคิดว่าการพูดถึงสิ่งต่างๆ ไม่ช่วยอะไร แต่การพูดอาจช่วยได้มาก หากคุณพูดกับบุคคลที่ถูกต้อง </a:t>
            </a:r>
          </a:p>
          <a:p>
            <a:pPr marL="171450" indent="-171450" defTabSz="93164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คุณอาจคิดว่าเป็นเรื่องน่าละอาย หรือน่าขายหน้าที่จะพูดเกี่ยวกับชีวิตและความกังวลของคุณ แต่คนจำนวนมากมีความยากลำบากทำนองเดียวกัน ดังนั้น คุณจึงไม่ตกอยู่ในฐานะเดียวดาย</a:t>
            </a:r>
            <a:endParaRPr lang="en-US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9F44-E7D0-46F6-AE9C-547483CB1705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9133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เมื่อคนเรารู้สึกไม่ดี เราอาจหยุดพูดกับครอบครัวและเพื่อนๆ ซึ่งเรื่องนี้อาจทำให้เหตุการณ์เลวร้ายลงไปอีก </a:t>
            </a:r>
          </a:p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</a:t>
            </a:r>
            <a:r>
              <a:rPr lang="th-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ได้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พูดกับคนที่คุณไว้ใจเกี่ยวกับสิ่งที่ทำให้คุณกังวลสามารถทำให้คุณรู้สึกดีขึ้นได้</a:t>
            </a:r>
          </a:p>
          <a:p>
            <a:endParaRPr lang="en-US" sz="1200" b="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ดำรงการติดต่อกับครอบครัวและเพื่อนของคุณไว้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ชวนเพื่อนมาที่บ้านของคุณ หรือพบกันที่ร้านกาแฟ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ไปเดินเล่นใกล้ๆ บ้านกับครอบครัว เพื่อน หรือเพื่อนบ้าน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ใช้สื่อสังคม เช่น สไกป์ เฟสบุ๊ค หรือวอทส์แอป คุยกับเพื่อนๆ และครอบครัว</a:t>
            </a:r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9F44-E7D0-46F6-AE9C-547483CB1705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3069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-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หวนคิด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ถึงสิ่งที่คุณชอบทำในอดีตซึ่งทำให้คุณมีความสุข เริ่มทำสิ่งเหล่านั้นใหม่อีกครั้ง </a:t>
            </a:r>
          </a:p>
          <a:p>
            <a:endParaRPr lang="en-AU" sz="1200" b="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ตัวอย่างของสิ่งที่คุณสามารถทำได้:</a:t>
            </a:r>
            <a:endParaRPr lang="en-US" sz="1200" b="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ไปเที่ยวตลาดในท้องถิ่น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เสาะหากลุ่มสตรีที่มาจากประเทศของคุณ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เรียนไทชีหรือโยคะ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ตัดเย็บเสื้อผ้าหรือทำการฝีมืออื่นๆ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ทำงานในสวน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ขี่จักรยาน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นั่งสมาธิหรือสวดมนต์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พบปะผู้คนในวันพิเศษ</a:t>
            </a:r>
            <a:endParaRPr lang="en-US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US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1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หมายเหตุถึงผู้</a:t>
            </a:r>
            <a:r>
              <a:rPr lang="th-TH" sz="1200" b="1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ดำเนินการอภิปราย</a:t>
            </a:r>
            <a:endParaRPr lang="th" sz="1200" b="1" i="1" u="none" strike="noStrike" dirty="0">
              <a:highlight>
                <a:srgbClr val="000000">
                  <a:alpha val="0"/>
                </a:srgbClr>
              </a:highlight>
              <a:latin typeface="Cordia New" panose="020B0304020202020204" pitchFamily="34" charset="-34"/>
              <a:ea typeface="Cordia New"/>
              <a:cs typeface="Cordia New" panose="020B0304020202020204" pitchFamily="34" charset="-34"/>
            </a:endParaRPr>
          </a:p>
          <a:p>
            <a:pPr rtl="0"/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คุณอาจต้องการเริ่มการหารือนี้ด้วยการแบ่งปันตัวอย่างเหตุการณ์ที่คุณเคยทำในอดีต หรือในปัจจุบันกับสมาชิกในกลุ่ม ซึ่งช่วยทำให้คุณรู้สึกดี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9F44-E7D0-46F6-AE9C-547483CB1705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665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6E700-7D41-4CD7-3F5D-3430C5585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16766-2130-DCE4-5B14-10FF1850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A8DB-B47F-4236-9C33-E85271BC3A5A}" type="datetimeFigureOut">
              <a:rPr lang="en-AU" smtClean="0"/>
              <a:t>19/09/2024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79E35-339B-C741-03AD-388BEFBE8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97F22-4B35-2DDB-D47C-8B707FDAE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CCF6-3EA4-4BBD-9E4C-5D36888713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276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E86AB1-5725-2C7C-43CD-36D5BE2F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24A1A-09B2-440D-9375-54834195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8AE1A-A794-664A-721E-E2D2972A0C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D0A8DB-B47F-4236-9C33-E85271BC3A5A}" type="datetimeFigureOut">
              <a:rPr lang="en-AU" smtClean="0"/>
              <a:t>19/09/2024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B4F3D-C6DA-7CAE-D53E-AFA8EAE51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8DD1A-D649-010D-0EDE-DE38CFD67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D7CCF6-3EA4-4BBD-9E4C-5D36888713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09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C1749F-852F-131F-5D20-EE8C5AAE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" sz="7200" b="1" i="0" u="none" strike="noStrik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การรู้สึกดี</a:t>
            </a:r>
            <a:endParaRPr lang="en-A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F11C1F-549E-9242-3639-79D50B4ABD8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93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4DC0CD-BC3A-632A-D1E9-2AE951929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E2B52-221B-08A8-2356-37942CFABDD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81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E1E8EB-F0B2-38FE-4299-D419101B2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E48E36-0A62-D470-2A52-A5DAFD94DA5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25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986BDA-27F6-0E21-B0BA-E25A629E7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65CA1-82D5-D1A9-718C-ED81385144D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52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57079B-B419-A073-AC61-AE38F193A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D3E142-F73E-4F51-79B3-5F969681ADC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23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6D2350-F06C-6354-48BA-7C87DE3FC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397DB7-C9C5-C634-2514-98516D879D1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19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CEAB84-8302-57CB-8DC3-CF2986D65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8BFC0-A28A-9A46-C5F8-8CA92B5217C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30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74D7FD-A7BF-89D0-0150-508E220C7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AF63AA-F986-9994-2CA9-E2A6CA6DCE3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76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7528A2-3B22-3C5D-8366-A9CC2824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th" sz="4400" b="1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โปรด</a:t>
            </a:r>
            <a:r>
              <a:rPr lang="th-TH" b="1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จำไว้</a:t>
            </a:r>
            <a:r>
              <a:rPr lang="th" sz="4400" b="1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ว่า...</a:t>
            </a:r>
            <a:r>
              <a:rPr lang="en-US" sz="4400" b="1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h" sz="4400" b="1" i="0" u="none" strike="noStrike" dirty="0">
              <a:highlight>
                <a:srgbClr val="000000">
                  <a:alpha val="0"/>
                </a:srgbClr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2246CC-2E04-E849-F72F-B214EA3F8B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72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EB17A5-414F-6586-7D52-B5285284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th" sz="4400" b="1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บริการสนับสนุนท้องถิ่น </a:t>
            </a:r>
            <a:endParaRPr lang="th" sz="4400" b="1" i="0" u="none" strike="noStrike" dirty="0">
              <a:highlight>
                <a:srgbClr val="000000">
                  <a:alpha val="0"/>
                </a:srgbClr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FC07B6-5C35-9BEF-58F5-81172E17861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6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5D1C25-CCE0-A928-6510-9EC51FF8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D6B074-0701-6F15-4D50-4BFBB11D6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6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E03B54-7DD9-842F-2435-89DFF511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D13641-0E33-29D1-6870-292E37E7D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48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B0DFBC-5E66-4084-D74B-79BFB4A09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th" sz="4800" b="1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ร่างกายของฉัน สุขภาพของฉัน</a:t>
            </a:r>
            <a:br>
              <a:rPr lang="th" sz="4800" b="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" sz="2800" b="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ชุดเครื่องมือด้านการศึกษาเกี่ยวกับสุขภาพ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BB17F9-00B3-6E05-92F0-6156BAF0FA8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5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892016-10B1-5E40-8270-2F2026BC4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791535-E777-3E5E-08CD-A73AF0D2B90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08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4F3DAD-4C8D-FECB-27A2-B10C5A3EE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7A1662-7F9E-CD05-D3CC-29DFCB767D9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38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E7EBB9-B53C-FA26-F53C-51FDC3FED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0F8183-7FCE-2580-9A4C-85C6847A363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62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52D511-32FE-2D93-E992-BE4CADA59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262E49-0223-6DAD-BD1B-F13F2FD830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9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65C551-156B-4670-62CE-B58ED5B50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3CEC14-795A-C8FE-23A0-684755F4C61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08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5F28B2-A269-F73D-6ECF-A4D7F819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24D78F-2D44-918D-4528-514A5EF552D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46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2421</Words>
  <Application>Microsoft Office PowerPoint</Application>
  <PresentationFormat>Widescreen</PresentationFormat>
  <Paragraphs>228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Angsana New</vt:lpstr>
      <vt:lpstr>Aptos</vt:lpstr>
      <vt:lpstr>Aptos Display</vt:lpstr>
      <vt:lpstr>Arial</vt:lpstr>
      <vt:lpstr>Cordia New</vt:lpstr>
      <vt:lpstr>Tahoma</vt:lpstr>
      <vt:lpstr>Office Theme</vt:lpstr>
      <vt:lpstr>การรู้สึกดี</vt:lpstr>
      <vt:lpstr>PowerPoint Presentation</vt:lpstr>
      <vt:lpstr>ร่างกายของฉัน สุขภาพของฉัน ชุดเครื่องมือด้านการศึกษาเกี่ยวกับสุขภาพ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โปรดจำไว้ว่า....</vt:lpstr>
      <vt:lpstr>บริการสนับสนุนท้องถิ่น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3</cp:revision>
  <dcterms:created xsi:type="dcterms:W3CDTF">2024-08-29T05:41:21Z</dcterms:created>
  <dcterms:modified xsi:type="dcterms:W3CDTF">2024-09-19T05:52:04Z</dcterms:modified>
</cp:coreProperties>
</file>