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69" autoAdjust="0"/>
  </p:normalViewPr>
  <p:slideViewPr>
    <p:cSldViewPr snapToGrid="0">
      <p:cViewPr varScale="1">
        <p:scale>
          <a:sx n="118" d="100"/>
          <a:sy n="118" d="100"/>
        </p:scale>
        <p:origin x="18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020E60CB-3103-4370-BFE1-591DE314268D}" type="datetimeFigureOut">
              <a:rPr lang="en-AU" smtClean="0"/>
              <a:t>13/08/2024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76111352-63D5-44FA-A091-D9361BA4F363}" type="slidenum">
              <a:rPr lang="en-AU" smtClean="0"/>
              <a:t>‹#›</a:t>
            </a:fld>
            <a:endParaRPr lang="en-AU"/>
          </a:p>
        </p:txBody>
      </p:sp>
    </p:spTree>
    <p:extLst>
      <p:ext uri="{BB962C8B-B14F-4D97-AF65-F5344CB8AC3E}">
        <p14:creationId xmlns:p14="http://schemas.microsoft.com/office/powerpoint/2010/main" val="2620090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Leo tutazungumzia njia za </a:t>
            </a:r>
            <a:r>
              <a:rPr lang="sw-KE" sz="1200" b="1" i="0" noProof="0" dirty="0">
                <a:solidFill>
                  <a:srgbClr val="222222"/>
                </a:solidFill>
                <a:effectLst/>
                <a:latin typeface="+mn-lt"/>
              </a:rPr>
              <a:t>kuhisi</a:t>
            </a:r>
            <a:r>
              <a:rPr lang="sw" sz="1200" b="1" i="0" u="none" strike="noStrike" dirty="0">
                <a:highlight>
                  <a:srgbClr val="000000">
                    <a:alpha val="0"/>
                  </a:srgbClr>
                </a:highlight>
                <a:latin typeface="+mn-lt"/>
              </a:rPr>
              <a:t> vizuri. Tutazungumza juu ya:</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aina tofauti za hisia</a:t>
            </a:r>
          </a:p>
          <a:p>
            <a:pPr marL="120032" indent="-120032" defTabSz="640171" rtl="0">
              <a:buFont typeface="Arial" panose="020B0604020202020204" pitchFamily="34" charset="0"/>
              <a:buChar char="•"/>
              <a:defRPr/>
            </a:pPr>
            <a:r>
              <a:rPr lang="sw" sz="1200" b="0" i="0" u="none" strike="noStrike" dirty="0">
                <a:highlight>
                  <a:srgbClr val="000000">
                    <a:alpha val="0"/>
                  </a:srgbClr>
                </a:highlight>
                <a:latin typeface="+mn-lt"/>
              </a:rPr>
              <a:t>mambo ambayo yanaathiri jinsi tunavyohisi </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jinsi hisia zinavyoweza kuathiri maisha yetu</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mambo ambayo yanaweza kutusaidia kuhisi vizuri.</a:t>
            </a:r>
          </a:p>
          <a:p>
            <a:endParaRPr lang="en-AU" sz="1200" dirty="0">
              <a:latin typeface="+mn-lt"/>
            </a:endParaRPr>
          </a:p>
          <a:p>
            <a:pPr rtl="0"/>
            <a:r>
              <a:rPr lang="sw" sz="1200" b="1" i="0" u="none" strike="noStrike" dirty="0">
                <a:highlight>
                  <a:srgbClr val="000000">
                    <a:alpha val="0"/>
                  </a:srgbClr>
                </a:highlight>
                <a:latin typeface="+mn-lt"/>
              </a:rPr>
              <a:t>Kwa nini tunaongea kuhusu hii leo?</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Watu wana hisia nyingi tofauti, na hiyo ni sawa</a:t>
            </a:r>
            <a:endParaRPr lang="en-AU" sz="1200" strike="sngStrike" dirty="0">
              <a:latin typeface="+mn-lt"/>
            </a:endParaRP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Inaweza kuwa ngumu kuzungumzia hisia zako, haswa ikiwa unajisikia huzuni. Tutazungumzia kwa nini ni hivyo na nini unaweza kufanya juu yake</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Wewe sio peke yako na tunaweza kusaidia. Tutazungumzia nani anaweza kukusaidia.</a:t>
            </a:r>
          </a:p>
          <a:p>
            <a:pPr marL="174683" indent="-174683">
              <a:buFont typeface="Arial" panose="020B0604020202020204" pitchFamily="34" charset="0"/>
              <a:buChar char="•"/>
            </a:pPr>
            <a:endParaRPr lang="en-AU" sz="1200" dirty="0">
              <a:latin typeface="+mn-lt"/>
            </a:endParaRPr>
          </a:p>
          <a:p>
            <a:pPr rtl="0"/>
            <a:r>
              <a:rPr lang="sw" sz="1200" b="1" i="1" u="none" strike="noStrike" dirty="0">
                <a:highlight>
                  <a:srgbClr val="000000">
                    <a:alpha val="0"/>
                  </a:srgbClr>
                </a:highlight>
                <a:latin typeface="+mn-lt"/>
              </a:rPr>
              <a:t>Kumbukumbu ya mwezeshaji</a:t>
            </a:r>
          </a:p>
          <a:p>
            <a:pPr defTabSz="931641" rtl="0">
              <a:defRPr/>
            </a:pPr>
            <a:r>
              <a:rPr lang="sw" sz="1200" b="0" i="1" u="none" strike="noStrike" dirty="0">
                <a:highlight>
                  <a:srgbClr val="000000">
                    <a:alpha val="0"/>
                  </a:srgbClr>
                </a:highlight>
                <a:latin typeface="+mn-lt"/>
              </a:rPr>
              <a:t>Kikao kile kitazingatia mikakati ambayo inaweza kusaidia wakati tunaweza kuhisi vibaya na tunahitaji msaada. </a:t>
            </a:r>
          </a:p>
          <a:p>
            <a:pPr defTabSz="931641" rtl="0">
              <a:defRPr/>
            </a:pPr>
            <a:r>
              <a:rPr lang="sw" sz="1200" b="0" i="1" u="none" strike="noStrike" dirty="0">
                <a:highlight>
                  <a:srgbClr val="000000">
                    <a:alpha val="0"/>
                  </a:srgbClr>
                </a:highlight>
                <a:latin typeface="+mn-lt"/>
              </a:rPr>
              <a:t>Ni muhimu kutambua uzoefu tofauti wa kitamaduni katika chumba na kwamba inaweza kuwa changamoto kusikia na kujadili hisia. Hata hivyo, hiki hakikusudiwi kuwa kikao cha ushauri nasaha. </a:t>
            </a:r>
          </a:p>
          <a:p>
            <a:endParaRPr lang="en-AU" dirty="0"/>
          </a:p>
        </p:txBody>
      </p:sp>
      <p:sp>
        <p:nvSpPr>
          <p:cNvPr id="4" name="Slide Number Placeholder 3"/>
          <p:cNvSpPr>
            <a:spLocks noGrp="1"/>
          </p:cNvSpPr>
          <p:nvPr>
            <p:ph type="sldNum" sz="quarter" idx="5"/>
          </p:nvPr>
        </p:nvSpPr>
        <p:spPr/>
        <p:txBody>
          <a:bodyPr/>
          <a:lstStyle/>
          <a:p>
            <a:fld id="{76111352-63D5-44FA-A091-D9361BA4F363}" type="slidenum">
              <a:rPr lang="en-AU" smtClean="0"/>
              <a:t>1</a:t>
            </a:fld>
            <a:endParaRPr lang="en-AU"/>
          </a:p>
        </p:txBody>
      </p:sp>
    </p:spTree>
    <p:extLst>
      <p:ext uri="{BB962C8B-B14F-4D97-AF65-F5344CB8AC3E}">
        <p14:creationId xmlns:p14="http://schemas.microsoft.com/office/powerpoint/2010/main" val="4159664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Kumbuka mambo ambayo ulipenda kufanya zamani na yalikufurahisha. Anza kufanya tena. </a:t>
            </a:r>
          </a:p>
          <a:p>
            <a:endParaRPr lang="en-AU" sz="1200" b="0" dirty="0">
              <a:latin typeface="+mn-lt"/>
            </a:endParaRPr>
          </a:p>
          <a:p>
            <a:pPr rtl="0"/>
            <a:r>
              <a:rPr lang="sw" sz="1200" b="0" i="0" u="none" strike="noStrike" dirty="0">
                <a:highlight>
                  <a:srgbClr val="000000">
                    <a:alpha val="0"/>
                  </a:srgbClr>
                </a:highlight>
                <a:latin typeface="+mn-lt"/>
              </a:rPr>
              <a:t>Mifano ya mambo unayoweza kufanya:</a:t>
            </a:r>
            <a:endParaRPr lang="en-US" sz="1200" b="0" dirty="0">
              <a:latin typeface="+mn-lt"/>
            </a:endParaRPr>
          </a:p>
          <a:p>
            <a:pPr marL="120032" indent="-120032" rtl="0">
              <a:buFont typeface="Arial" panose="020B0604020202020204" pitchFamily="34" charset="0"/>
              <a:buChar char="•"/>
            </a:pPr>
            <a:r>
              <a:rPr lang="sw" sz="1200" b="0" i="0" u="none" strike="noStrike" dirty="0">
                <a:highlight>
                  <a:srgbClr val="000000">
                    <a:alpha val="0"/>
                  </a:srgbClr>
                </a:highlight>
                <a:latin typeface="+mn-lt"/>
              </a:rPr>
              <a:t>tembelea masoko ya mtaani </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pata kikundi cha wanawake kutoka nchi yako</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fanya mazoezi kam vile tai chi au yoga</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shona au fanya miradi ya ufundi</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shughulikia bustani </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endesha baisikeli </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tafakari au fanya sali </a:t>
            </a:r>
          </a:p>
          <a:p>
            <a:pPr marL="120032" indent="-120032" rtl="0">
              <a:buFont typeface="Arial" panose="020B0604020202020204" pitchFamily="34" charset="0"/>
              <a:buChar char="•"/>
            </a:pPr>
            <a:r>
              <a:rPr lang="sw" sz="1200" b="0" i="0" u="none" strike="noStrike" baseline="0" dirty="0">
                <a:highlight>
                  <a:srgbClr val="000000">
                    <a:alpha val="0"/>
                  </a:srgbClr>
                </a:highlight>
                <a:latin typeface="+mn-lt"/>
              </a:rPr>
              <a:t>kutana na watu kwa siku maalum.</a:t>
            </a:r>
            <a:endParaRPr lang="en-US" sz="1200" dirty="0">
              <a:latin typeface="+mn-lt"/>
            </a:endParaRPr>
          </a:p>
          <a:p>
            <a:endParaRPr lang="en-US" sz="1200" dirty="0">
              <a:latin typeface="+mn-lt"/>
            </a:endParaRPr>
          </a:p>
          <a:p>
            <a:pPr rtl="0"/>
            <a:r>
              <a:rPr lang="sw" sz="1200" b="1" i="1" u="none" strike="noStrike" dirty="0">
                <a:highlight>
                  <a:srgbClr val="000000">
                    <a:alpha val="0"/>
                  </a:srgbClr>
                </a:highlight>
                <a:latin typeface="+mn-lt"/>
              </a:rPr>
              <a:t>Kumbukumbu ya mwezeshaji</a:t>
            </a:r>
          </a:p>
          <a:p>
            <a:pPr rtl="0"/>
            <a:r>
              <a:rPr lang="sw" sz="1200" b="0" i="1" u="none" strike="noStrike" dirty="0">
                <a:highlight>
                  <a:srgbClr val="000000">
                    <a:alpha val="0"/>
                  </a:srgbClr>
                </a:highlight>
                <a:latin typeface="+mn-lt"/>
              </a:rPr>
              <a:t>Labda utapenda kuanza mazungumzo hayo kwa kushirikiana na kikundi mfano wa kile ulichofanya zamani au kufanya sasa ambacho kinakusaidia kujisikia vizuri.</a:t>
            </a:r>
          </a:p>
          <a:p>
            <a:endParaRPr lang="en-AU" dirty="0"/>
          </a:p>
        </p:txBody>
      </p:sp>
      <p:sp>
        <p:nvSpPr>
          <p:cNvPr id="4" name="Slide Number Placeholder 3"/>
          <p:cNvSpPr>
            <a:spLocks noGrp="1"/>
          </p:cNvSpPr>
          <p:nvPr>
            <p:ph type="sldNum" sz="quarter" idx="5"/>
          </p:nvPr>
        </p:nvSpPr>
        <p:spPr/>
        <p:txBody>
          <a:bodyPr/>
          <a:lstStyle/>
          <a:p>
            <a:fld id="{76111352-63D5-44FA-A091-D9361BA4F363}" type="slidenum">
              <a:rPr lang="en-AU" smtClean="0"/>
              <a:t>10</a:t>
            </a:fld>
            <a:endParaRPr lang="en-AU"/>
          </a:p>
        </p:txBody>
      </p:sp>
    </p:spTree>
    <p:extLst>
      <p:ext uri="{BB962C8B-B14F-4D97-AF65-F5344CB8AC3E}">
        <p14:creationId xmlns:p14="http://schemas.microsoft.com/office/powerpoint/2010/main" val="3454225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sw" sz="1200" b="1" i="0" u="none" strike="noStrike" baseline="0" dirty="0">
                <a:highlight>
                  <a:srgbClr val="000000">
                    <a:alpha val="0"/>
                  </a:srgbClr>
                </a:highlight>
                <a:latin typeface="+mn-lt"/>
              </a:rPr>
              <a:t>Mazoezi, usingizi na vyakula vyenye afya itasaidia mwili na akili yako kuwa yenye nguvu.</a:t>
            </a:r>
            <a:endParaRPr lang="en-US" sz="1200" b="1" strike="sngStrike" baseline="0" dirty="0">
              <a:latin typeface="+mn-lt"/>
            </a:endParaRPr>
          </a:p>
          <a:p>
            <a:pPr defTabSz="931641">
              <a:defRPr/>
            </a:pPr>
            <a:endParaRPr lang="en-US" sz="1200" b="1" baseline="0" dirty="0">
              <a:latin typeface="+mn-lt"/>
            </a:endParaRPr>
          </a:p>
          <a:p>
            <a:pPr defTabSz="931641" rtl="0">
              <a:defRPr/>
            </a:pPr>
            <a:r>
              <a:rPr lang="sw" sz="1200" b="1" i="0" u="none" strike="noStrike" dirty="0">
                <a:highlight>
                  <a:srgbClr val="000000">
                    <a:alpha val="0"/>
                  </a:srgbClr>
                </a:highlight>
                <a:latin typeface="+mn-lt"/>
              </a:rPr>
              <a:t>Fanya mazoezi</a:t>
            </a:r>
            <a:r>
              <a:rPr lang="sw" sz="1200" b="0" i="0" u="none" strike="noStrike" dirty="0">
                <a:highlight>
                  <a:srgbClr val="000000">
                    <a:alpha val="0"/>
                  </a:srgbClr>
                </a:highlight>
                <a:latin typeface="+mn-lt"/>
              </a:rPr>
              <a:t> kwa dakika 30 kila siku kusaidia akili na mwili wako kuwa wenye nguvu. Kufanya mazoezi hutoa kemikali nzuri mwilini ili kufanya ujisikie vizuri.</a:t>
            </a:r>
          </a:p>
          <a:p>
            <a:pPr defTabSz="931641" rtl="0">
              <a:defRPr/>
            </a:pPr>
            <a:r>
              <a:rPr lang="sw" sz="1200" b="0" i="0" u="none" strike="noStrike" dirty="0">
                <a:highlight>
                  <a:srgbClr val="000000">
                    <a:alpha val="0"/>
                  </a:srgbClr>
                </a:highlight>
                <a:latin typeface="+mn-lt"/>
              </a:rPr>
              <a:t>Kwa mfano:</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tembea kwa maduka badala ya kuendesha gari au kupanda usafiri wa umma, ikiwezekana</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shusha kwenye vituo moja au mbili mapema au simamisha gari mbali zaidi</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simama ili upate kitu badala ya kuomba mtu apitishie</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cheza na watoto wako </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tafuta na jaribu kilabu cha mazoezi ya mwili au michezo.</a:t>
            </a:r>
          </a:p>
          <a:p>
            <a:pPr marL="465821" lvl="1" defTabSz="931641">
              <a:defRPr/>
            </a:pPr>
            <a:endParaRPr lang="en-US" sz="1200" dirty="0">
              <a:latin typeface="+mn-lt"/>
            </a:endParaRPr>
          </a:p>
          <a:p>
            <a:pPr rtl="0"/>
            <a:r>
              <a:rPr lang="sw" sz="1200" b="1" i="0" u="none" strike="noStrike" dirty="0">
                <a:highlight>
                  <a:srgbClr val="000000">
                    <a:alpha val="0"/>
                  </a:srgbClr>
                </a:highlight>
                <a:latin typeface="+mn-lt"/>
              </a:rPr>
              <a:t>Lala</a:t>
            </a:r>
            <a:r>
              <a:rPr lang="sw" sz="1200" b="0" i="0" u="none" strike="noStrike" dirty="0">
                <a:highlight>
                  <a:srgbClr val="000000">
                    <a:alpha val="0"/>
                  </a:srgbClr>
                </a:highlight>
                <a:latin typeface="+mn-lt"/>
              </a:rPr>
              <a:t> kwa masaa 7 hadi 8 usiku ili kujisikia vizuri, kuwa na nguvu zaidi na fikiria wazi zaidi.</a:t>
            </a:r>
          </a:p>
          <a:p>
            <a:pPr rtl="0"/>
            <a:r>
              <a:rPr lang="sw" sz="1200" b="0" i="0" u="none" strike="noStrike" dirty="0">
                <a:highlight>
                  <a:srgbClr val="000000">
                    <a:alpha val="0"/>
                  </a:srgbClr>
                </a:highlight>
                <a:latin typeface="+mn-lt"/>
              </a:rPr>
              <a:t>Ikiwa una wasiwasi au huzuni, inaweza kuwa ngumu kupata usingizi wa kutosha. </a:t>
            </a:r>
          </a:p>
          <a:p>
            <a:pPr rtl="0"/>
            <a:r>
              <a:rPr lang="sw" sz="1200" b="0" i="0" u="none" strike="noStrike" dirty="0">
                <a:highlight>
                  <a:srgbClr val="000000">
                    <a:alpha val="0"/>
                  </a:srgbClr>
                </a:highlight>
                <a:latin typeface="+mn-lt"/>
              </a:rPr>
              <a:t>Ikiwa una shida ya kulala:</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nenda kitandani wakati mmoja kila usiku na amka kwa wakati mmoja kila siku</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oga kwenye bafu kabla ya kwenda kulala</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kunywa kinywaji cha joto kabla ya kwenda kulala - lakini bila kafeini au sukari!</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pumua kwa kina au fanya tafakari.</a:t>
            </a:r>
            <a:endParaRPr lang="en-US" sz="1200" strike="sngStrike" baseline="0" dirty="0">
              <a:latin typeface="+mn-lt"/>
            </a:endParaRPr>
          </a:p>
          <a:p>
            <a:pPr rtl="0"/>
            <a:r>
              <a:rPr lang="sw" sz="1200" b="0" i="0" u="none" strike="noStrike" baseline="0" dirty="0">
                <a:highlight>
                  <a:srgbClr val="000000">
                    <a:alpha val="0"/>
                  </a:srgbClr>
                </a:highlight>
                <a:latin typeface="+mn-lt"/>
              </a:rPr>
              <a:t>Kama huwezi kulala, basi amka na fanya kitu unachopenda kwa dakika 30 ndipo jaribu kurudi kulala.</a:t>
            </a:r>
          </a:p>
          <a:p>
            <a:endParaRPr lang="en-US" sz="1200" baseline="0" dirty="0">
              <a:latin typeface="+mn-lt"/>
            </a:endParaRPr>
          </a:p>
          <a:p>
            <a:pPr rtl="0"/>
            <a:r>
              <a:rPr lang="sw" sz="1200" b="1" i="0" u="none" strike="noStrike" baseline="0" dirty="0">
                <a:highlight>
                  <a:srgbClr val="000000">
                    <a:alpha val="0"/>
                  </a:srgbClr>
                </a:highlight>
                <a:latin typeface="+mn-lt"/>
              </a:rPr>
              <a:t>Kula </a:t>
            </a:r>
            <a:r>
              <a:rPr lang="sw" sz="1200" b="0" i="0" u="none" strike="noStrike" baseline="0" dirty="0">
                <a:highlight>
                  <a:srgbClr val="000000">
                    <a:alpha val="0"/>
                  </a:srgbClr>
                </a:highlight>
                <a:latin typeface="+mn-lt"/>
              </a:rPr>
              <a:t>vyakula vyenye afya kupata nguvu zaidi na kujisikia vizuri. Kula chakula kama: </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nyama, samaki, mayai, tofu</a:t>
            </a:r>
          </a:p>
          <a:p>
            <a:pPr marL="120032" indent="-120032" rtl="0">
              <a:buFont typeface="Arial" panose="020B0604020202020204" pitchFamily="34" charset="0"/>
              <a:buChar char="•"/>
            </a:pPr>
            <a:r>
              <a:rPr lang="sw" sz="1200" b="0" i="0" u="none" strike="noStrike" baseline="0" dirty="0">
                <a:highlight>
                  <a:srgbClr val="000000">
                    <a:alpha val="0"/>
                  </a:srgbClr>
                </a:highlight>
                <a:latin typeface="+mn-lt"/>
              </a:rPr>
              <a:t>mbogamboga na matunda</a:t>
            </a:r>
          </a:p>
          <a:p>
            <a:pPr marL="120032" indent="-120032" rtl="0">
              <a:buFont typeface="Arial" panose="020B0604020202020204" pitchFamily="34" charset="0"/>
              <a:buChar char="•"/>
            </a:pPr>
            <a:r>
              <a:rPr lang="sw" sz="1200" b="0" i="0" u="none" strike="noStrike" baseline="0" dirty="0">
                <a:highlight>
                  <a:srgbClr val="000000">
                    <a:alpha val="0"/>
                  </a:srgbClr>
                </a:highlight>
                <a:latin typeface="+mn-lt"/>
              </a:rPr>
              <a:t>mchele, mkate, tambi, couscous, na nafaka</a:t>
            </a:r>
          </a:p>
          <a:p>
            <a:pPr marL="120032" indent="-120032" rtl="0">
              <a:buFont typeface="Arial" panose="020B0604020202020204" pitchFamily="34" charset="0"/>
              <a:buChar char="•"/>
            </a:pPr>
            <a:r>
              <a:rPr lang="sw" sz="1200" b="0" i="0" u="none" strike="noStrike" baseline="0" dirty="0">
                <a:highlight>
                  <a:srgbClr val="000000">
                    <a:alpha val="0"/>
                  </a:srgbClr>
                </a:highlight>
                <a:latin typeface="+mn-lt"/>
              </a:rPr>
              <a:t>maziwa, jibini, maziwa mtindi</a:t>
            </a:r>
          </a:p>
          <a:p>
            <a:pPr marL="120032" indent="-120032" rtl="0">
              <a:buFont typeface="Arial" panose="020B0604020202020204" pitchFamily="34" charset="0"/>
              <a:buChar char="•"/>
            </a:pPr>
            <a:r>
              <a:rPr lang="sw" sz="1200" b="0" i="0" u="none" strike="noStrike" baseline="0" dirty="0">
                <a:highlight>
                  <a:srgbClr val="000000">
                    <a:alpha val="0"/>
                  </a:srgbClr>
                </a:highlight>
                <a:latin typeface="+mn-lt"/>
              </a:rPr>
              <a:t>mafuta mazuri, kama parachichi, mafuta ya mzeituni, karanga</a:t>
            </a:r>
          </a:p>
          <a:p>
            <a:pPr marL="120032" indent="-120032" rtl="0">
              <a:buFont typeface="Arial" panose="020B0604020202020204" pitchFamily="34" charset="0"/>
              <a:buChar char="•"/>
            </a:pPr>
            <a:r>
              <a:rPr lang="sw" sz="1200" b="0" i="0" u="none" strike="noStrike" baseline="0" dirty="0">
                <a:highlight>
                  <a:srgbClr val="000000">
                    <a:alpha val="0"/>
                  </a:srgbClr>
                </a:highlight>
                <a:latin typeface="+mn-lt"/>
              </a:rPr>
              <a:t>maji mengi.</a:t>
            </a:r>
          </a:p>
          <a:p>
            <a:pPr rtl="0"/>
            <a:r>
              <a:rPr lang="sw" sz="1200" b="0" i="0" u="none" strike="noStrike" dirty="0">
                <a:highlight>
                  <a:srgbClr val="000000">
                    <a:alpha val="0"/>
                  </a:srgbClr>
                </a:highlight>
                <a:latin typeface="+mn-lt"/>
              </a:rPr>
              <a:t>Kahawa, kola na vinywaji vyenye sukari nyingi zinaweza kuwa na athari mbaya kwa afya yako. Kunywa vinywaji hivi kwa kiasi kidogo. Epuka pombe na dawa za kulevya. Daktari wako anaweza kukusaidia kama unahitaji kuelewa madhara ya hivi. </a:t>
            </a:r>
          </a:p>
          <a:p>
            <a:endParaRPr lang="en-AU" sz="1200" dirty="0">
              <a:latin typeface="+mn-lt"/>
            </a:endParaRPr>
          </a:p>
          <a:p>
            <a:pPr rtl="0"/>
            <a:r>
              <a:rPr lang="sw" sz="1200" b="1" i="1" u="none" strike="noStrike" dirty="0">
                <a:highlight>
                  <a:srgbClr val="000000">
                    <a:alpha val="0"/>
                  </a:srgbClr>
                </a:highlight>
                <a:latin typeface="+mn-lt"/>
              </a:rPr>
              <a:t>Maswali ya mwezeshaji </a:t>
            </a:r>
          </a:p>
          <a:p>
            <a:pPr rtl="0"/>
            <a:r>
              <a:rPr lang="sw" sz="1200" b="0" i="1" u="none" strike="noStrike" dirty="0">
                <a:highlight>
                  <a:srgbClr val="000000">
                    <a:alpha val="0"/>
                  </a:srgbClr>
                </a:highlight>
                <a:latin typeface="+mn-lt"/>
              </a:rPr>
              <a:t>Katika nchi yako ya nyumbani: ulifanya mazoezi zaidi? Je, ulilala vizuri? Je, ulikula vyakula vyenye afya bora?</a:t>
            </a:r>
          </a:p>
          <a:p>
            <a:endParaRPr lang="en-AU" dirty="0"/>
          </a:p>
          <a:p>
            <a:endParaRPr lang="en-AU" dirty="0"/>
          </a:p>
        </p:txBody>
      </p:sp>
      <p:sp>
        <p:nvSpPr>
          <p:cNvPr id="4" name="Slide Number Placeholder 3"/>
          <p:cNvSpPr>
            <a:spLocks noGrp="1"/>
          </p:cNvSpPr>
          <p:nvPr>
            <p:ph type="sldNum" sz="quarter" idx="5"/>
          </p:nvPr>
        </p:nvSpPr>
        <p:spPr/>
        <p:txBody>
          <a:bodyPr/>
          <a:lstStyle/>
          <a:p>
            <a:fld id="{76111352-63D5-44FA-A091-D9361BA4F363}" type="slidenum">
              <a:rPr lang="en-AU" smtClean="0"/>
              <a:t>11</a:t>
            </a:fld>
            <a:endParaRPr lang="en-AU"/>
          </a:p>
        </p:txBody>
      </p:sp>
    </p:spTree>
    <p:extLst>
      <p:ext uri="{BB962C8B-B14F-4D97-AF65-F5344CB8AC3E}">
        <p14:creationId xmlns:p14="http://schemas.microsoft.com/office/powerpoint/2010/main" val="268236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baseline="0" dirty="0">
                <a:highlight>
                  <a:srgbClr val="000000">
                    <a:alpha val="0"/>
                  </a:srgbClr>
                </a:highlight>
                <a:latin typeface="+mn-lt"/>
              </a:rPr>
              <a:t>Ikiwa unafanya shughuli au kujiunga na kikundi katika jamii yako, inaweza kukusaidia kujisikia vizuri na chanya zaidi.</a:t>
            </a:r>
          </a:p>
          <a:p>
            <a:pPr rtl="0"/>
            <a:r>
              <a:rPr lang="sw" sz="1200" b="0" i="0" u="none" strike="noStrike" baseline="0" dirty="0">
                <a:highlight>
                  <a:srgbClr val="000000">
                    <a:alpha val="0"/>
                  </a:srgbClr>
                </a:highlight>
                <a:latin typeface="+mn-lt"/>
              </a:rPr>
              <a:t>Unaweza pia:</a:t>
            </a:r>
            <a:endParaRPr lang="en-US" sz="1200" b="1" i="0" baseline="0" dirty="0">
              <a:latin typeface="+mn-lt"/>
            </a:endParaRPr>
          </a:p>
          <a:p>
            <a:pPr marL="120032" indent="-120032" rtl="0">
              <a:buFont typeface="Arial" panose="020B0604020202020204" pitchFamily="34" charset="0"/>
              <a:buChar char="•"/>
            </a:pPr>
            <a:r>
              <a:rPr lang="sw" sz="1200" b="0" i="0" u="none" strike="noStrike" baseline="0" dirty="0">
                <a:highlight>
                  <a:srgbClr val="000000">
                    <a:alpha val="0"/>
                  </a:srgbClr>
                </a:highlight>
                <a:latin typeface="+mn-lt"/>
              </a:rPr>
              <a:t>kujifunza ujuzi mpya au jaribu kitu tofauti</a:t>
            </a:r>
          </a:p>
          <a:p>
            <a:pPr marL="120032" indent="-120032" rtl="0">
              <a:buFont typeface="Arial" panose="020B0604020202020204" pitchFamily="34" charset="0"/>
              <a:buChar char="•"/>
            </a:pPr>
            <a:r>
              <a:rPr lang="sw" sz="1200" b="0" i="0" u="none" strike="noStrike" baseline="0" dirty="0">
                <a:highlight>
                  <a:srgbClr val="000000">
                    <a:alpha val="0"/>
                  </a:srgbClr>
                </a:highlight>
                <a:latin typeface="+mn-lt"/>
              </a:rPr>
              <a:t>kupata marafiki mapya </a:t>
            </a:r>
          </a:p>
          <a:p>
            <a:pPr marL="120032" indent="-120032" rtl="0">
              <a:buFont typeface="Arial" panose="020B0604020202020204" pitchFamily="34" charset="0"/>
              <a:buChar char="•"/>
            </a:pPr>
            <a:r>
              <a:rPr lang="sw" sz="1200" b="0" i="0" u="none" strike="noStrike" baseline="0" dirty="0">
                <a:highlight>
                  <a:srgbClr val="000000">
                    <a:alpha val="0"/>
                  </a:srgbClr>
                </a:highlight>
                <a:latin typeface="+mn-lt"/>
              </a:rPr>
              <a:t>kusaidia watu wengine</a:t>
            </a:r>
          </a:p>
          <a:p>
            <a:pPr marL="120032" indent="-120032" defTabSz="640171" rtl="0">
              <a:buFont typeface="Arial" panose="020B0604020202020204" pitchFamily="34" charset="0"/>
              <a:buChar char="•"/>
              <a:defRPr/>
            </a:pPr>
            <a:r>
              <a:rPr lang="sw" sz="1200" b="0" i="0" u="none" strike="noStrike" baseline="0" dirty="0">
                <a:highlight>
                  <a:srgbClr val="000000">
                    <a:alpha val="0"/>
                  </a:srgbClr>
                </a:highlight>
                <a:latin typeface="+mn-lt"/>
              </a:rPr>
              <a:t>kufurahia.</a:t>
            </a:r>
          </a:p>
          <a:p>
            <a:endParaRPr lang="en-US" sz="1200" b="0" i="0" strike="noStrike" baseline="0" dirty="0">
              <a:latin typeface="+mn-lt"/>
            </a:endParaRPr>
          </a:p>
          <a:p>
            <a:pPr defTabSz="931641" rtl="0">
              <a:defRPr/>
            </a:pPr>
            <a:r>
              <a:rPr lang="sw" sz="1200" b="1" i="0" u="none" strike="noStrike" dirty="0">
                <a:highlight>
                  <a:srgbClr val="000000">
                    <a:alpha val="0"/>
                  </a:srgbClr>
                </a:highlight>
                <a:latin typeface="+mn-lt"/>
              </a:rPr>
              <a:t>Ikiwa unajisikia wasiwasi au hofu, anza polepole:</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muulize mtu anayeendesha kikundi kuelezea kile kinachotokea katika kikundi na kutunza wewe </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nenda kwenye kikundi na usikilize tu - sio lazima useme chochote</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jaribu, lakini ikiwa hupendi, unaweza kuondoka wakati wowote</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muulize rafiki au mwanafamilia aje nawe. </a:t>
            </a:r>
          </a:p>
          <a:p>
            <a:pPr defTabSz="931641">
              <a:defRPr/>
            </a:pPr>
            <a:endParaRPr lang="en-AU" sz="1200" i="0" strike="noStrike" dirty="0">
              <a:latin typeface="+mn-lt"/>
            </a:endParaRPr>
          </a:p>
          <a:p>
            <a:pPr defTabSz="931641" rtl="0">
              <a:defRPr/>
            </a:pPr>
            <a:r>
              <a:rPr lang="sw" sz="1200" b="0" i="0" u="none" strike="noStrike" baseline="0" dirty="0">
                <a:highlight>
                  <a:srgbClr val="000000">
                    <a:alpha val="0"/>
                  </a:srgbClr>
                </a:highlight>
                <a:latin typeface="+mn-lt"/>
              </a:rPr>
              <a:t>Mahali ambapo unaweza kupata vikundi ni pamoja na:</a:t>
            </a:r>
          </a:p>
          <a:p>
            <a:pPr marL="120032" indent="-120032" defTabSz="931641" rtl="0">
              <a:buFont typeface="Arial" panose="020B0604020202020204" pitchFamily="34" charset="0"/>
              <a:buChar char="•"/>
              <a:defRPr/>
            </a:pPr>
            <a:r>
              <a:rPr lang="sw" sz="1200" b="0" i="0" u="none" strike="noStrike" baseline="0" dirty="0">
                <a:highlight>
                  <a:srgbClr val="000000">
                    <a:alpha val="0"/>
                  </a:srgbClr>
                </a:highlight>
                <a:latin typeface="+mn-lt"/>
              </a:rPr>
              <a:t>nyumba za jirani</a:t>
            </a:r>
          </a:p>
          <a:p>
            <a:pPr marL="120032" indent="-120032" defTabSz="931641" rtl="0">
              <a:buFont typeface="Arial" panose="020B0604020202020204" pitchFamily="34" charset="0"/>
              <a:buChar char="•"/>
              <a:defRPr/>
            </a:pPr>
            <a:r>
              <a:rPr lang="sw" sz="1200" b="0" i="0" u="none" strike="noStrike" baseline="0" dirty="0">
                <a:highlight>
                  <a:srgbClr val="000000">
                    <a:alpha val="0"/>
                  </a:srgbClr>
                </a:highlight>
                <a:latin typeface="+mn-lt"/>
              </a:rPr>
              <a:t>vituo vya jamii</a:t>
            </a:r>
          </a:p>
          <a:p>
            <a:pPr marL="120032" indent="-120032" defTabSz="931641" rtl="0">
              <a:buFont typeface="Arial" panose="020B0604020202020204" pitchFamily="34" charset="0"/>
              <a:buChar char="•"/>
              <a:defRPr/>
            </a:pPr>
            <a:r>
              <a:rPr lang="sw" sz="1200" b="0" i="0" u="none" strike="noStrike" baseline="0" dirty="0">
                <a:highlight>
                  <a:srgbClr val="000000">
                    <a:alpha val="0"/>
                  </a:srgbClr>
                </a:highlight>
                <a:latin typeface="+mn-lt"/>
              </a:rPr>
              <a:t>shule za mitaa</a:t>
            </a:r>
          </a:p>
          <a:p>
            <a:pPr marL="120032" indent="-120032" defTabSz="931641" rtl="0">
              <a:buFont typeface="Arial" panose="020B0604020202020204" pitchFamily="34" charset="0"/>
              <a:buChar char="•"/>
              <a:defRPr/>
            </a:pPr>
            <a:r>
              <a:rPr lang="sw" sz="1200" b="0" i="0" u="none" strike="noStrike" baseline="0" dirty="0">
                <a:highlight>
                  <a:srgbClr val="000000">
                    <a:alpha val="0"/>
                  </a:srgbClr>
                </a:highlight>
                <a:latin typeface="+mn-lt"/>
              </a:rPr>
              <a:t>vilabu na vituo vya michezo </a:t>
            </a:r>
          </a:p>
          <a:p>
            <a:pPr marL="120032" indent="-120032" defTabSz="931641" rtl="0">
              <a:buFont typeface="Arial" panose="020B0604020202020204" pitchFamily="34" charset="0"/>
              <a:buChar char="•"/>
              <a:defRPr/>
            </a:pPr>
            <a:r>
              <a:rPr lang="sw" sz="1200" b="0" i="0" u="none" strike="noStrike" baseline="0" dirty="0">
                <a:highlight>
                  <a:srgbClr val="000000">
                    <a:alpha val="0"/>
                  </a:srgbClr>
                </a:highlight>
                <a:latin typeface="+mn-lt"/>
              </a:rPr>
              <a:t>mashirika ya tamaduni </a:t>
            </a:r>
          </a:p>
          <a:p>
            <a:pPr marL="120032" indent="-120032" defTabSz="931641" rtl="0">
              <a:buFont typeface="Arial" panose="020B0604020202020204" pitchFamily="34" charset="0"/>
              <a:buChar char="•"/>
              <a:defRPr/>
            </a:pPr>
            <a:r>
              <a:rPr lang="sw" sz="1200" b="0" i="0" u="none" strike="noStrike" baseline="0" dirty="0">
                <a:highlight>
                  <a:srgbClr val="000000">
                    <a:alpha val="0"/>
                  </a:srgbClr>
                </a:highlight>
                <a:latin typeface="+mn-lt"/>
              </a:rPr>
              <a:t>taasisi za kidini </a:t>
            </a:r>
          </a:p>
          <a:p>
            <a:pPr marL="120032" indent="-120032" defTabSz="931641" rtl="0">
              <a:buFont typeface="Arial" panose="020B0604020202020204" pitchFamily="34" charset="0"/>
              <a:buChar char="•"/>
              <a:defRPr/>
            </a:pPr>
            <a:r>
              <a:rPr lang="sw" sz="1200" b="0" i="0" u="none" strike="noStrike" noProof="0" dirty="0">
                <a:highlight>
                  <a:srgbClr val="000000">
                    <a:alpha val="0"/>
                  </a:srgbClr>
                </a:highlight>
                <a:latin typeface="+mn-lt"/>
              </a:rPr>
              <a:t>gazeti la mtaani lina taarifa kuhusu vikundi vya mtaani.</a:t>
            </a:r>
            <a:endParaRPr lang="en-US" sz="1200" b="0" i="0" baseline="0" dirty="0">
              <a:latin typeface="+mn-lt"/>
            </a:endParaRPr>
          </a:p>
          <a:p>
            <a:endParaRPr lang="en-US" baseline="0" dirty="0"/>
          </a:p>
          <a:p>
            <a:endParaRPr lang="en-AU" dirty="0"/>
          </a:p>
        </p:txBody>
      </p:sp>
      <p:sp>
        <p:nvSpPr>
          <p:cNvPr id="4" name="Slide Number Placeholder 3"/>
          <p:cNvSpPr>
            <a:spLocks noGrp="1"/>
          </p:cNvSpPr>
          <p:nvPr>
            <p:ph type="sldNum" sz="quarter" idx="5"/>
          </p:nvPr>
        </p:nvSpPr>
        <p:spPr/>
        <p:txBody>
          <a:bodyPr/>
          <a:lstStyle/>
          <a:p>
            <a:fld id="{76111352-63D5-44FA-A091-D9361BA4F363}" type="slidenum">
              <a:rPr lang="en-AU" smtClean="0"/>
              <a:t>12</a:t>
            </a:fld>
            <a:endParaRPr lang="en-AU"/>
          </a:p>
        </p:txBody>
      </p:sp>
    </p:spTree>
    <p:extLst>
      <p:ext uri="{BB962C8B-B14F-4D97-AF65-F5344CB8AC3E}">
        <p14:creationId xmlns:p14="http://schemas.microsoft.com/office/powerpoint/2010/main" val="91202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sw" sz="1200" b="1" i="0" u="none" strike="noStrike" dirty="0">
                <a:highlight>
                  <a:srgbClr val="000000">
                    <a:alpha val="0"/>
                  </a:srgbClr>
                </a:highlight>
                <a:latin typeface="+mn-lt"/>
              </a:rPr>
              <a:t>Kujisikia vibaya kunaweza kuwa sehemu ya kawaida ya maisha. Lakini ikiwa hautaacha kujisikia vibaya, kunaweza kuwa shida. </a:t>
            </a:r>
          </a:p>
          <a:p>
            <a:pPr defTabSz="931641" rtl="0">
              <a:defRPr/>
            </a:pPr>
            <a:r>
              <a:rPr lang="sw" sz="1200" b="0" i="0" u="none" strike="noStrike" dirty="0">
                <a:highlight>
                  <a:srgbClr val="000000">
                    <a:alpha val="0"/>
                  </a:srgbClr>
                </a:highlight>
                <a:latin typeface="+mn-lt"/>
              </a:rPr>
              <a:t>Wakati unapoendelea kuhisi wasiwasi, hasira, hofu au huzuni, umtembelee daktari. </a:t>
            </a:r>
            <a:endParaRPr lang="en-US" sz="1200" b="1" dirty="0">
              <a:latin typeface="+mn-lt"/>
            </a:endParaRPr>
          </a:p>
          <a:p>
            <a:endParaRPr lang="en-US" sz="1200" b="1" dirty="0">
              <a:latin typeface="+mn-lt"/>
            </a:endParaRPr>
          </a:p>
          <a:p>
            <a:pPr rtl="0"/>
            <a:r>
              <a:rPr lang="sw" sz="1200" b="1" i="0" u="none" strike="noStrike" dirty="0">
                <a:highlight>
                  <a:srgbClr val="000000">
                    <a:alpha val="0"/>
                  </a:srgbClr>
                </a:highlight>
                <a:latin typeface="+mn-lt"/>
              </a:rPr>
              <a:t>Daktari atafanya nini?</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Daktari </a:t>
            </a:r>
            <a:r>
              <a:rPr lang="sw-KE" sz="1200" b="0" i="0" noProof="0" dirty="0">
                <a:solidFill>
                  <a:srgbClr val="222222"/>
                </a:solidFill>
                <a:effectLst/>
                <a:latin typeface="+mn-lt"/>
              </a:rPr>
              <a:t>atakuuliza</a:t>
            </a:r>
            <a:r>
              <a:rPr lang="en-PH" sz="1200" b="0" i="0" dirty="0">
                <a:solidFill>
                  <a:srgbClr val="222222"/>
                </a:solidFill>
                <a:effectLst/>
                <a:latin typeface="+mn-lt"/>
              </a:rPr>
              <a:t> </a:t>
            </a:r>
            <a:r>
              <a:rPr lang="sw-KE" sz="1200" b="0" i="0" noProof="0" dirty="0">
                <a:solidFill>
                  <a:srgbClr val="222222"/>
                </a:solidFill>
                <a:effectLst/>
                <a:latin typeface="+mn-lt"/>
              </a:rPr>
              <a:t>uelezee</a:t>
            </a:r>
            <a:r>
              <a:rPr lang="sw" sz="1200" b="0" i="0" u="none" strike="noStrike" dirty="0">
                <a:highlight>
                  <a:srgbClr val="000000">
                    <a:alpha val="0"/>
                  </a:srgbClr>
                </a:highlight>
                <a:latin typeface="+mn-lt"/>
              </a:rPr>
              <a:t> jinsi unavyohisi</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Daktari anaweza kufanya vipimo ili kuangalia ikiwa una ugonjwa wa mwili</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Kama daktari anaona unahitaji msaada kwa hisia zako mbaya, atakupa chaguzi za matibabu.</a:t>
            </a:r>
          </a:p>
          <a:p>
            <a:pPr rtl="0"/>
            <a:r>
              <a:rPr lang="sw" sz="1200" b="0" i="0" u="none" strike="noStrike" dirty="0">
                <a:highlight>
                  <a:srgbClr val="000000">
                    <a:alpha val="0"/>
                  </a:srgbClr>
                </a:highlight>
                <a:latin typeface="+mn-lt"/>
              </a:rPr>
              <a:t>Ikiwa una kadi ya Medicare, itagharimu kidogo au bure kumwona daktari.</a:t>
            </a:r>
            <a:endParaRPr lang="en-US" sz="1200" dirty="0">
              <a:latin typeface="+mn-lt"/>
            </a:endParaRPr>
          </a:p>
          <a:p>
            <a:endParaRPr lang="en-US" sz="1200" b="1" dirty="0">
              <a:latin typeface="+mn-lt"/>
            </a:endParaRPr>
          </a:p>
          <a:p>
            <a:pPr rtl="0"/>
            <a:r>
              <a:rPr lang="sw" sz="1200" b="1" i="0" u="none" strike="noStrike" baseline="0" dirty="0">
                <a:highlight>
                  <a:srgbClr val="000000">
                    <a:alpha val="0"/>
                  </a:srgbClr>
                </a:highlight>
                <a:latin typeface="+mn-lt"/>
              </a:rPr>
              <a:t>Unawezaje kufanya kwenda kwa daktari kuwa uzoefu mzuri?</a:t>
            </a:r>
          </a:p>
          <a:p>
            <a:pPr marL="120032" indent="-120032" rtl="0">
              <a:buFont typeface="Arial" panose="020B0604020202020204" pitchFamily="34" charset="0"/>
              <a:buChar char="•"/>
            </a:pPr>
            <a:r>
              <a:rPr lang="sw" sz="1200" b="0" i="0" u="none" strike="noStrike" baseline="0" dirty="0">
                <a:highlight>
                  <a:srgbClr val="000000">
                    <a:alpha val="0"/>
                  </a:srgbClr>
                </a:highlight>
                <a:latin typeface="+mn-lt"/>
              </a:rPr>
              <a:t>Omba kwa daktari wa kike unapofanya miadi</a:t>
            </a:r>
          </a:p>
          <a:p>
            <a:pPr marL="120032" indent="-120032" rtl="0">
              <a:buFont typeface="Arial" panose="020B0604020202020204" pitchFamily="34" charset="0"/>
              <a:buChar char="•"/>
            </a:pPr>
            <a:r>
              <a:rPr lang="sw" sz="1200" b="0" i="0" u="none" strike="noStrike" baseline="0" dirty="0">
                <a:highlight>
                  <a:srgbClr val="000000">
                    <a:alpha val="0"/>
                  </a:srgbClr>
                </a:highlight>
                <a:latin typeface="+mn-lt"/>
              </a:rPr>
              <a:t>Mwombe mkalimani unapofanya miadi ikiwa unajisikia vizuri kuzungumza kwa lugha yako yenyewe</a:t>
            </a:r>
          </a:p>
          <a:p>
            <a:pPr marL="120032" indent="-120032" rtl="0">
              <a:buFont typeface="Arial" panose="020B0604020202020204" pitchFamily="34" charset="0"/>
              <a:buChar char="•"/>
            </a:pPr>
            <a:r>
              <a:rPr lang="sw" sz="1200" b="0" i="0" u="none" strike="noStrike" baseline="0" dirty="0">
                <a:highlight>
                  <a:srgbClr val="000000">
                    <a:alpha val="0"/>
                  </a:srgbClr>
                </a:highlight>
                <a:latin typeface="+mn-lt"/>
              </a:rPr>
              <a:t>Mkaribishe mtu wa kukusaidia kwenda nawe kwa daktari</a:t>
            </a:r>
          </a:p>
          <a:p>
            <a:pPr marL="120032" indent="-120032" rtl="0">
              <a:buFont typeface="Arial" panose="020B0604020202020204" pitchFamily="34" charset="0"/>
              <a:buChar char="•"/>
            </a:pPr>
            <a:r>
              <a:rPr lang="sw" sz="1200" b="0" i="0" u="none" strike="noStrike" baseline="0" dirty="0">
                <a:highlight>
                  <a:srgbClr val="000000">
                    <a:alpha val="0"/>
                  </a:srgbClr>
                </a:highlight>
                <a:latin typeface="+mn-lt"/>
              </a:rPr>
              <a:t>Andika kile daktari anachosema ili uweze kukumbuka baadaye.</a:t>
            </a:r>
            <a:endParaRPr lang="en-US" sz="1200" baseline="0" dirty="0">
              <a:latin typeface="+mn-lt"/>
            </a:endParaRPr>
          </a:p>
          <a:p>
            <a:endParaRPr lang="en-AU" dirty="0"/>
          </a:p>
        </p:txBody>
      </p:sp>
      <p:sp>
        <p:nvSpPr>
          <p:cNvPr id="4" name="Slide Number Placeholder 3"/>
          <p:cNvSpPr>
            <a:spLocks noGrp="1"/>
          </p:cNvSpPr>
          <p:nvPr>
            <p:ph type="sldNum" sz="quarter" idx="5"/>
          </p:nvPr>
        </p:nvSpPr>
        <p:spPr/>
        <p:txBody>
          <a:bodyPr/>
          <a:lstStyle/>
          <a:p>
            <a:fld id="{76111352-63D5-44FA-A091-D9361BA4F363}" type="slidenum">
              <a:rPr lang="en-AU" smtClean="0"/>
              <a:t>13</a:t>
            </a:fld>
            <a:endParaRPr lang="en-AU"/>
          </a:p>
        </p:txBody>
      </p:sp>
    </p:spTree>
    <p:extLst>
      <p:ext uri="{BB962C8B-B14F-4D97-AF65-F5344CB8AC3E}">
        <p14:creationId xmlns:p14="http://schemas.microsoft.com/office/powerpoint/2010/main" val="3697374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sw" sz="1200" b="1" i="0" u="none" strike="noStrike" dirty="0">
                <a:highlight>
                  <a:srgbClr val="000000">
                    <a:alpha val="0"/>
                  </a:srgbClr>
                </a:highlight>
                <a:latin typeface="+mn-lt"/>
              </a:rPr>
              <a:t>Wewe ni muhimu. Afya yako ni muhimu. Ni sawa kuomba msaada.</a:t>
            </a:r>
            <a:endParaRPr lang="en-US" sz="1200" b="1" dirty="0">
              <a:latin typeface="+mn-lt"/>
            </a:endParaRPr>
          </a:p>
          <a:p>
            <a:pPr defTabSz="931641" rtl="0">
              <a:defRPr/>
            </a:pPr>
            <a:r>
              <a:rPr lang="sw" sz="1200" b="0" i="0" u="none" strike="noStrike" dirty="0">
                <a:highlight>
                  <a:srgbClr val="000000">
                    <a:alpha val="0"/>
                  </a:srgbClr>
                </a:highlight>
                <a:latin typeface="+mn-lt"/>
              </a:rPr>
              <a:t>Inaweza kuwa ngumu kuomba msaada au kujua pa kwenda. Unaweza pia kuona aibu.</a:t>
            </a:r>
          </a:p>
          <a:p>
            <a:pPr defTabSz="931641" rtl="0">
              <a:defRPr/>
            </a:pPr>
            <a:r>
              <a:rPr lang="sw" sz="1200" b="0" i="0" u="none" strike="noStrike" dirty="0">
                <a:highlight>
                  <a:srgbClr val="000000">
                    <a:alpha val="0"/>
                  </a:srgbClr>
                </a:highlight>
                <a:latin typeface="+mn-lt"/>
              </a:rPr>
              <a:t>Lakini kuna watu wengi ambao wanaweza kukusaidia kupata msaada unaohitaji. </a:t>
            </a:r>
            <a:endParaRPr lang="en-US" sz="1200" dirty="0">
              <a:latin typeface="+mn-lt"/>
            </a:endParaRPr>
          </a:p>
          <a:p>
            <a:pPr defTabSz="931641">
              <a:defRPr/>
            </a:pPr>
            <a:endParaRPr lang="en-AU" sz="1200" b="1" dirty="0">
              <a:latin typeface="+mn-lt"/>
            </a:endParaRPr>
          </a:p>
          <a:p>
            <a:pPr defTabSz="931641" rtl="0">
              <a:defRPr/>
            </a:pPr>
            <a:r>
              <a:rPr lang="sw" sz="1200" b="1" i="0" u="none" strike="noStrike" dirty="0">
                <a:highlight>
                  <a:srgbClr val="000000">
                    <a:alpha val="0"/>
                  </a:srgbClr>
                </a:highlight>
                <a:latin typeface="+mn-lt"/>
              </a:rPr>
              <a:t>Unaweza kumuuliza nani?  </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Muuguzi wa afya ya jamii au mfanyakazi wa ustawi wa jamii </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Kiongozi wa kidini au wa jamii ambaye unaamini </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Mwanafamilia, rafiki, jirani, au mtu wa jamii yako ambaye unaamini</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Daktari wako atajua kinachopatikana na kizuri kwako</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Wakalimani wanaweza pia kujua huduma na watu ambao wanaweza kukusaidia</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Mshauri - unaweza kuhitaji barua ya kuelekeza kutoka daktari.</a:t>
            </a:r>
          </a:p>
          <a:p>
            <a:pPr marL="174683" indent="-174683" defTabSz="931641">
              <a:buFont typeface="Arial" panose="020B0604020202020204" pitchFamily="34" charset="0"/>
              <a:buChar char="•"/>
              <a:defRPr/>
            </a:pPr>
            <a:endParaRPr lang="en-AU" sz="1200" dirty="0">
              <a:latin typeface="+mn-lt"/>
            </a:endParaRPr>
          </a:p>
          <a:p>
            <a:pPr rtl="0"/>
            <a:r>
              <a:rPr lang="sw" sz="1200" b="1" i="0" u="none" strike="noStrike" dirty="0">
                <a:highlight>
                  <a:srgbClr val="000000">
                    <a:alpha val="0"/>
                  </a:srgbClr>
                </a:highlight>
                <a:latin typeface="+mn-lt"/>
              </a:rPr>
              <a:t>Nchini Australia, ni kawaida kwa watu ambao wanahisi vibaya kuzungumza na wafanyakazi wa msaada waliofunzwa.  </a:t>
            </a:r>
            <a:endParaRPr lang="en-AU" sz="1200" u="sng" dirty="0">
              <a:latin typeface="+mn-lt"/>
            </a:endParaRPr>
          </a:p>
          <a:p>
            <a:pPr marL="174683" indent="-174683" defTabSz="931641">
              <a:buFont typeface="Arial" panose="020B0604020202020204" pitchFamily="34" charset="0"/>
              <a:buChar char="•"/>
              <a:defRPr/>
            </a:pPr>
            <a:endParaRPr lang="en-US" b="0" u="none" dirty="0"/>
          </a:p>
          <a:p>
            <a:endParaRPr lang="en-AU" dirty="0"/>
          </a:p>
        </p:txBody>
      </p:sp>
      <p:sp>
        <p:nvSpPr>
          <p:cNvPr id="4" name="Slide Number Placeholder 3"/>
          <p:cNvSpPr>
            <a:spLocks noGrp="1"/>
          </p:cNvSpPr>
          <p:nvPr>
            <p:ph type="sldNum" sz="quarter" idx="5"/>
          </p:nvPr>
        </p:nvSpPr>
        <p:spPr/>
        <p:txBody>
          <a:bodyPr/>
          <a:lstStyle/>
          <a:p>
            <a:fld id="{76111352-63D5-44FA-A091-D9361BA4F363}" type="slidenum">
              <a:rPr lang="en-AU" smtClean="0"/>
              <a:t>14</a:t>
            </a:fld>
            <a:endParaRPr lang="en-AU"/>
          </a:p>
        </p:txBody>
      </p:sp>
    </p:spTree>
    <p:extLst>
      <p:ext uri="{BB962C8B-B14F-4D97-AF65-F5344CB8AC3E}">
        <p14:creationId xmlns:p14="http://schemas.microsoft.com/office/powerpoint/2010/main" val="138570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sw" sz="1200" b="1" i="0" u="none" strike="noStrike" dirty="0">
                <a:highlight>
                  <a:srgbClr val="000000">
                    <a:alpha val="0"/>
                  </a:srgbClr>
                </a:highlight>
                <a:latin typeface="+mn-lt"/>
              </a:rPr>
              <a:t>Kuchukua hatua ya kwanza ya kujitunza mwenyewe inaweza kuwa ngumu zaidi. </a:t>
            </a:r>
          </a:p>
          <a:p>
            <a:pPr defTabSz="931641" rtl="0">
              <a:defRPr/>
            </a:pPr>
            <a:r>
              <a:rPr lang="sw" sz="1200" b="0" i="0" u="none" strike="noStrike" dirty="0">
                <a:solidFill>
                  <a:srgbClr val="000000"/>
                </a:solidFill>
                <a:highlight>
                  <a:srgbClr val="000000">
                    <a:alpha val="0"/>
                  </a:srgbClr>
                </a:highlight>
                <a:latin typeface="+mn-lt"/>
              </a:rPr>
              <a:t>Mara nyingi wanawake hutunza familia zao au watu wengine kabla ya kujitunza wenyewe. </a:t>
            </a:r>
          </a:p>
          <a:p>
            <a:pPr defTabSz="931641" rtl="0">
              <a:defRPr/>
            </a:pPr>
            <a:r>
              <a:rPr lang="sw" sz="1200" b="0" i="0" u="none" strike="noStrike" dirty="0">
                <a:solidFill>
                  <a:srgbClr val="000000"/>
                </a:solidFill>
                <a:highlight>
                  <a:srgbClr val="000000">
                    <a:alpha val="0"/>
                  </a:srgbClr>
                </a:highlight>
                <a:latin typeface="+mn-lt"/>
              </a:rPr>
              <a:t>Lakini ikiwa unatunza afya yako, unatunza pia familia yako. </a:t>
            </a:r>
          </a:p>
          <a:p>
            <a:pPr defTabSz="931641">
              <a:defRPr/>
            </a:pPr>
            <a:endParaRPr lang="en-AU" sz="1200" dirty="0">
              <a:latin typeface="+mn-lt"/>
            </a:endParaRPr>
          </a:p>
          <a:p>
            <a:pPr defTabSz="931641" rtl="0">
              <a:defRPr/>
            </a:pPr>
            <a:r>
              <a:rPr lang="sw" sz="1200" b="1" i="0" u="none" strike="noStrike" dirty="0">
                <a:highlight>
                  <a:srgbClr val="000000">
                    <a:alpha val="0"/>
                  </a:srgbClr>
                </a:highlight>
                <a:latin typeface="+mn-lt"/>
              </a:rPr>
              <a:t>Vitu vidogo vinaweza kuleta badiliko kubwa - anza polepole.</a:t>
            </a:r>
            <a:endParaRPr lang="en-AU" sz="1200" dirty="0">
              <a:latin typeface="+mn-lt"/>
            </a:endParaRPr>
          </a:p>
          <a:p>
            <a:pPr defTabSz="931641" rtl="0">
              <a:defRPr/>
            </a:pPr>
            <a:r>
              <a:rPr lang="sw" sz="1200" b="0" i="0" u="none" strike="noStrike" dirty="0">
                <a:highlight>
                  <a:srgbClr val="000000">
                    <a:alpha val="0"/>
                  </a:srgbClr>
                </a:highlight>
                <a:latin typeface="+mn-lt"/>
              </a:rPr>
              <a:t>Ikiwa unaona ni ngumu, mwombe mtu akusaidie. </a:t>
            </a:r>
          </a:p>
          <a:p>
            <a:pPr defTabSz="931641">
              <a:defRPr/>
            </a:pPr>
            <a:endParaRPr lang="en-AU" sz="1200" dirty="0">
              <a:latin typeface="+mn-lt"/>
            </a:endParaRPr>
          </a:p>
          <a:p>
            <a:pPr defTabSz="931641" rtl="0">
              <a:defRPr/>
            </a:pPr>
            <a:r>
              <a:rPr lang="sw" sz="1200" b="1" i="0" u="none" strike="noStrike" baseline="0" dirty="0">
                <a:highlight>
                  <a:srgbClr val="000000">
                    <a:alpha val="0"/>
                  </a:srgbClr>
                </a:highlight>
                <a:latin typeface="+mn-lt"/>
              </a:rPr>
              <a:t>Uwe mkarimu na </a:t>
            </a:r>
            <a:r>
              <a:rPr lang="sw-KE" sz="1200" b="1" i="0" noProof="0" dirty="0">
                <a:solidFill>
                  <a:srgbClr val="222222"/>
                </a:solidFill>
                <a:effectLst/>
                <a:latin typeface="+mn-lt"/>
              </a:rPr>
              <a:t>ujizungumzie</a:t>
            </a:r>
            <a:r>
              <a:rPr lang="sw" sz="1200" b="1" i="0" u="none" strike="noStrike" baseline="0" dirty="0">
                <a:highlight>
                  <a:srgbClr val="000000">
                    <a:alpha val="0"/>
                  </a:srgbClr>
                </a:highlight>
                <a:latin typeface="+mn-lt"/>
              </a:rPr>
              <a:t> mwenyewe kama ungezungumza na rafiki. </a:t>
            </a:r>
          </a:p>
          <a:p>
            <a:pPr defTabSz="931641" rtl="0">
              <a:defRPr/>
            </a:pPr>
            <a:r>
              <a:rPr lang="sw" sz="1200" b="0" i="0" u="none" strike="noStrike" baseline="0" dirty="0">
                <a:highlight>
                  <a:srgbClr val="000000">
                    <a:alpha val="0"/>
                  </a:srgbClr>
                </a:highlight>
                <a:latin typeface="+mn-lt"/>
              </a:rPr>
              <a:t>Ungesema nini kwa rafiki au mtoto ambaye anajisikia sio vizuri? Je! Unaweza kusema hii kwako? </a:t>
            </a:r>
          </a:p>
          <a:p>
            <a:pPr defTabSz="931641">
              <a:defRPr/>
            </a:pPr>
            <a:endParaRPr lang="en-US" sz="1200" baseline="0" dirty="0">
              <a:latin typeface="+mn-lt"/>
            </a:endParaRPr>
          </a:p>
        </p:txBody>
      </p:sp>
      <p:sp>
        <p:nvSpPr>
          <p:cNvPr id="4" name="Slide Number Placeholder 3"/>
          <p:cNvSpPr>
            <a:spLocks noGrp="1"/>
          </p:cNvSpPr>
          <p:nvPr>
            <p:ph type="sldNum" sz="quarter" idx="5"/>
          </p:nvPr>
        </p:nvSpPr>
        <p:spPr/>
        <p:txBody>
          <a:bodyPr/>
          <a:lstStyle/>
          <a:p>
            <a:fld id="{76111352-63D5-44FA-A091-D9361BA4F363}" type="slidenum">
              <a:rPr lang="en-AU" smtClean="0"/>
              <a:t>15</a:t>
            </a:fld>
            <a:endParaRPr lang="en-AU"/>
          </a:p>
        </p:txBody>
      </p:sp>
    </p:spTree>
    <p:extLst>
      <p:ext uri="{BB962C8B-B14F-4D97-AF65-F5344CB8AC3E}">
        <p14:creationId xmlns:p14="http://schemas.microsoft.com/office/powerpoint/2010/main" val="2880388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Saidia wengine ambao wanajisikia sio vizuri.</a:t>
            </a:r>
          </a:p>
          <a:p>
            <a:pPr defTabSz="931641" rtl="0">
              <a:defRPr/>
            </a:pPr>
            <a:r>
              <a:rPr lang="sw" sz="1200" b="0" i="0" u="none" strike="noStrike" dirty="0">
                <a:highlight>
                  <a:srgbClr val="000000">
                    <a:alpha val="0"/>
                  </a:srgbClr>
                </a:highlight>
                <a:latin typeface="+mn-lt"/>
              </a:rPr>
              <a:t>Wanawake mara nyingi wana shida kama hizo maishani, haswa wanawake ambao wamehamia nchi mpya.</a:t>
            </a:r>
            <a:endParaRPr lang="en-US" sz="1200" b="0" strike="sngStrike" dirty="0">
              <a:latin typeface="+mn-lt"/>
            </a:endParaRPr>
          </a:p>
          <a:p>
            <a:pPr defTabSz="931641" rtl="0">
              <a:defRPr/>
            </a:pPr>
            <a:r>
              <a:rPr lang="sw" sz="1200" b="0" i="0" u="none" strike="noStrike" dirty="0">
                <a:highlight>
                  <a:srgbClr val="000000">
                    <a:alpha val="0"/>
                  </a:srgbClr>
                </a:highlight>
                <a:latin typeface="+mn-lt"/>
              </a:rPr>
              <a:t>Labda unajua wanawake ambao hawajisikii vizuri, au ambao wanapitia nyakati ngumu.    </a:t>
            </a:r>
            <a:endParaRPr lang="en-US" sz="1200" b="1" dirty="0">
              <a:latin typeface="+mn-lt"/>
            </a:endParaRPr>
          </a:p>
          <a:p>
            <a:endParaRPr lang="en-US" sz="1200" b="1" dirty="0">
              <a:latin typeface="+mn-lt"/>
            </a:endParaRPr>
          </a:p>
          <a:p>
            <a:pPr rtl="0"/>
            <a:r>
              <a:rPr lang="sw" sz="1200" b="1" i="0" u="none" strike="noStrike" dirty="0">
                <a:highlight>
                  <a:srgbClr val="000000">
                    <a:alpha val="0"/>
                  </a:srgbClr>
                </a:highlight>
                <a:latin typeface="+mn-lt"/>
              </a:rPr>
              <a:t>Mwulize kama yuko sawa.</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Hata ikiwa huwezi kutatua shida zake, umwambie kuwa unamjali</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Mhimize mtu huyo kuzungumza na mtu anayemwamini</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Mwulize jinsi unavyoweza kusaidia. Kwa mfano, kama unaweza kwenda kutembea pamoja, kumtembelea nyumbani, kufanya ununuzi kwa ajili yake au kuwatunza watoto wake kwa muda. </a:t>
            </a:r>
          </a:p>
          <a:p>
            <a:endParaRPr lang="en-US" sz="1200" b="0" strike="sngStrike" dirty="0">
              <a:latin typeface="+mn-lt"/>
            </a:endParaRPr>
          </a:p>
          <a:p>
            <a:pPr rtl="0"/>
            <a:r>
              <a:rPr lang="sw" sz="1200" b="1" i="1" u="none" strike="noStrike" dirty="0">
                <a:highlight>
                  <a:srgbClr val="000000">
                    <a:alpha val="0"/>
                  </a:srgbClr>
                </a:highlight>
                <a:latin typeface="+mn-lt"/>
              </a:rPr>
              <a:t>Kumbukumbu ya mwezeshaji</a:t>
            </a:r>
          </a:p>
          <a:p>
            <a:pPr rtl="0"/>
            <a:r>
              <a:rPr lang="sw" sz="1200" b="0" i="1" u="none" strike="noStrike" dirty="0">
                <a:highlight>
                  <a:srgbClr val="000000">
                    <a:alpha val="0"/>
                  </a:srgbClr>
                </a:highlight>
                <a:latin typeface="+mn-lt"/>
              </a:rPr>
              <a:t>Waulize kikundi wafikirie kile wangeweza kusema kwa rafiki au mwanafamilia anayejisikia vibaya.</a:t>
            </a:r>
          </a:p>
          <a:p>
            <a:endParaRPr lang="en-AU" dirty="0"/>
          </a:p>
        </p:txBody>
      </p:sp>
      <p:sp>
        <p:nvSpPr>
          <p:cNvPr id="4" name="Slide Number Placeholder 3"/>
          <p:cNvSpPr>
            <a:spLocks noGrp="1"/>
          </p:cNvSpPr>
          <p:nvPr>
            <p:ph type="sldNum" sz="quarter" idx="5"/>
          </p:nvPr>
        </p:nvSpPr>
        <p:spPr/>
        <p:txBody>
          <a:bodyPr/>
          <a:lstStyle/>
          <a:p>
            <a:fld id="{76111352-63D5-44FA-A091-D9361BA4F363}" type="slidenum">
              <a:rPr lang="en-AU" smtClean="0"/>
              <a:t>16</a:t>
            </a:fld>
            <a:endParaRPr lang="en-AU"/>
          </a:p>
        </p:txBody>
      </p:sp>
    </p:spTree>
    <p:extLst>
      <p:ext uri="{BB962C8B-B14F-4D97-AF65-F5344CB8AC3E}">
        <p14:creationId xmlns:p14="http://schemas.microsoft.com/office/powerpoint/2010/main" val="2505026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1" u="none" strike="noStrike" dirty="0">
                <a:highlight>
                  <a:srgbClr val="000000">
                    <a:alpha val="0"/>
                  </a:srgbClr>
                </a:highlight>
                <a:latin typeface="+mn-lt"/>
              </a:rPr>
              <a:t>Kumbukumbu ya mwezeshaji</a:t>
            </a:r>
          </a:p>
          <a:p>
            <a:pPr rtl="0"/>
            <a:r>
              <a:rPr lang="sw" sz="1200" b="0" i="1" u="none" strike="noStrike" dirty="0">
                <a:highlight>
                  <a:srgbClr val="000000">
                    <a:alpha val="0"/>
                  </a:srgbClr>
                </a:highlight>
                <a:latin typeface="+mn-lt"/>
              </a:rPr>
              <a:t>Toa maelezo juu ya huduma za msaada za mtaani.</a:t>
            </a:r>
          </a:p>
          <a:p>
            <a:endParaRPr lang="en-AU" dirty="0"/>
          </a:p>
        </p:txBody>
      </p:sp>
      <p:sp>
        <p:nvSpPr>
          <p:cNvPr id="4" name="Slide Number Placeholder 3"/>
          <p:cNvSpPr>
            <a:spLocks noGrp="1"/>
          </p:cNvSpPr>
          <p:nvPr>
            <p:ph type="sldNum" sz="quarter" idx="5"/>
          </p:nvPr>
        </p:nvSpPr>
        <p:spPr/>
        <p:txBody>
          <a:bodyPr/>
          <a:lstStyle/>
          <a:p>
            <a:fld id="{76111352-63D5-44FA-A091-D9361BA4F363}" type="slidenum">
              <a:rPr lang="en-AU" smtClean="0"/>
              <a:t>18</a:t>
            </a:fld>
            <a:endParaRPr lang="en-AU"/>
          </a:p>
        </p:txBody>
      </p:sp>
    </p:spTree>
    <p:extLst>
      <p:ext uri="{BB962C8B-B14F-4D97-AF65-F5344CB8AC3E}">
        <p14:creationId xmlns:p14="http://schemas.microsoft.com/office/powerpoint/2010/main" val="189786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6111352-63D5-44FA-A091-D9361BA4F363}" type="slidenum">
              <a:rPr lang="en-AU" smtClean="0"/>
              <a:t>2</a:t>
            </a:fld>
            <a:endParaRPr lang="en-AU"/>
          </a:p>
        </p:txBody>
      </p:sp>
    </p:spTree>
    <p:extLst>
      <p:ext uri="{BB962C8B-B14F-4D97-AF65-F5344CB8AC3E}">
        <p14:creationId xmlns:p14="http://schemas.microsoft.com/office/powerpoint/2010/main" val="226679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sw" sz="1200" b="1" i="0" u="none" strike="noStrike" dirty="0">
                <a:solidFill>
                  <a:srgbClr val="000000"/>
                </a:solidFill>
                <a:highlight>
                  <a:srgbClr val="000000">
                    <a:alpha val="0"/>
                  </a:srgbClr>
                </a:highlight>
                <a:latin typeface="+mn-lt"/>
              </a:rPr>
              <a:t>Mwili Wangu. Afya Yangu.</a:t>
            </a:r>
            <a:r>
              <a:rPr lang="sw" sz="1200" b="0" i="0" u="none" strike="noStrike" dirty="0">
                <a:solidFill>
                  <a:srgbClr val="000000"/>
                </a:solidFill>
                <a:highlight>
                  <a:srgbClr val="000000">
                    <a:alpha val="0"/>
                  </a:srgbClr>
                </a:highlight>
                <a:latin typeface="+mn-lt"/>
              </a:rPr>
              <a:t> ni zana ya kielimu ya kusaidia mashirika na waelimishaji kutoa maelezo ya afya kwa wanawake wenye asili ya wahamiaji na wakimbizi. Pia inahimiza mazungumzo na wanawake kuhusu afya zao. </a:t>
            </a:r>
          </a:p>
          <a:p>
            <a:pPr defTabSz="966612" rtl="0">
              <a:lnSpc>
                <a:spcPct val="90000"/>
              </a:lnSpc>
              <a:spcBef>
                <a:spcPts val="634"/>
              </a:spcBef>
              <a:defRPr/>
            </a:pPr>
            <a:r>
              <a:rPr lang="sw" sz="1200" b="0" i="0" u="none" strike="noStrike" dirty="0">
                <a:solidFill>
                  <a:srgbClr val="000000"/>
                </a:solidFill>
                <a:highlight>
                  <a:srgbClr val="000000">
                    <a:alpha val="0"/>
                  </a:srgbClr>
                </a:highlight>
                <a:latin typeface="+mn-lt"/>
              </a:rPr>
              <a:t>Seti hiyo ya zana ni mfululizo wa maonyesho unaopanuka kuhusu mada muhimu za afya, kama vile kuishi kiafya, afya ya kihisia, kukoma hedhi au afya ya ngono.</a:t>
            </a:r>
          </a:p>
          <a:p>
            <a:pPr defTabSz="966612" rtl="0">
              <a:lnSpc>
                <a:spcPct val="90000"/>
              </a:lnSpc>
              <a:spcBef>
                <a:spcPts val="634"/>
              </a:spcBef>
              <a:defRPr/>
            </a:pPr>
            <a:r>
              <a:rPr lang="sw" sz="1200" b="0" i="0" u="none" strike="noStrike" dirty="0">
                <a:solidFill>
                  <a:srgbClr val="000000"/>
                </a:solidFill>
                <a:highlight>
                  <a:srgbClr val="000000">
                    <a:alpha val="0"/>
                  </a:srgbClr>
                </a:highlight>
                <a:latin typeface="+mn-lt"/>
              </a:rPr>
              <a:t>Tembelea </a:t>
            </a:r>
            <a:r>
              <a:rPr lang="sw" sz="1200" b="0" i="0" u="sng" strike="noStrike" dirty="0">
                <a:solidFill>
                  <a:srgbClr val="000000"/>
                </a:solidFill>
                <a:highlight>
                  <a:srgbClr val="000000">
                    <a:alpha val="0"/>
                  </a:srgbClr>
                </a:highlight>
                <a:latin typeface="+mn-lt"/>
              </a:rPr>
              <a:t>jeanhailes.org.au</a:t>
            </a:r>
            <a:r>
              <a:rPr lang="sw" sz="1200" b="0" i="0" u="none" strike="noStrike" dirty="0">
                <a:solidFill>
                  <a:srgbClr val="000000"/>
                </a:solidFill>
                <a:highlight>
                  <a:srgbClr val="000000">
                    <a:alpha val="0"/>
                  </a:srgbClr>
                </a:highlight>
                <a:latin typeface="+mn-lt"/>
              </a:rPr>
              <a:t> kwa maelezo zaidi na orodha ya maonyesho yanayopatikana katika Kiingereza na lugha zingine.</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76111352-63D5-44FA-A091-D9361BA4F363}" type="slidenum">
              <a:rPr lang="en-AU" smtClean="0"/>
              <a:t>3</a:t>
            </a:fld>
            <a:endParaRPr lang="en-AU"/>
          </a:p>
        </p:txBody>
      </p:sp>
    </p:spTree>
    <p:extLst>
      <p:ext uri="{BB962C8B-B14F-4D97-AF65-F5344CB8AC3E}">
        <p14:creationId xmlns:p14="http://schemas.microsoft.com/office/powerpoint/2010/main" val="94108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Hisia ni nini?</a:t>
            </a:r>
            <a:endParaRPr lang="en-US" sz="1200" dirty="0">
              <a:latin typeface="+mn-lt"/>
            </a:endParaRPr>
          </a:p>
          <a:p>
            <a:pPr rtl="0"/>
            <a:r>
              <a:rPr lang="sw" sz="1200" b="0" i="0" u="none" strike="noStrike" dirty="0">
                <a:highlight>
                  <a:srgbClr val="000000">
                    <a:alpha val="0"/>
                  </a:srgbClr>
                </a:highlight>
                <a:latin typeface="+mn-lt"/>
              </a:rPr>
              <a:t>Hisia ni jinsi unavyojibu kile kinachotokea katika maisha yako. </a:t>
            </a:r>
          </a:p>
          <a:p>
            <a:pPr rtl="0"/>
            <a:r>
              <a:rPr lang="sw" sz="1200" b="0" i="0" u="none" strike="noStrike" dirty="0">
                <a:highlight>
                  <a:srgbClr val="000000">
                    <a:alpha val="0"/>
                  </a:srgbClr>
                </a:highlight>
                <a:latin typeface="+mn-lt"/>
              </a:rPr>
              <a:t>Kwa mfano, unapokuwa mbali na familia, unaweza kuhisi huzuni au wasiwasi. Lakini unapomwona rafiki ambaye hujamwona kwa muda mrefu, unaweza kujisikia furaha sana. </a:t>
            </a:r>
          </a:p>
          <a:p>
            <a:endParaRPr lang="en-US" sz="1200" dirty="0">
              <a:latin typeface="+mn-lt"/>
            </a:endParaRPr>
          </a:p>
          <a:p>
            <a:pPr rtl="0"/>
            <a:r>
              <a:rPr lang="sw" sz="1200" b="0" i="0" u="none" strike="noStrike" dirty="0">
                <a:highlight>
                  <a:srgbClr val="000000">
                    <a:alpha val="0"/>
                  </a:srgbClr>
                </a:highlight>
                <a:latin typeface="+mn-lt"/>
              </a:rPr>
              <a:t>Kuna hisia </a:t>
            </a:r>
            <a:r>
              <a:rPr lang="sw" sz="1200" b="1" i="0" u="none" strike="noStrike" dirty="0">
                <a:highlight>
                  <a:srgbClr val="000000">
                    <a:alpha val="0"/>
                  </a:srgbClr>
                </a:highlight>
                <a:latin typeface="+mn-lt"/>
              </a:rPr>
              <a:t>nzuri</a:t>
            </a:r>
            <a:r>
              <a:rPr lang="sw" sz="1200" b="0" i="0" u="none" strike="noStrike" dirty="0">
                <a:highlight>
                  <a:srgbClr val="000000">
                    <a:alpha val="0"/>
                  </a:srgbClr>
                </a:highlight>
                <a:latin typeface="+mn-lt"/>
              </a:rPr>
              <a:t>, kama: </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furaha</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upendo</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furaha tele</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msisimko.</a:t>
            </a:r>
          </a:p>
          <a:p>
            <a:pPr marL="465821" lvl="1"/>
            <a:endParaRPr lang="en-US" sz="1200" dirty="0">
              <a:latin typeface="+mn-lt"/>
            </a:endParaRPr>
          </a:p>
          <a:p>
            <a:pPr rtl="0"/>
            <a:r>
              <a:rPr lang="sw" sz="1200" b="0" i="0" u="none" strike="noStrike" dirty="0">
                <a:highlight>
                  <a:srgbClr val="000000">
                    <a:alpha val="0"/>
                  </a:srgbClr>
                </a:highlight>
                <a:latin typeface="+mn-lt"/>
              </a:rPr>
              <a:t>Kuna pia hisia </a:t>
            </a:r>
            <a:r>
              <a:rPr lang="sw" sz="1200" b="1" i="0" u="none" strike="noStrike" dirty="0">
                <a:highlight>
                  <a:srgbClr val="000000">
                    <a:alpha val="0"/>
                  </a:srgbClr>
                </a:highlight>
                <a:latin typeface="+mn-lt"/>
              </a:rPr>
              <a:t>mbaya</a:t>
            </a:r>
            <a:r>
              <a:rPr lang="sw" sz="1200" b="0" i="0" u="none" strike="noStrike" dirty="0">
                <a:highlight>
                  <a:srgbClr val="000000">
                    <a:alpha val="0"/>
                  </a:srgbClr>
                </a:highlight>
                <a:latin typeface="+mn-lt"/>
              </a:rPr>
              <a:t>, kama:</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huzuni</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hasira</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upweke</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hofu</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wasiwasi. </a:t>
            </a:r>
          </a:p>
          <a:p>
            <a:pPr marL="0" indent="0" rtl="0">
              <a:buFont typeface="Arial" panose="020B0604020202020204" pitchFamily="34" charset="0"/>
              <a:buNone/>
            </a:pPr>
            <a:r>
              <a:rPr lang="sw-KE" sz="1200" dirty="0">
                <a:solidFill>
                  <a:srgbClr val="333333"/>
                </a:solidFill>
                <a:effectLst/>
                <a:latin typeface="Calibri" panose="020F0502020204030204" pitchFamily="34" charset="0"/>
                <a:ea typeface="Calibri" panose="020F0502020204030204" pitchFamily="34" charset="0"/>
              </a:rPr>
              <a:t>Hisia mbaya ni kawaida katika maisha. Ni sawa kuwa na hisia hizo mbaya wakati mwingine. Tunaziita hizo hisia kuwa mbaya katika kuonyesha hii ili kueleza kwamba sio hisia nzuri kuwa nazo.</a:t>
            </a:r>
            <a:r>
              <a:rPr lang="sw" sz="1200" b="0" i="0" u="none" strike="noStrike" dirty="0">
                <a:solidFill>
                  <a:srgbClr val="333333"/>
                </a:solidFill>
                <a:effectLst/>
                <a:highlight>
                  <a:srgbClr val="000000">
                    <a:alpha val="0"/>
                  </a:srgbClr>
                </a:highlight>
                <a:latin typeface="+mn-lt"/>
                <a:ea typeface="Calibri" panose="020F0502020204030204" pitchFamily="34" charset="0"/>
              </a:rPr>
              <a:t> </a:t>
            </a:r>
            <a:r>
              <a:rPr lang="sw-KE" sz="1200" dirty="0">
                <a:solidFill>
                  <a:srgbClr val="333333"/>
                </a:solidFill>
                <a:effectLst/>
                <a:latin typeface="Calibri" panose="020F0502020204030204" pitchFamily="34" charset="0"/>
                <a:ea typeface="Calibri" panose="020F0502020204030204" pitchFamily="34" charset="0"/>
              </a:rPr>
              <a:t>Ikiwa una hisia hizo wakati wote au haziendi inaweza kuwa tatizo.</a:t>
            </a:r>
            <a:endParaRPr lang="sw" sz="1200" b="0" i="0" u="none" strike="noStrike" dirty="0">
              <a:highlight>
                <a:srgbClr val="000000">
                  <a:alpha val="0"/>
                </a:srgbClr>
              </a:highlight>
              <a:latin typeface="+mn-lt"/>
            </a:endParaRPr>
          </a:p>
          <a:p>
            <a:endParaRPr lang="en-US" sz="1200" dirty="0">
              <a:latin typeface="+mn-lt"/>
            </a:endParaRPr>
          </a:p>
          <a:p>
            <a:pPr rtl="0"/>
            <a:r>
              <a:rPr lang="sw" sz="1200" b="1" i="0" u="none" strike="noStrike" dirty="0">
                <a:highlight>
                  <a:srgbClr val="000000">
                    <a:alpha val="0"/>
                  </a:srgbClr>
                </a:highlight>
                <a:latin typeface="+mn-lt"/>
              </a:rPr>
              <a:t>Je! Mambo gani yanaathiri jinsi unayohisi?</a:t>
            </a:r>
          </a:p>
          <a:p>
            <a:pPr rtl="0"/>
            <a:r>
              <a:rPr lang="sw" sz="1200" b="0" i="0" u="none" strike="noStrike" dirty="0">
                <a:highlight>
                  <a:srgbClr val="000000">
                    <a:alpha val="0"/>
                  </a:srgbClr>
                </a:highlight>
                <a:latin typeface="+mn-lt"/>
              </a:rPr>
              <a:t>Kuna mambo mengi ambayo yanaathiri jinsi unavyohisi, kama vile:</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nini kilitokea zamani</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maisha yako yalivyo sasa</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una afya gani</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mara ngapi unaona marafiki na familia yako.</a:t>
            </a:r>
          </a:p>
          <a:p>
            <a:endParaRPr lang="en-US" sz="1200" dirty="0">
              <a:latin typeface="+mn-lt"/>
            </a:endParaRPr>
          </a:p>
        </p:txBody>
      </p:sp>
      <p:sp>
        <p:nvSpPr>
          <p:cNvPr id="4" name="Slide Number Placeholder 3"/>
          <p:cNvSpPr>
            <a:spLocks noGrp="1"/>
          </p:cNvSpPr>
          <p:nvPr>
            <p:ph type="sldNum" sz="quarter" idx="5"/>
          </p:nvPr>
        </p:nvSpPr>
        <p:spPr/>
        <p:txBody>
          <a:bodyPr/>
          <a:lstStyle/>
          <a:p>
            <a:fld id="{76111352-63D5-44FA-A091-D9361BA4F363}" type="slidenum">
              <a:rPr lang="en-AU" smtClean="0"/>
              <a:t>4</a:t>
            </a:fld>
            <a:endParaRPr lang="en-AU"/>
          </a:p>
        </p:txBody>
      </p:sp>
    </p:spTree>
    <p:extLst>
      <p:ext uri="{BB962C8B-B14F-4D97-AF65-F5344CB8AC3E}">
        <p14:creationId xmlns:p14="http://schemas.microsoft.com/office/powerpoint/2010/main" val="300543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1" i="0" u="none" strike="noStrike" dirty="0">
                <a:highlight>
                  <a:srgbClr val="000000">
                    <a:alpha val="0"/>
                  </a:srgbClr>
                </a:highlight>
                <a:latin typeface="+mn-lt"/>
              </a:rPr>
              <a:t>Je! Vitu gani vinaweza kukufanya ujisikie vibaya?</a:t>
            </a:r>
          </a:p>
          <a:p>
            <a:pPr defTabSz="931641" rtl="0">
              <a:defRPr/>
            </a:pPr>
            <a:r>
              <a:rPr lang="sw" sz="1200" b="0" i="0" u="none" strike="noStrike" dirty="0">
                <a:highlight>
                  <a:srgbClr val="000000">
                    <a:alpha val="0"/>
                  </a:srgbClr>
                </a:highlight>
                <a:latin typeface="+mn-lt"/>
              </a:rPr>
              <a:t>Kuna mambo mengi ambayo yanaweza kukufanya ujisikie huzuni, wasiwasi, dhiki, kukasirika au kuogopa, kama vile:  </a:t>
            </a:r>
            <a:endParaRPr lang="en-AU" sz="1200" dirty="0">
              <a:latin typeface="+mn-lt"/>
            </a:endParaRP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kutofahamu nchi mpya na utamaduni mpya - unaweza kujisikia kila kitu ni cha kushangaza, tofauti na ngumu kuelewa</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kutoweza kusema au kuelewa Kiingereza </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kuwa peke yako</a:t>
            </a:r>
            <a:endParaRPr lang="en-AU" sz="1200" strike="sngStrike" dirty="0">
              <a:solidFill>
                <a:srgbClr val="C00000"/>
              </a:solidFill>
              <a:highlight>
                <a:srgbClr val="FF0000"/>
              </a:highlight>
              <a:latin typeface="+mn-lt"/>
            </a:endParaRPr>
          </a:p>
          <a:p>
            <a:pPr marL="120032" indent="-120032" rtl="0">
              <a:buFont typeface="Arial" panose="020B0604020202020204" pitchFamily="34" charset="0"/>
              <a:buChar char="•"/>
            </a:pPr>
            <a:r>
              <a:rPr lang="sw" sz="1200" b="0" i="0" u="none" strike="noStrike" dirty="0">
                <a:highlight>
                  <a:srgbClr val="000000">
                    <a:alpha val="0"/>
                  </a:srgbClr>
                </a:highlight>
                <a:latin typeface="+mn-lt"/>
              </a:rPr>
              <a:t>kutokuwa na familia na marafiki karibu </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kutokuwa na fedha ya kutosha</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kuwa na matatizo ya kupata nyumba</a:t>
            </a:r>
            <a:endParaRPr lang="en-AU" sz="1200" strike="sngStrike" dirty="0">
              <a:latin typeface="+mn-lt"/>
            </a:endParaRPr>
          </a:p>
          <a:p>
            <a:pPr marL="120032" indent="-120032" rtl="0">
              <a:buFont typeface="Arial" panose="020B0604020202020204" pitchFamily="34" charset="0"/>
              <a:buChar char="•"/>
            </a:pPr>
            <a:r>
              <a:rPr lang="sw" sz="1200" b="0" i="0" u="none" strike="noStrike" dirty="0">
                <a:highlight>
                  <a:srgbClr val="000000">
                    <a:alpha val="0"/>
                  </a:srgbClr>
                </a:highlight>
                <a:latin typeface="+mn-lt"/>
              </a:rPr>
              <a:t>kutofanya kazi au kuwa na matatizo kupata kazi</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kuwemo uhusiano wa vurugu au unyanyasaji - ukatili si sawa nchini Australia </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uzoefu mgumu ambao wewe na familia yako umepata siku za nyuma.</a:t>
            </a:r>
            <a:endParaRPr lang="en-US" sz="1200" b="1" dirty="0">
              <a:latin typeface="+mn-lt"/>
            </a:endParaRPr>
          </a:p>
          <a:p>
            <a:pPr defTabSz="931641">
              <a:defRPr/>
            </a:pPr>
            <a:endParaRPr lang="en-US" sz="1200" dirty="0">
              <a:latin typeface="+mn-lt"/>
            </a:endParaRPr>
          </a:p>
          <a:p>
            <a:pPr defTabSz="931641" rtl="0">
              <a:defRPr/>
            </a:pPr>
            <a:r>
              <a:rPr lang="sw" sz="1200" b="1" i="0" u="none" strike="noStrike" dirty="0">
                <a:highlight>
                  <a:srgbClr val="000000">
                    <a:alpha val="0"/>
                  </a:srgbClr>
                </a:highlight>
                <a:latin typeface="+mn-lt"/>
              </a:rPr>
              <a:t>Hisia mbaya ni sehemu ya maisha, lakini ni muhimu kutambua wakati unao ili uweze kujitunza mwenyewe. </a:t>
            </a:r>
          </a:p>
          <a:p>
            <a:pPr defTabSz="931641" rtl="0">
              <a:defRPr/>
            </a:pPr>
            <a:r>
              <a:rPr lang="sw" sz="1200" b="0" i="0" u="none" strike="noStrike" dirty="0">
                <a:highlight>
                  <a:srgbClr val="000000">
                    <a:alpha val="0"/>
                  </a:srgbClr>
                </a:highlight>
                <a:latin typeface="+mn-lt"/>
              </a:rPr>
              <a:t>Wakati mwingine hisia, kama vile wasiwasi, hofu, mfadhaiko au huzuni, zinaweza kukusaidia kufikiria kuhusu kile kinachotokea katika maisha yako na jinsi unavyoweza kukabiliana nayo. </a:t>
            </a:r>
          </a:p>
          <a:p>
            <a:pPr defTabSz="931641" rtl="0">
              <a:defRPr/>
            </a:pPr>
            <a:r>
              <a:rPr lang="sw" sz="1200" b="0" i="0" u="none" strike="noStrike" dirty="0">
                <a:highlight>
                  <a:srgbClr val="000000">
                    <a:alpha val="0"/>
                  </a:srgbClr>
                </a:highlight>
                <a:latin typeface="+mn-lt"/>
              </a:rPr>
              <a:t>Unapohisi vibaya, inaweza kuwa ishara kwamba mambo sio sawa katika maisha yako. </a:t>
            </a:r>
          </a:p>
          <a:p>
            <a:pPr defTabSz="931641">
              <a:defRPr/>
            </a:pPr>
            <a:endParaRPr lang="en-US" sz="700" dirty="0"/>
          </a:p>
          <a:p>
            <a:endParaRPr lang="en-AU" dirty="0"/>
          </a:p>
        </p:txBody>
      </p:sp>
      <p:sp>
        <p:nvSpPr>
          <p:cNvPr id="4" name="Slide Number Placeholder 3"/>
          <p:cNvSpPr>
            <a:spLocks noGrp="1"/>
          </p:cNvSpPr>
          <p:nvPr>
            <p:ph type="sldNum" sz="quarter" idx="5"/>
          </p:nvPr>
        </p:nvSpPr>
        <p:spPr/>
        <p:txBody>
          <a:bodyPr/>
          <a:lstStyle/>
          <a:p>
            <a:fld id="{76111352-63D5-44FA-A091-D9361BA4F363}" type="slidenum">
              <a:rPr lang="en-AU" smtClean="0"/>
              <a:t>5</a:t>
            </a:fld>
            <a:endParaRPr lang="en-AU"/>
          </a:p>
        </p:txBody>
      </p:sp>
    </p:spTree>
    <p:extLst>
      <p:ext uri="{BB962C8B-B14F-4D97-AF65-F5344CB8AC3E}">
        <p14:creationId xmlns:p14="http://schemas.microsoft.com/office/powerpoint/2010/main" val="148493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sw" sz="1200" b="1" i="0" u="none" strike="noStrike" dirty="0">
                <a:highlight>
                  <a:srgbClr val="000000">
                    <a:alpha val="0"/>
                  </a:srgbClr>
                </a:highlight>
                <a:latin typeface="+mn-lt"/>
              </a:rPr>
              <a:t>Ikiwa hisia mbaya haziendi, zinaweza kusababisha shida</a:t>
            </a:r>
            <a:r>
              <a:rPr lang="sw" sz="1200" b="0" i="0" u="none" strike="noStrike" dirty="0">
                <a:highlight>
                  <a:srgbClr val="000000">
                    <a:alpha val="0"/>
                  </a:srgbClr>
                </a:highlight>
                <a:latin typeface="+mn-lt"/>
              </a:rPr>
              <a:t>, kama vile: </a:t>
            </a:r>
            <a:endParaRPr lang="en-AU" sz="1200" dirty="0">
              <a:latin typeface="+mn-lt"/>
            </a:endParaRPr>
          </a:p>
          <a:p>
            <a:pPr marL="120032" indent="-120032" rtl="0">
              <a:buFont typeface="Arial" panose="020B0604020202020204" pitchFamily="34" charset="0"/>
              <a:buChar char="•"/>
            </a:pPr>
            <a:r>
              <a:rPr lang="sw" sz="1200" b="0" i="0" u="none" strike="noStrike" dirty="0">
                <a:highlight>
                  <a:srgbClr val="000000">
                    <a:alpha val="0"/>
                  </a:srgbClr>
                </a:highlight>
                <a:latin typeface="+mn-lt"/>
              </a:rPr>
              <a:t>maumivu kichwani</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maumivu tumboni </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maumivu ya kifuani  </a:t>
            </a:r>
          </a:p>
          <a:p>
            <a:pPr marL="120032" indent="-120032" rtl="0">
              <a:buFont typeface="Arial" panose="020B0604020202020204" pitchFamily="34" charset="0"/>
              <a:buChar char="•"/>
            </a:pPr>
            <a:r>
              <a:rPr lang="sw" sz="1200" b="0" i="0" u="none" strike="noStrike" noProof="0" dirty="0">
                <a:highlight>
                  <a:srgbClr val="000000">
                    <a:alpha val="0"/>
                  </a:srgbClr>
                </a:highlight>
                <a:latin typeface="+mn-lt"/>
              </a:rPr>
              <a:t>kuhara au kufunga choo </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kutolala ya kutosha au kulala wakati wote</a:t>
            </a:r>
            <a:endParaRPr lang="en-US" sz="1200" dirty="0">
              <a:latin typeface="+mn-lt"/>
            </a:endParaRPr>
          </a:p>
          <a:p>
            <a:pPr marL="120032" indent="-120032" rtl="0">
              <a:buFont typeface="Arial" panose="020B0604020202020204" pitchFamily="34" charset="0"/>
              <a:buChar char="•"/>
            </a:pPr>
            <a:r>
              <a:rPr lang="sw" sz="1200" b="0" i="0" u="none" strike="noStrike" dirty="0">
                <a:highlight>
                  <a:srgbClr val="000000">
                    <a:alpha val="0"/>
                  </a:srgbClr>
                </a:highlight>
                <a:latin typeface="+mn-lt"/>
              </a:rPr>
              <a:t>kula kwa shida – kidogo sana au nyingi sana </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wasiwasi na unyogovu.</a:t>
            </a:r>
          </a:p>
          <a:p>
            <a:pPr marL="174683" indent="-174683">
              <a:buFont typeface="Arial" panose="020B0604020202020204" pitchFamily="34" charset="0"/>
              <a:buChar char="•"/>
            </a:pPr>
            <a:endParaRPr lang="en-US" sz="1200" dirty="0">
              <a:latin typeface="+mn-lt"/>
            </a:endParaRPr>
          </a:p>
          <a:p>
            <a:pPr rtl="0"/>
            <a:r>
              <a:rPr lang="sw" sz="1200" b="0" i="0" u="none" strike="noStrike" dirty="0">
                <a:highlight>
                  <a:srgbClr val="000000">
                    <a:alpha val="0"/>
                  </a:srgbClr>
                </a:highlight>
                <a:latin typeface="+mn-lt"/>
              </a:rPr>
              <a:t>Kama matatizo haya hayatakoma, unahitaji kuongea na daktari. Anaweza kuangalia ikiwa kitu kingine chochote kinasababisha ujisikie hisia ile. </a:t>
            </a:r>
            <a:endParaRPr lang="en-US" sz="1200" strike="sngStrike" dirty="0">
              <a:latin typeface="+mn-lt"/>
            </a:endParaRPr>
          </a:p>
          <a:p>
            <a:endParaRPr lang="en-AU" dirty="0"/>
          </a:p>
        </p:txBody>
      </p:sp>
      <p:sp>
        <p:nvSpPr>
          <p:cNvPr id="4" name="Slide Number Placeholder 3"/>
          <p:cNvSpPr>
            <a:spLocks noGrp="1"/>
          </p:cNvSpPr>
          <p:nvPr>
            <p:ph type="sldNum" sz="quarter" idx="5"/>
          </p:nvPr>
        </p:nvSpPr>
        <p:spPr/>
        <p:txBody>
          <a:bodyPr/>
          <a:lstStyle/>
          <a:p>
            <a:fld id="{76111352-63D5-44FA-A091-D9361BA4F363}" type="slidenum">
              <a:rPr lang="en-AU" smtClean="0"/>
              <a:t>6</a:t>
            </a:fld>
            <a:endParaRPr lang="en-AU"/>
          </a:p>
        </p:txBody>
      </p:sp>
    </p:spTree>
    <p:extLst>
      <p:ext uri="{BB962C8B-B14F-4D97-AF65-F5344CB8AC3E}">
        <p14:creationId xmlns:p14="http://schemas.microsoft.com/office/powerpoint/2010/main" val="348540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dirty="0">
                <a:highlight>
                  <a:srgbClr val="000000">
                    <a:alpha val="0"/>
                  </a:srgbClr>
                </a:highlight>
                <a:latin typeface="+mn-lt"/>
              </a:rPr>
              <a:t>Huwezi kuepuka hisia mbaya. Kila mtu ana hisia mbaya wakati mwingine. Zinaweza kuwa ngumu sana, lakini unaweza kujifunza kuyashughulikia.</a:t>
            </a:r>
          </a:p>
          <a:p>
            <a:pPr rtl="0"/>
            <a:r>
              <a:rPr lang="sw" sz="1200" b="0" i="0" u="none" strike="noStrike" dirty="0">
                <a:highlight>
                  <a:srgbClr val="000000">
                    <a:alpha val="0"/>
                  </a:srgbClr>
                </a:highlight>
                <a:latin typeface="+mn-lt"/>
              </a:rPr>
              <a:t>Kuna mambo ambayo yanaweza kukusaidia kubadilisha hisia mbaya.</a:t>
            </a:r>
          </a:p>
          <a:p>
            <a:endParaRPr lang="en-AU" sz="1200" dirty="0">
              <a:latin typeface="+mn-lt"/>
            </a:endParaRPr>
          </a:p>
          <a:p>
            <a:pPr rtl="0"/>
            <a:r>
              <a:rPr lang="sw" sz="1200" b="1" i="1" u="none" strike="noStrike" dirty="0">
                <a:highlight>
                  <a:srgbClr val="000000">
                    <a:alpha val="0"/>
                  </a:srgbClr>
                </a:highlight>
                <a:latin typeface="+mn-lt"/>
              </a:rPr>
              <a:t>Maswali ya mwezeshaji kwa majadiliano ya kikundi (kama kuna wakati) </a:t>
            </a:r>
          </a:p>
          <a:p>
            <a:pPr rtl="0"/>
            <a:r>
              <a:rPr lang="sw" sz="1200" b="0" i="1" u="none" strike="noStrike" dirty="0">
                <a:highlight>
                  <a:srgbClr val="000000">
                    <a:alpha val="0"/>
                  </a:srgbClr>
                </a:highlight>
                <a:latin typeface="+mn-lt"/>
              </a:rPr>
              <a:t>Unafanya nini wakati unapojisikia sio vizuri?</a:t>
            </a:r>
          </a:p>
          <a:p>
            <a:pPr rtl="0"/>
            <a:r>
              <a:rPr lang="sw" sz="1200" b="0" i="1" u="none" strike="noStrike" dirty="0">
                <a:highlight>
                  <a:srgbClr val="000000">
                    <a:alpha val="0"/>
                  </a:srgbClr>
                </a:highlight>
                <a:latin typeface="+mn-lt"/>
              </a:rPr>
              <a:t>Ni mambo gani ambayo yanafanya ujisikie vizuri unapojisikia vibaya?</a:t>
            </a:r>
            <a:endParaRPr lang="en-AU" sz="1200" i="1" dirty="0">
              <a:latin typeface="+mn-lt"/>
            </a:endParaRPr>
          </a:p>
          <a:p>
            <a:pPr defTabSz="931641">
              <a:defRPr/>
            </a:pPr>
            <a:endParaRPr lang="en-US" dirty="0"/>
          </a:p>
          <a:p>
            <a:endParaRPr lang="en-AU" dirty="0"/>
          </a:p>
        </p:txBody>
      </p:sp>
      <p:sp>
        <p:nvSpPr>
          <p:cNvPr id="4" name="Slide Number Placeholder 3"/>
          <p:cNvSpPr>
            <a:spLocks noGrp="1"/>
          </p:cNvSpPr>
          <p:nvPr>
            <p:ph type="sldNum" sz="quarter" idx="5"/>
          </p:nvPr>
        </p:nvSpPr>
        <p:spPr/>
        <p:txBody>
          <a:bodyPr/>
          <a:lstStyle/>
          <a:p>
            <a:fld id="{76111352-63D5-44FA-A091-D9361BA4F363}" type="slidenum">
              <a:rPr lang="en-AU" smtClean="0"/>
              <a:t>7</a:t>
            </a:fld>
            <a:endParaRPr lang="en-AU"/>
          </a:p>
        </p:txBody>
      </p:sp>
    </p:spTree>
    <p:extLst>
      <p:ext uri="{BB962C8B-B14F-4D97-AF65-F5344CB8AC3E}">
        <p14:creationId xmlns:p14="http://schemas.microsoft.com/office/powerpoint/2010/main" val="1251454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rtl="0">
              <a:defRPr/>
            </a:pPr>
            <a:r>
              <a:rPr lang="sw" sz="1200" b="1" i="0" u="none" strike="noStrike" dirty="0">
                <a:highlight>
                  <a:srgbClr val="000000">
                    <a:alpha val="0"/>
                  </a:srgbClr>
                </a:highlight>
                <a:latin typeface="+mn-lt"/>
              </a:rPr>
              <a:t>Ikiwa unaongea na mtu wakati unapohisi vibaya, inaweza kukufanya ujisikie vizuri.</a:t>
            </a:r>
          </a:p>
          <a:p>
            <a:pPr defTabSz="931641" rtl="0">
              <a:defRPr/>
            </a:pPr>
            <a:r>
              <a:rPr lang="sw" sz="1200" b="0" i="0" u="none" strike="noStrike" dirty="0">
                <a:highlight>
                  <a:srgbClr val="000000">
                    <a:alpha val="0"/>
                  </a:srgbClr>
                </a:highlight>
                <a:latin typeface="+mn-lt"/>
              </a:rPr>
              <a:t>Ikiwa watu wanajua kuwa unajisikia vibaya, wanaweza kukusaidia.</a:t>
            </a:r>
          </a:p>
          <a:p>
            <a:pPr defTabSz="931641" rtl="0">
              <a:defRPr/>
            </a:pPr>
            <a:r>
              <a:rPr lang="sw" sz="1200" b="0" i="0" u="none" strike="noStrike" dirty="0">
                <a:highlight>
                  <a:srgbClr val="000000">
                    <a:alpha val="0"/>
                  </a:srgbClr>
                </a:highlight>
                <a:latin typeface="+mn-lt"/>
              </a:rPr>
              <a:t>Kuzungumza na mtu ambaye unaamini kunaweza kukusaidia:</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kuelewa tatizo au kupata suluhisho</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kuona hali wazi zaidi au kwa njia tofauti</a:t>
            </a:r>
          </a:p>
          <a:p>
            <a:pPr marL="120032" indent="-120032" defTabSz="931641" rtl="0">
              <a:buFont typeface="Arial" panose="020B0604020202020204" pitchFamily="34" charset="0"/>
              <a:buChar char="•"/>
              <a:defRPr/>
            </a:pPr>
            <a:r>
              <a:rPr lang="sw" sz="1200" b="0" i="0" u="none" strike="noStrike" dirty="0">
                <a:highlight>
                  <a:srgbClr val="000000">
                    <a:alpha val="0"/>
                  </a:srgbClr>
                </a:highlight>
                <a:latin typeface="+mn-lt"/>
              </a:rPr>
              <a:t>kujisikia upungufu wa upweke.</a:t>
            </a:r>
          </a:p>
          <a:p>
            <a:pPr defTabSz="931641">
              <a:defRPr/>
            </a:pPr>
            <a:endParaRPr lang="en-AU" sz="1200" b="0" u="none" dirty="0">
              <a:latin typeface="+mn-lt"/>
            </a:endParaRPr>
          </a:p>
          <a:p>
            <a:pPr defTabSz="931641" rtl="0">
              <a:defRPr/>
            </a:pPr>
            <a:r>
              <a:rPr lang="sw" sz="1200" b="0" i="0" u="none" strike="noStrike" dirty="0">
                <a:highlight>
                  <a:srgbClr val="000000">
                    <a:alpha val="0"/>
                  </a:srgbClr>
                </a:highlight>
                <a:latin typeface="+mn-lt"/>
              </a:rPr>
              <a:t>Ikiwa hauzungumzii na mtu yeyote unapohisi vibaya, mambo yanaweza kuwa mabaya zaidi.</a:t>
            </a:r>
          </a:p>
          <a:p>
            <a:pPr defTabSz="931641">
              <a:defRPr/>
            </a:pPr>
            <a:endParaRPr lang="en-AU" sz="1200" b="0" dirty="0">
              <a:latin typeface="+mn-lt"/>
            </a:endParaRPr>
          </a:p>
          <a:p>
            <a:pPr defTabSz="931641" rtl="0">
              <a:defRPr/>
            </a:pPr>
            <a:r>
              <a:rPr lang="sw" sz="1200" b="1" i="0" u="none" strike="noStrike" dirty="0">
                <a:highlight>
                  <a:srgbClr val="000000">
                    <a:alpha val="0"/>
                  </a:srgbClr>
                </a:highlight>
                <a:latin typeface="+mn-lt"/>
              </a:rPr>
              <a:t>Ni nini kinachoweza kukuzuia kuzungumzia hisia mbaya?</a:t>
            </a:r>
            <a:endParaRPr lang="en-US" sz="1200" b="1" dirty="0">
              <a:latin typeface="+mn-lt"/>
            </a:endParaRPr>
          </a:p>
          <a:p>
            <a:pPr marL="171450" indent="-171450" defTabSz="931641" rtl="0">
              <a:buFont typeface="Arial" panose="020B0604020202020204" pitchFamily="34" charset="0"/>
              <a:buChar char="•"/>
              <a:defRPr/>
            </a:pPr>
            <a:r>
              <a:rPr lang="sw" sz="1200" b="0" i="0" u="none" strike="noStrike" dirty="0">
                <a:solidFill>
                  <a:srgbClr val="000000"/>
                </a:solidFill>
                <a:highlight>
                  <a:srgbClr val="000000">
                    <a:alpha val="0"/>
                  </a:srgbClr>
                </a:highlight>
                <a:latin typeface="+mn-lt"/>
              </a:rPr>
              <a:t>Unaweza kuona ni vigumu kuzungumza juu ya hisia zako mbaya. Lakini ikiwa hauzungumzii kuhusu kile kibaya, ni ngumu kupata nafuu.</a:t>
            </a:r>
          </a:p>
          <a:p>
            <a:pPr marL="171450" indent="-171450" defTabSz="931641" rtl="0">
              <a:buFont typeface="Arial" panose="020B0604020202020204" pitchFamily="34" charset="0"/>
              <a:buChar char="•"/>
              <a:defRPr/>
            </a:pPr>
            <a:r>
              <a:rPr lang="sw" sz="1200" b="0" i="0" u="none" strike="noStrike" dirty="0">
                <a:solidFill>
                  <a:srgbClr val="000000"/>
                </a:solidFill>
                <a:highlight>
                  <a:srgbClr val="000000">
                    <a:alpha val="0"/>
                  </a:srgbClr>
                </a:highlight>
                <a:latin typeface="+mn-lt"/>
              </a:rPr>
              <a:t>Labda utaona kwamba kuzungumza kuhusu vitu </a:t>
            </a:r>
            <a:r>
              <a:rPr lang="sw-KE" sz="1200" b="0" i="0" noProof="0" dirty="0">
                <a:solidFill>
                  <a:srgbClr val="222222"/>
                </a:solidFill>
                <a:effectLst/>
                <a:latin typeface="+mn-lt"/>
              </a:rPr>
              <a:t>haitasaidia</a:t>
            </a:r>
            <a:r>
              <a:rPr lang="sw" sz="1200" b="0" i="0" u="none" strike="noStrike" dirty="0">
                <a:solidFill>
                  <a:srgbClr val="000000"/>
                </a:solidFill>
                <a:highlight>
                  <a:srgbClr val="000000">
                    <a:alpha val="0"/>
                  </a:srgbClr>
                </a:highlight>
                <a:latin typeface="+mn-lt"/>
              </a:rPr>
              <a:t>. Lakini kuongea kunaweza kusaidia sana ikiwa unazungumza na mtu sahihi. </a:t>
            </a:r>
          </a:p>
          <a:p>
            <a:pPr marL="171450" indent="-171450" defTabSz="931641" rtl="0">
              <a:buFont typeface="Arial" panose="020B0604020202020204" pitchFamily="34" charset="0"/>
              <a:buChar char="•"/>
              <a:defRPr/>
            </a:pPr>
            <a:r>
              <a:rPr lang="sw" sz="1200" b="0" i="0" u="none" strike="noStrike" dirty="0">
                <a:solidFill>
                  <a:srgbClr val="000000"/>
                </a:solidFill>
                <a:highlight>
                  <a:srgbClr val="000000">
                    <a:alpha val="0"/>
                  </a:srgbClr>
                </a:highlight>
                <a:latin typeface="+mn-lt"/>
              </a:rPr>
              <a:t>Unaweza kuona aibu ya kuzungumza juu ya maisha yako na wasiwasi yako. Lakini watu wengi wana shida kama hizo, kwa hivyo si wewe peke yako.</a:t>
            </a:r>
            <a:endParaRPr lang="en-US" sz="1200" dirty="0">
              <a:latin typeface="+mn-lt"/>
            </a:endParaRPr>
          </a:p>
          <a:p>
            <a:endParaRPr lang="en-AU" dirty="0"/>
          </a:p>
        </p:txBody>
      </p:sp>
      <p:sp>
        <p:nvSpPr>
          <p:cNvPr id="4" name="Slide Number Placeholder 3"/>
          <p:cNvSpPr>
            <a:spLocks noGrp="1"/>
          </p:cNvSpPr>
          <p:nvPr>
            <p:ph type="sldNum" sz="quarter" idx="5"/>
          </p:nvPr>
        </p:nvSpPr>
        <p:spPr/>
        <p:txBody>
          <a:bodyPr/>
          <a:lstStyle/>
          <a:p>
            <a:fld id="{76111352-63D5-44FA-A091-D9361BA4F363}" type="slidenum">
              <a:rPr lang="en-AU" smtClean="0"/>
              <a:t>8</a:t>
            </a:fld>
            <a:endParaRPr lang="en-AU"/>
          </a:p>
        </p:txBody>
      </p:sp>
    </p:spTree>
    <p:extLst>
      <p:ext uri="{BB962C8B-B14F-4D97-AF65-F5344CB8AC3E}">
        <p14:creationId xmlns:p14="http://schemas.microsoft.com/office/powerpoint/2010/main" val="856300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sw" sz="1200" b="0" i="0" u="none" strike="noStrike" dirty="0">
                <a:highlight>
                  <a:srgbClr val="000000">
                    <a:alpha val="0"/>
                  </a:srgbClr>
                </a:highlight>
                <a:latin typeface="+mn-lt"/>
              </a:rPr>
              <a:t>Wakati watu wanajisikia vibaya, wanaweza kuacha kuzungumza na familia na marafiki, ambayo inaweza kuzidisha ubaya wa mambo.</a:t>
            </a:r>
          </a:p>
          <a:p>
            <a:pPr rtl="0"/>
            <a:r>
              <a:rPr lang="sw" sz="1200" b="1" i="0" u="none" strike="noStrike" dirty="0">
                <a:highlight>
                  <a:srgbClr val="000000">
                    <a:alpha val="0"/>
                  </a:srgbClr>
                </a:highlight>
                <a:latin typeface="+mn-lt"/>
              </a:rPr>
              <a:t>Kuzungumza na watu ambao unaamini kuhusu wasiwasi yako unaweza kukufanya ujisikie vizuri.</a:t>
            </a:r>
          </a:p>
          <a:p>
            <a:endParaRPr lang="en-US" sz="1200" b="0" dirty="0">
              <a:latin typeface="+mn-lt"/>
            </a:endParaRPr>
          </a:p>
          <a:p>
            <a:pPr rtl="0"/>
            <a:r>
              <a:rPr lang="sw" sz="1200" b="0" i="0" u="none" strike="noStrike" dirty="0">
                <a:highlight>
                  <a:srgbClr val="000000">
                    <a:alpha val="0"/>
                  </a:srgbClr>
                </a:highlight>
                <a:latin typeface="+mn-lt"/>
              </a:rPr>
              <a:t>Endelea kuwasiliana na familia yako na marafiki.</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Omba rafiki aje nyumbani kwako au akutane kwenye mkahawa.</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Nenda kutembea na familia, rafiki, au jirani karibu kwa nyumba yako.</a:t>
            </a:r>
          </a:p>
          <a:p>
            <a:pPr marL="120032" indent="-120032" rtl="0">
              <a:buFont typeface="Arial" panose="020B0604020202020204" pitchFamily="34" charset="0"/>
              <a:buChar char="•"/>
            </a:pPr>
            <a:r>
              <a:rPr lang="sw" sz="1200" b="0" i="0" u="none" strike="noStrike" dirty="0">
                <a:highlight>
                  <a:srgbClr val="000000">
                    <a:alpha val="0"/>
                  </a:srgbClr>
                </a:highlight>
                <a:latin typeface="+mn-lt"/>
              </a:rPr>
              <a:t>Tumia mitandao ya kijamii, kama Skype, Facebook, au WhatsApp, kuzungumza na marafiki na familia yako.</a:t>
            </a:r>
          </a:p>
          <a:p>
            <a:endParaRPr lang="en-US" dirty="0"/>
          </a:p>
        </p:txBody>
      </p:sp>
      <p:sp>
        <p:nvSpPr>
          <p:cNvPr id="4" name="Slide Number Placeholder 3"/>
          <p:cNvSpPr>
            <a:spLocks noGrp="1"/>
          </p:cNvSpPr>
          <p:nvPr>
            <p:ph type="sldNum" sz="quarter" idx="5"/>
          </p:nvPr>
        </p:nvSpPr>
        <p:spPr/>
        <p:txBody>
          <a:bodyPr/>
          <a:lstStyle/>
          <a:p>
            <a:fld id="{76111352-63D5-44FA-A091-D9361BA4F363}" type="slidenum">
              <a:rPr lang="en-AU" smtClean="0"/>
              <a:t>9</a:t>
            </a:fld>
            <a:endParaRPr lang="en-AU"/>
          </a:p>
        </p:txBody>
      </p:sp>
    </p:spTree>
    <p:extLst>
      <p:ext uri="{BB962C8B-B14F-4D97-AF65-F5344CB8AC3E}">
        <p14:creationId xmlns:p14="http://schemas.microsoft.com/office/powerpoint/2010/main" val="80444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D003-79C8-0DA7-021A-1FCAA8B26B5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84DF66C-B79F-402D-23AA-64C2AF697854}"/>
              </a:ext>
            </a:extLst>
          </p:cNvPr>
          <p:cNvSpPr>
            <a:spLocks noGrp="1"/>
          </p:cNvSpPr>
          <p:nvPr>
            <p:ph type="dt" sz="half" idx="10"/>
          </p:nvPr>
        </p:nvSpPr>
        <p:spPr/>
        <p:txBody>
          <a:bodyPr/>
          <a:lstStyle/>
          <a:p>
            <a:fld id="{732DC572-272D-4502-A314-F82373288F7D}" type="datetimeFigureOut">
              <a:rPr lang="en-AU" smtClean="0"/>
              <a:t>13/08/2024</a:t>
            </a:fld>
            <a:endParaRPr lang="en-AU"/>
          </a:p>
        </p:txBody>
      </p:sp>
      <p:sp>
        <p:nvSpPr>
          <p:cNvPr id="4" name="Footer Placeholder 3">
            <a:extLst>
              <a:ext uri="{FF2B5EF4-FFF2-40B4-BE49-F238E27FC236}">
                <a16:creationId xmlns:a16="http://schemas.microsoft.com/office/drawing/2014/main" id="{AC67E10E-D208-ED40-5B87-62352ED6BE7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D6AF9E3-0CAC-681B-64D9-331CF2181BA7}"/>
              </a:ext>
            </a:extLst>
          </p:cNvPr>
          <p:cNvSpPr>
            <a:spLocks noGrp="1"/>
          </p:cNvSpPr>
          <p:nvPr>
            <p:ph type="sldNum" sz="quarter" idx="12"/>
          </p:nvPr>
        </p:nvSpPr>
        <p:spPr/>
        <p:txBody>
          <a:bodyPr/>
          <a:lstStyle/>
          <a:p>
            <a:fld id="{4D481A72-8A20-4D06-85AB-AD7C256EAB1E}" type="slidenum">
              <a:rPr lang="en-AU" smtClean="0"/>
              <a:t>‹#›</a:t>
            </a:fld>
            <a:endParaRPr lang="en-AU"/>
          </a:p>
        </p:txBody>
      </p:sp>
    </p:spTree>
    <p:extLst>
      <p:ext uri="{BB962C8B-B14F-4D97-AF65-F5344CB8AC3E}">
        <p14:creationId xmlns:p14="http://schemas.microsoft.com/office/powerpoint/2010/main" val="7518092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B76288-941D-2E5D-2171-7D51B067B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E836D40-E526-B37A-F251-48CAC8229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C446E50-32F7-0BB0-661B-83DC04D699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2DC572-272D-4502-A314-F82373288F7D}" type="datetimeFigureOut">
              <a:rPr lang="en-AU" smtClean="0"/>
              <a:t>13/08/2024</a:t>
            </a:fld>
            <a:endParaRPr lang="en-AU"/>
          </a:p>
        </p:txBody>
      </p:sp>
      <p:sp>
        <p:nvSpPr>
          <p:cNvPr id="5" name="Footer Placeholder 4">
            <a:extLst>
              <a:ext uri="{FF2B5EF4-FFF2-40B4-BE49-F238E27FC236}">
                <a16:creationId xmlns:a16="http://schemas.microsoft.com/office/drawing/2014/main" id="{DC9D38CD-7419-0105-F37B-7F48A62892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7C11584-9B1C-6162-AEB7-F08CA85A11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481A72-8A20-4D06-85AB-AD7C256EAB1E}" type="slidenum">
              <a:rPr lang="en-AU" smtClean="0"/>
              <a:t>‹#›</a:t>
            </a:fld>
            <a:endParaRPr lang="en-AU"/>
          </a:p>
        </p:txBody>
      </p:sp>
    </p:spTree>
    <p:extLst>
      <p:ext uri="{BB962C8B-B14F-4D97-AF65-F5344CB8AC3E}">
        <p14:creationId xmlns:p14="http://schemas.microsoft.com/office/powerpoint/2010/main" val="358143016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3D98F22-79AA-E4CA-CA28-1F6C4F33D073}"/>
              </a:ext>
            </a:extLst>
          </p:cNvPr>
          <p:cNvSpPr>
            <a:spLocks noGrp="1"/>
          </p:cNvSpPr>
          <p:nvPr>
            <p:ph type="title"/>
          </p:nvPr>
        </p:nvSpPr>
        <p:spPr/>
        <p:txBody>
          <a:bodyPr/>
          <a:lstStyle/>
          <a:p>
            <a:r>
              <a:rPr lang="sw" sz="4800" b="1" i="0" u="none" strike="noStrike">
                <a:highlight>
                  <a:srgbClr val="000000">
                    <a:alpha val="0"/>
                  </a:srgbClr>
                </a:highlight>
                <a:latin typeface="Arial"/>
              </a:rPr>
              <a:t>Kuhisi vizuri</a:t>
            </a:r>
            <a:endParaRPr lang="en-AU" dirty="0"/>
          </a:p>
        </p:txBody>
      </p:sp>
      <p:pic>
        <p:nvPicPr>
          <p:cNvPr id="3" name="Picture 2">
            <a:extLst>
              <a:ext uri="{FF2B5EF4-FFF2-40B4-BE49-F238E27FC236}">
                <a16:creationId xmlns:a16="http://schemas.microsoft.com/office/drawing/2014/main" id="{70A92E8B-0EC5-A2F5-2A30-6D924F41B1D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3962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1A477E-9F17-2889-2404-20CC3F06EE8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34A9BE9-8CAC-CF46-F7BA-6BE06A43CB7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0945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F48ADA-A5C9-C91F-3E8C-03EF81573F8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91F746F-521C-6435-D55F-8A5C1F09B56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21711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6A8521F-C105-555C-1A95-7B500D4B2D8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556DF14-72B5-A130-4FFA-DB82BC4A304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61702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EFD15A1-DA8C-5D09-60F8-767083CA916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B314E47-E3E8-A2D0-0155-2F23502FEB6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16848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0261C4-7448-6358-0EAE-3F60642336C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C70B9B7-822F-D56C-781D-199A1FA875F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94043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F67789-FBAB-C71E-CBE6-E6639F1F350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8ADE9B6-A3AB-F31E-2357-94F87AEB4BF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6672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6EF220B-A371-62AE-B457-2D998DD04BB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5C63167-82A9-2EA0-16BA-63862484508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3839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D4ECCD-206E-3B00-5D5F-12BDFF89402C}"/>
              </a:ext>
            </a:extLst>
          </p:cNvPr>
          <p:cNvSpPr>
            <a:spLocks noGrp="1"/>
          </p:cNvSpPr>
          <p:nvPr>
            <p:ph type="title"/>
          </p:nvPr>
        </p:nvSpPr>
        <p:spPr/>
        <p:txBody>
          <a:bodyPr/>
          <a:lstStyle/>
          <a:p>
            <a:pPr rtl="0"/>
            <a:r>
              <a:rPr lang="sw" b="1" i="0" u="none" strike="noStrike">
                <a:highlight>
                  <a:srgbClr val="000000">
                    <a:alpha val="0"/>
                  </a:srgbClr>
                </a:highlight>
                <a:latin typeface="Arial"/>
              </a:rPr>
              <a:t>Kumbuka...</a:t>
            </a:r>
            <a:endParaRPr lang="sw"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4095C877-C2C5-5FE4-FEFF-14FD68D4260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08603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45C6D43-9F05-6736-61F2-768BA0EE94D5}"/>
              </a:ext>
            </a:extLst>
          </p:cNvPr>
          <p:cNvSpPr>
            <a:spLocks noGrp="1"/>
          </p:cNvSpPr>
          <p:nvPr>
            <p:ph type="title"/>
          </p:nvPr>
        </p:nvSpPr>
        <p:spPr/>
        <p:txBody>
          <a:bodyPr/>
          <a:lstStyle/>
          <a:p>
            <a:pPr rtl="0"/>
            <a:r>
              <a:rPr lang="sw" b="1" i="0" u="none" strike="noStrike">
                <a:highlight>
                  <a:srgbClr val="000000">
                    <a:alpha val="0"/>
                  </a:srgbClr>
                </a:highlight>
                <a:latin typeface="Arial"/>
              </a:rPr>
              <a:t>Huduma za msaada wa mtaani </a:t>
            </a:r>
            <a:endParaRPr lang="sw" b="1" i="0" u="none" strike="noStrike" dirty="0">
              <a:highlight>
                <a:srgbClr val="000000">
                  <a:alpha val="0"/>
                </a:srgbClr>
              </a:highlight>
              <a:latin typeface="Arial"/>
            </a:endParaRPr>
          </a:p>
        </p:txBody>
      </p:sp>
      <p:pic>
        <p:nvPicPr>
          <p:cNvPr id="3" name="Picture 2">
            <a:extLst>
              <a:ext uri="{FF2B5EF4-FFF2-40B4-BE49-F238E27FC236}">
                <a16:creationId xmlns:a16="http://schemas.microsoft.com/office/drawing/2014/main" id="{7AA1C44F-27AB-0932-73D4-1B4AAD5CAE8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82788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85A3870-8148-3939-BFF3-36C12D1C329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3C25795-3C81-2A61-479F-CB5D4386BEA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9752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AE441CE-07E2-3254-8881-3A428A466E1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5751B93-0016-4BB6-FCF5-71B5C28D89C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26106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076D4C-D64F-2EA3-2817-8767F5B56E2F}"/>
              </a:ext>
            </a:extLst>
          </p:cNvPr>
          <p:cNvSpPr>
            <a:spLocks noGrp="1"/>
          </p:cNvSpPr>
          <p:nvPr>
            <p:ph type="title"/>
          </p:nvPr>
        </p:nvSpPr>
        <p:spPr/>
        <p:txBody>
          <a:bodyPr/>
          <a:lstStyle/>
          <a:p>
            <a:pPr rtl="0"/>
            <a:r>
              <a:rPr lang="sw" sz="4000" b="1" i="0" u="none" strike="noStrike">
                <a:highlight>
                  <a:srgbClr val="000000">
                    <a:alpha val="0"/>
                  </a:srgbClr>
                </a:highlight>
                <a:latin typeface="Arial"/>
              </a:rPr>
              <a:t>Mwili Wangu. Afya Yangu.</a:t>
            </a:r>
            <a:br>
              <a:rPr lang="sw" sz="4000" b="0" i="0" u="none" strike="noStrike">
                <a:highlight>
                  <a:srgbClr val="000000">
                    <a:alpha val="0"/>
                  </a:srgbClr>
                </a:highlight>
                <a:latin typeface="Arial"/>
              </a:rPr>
            </a:br>
            <a:r>
              <a:rPr lang="sw" b="0" i="0" u="none" strike="noStrike">
                <a:highlight>
                  <a:srgbClr val="000000">
                    <a:alpha val="0"/>
                  </a:srgbClr>
                </a:highlight>
                <a:latin typeface="Arial"/>
              </a:rPr>
              <a:t>Seti ya zana ya elimu ya afya.</a:t>
            </a:r>
            <a:endParaRPr lang="en-AU" dirty="0"/>
          </a:p>
        </p:txBody>
      </p:sp>
      <p:pic>
        <p:nvPicPr>
          <p:cNvPr id="3" name="Picture 2">
            <a:extLst>
              <a:ext uri="{FF2B5EF4-FFF2-40B4-BE49-F238E27FC236}">
                <a16:creationId xmlns:a16="http://schemas.microsoft.com/office/drawing/2014/main" id="{AC547E6B-3936-32C0-C9A2-E07C8ABFB9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4625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F599C96-D2C8-9A8F-79EA-21D621E0A68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A3E1EA7-58E5-260A-8358-CC24921C0F9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3058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F9C6776-EB85-BE6E-98E6-91FCD433CF8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1D88562-A68C-D18E-910D-5034A910FDD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859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3853393-E826-8969-2E46-AB82D67C9A0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17E72C9-9C3D-E52B-B033-34EA6598BE6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8771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E253B5D-B2F8-3208-7EAF-887E1EA2EE2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E05CB06-5C7C-6F07-89AF-5401A4FF3FC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48649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22F8965-C573-1873-7F3A-A55FC251FD6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61D6E11-8355-A24E-A8DE-90835D72941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8018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3EDD816-D5FB-E5DE-AAC0-AB6AAD092AA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D97C2EA-C69A-5FA8-4A26-C80AD8BEEFC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27889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1905</Words>
  <Application>Microsoft Office PowerPoint</Application>
  <PresentationFormat>Widescreen</PresentationFormat>
  <Paragraphs>227</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Calibri</vt:lpstr>
      <vt:lpstr>Office Theme</vt:lpstr>
      <vt:lpstr>Kuhisi vizuri</vt:lpstr>
      <vt:lpstr>PowerPoint Presentation</vt:lpstr>
      <vt:lpstr>Mwili Wangu. Afya Yangu. Seti ya zana ya elimu ya afya.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Kumbuka...</vt:lpstr>
      <vt:lpstr>Huduma za msaada wa mtaani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3</cp:revision>
  <dcterms:created xsi:type="dcterms:W3CDTF">2024-08-13T04:57:07Z</dcterms:created>
  <dcterms:modified xsi:type="dcterms:W3CDTF">2024-08-13T05:07:32Z</dcterms:modified>
</cp:coreProperties>
</file>