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61" autoAdjust="0"/>
  </p:normalViewPr>
  <p:slideViewPr>
    <p:cSldViewPr snapToGrid="0">
      <p:cViewPr varScale="1">
        <p:scale>
          <a:sx n="121" d="100"/>
          <a:sy n="121" d="100"/>
        </p:scale>
        <p:origin x="17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B9BFB42E-8806-4DE7-B468-817C9283A3C5}" type="datetimeFigureOut">
              <a:rPr lang="en-AU" smtClean="0"/>
              <a:t>19/09/2024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A99C356-7DC4-4C9A-9225-0D2780CDEE7A}" type="slidenum">
              <a:rPr lang="en-AU" smtClean="0"/>
              <a:t>‹#›</a:t>
            </a:fld>
            <a:endParaRPr lang="en-AU"/>
          </a:p>
        </p:txBody>
      </p:sp>
    </p:spTree>
    <p:extLst>
      <p:ext uri="{BB962C8B-B14F-4D97-AF65-F5344CB8AC3E}">
        <p14:creationId xmlns:p14="http://schemas.microsoft.com/office/powerpoint/2010/main" val="3435124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आज हम ऐसे तरीकों के बारे में बात करेंगे, जिनसे हम बेहतर महसूस कर सकते हैं। हम इन विषयों पर बात करेंगे: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अलग-अलग तरह की भावनाएँ </a:t>
            </a:r>
          </a:p>
          <a:p>
            <a:pPr marL="120032" indent="-120032" defTabSz="64017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हमें प्रभावित करने वाली बातें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भावनाएँ हमारे जीवन को कैसे प्रभावित कर सकती हैं</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ऐसी बातें जो हमें बेहतर महसूस करने में सहायता दे सकती हैं। </a:t>
            </a:r>
          </a:p>
          <a:p>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आज हम इसके बारे में क्यों बात कर रहे 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लोगों के मन में बहुत सारी भावनाएँ होती हैं, और यह </a:t>
            </a:r>
            <a:r>
              <a:rPr lang="hi-IN" sz="1200" noProof="0" dirty="0">
                <a:effectLst/>
                <a:latin typeface="Nirmala UI" panose="020B0502040204020203" pitchFamily="34" charset="0"/>
                <a:ea typeface="Nirmala UI" panose="020B0502040204020203" pitchFamily="34" charset="0"/>
                <a:cs typeface="Nirmala UI" panose="020B0502040204020203" pitchFamily="34" charset="0"/>
              </a:rPr>
              <a:t>साधारण</a:t>
            </a:r>
            <a:r>
              <a:rPr lang="en-US" sz="1200" dirty="0">
                <a:effectLst/>
                <a:latin typeface="Nirmala UI" panose="020B0502040204020203" pitchFamily="34" charset="0"/>
                <a:ea typeface="Nirmala UI" panose="020B0502040204020203" pitchFamily="34" charset="0"/>
                <a:cs typeface="Nirmala UI" panose="020B0502040204020203" pitchFamily="34" charset="0"/>
              </a:rPr>
              <a:t> </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 </a:t>
            </a:r>
            <a:endParaRPr lang="en-AU" sz="1200" strike="sngStrike" dirty="0">
              <a:latin typeface="Nirmala UI" panose="020B0502040204020203" pitchFamily="34" charset="0"/>
              <a:ea typeface="Nirmala UI" panose="020B0502040204020203" pitchFamily="34" charset="0"/>
              <a:cs typeface="Nirmala UI" panose="020B0502040204020203" pitchFamily="34" charset="0"/>
            </a:endParaRP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भावनाओं के बारे में बात करना कठिन हो सकता है, खासकर यदि आप दुखी महसूस करती हैं। हम इस बारे में बात करेंगे कि ऐसा क्यों है और आप इसके बारे में क्या कर सकती 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अकेली नहीं हैं और आपको सहायता मिल सकती है। हम इस बारे में बात करेंगे कि आपकी सहायता कौन कर सकता है। </a:t>
            </a:r>
          </a:p>
          <a:p>
            <a:pPr marL="174683" indent="-174683">
              <a:buFont typeface="Arial" panose="020B0604020202020204" pitchFamily="34" charset="0"/>
              <a:buChar char="•"/>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a:t>
            </a:r>
          </a:p>
          <a:p>
            <a:pPr defTabSz="931641" rtl="0">
              <a:defRPr/>
            </a:pP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यह सत्र ऐसे कार्यों पर ध्यान केंद्रित करेगा, जो उस समय मदद कर सकते हैं जब हम बुरा महसूस करते हैं और जब हमें कुछ मदद की आवश्यकता होती है। </a:t>
            </a:r>
          </a:p>
          <a:p>
            <a:pPr defTabSz="931641" rtl="0">
              <a:defRPr/>
            </a:pPr>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कमरे में अलग-अलग सांस्कृतिक अनुभवों को स्वीकार करना महत्वपूर्ण है और भावनाओं को सुनना और उनके बारे में बात करना चुनौतीपूर्ण हो सकता है। किंतु इस सत्र का उद्देश्य सलाह देना नहीं है। </a:t>
            </a: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1</a:t>
            </a:fld>
            <a:endParaRPr lang="en-AU"/>
          </a:p>
        </p:txBody>
      </p:sp>
    </p:spTree>
    <p:extLst>
      <p:ext uri="{BB962C8B-B14F-4D97-AF65-F5344CB8AC3E}">
        <p14:creationId xmlns:p14="http://schemas.microsoft.com/office/powerpoint/2010/main" val="320083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अतीत में जो काम करना पसंद था और जिनसे आपको खुशी मिलती थी, उन्हें याद करें। उन्हें फिर से करना शुरू करें। </a:t>
            </a:r>
          </a:p>
          <a:p>
            <a:endParaRPr lang="en-AU" sz="1200" b="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ऐसे कुछ उदाहरण, जिन्हें आप कर सकती हैं: </a:t>
            </a:r>
            <a:endParaRPr lang="en-US" sz="1200" b="0" dirty="0">
              <a:latin typeface="Nirmala UI" panose="020B0502040204020203" pitchFamily="34" charset="0"/>
              <a:ea typeface="Nirmala UI" panose="020B0502040204020203" pitchFamily="34" charset="0"/>
              <a:cs typeface="Nirmala UI" panose="020B0502040204020203" pitchFamily="34" charset="0"/>
            </a:endParaRP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स्थानीय बाज़ार में जाएँ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देश की महिलाओं के समूह का पता लगाएँ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ताई ची या योग का अभ्यास करें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सिलाई का काम करें या कोई क्राफ्ट प्रोजेक्ट बनाएँ</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बगीचे में काम करें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साइकिल की सवारी करें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ध्यान या प्रार्थना करें </a:t>
            </a:r>
          </a:p>
          <a:p>
            <a:pPr marL="120032" indent="-120032" rtl="0">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विशेष दिनों के अवसर पर लोगों से मिलें। </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a:t>
            </a:r>
          </a:p>
          <a:p>
            <a:pPr rtl="0"/>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इस बात का उदाहरण देकर समूह के साथ चर्चा शुरू करना पसंद कर सकते/सकती हैं कि आपने अतीत में ऐसा क्या किया था या वर्तमान में ऐसा क्या कर रहे/रही हैं, जो आपको अच्छा महसूस करने में मदद देता है।</a:t>
            </a: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10</a:t>
            </a:fld>
            <a:endParaRPr lang="en-AU"/>
          </a:p>
        </p:txBody>
      </p:sp>
    </p:spTree>
    <p:extLst>
      <p:ext uri="{BB962C8B-B14F-4D97-AF65-F5344CB8AC3E}">
        <p14:creationId xmlns:p14="http://schemas.microsoft.com/office/powerpoint/2010/main" val="3004532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hi" sz="1200" b="1"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व्यायाम, नींद और स्वास्थ्यप्रद आहार आपके शरीर और दिमाग को मजबूत रखने में मदद करेंगे। </a:t>
            </a:r>
            <a:endParaRPr lang="en-US" sz="1200" b="1" strike="sngStrike" baseline="0" dirty="0">
              <a:latin typeface="Nirmala UI" panose="020B0502040204020203" pitchFamily="34" charset="0"/>
              <a:ea typeface="Nirmala UI" panose="020B0502040204020203" pitchFamily="34" charset="0"/>
              <a:cs typeface="Nirmala UI" panose="020B0502040204020203" pitchFamily="34" charset="0"/>
            </a:endParaRPr>
          </a:p>
          <a:p>
            <a:pPr defTabSz="931641">
              <a:defRPr/>
            </a:pPr>
            <a:endParaRPr lang="en-US" sz="1200" b="1" baseline="0" dirty="0">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मन और शरीर को मजबूत रखने में सहायता के लिए हरेक दिन 30 मिनट तक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व्यायाम</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करें। व्यायाम से आपके शरीर में अच्छे रसायन स्रावित होते हैं, जिससे आपको बेहतर महसूस होता है।</a:t>
            </a: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उदाहरण के लिए:</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संभव हो, तो ड्राइव करके</a:t>
            </a:r>
            <a:r>
              <a:rPr lang="en-C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en-CA" sz="1200" b="0"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सार्वजनिक परिवहन लेकर दुकानों पर जाने के बजाए चलकर जाएँ</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एक या दो स्टॉप पहले उतरें या कुछ दूरी पर कार पार्क करें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लिए कुछ लाने के लिए किसी को कहने के बजाय खुद खड़े होकर लाएँ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बच्चों के साथ खेलें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फिटनेस या खेल क्लब खोजकर आज़माएँ। </a:t>
            </a:r>
          </a:p>
          <a:p>
            <a:pPr marL="465821" lvl="1" defTabSz="931641">
              <a:defRPr/>
            </a:pP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रात</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में 7 से 8 घंटों के लिए सोएँ, ताकि आपको बेहतर महसूस हो, आपके पास अधिक ऊर्जा हो, और आप अधिक स्पष्ट रूप से सोच सकें।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सोने में परेशानी हो रही है: यदि आप चिंतित या उदास हैं, तो पर्याप्त नींद लेना मुश्किल हो सकता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सोने में परेशानी हो रही 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हरेक रात एक ही समय बिस्तर पर जाएँ और हरेक दिन एक ही समय पर उठें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बिस्तर पर जाने से पहले स्नान करें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बिस्तर पर जाने से पहले गर्म पेय पीएँ - लेकिन कैफीन या चीनी नहीं!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गहरी साँस खींचें या ध्यान करें। </a:t>
            </a:r>
            <a:endParaRPr lang="en-US" sz="1200" strike="sngStrike" baseline="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नींद नहीं आ रही है, तो उठकर 30 मिनटों के लिए अपनी पसंद का कोई काम करें और फिर से सोने की कोशिश करें। </a:t>
            </a:r>
          </a:p>
          <a:p>
            <a:endParaRPr lang="en-US" sz="1200" baseline="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और</a:t>
            </a: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अधिक ऊर्जा व बेहतर महसूस करने के लिए स्वास्थ्यप्रद भोजन का सेवन करें। इन खाद्य-पदार्थों का सेवन करें: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 मछली, अंडे, टोफू </a:t>
            </a:r>
          </a:p>
          <a:p>
            <a:pPr marL="120032" indent="-120032" rtl="0">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सब्जियां और फल </a:t>
            </a:r>
          </a:p>
          <a:p>
            <a:pPr marL="120032" indent="-120032" rtl="0">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चावल, ब्रेड, पास्ता, कुसकुस और अनाज </a:t>
            </a:r>
          </a:p>
          <a:p>
            <a:pPr marL="120032" indent="-120032" rtl="0">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दूध, पनीर, दही </a:t>
            </a:r>
          </a:p>
          <a:p>
            <a:pPr marL="120032" indent="-120032" rtl="0">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अच्छे वसा, जैसे एवोकाडो, जैतून का तेल, मेवे</a:t>
            </a:r>
          </a:p>
          <a:p>
            <a:pPr marL="120032" indent="-120032" rtl="0">
              <a:buFont typeface="Arial" panose="020B0604020202020204" pitchFamily="34" charset="0"/>
              <a:buChar char="•"/>
            </a:pPr>
            <a:r>
              <a:rPr lang="en-CA" sz="1200" b="0" i="0" u="none" strike="noStrike" baseline="0"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a:t>
            </a: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मात्रा में पानी।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प्रचुर मात्रा में चीनी वाली कॉफी, कोला और पेय आपके स्वास्थ्य पर नकारात्मक प्रभाव डाल सकते हैं। इन पेय-पदार्थों का सेवन कम मात्रा में करें। एल्कोहल और मादक-पदार्थों का सेवन न करने की कोशिश करें। यदि आपको इन खाद्य-पदार्थों के प्रभावों को समझने की आवश्यकता है, तो आपका डॉक्टर आपकी मदद कर सकता है। </a:t>
            </a:r>
          </a:p>
          <a:p>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प्रश्न </a:t>
            </a:r>
          </a:p>
          <a:p>
            <a:pPr rtl="0"/>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गृह-देश में क्या आप और अधिक व्यायाम करती थीं? क्या आपको बेहतर नींद आती थी? क्या आप और अधिक स्वास्थ्यवर्धक खाद्य-पदार्थों का सेवन करती थीं?</a:t>
            </a: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11</a:t>
            </a:fld>
            <a:endParaRPr lang="en-AU"/>
          </a:p>
        </p:txBody>
      </p:sp>
    </p:spTree>
    <p:extLst>
      <p:ext uri="{BB962C8B-B14F-4D97-AF65-F5344CB8AC3E}">
        <p14:creationId xmlns:p14="http://schemas.microsoft.com/office/powerpoint/2010/main" val="363093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 किसी गतिविधि में शामिल होती हैं, या अपने स्थानीय समुदाय में किसी समूह में शामिल होती हैं, तो यह आपको बेहतर व और अधिक सकारात्मक महसूस करने में मदद दे सकता है। </a:t>
            </a:r>
          </a:p>
          <a:p>
            <a:pPr rtl="0"/>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यह भी कर सकती हैं: </a:t>
            </a:r>
            <a:endParaRPr lang="en-US" sz="1200" b="1" i="0" baseline="0" dirty="0">
              <a:latin typeface="Nirmala UI" panose="020B0502040204020203" pitchFamily="34" charset="0"/>
              <a:ea typeface="Nirmala UI" panose="020B0502040204020203" pitchFamily="34" charset="0"/>
              <a:cs typeface="Nirmala UI" panose="020B0502040204020203" pitchFamily="34" charset="0"/>
            </a:endParaRPr>
          </a:p>
          <a:p>
            <a:pPr marL="120032" indent="-120032" rtl="0">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नई कुशलताएँ सीखना या कुछ अलग करने की कोशिश करना </a:t>
            </a:r>
          </a:p>
          <a:p>
            <a:pPr marL="120032" indent="-120032" rtl="0">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नए दोस्त बनाना </a:t>
            </a:r>
          </a:p>
          <a:p>
            <a:pPr marL="120032" indent="-120032" rtl="0">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अन्य लोगों की सहायता करना </a:t>
            </a:r>
          </a:p>
          <a:p>
            <a:pPr marL="120032" indent="-120032" defTabSz="640171" rtl="0">
              <a:buFont typeface="Arial" panose="020B0604020202020204" pitchFamily="34" charset="0"/>
              <a:buChar char="•"/>
              <a:defRP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मौज-मस्ती करना। </a:t>
            </a:r>
          </a:p>
          <a:p>
            <a:endParaRPr lang="en-US" sz="1200" b="0" i="0" strike="noStrike" baseline="0" dirty="0">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घबराहट या डर महसूस होता है, तो धीरे-धीरे करके शुरू करें: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समूह का संचालन करने वाले व्यक्ति से समझाने के लिए कहें कि समूह में क्या होता है और उनसे आपका ध्यान रखने का निवेदन करें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समूह में शामिल हों और केवल दूसरों की बातें सुनें - आपको कुछ कहना ज़रूरी नहीं है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आज़मा कर देखें, लेकिन अगर आपको यह पसंद न आए, तो आप किसी भी समय छोड़कर जा सकती हैं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किसी मित्र या परिवार के सदस्य को अपने साथ आने के लिए कहें। </a:t>
            </a:r>
          </a:p>
          <a:p>
            <a:pPr defTabSz="931641">
              <a:defRPr/>
            </a:pPr>
            <a:endParaRPr lang="en-AU" sz="1200" i="0" strike="noStrike" dirty="0">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इन जगहों पर समूह मिल सकते हैं: </a:t>
            </a:r>
          </a:p>
          <a:p>
            <a:pPr marL="120032" indent="-120032" defTabSz="931641" rtl="0">
              <a:buFont typeface="Arial" panose="020B0604020202020204" pitchFamily="34" charset="0"/>
              <a:buChar char="•"/>
              <a:defRP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आस-पड़ोस में घर </a:t>
            </a:r>
          </a:p>
          <a:p>
            <a:pPr marL="120032" indent="-120032" defTabSz="931641" rtl="0">
              <a:buFont typeface="Arial" panose="020B0604020202020204" pitchFamily="34" charset="0"/>
              <a:buChar char="•"/>
              <a:defRP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सामुदायिक केंद्र </a:t>
            </a:r>
          </a:p>
          <a:p>
            <a:pPr marL="120032" indent="-120032" defTabSz="931641" rtl="0">
              <a:buFont typeface="Arial" panose="020B0604020202020204" pitchFamily="34" charset="0"/>
              <a:buChar char="•"/>
              <a:defRP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स्थानीय स्कूल </a:t>
            </a:r>
          </a:p>
          <a:p>
            <a:pPr marL="120032" indent="-120032" defTabSz="931641" rtl="0">
              <a:buFont typeface="Arial" panose="020B0604020202020204" pitchFamily="34" charset="0"/>
              <a:buChar char="•"/>
              <a:defRP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खेल क्लब और केंद्र </a:t>
            </a:r>
          </a:p>
          <a:p>
            <a:pPr marL="120032" indent="-120032" defTabSz="931641" rtl="0">
              <a:buFont typeface="Arial" panose="020B0604020202020204" pitchFamily="34" charset="0"/>
              <a:buChar char="•"/>
              <a:defRP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सांस्कृतिक संगठन </a:t>
            </a:r>
          </a:p>
          <a:p>
            <a:pPr marL="120032" indent="-120032" defTabSz="931641" rtl="0">
              <a:buFont typeface="Arial" panose="020B0604020202020204" pitchFamily="34" charset="0"/>
              <a:buChar char="•"/>
              <a:defRP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धार्मिक संस्थाएँ </a:t>
            </a:r>
          </a:p>
          <a:p>
            <a:pPr marL="120032" indent="-120032" defTabSz="931641" rtl="0">
              <a:buFont typeface="Arial" panose="020B0604020202020204" pitchFamily="34" charset="0"/>
              <a:buChar char="•"/>
              <a:defRPr/>
            </a:pPr>
            <a:r>
              <a:rPr lang="hi" sz="1200" b="0" i="0" u="none" strike="noStrike" noProof="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स्थानीय अखबार में स्थानीय समूहों के बारे में जानकारी होती है। </a:t>
            </a:r>
            <a:endParaRPr lang="en-US" sz="1200" b="0" i="0" baseline="0" dirty="0">
              <a:latin typeface="Nirmala UI" panose="020B0502040204020203" pitchFamily="34" charset="0"/>
              <a:ea typeface="Nirmala UI" panose="020B0502040204020203" pitchFamily="34" charset="0"/>
              <a:cs typeface="Nirmala UI" panose="020B0502040204020203" pitchFamily="34" charset="0"/>
            </a:endParaRPr>
          </a:p>
          <a:p>
            <a:endParaRPr lang="en-US" baseline="0" dirty="0"/>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12</a:t>
            </a:fld>
            <a:endParaRPr lang="en-AU"/>
          </a:p>
        </p:txBody>
      </p:sp>
    </p:spTree>
    <p:extLst>
      <p:ext uri="{BB962C8B-B14F-4D97-AF65-F5344CB8AC3E}">
        <p14:creationId xmlns:p14="http://schemas.microsoft.com/office/powerpoint/2010/main" val="2154651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बुरा महसूस करना जीवन का एक सामान्य हिस्सा हो सकता है। लेकिन अगर बुरा महसूस करने की भावना दूर नहीं हो रही है, तो यह एक समस्या हो सकती है। </a:t>
            </a: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 लगातार रूप से चिंतित, क्रोधित, भयभीत या उदास महसूस करती रहें, तो आपको डॉक्टर से मिलना चाहिए। </a:t>
            </a:r>
            <a:endParaRPr lang="en-US" sz="1200" b="1" dirty="0">
              <a:latin typeface="Nirmala UI" panose="020B0502040204020203" pitchFamily="34" charset="0"/>
              <a:ea typeface="Nirmala UI" panose="020B0502040204020203" pitchFamily="34" charset="0"/>
              <a:cs typeface="Nirmala UI" panose="020B0502040204020203" pitchFamily="34" charset="0"/>
            </a:endParaRPr>
          </a:p>
          <a:p>
            <a:endParaRPr lang="en-US" sz="1200"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डॉक्टर क्या करेंगे?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डॉक्टर आपको यह बताने के लिए कहेंगे कि आपको कैसा महसूस हो रहा 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डॉक्टर यह पता करने के लिए जांचें कर सकते हैं कि क्या आपको कोई शारीरिक बीमारी 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डॉक्टर को लगता है कि आपको अपनी बुरी भावनाओं के साथ सहायता की आवश्यकता है, तो वे आपको उपचार के विकल्प देंगे।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पास मेडिकेयर कार्ड है, तो डॉक्टर को दिखाने के लिए कम खर्चा आएगा अथवा यह निःशुल्क होगा।</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endParaRPr lang="en-US" sz="1200"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डॉक्टर के पास जाने को एक अच्छा अनुभव कैसे बना सकती हैं? </a:t>
            </a:r>
          </a:p>
          <a:p>
            <a:pPr marL="120032" indent="-120032" rtl="0">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एपॉइंटमेंट लेते समय महिला डॉक्टर के लिए निवेदन करें</a:t>
            </a:r>
          </a:p>
          <a:p>
            <a:pPr marL="120032" indent="-120032" rtl="0">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अपनी भाषा बोलने में बेहतर महसूस होता है, तो एपॉइंटमेंट के समय दुभाषिए के लिए निवेदन करें</a:t>
            </a:r>
          </a:p>
          <a:p>
            <a:pPr marL="120032" indent="-120032" rtl="0">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डॉक्टर के पास जाते समय एक समर्थन व्यक्ति को अपने साथ ले जाएँ </a:t>
            </a:r>
          </a:p>
          <a:p>
            <a:pPr marL="120032" indent="-120032" rtl="0">
              <a:buFont typeface="Arial" panose="020B0604020202020204" pitchFamily="34" charset="0"/>
              <a:buChar cha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डॉक्टर जो कहते हैं, उसे लिखकर रखें ताकि आपको बाद में वह याद रहे। </a:t>
            </a:r>
            <a:endParaRPr lang="en-US" sz="1200" baseline="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13</a:t>
            </a:fld>
            <a:endParaRPr lang="en-AU"/>
          </a:p>
        </p:txBody>
      </p:sp>
    </p:spTree>
    <p:extLst>
      <p:ext uri="{BB962C8B-B14F-4D97-AF65-F5344CB8AC3E}">
        <p14:creationId xmlns:p14="http://schemas.microsoft.com/office/powerpoint/2010/main" val="275422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महत्वपूर्ण हैं। आपका स्वास्थ्य महत्वपूर्ण है। मदद माँगने में कोई गलती नहीं है। </a:t>
            </a:r>
            <a:endParaRPr lang="en-US" sz="1200" b="1" dirty="0">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यह मुश्किल हो सकता है कि मदद कैसे माँगें या कहाँ जाएँ। आपको शर्मिंदगी भी महसूस हो सकती है। </a:t>
            </a: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लेकिन ऐसे कई लोग हैं जो आपको अपनी ज़रूरत का समर्थन पाने में आपकी मदद कर सकते हैं। </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defTabSz="931641">
              <a:defRPr/>
            </a:pPr>
            <a:endParaRPr lang="en-AU" sz="1200" b="1" dirty="0">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किससे पूछ सकती हैं?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सामुदायिक स्वास्थ्य नर्स या सामाजिक कार्यकर्ता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धार्मिक या सामुदायिक नेता, जिसपर आप भरोसा करती हैं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परिवार का सदस्य, दोस्त, पड़ोसी, या आपके समुदाय का कोई व्यक्ति, जिसपर आप भरोसा करती हैं</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डॉक्टर को पता होगा कि क्या उपलब्ध है और आपके लिए क्या अच्छा है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दुभाषियों को ऐसी सेवाओं और लोगों के बारे में भी पता हो सकता है, जो आपकी मदद कर सकते हैं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सलाहकर्ता - आपको जीपी से रेफरल पत्र की आवश्यकता हो सकती है। </a:t>
            </a:r>
          </a:p>
          <a:p>
            <a:pPr marL="174683" indent="-174683" defTabSz="931641">
              <a:buFont typeface="Arial" panose="020B0604020202020204" pitchFamily="34" charset="0"/>
              <a:buChar char="•"/>
              <a:defRPr/>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ऑस्ट्रेलिया में, जो लोग बुरा महसूस करते हैं उनके लिए प्रशिक्षित समर्थनकर्मियों से बात करना सामान्य बात है।</a:t>
            </a:r>
            <a:endParaRPr lang="en-AU" sz="1200" u="sng"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14</a:t>
            </a:fld>
            <a:endParaRPr lang="en-AU"/>
          </a:p>
        </p:txBody>
      </p:sp>
    </p:spTree>
    <p:extLst>
      <p:ext uri="{BB962C8B-B14F-4D97-AF65-F5344CB8AC3E}">
        <p14:creationId xmlns:p14="http://schemas.microsoft.com/office/powerpoint/2010/main" val="284829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देखभाल के लिए पहला कदम उठाना सबसे कठिन हो सकता है। </a:t>
            </a:r>
          </a:p>
          <a:p>
            <a:pPr defTabSz="931641" rtl="0">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महिलाएँ अक्सर अपना ध्यान रखने से पहले अपने परिवार या अन्य लोगों की देखभाल करती हैं। </a:t>
            </a:r>
          </a:p>
          <a:p>
            <a:pPr defTabSz="931641" rtl="0">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लेकिन अगर आप अपने स्वास्थ्य का ध्यान रखती हैं, तो आप अपने परिवार की देखभाल भी कर रही हैं। </a:t>
            </a:r>
          </a:p>
          <a:p>
            <a:pPr defTabSz="931641">
              <a:defRPr/>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छोटी-छोटी बातें बड़ा बदलाव ला सकती हैं - धीरे-धीरे शुरू करें।</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लगता है कि ऐसा करना मुश्किल है, तो किसी से आपको मदद देने के लिए कहें। </a:t>
            </a:r>
          </a:p>
          <a:p>
            <a:pPr defTabSz="931641">
              <a:defRPr/>
            </a:pP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1"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दयाभाव रखें और अपने आप से इस तरह से बात करें, जैसे आप किसी दोस्त के साथ बात करेंगी। </a:t>
            </a:r>
          </a:p>
          <a:p>
            <a:pPr defTabSz="931641" rtl="0">
              <a:defRPr/>
            </a:pPr>
            <a:r>
              <a:rPr lang="hi" sz="1200" b="0" i="0" u="none" strike="noStrike" baseline="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किसी दोस्त या बच्चे से क्या कहेंगी, जिसे ठीक महसूस नहीं हो रहा है? क्या आप अपने आप से भी ऐसा कह सकती हैं?</a:t>
            </a: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15</a:t>
            </a:fld>
            <a:endParaRPr lang="en-AU"/>
          </a:p>
        </p:txBody>
      </p:sp>
    </p:spTree>
    <p:extLst>
      <p:ext uri="{BB962C8B-B14F-4D97-AF65-F5344CB8AC3E}">
        <p14:creationId xmlns:p14="http://schemas.microsoft.com/office/powerpoint/2010/main" val="2301247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दूसरों की मदद करें, जो अच्छा महसूस नहीं कर रहे हैं।</a:t>
            </a: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महिलाओं को अक्सर जीवन में इस प्रकार की समस्याएँ होती हैं, विशेषकर ऐसी महिलाएँ जो नए देश में आई हैं। </a:t>
            </a:r>
            <a:endParaRPr lang="en-US" sz="1200" b="0" strike="sngStrike" dirty="0">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 सकता है कि आप ऐसी महिलाओं को जानती हों, जो अच्छा महसूस नहीं कर रही हैं या जो कठिन समय से गुज़र रही हैं। </a:t>
            </a:r>
            <a:endParaRPr lang="en-US" sz="1200" b="1" dirty="0">
              <a:latin typeface="Nirmala UI" panose="020B0502040204020203" pitchFamily="34" charset="0"/>
              <a:ea typeface="Nirmala UI" panose="020B0502040204020203" pitchFamily="34" charset="0"/>
              <a:cs typeface="Nirmala UI" panose="020B0502040204020203" pitchFamily="34" charset="0"/>
            </a:endParaRPr>
          </a:p>
          <a:p>
            <a:endParaRPr lang="en-US" sz="1200" b="1"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उनसे पूछें कि क्या वे ठीक 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 उनकी समस्याओं को हल नहीं कर सकती हैं, तो उन्हें यह महसूस होने दें कि आप उनकी परवाह करती हैं।</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उन्हें किसी ऐसे व्यक्ति से बात करने के लिए प्रोत्साहन दें, जिनपर वे भरोसा कर</a:t>
            </a:r>
            <a:r>
              <a:rPr lang="en-CA" sz="1200" b="0"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हैं</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उनसे पूछें कि आप उन्हें मदद कैसे दे सकती हैं। उदाहरण के लिए, आप एक-साथ टहलने जा सक</a:t>
            </a:r>
            <a:r>
              <a:rPr lang="en-CA" sz="1200" b="0"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हैं, उनसे मिलने के लिए उनके घर पर जा सकती हैं, उनके लिए कुछ खरीदारी कर सकती हैं, या कुछ देर के लिए उनके बच्चों की देखभाल कर सकती हैं। </a:t>
            </a:r>
          </a:p>
          <a:p>
            <a:endParaRPr lang="en-US" sz="1200" b="0" strike="sngStrike"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a:t>
            </a:r>
          </a:p>
          <a:p>
            <a:pPr rtl="0"/>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समूह को यह सोचने के लिए कहें कि वे किसी ऐसे दोस्त या परिजन से क्या कह सकती हैं, जो बुरा महसूस कर रहा है। </a:t>
            </a: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16</a:t>
            </a:fld>
            <a:endParaRPr lang="en-AU"/>
          </a:p>
        </p:txBody>
      </p:sp>
    </p:spTree>
    <p:extLst>
      <p:ext uri="{BB962C8B-B14F-4D97-AF65-F5344CB8AC3E}">
        <p14:creationId xmlns:p14="http://schemas.microsoft.com/office/powerpoint/2010/main" val="294200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a:t>
            </a:r>
          </a:p>
          <a:p>
            <a:pPr rtl="0"/>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स्थानीय समर्थन सेवाओं के बारे में जानकारी दें।</a:t>
            </a: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18</a:t>
            </a:fld>
            <a:endParaRPr lang="en-AU"/>
          </a:p>
        </p:txBody>
      </p:sp>
    </p:spTree>
    <p:extLst>
      <p:ext uri="{BB962C8B-B14F-4D97-AF65-F5344CB8AC3E}">
        <p14:creationId xmlns:p14="http://schemas.microsoft.com/office/powerpoint/2010/main" val="271263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A99C356-7DC4-4C9A-9225-0D2780CDEE7A}" type="slidenum">
              <a:rPr lang="en-AU" smtClean="0"/>
              <a:t>19</a:t>
            </a:fld>
            <a:endParaRPr lang="en-AU"/>
          </a:p>
        </p:txBody>
      </p:sp>
    </p:spTree>
    <p:extLst>
      <p:ext uri="{BB962C8B-B14F-4D97-AF65-F5344CB8AC3E}">
        <p14:creationId xmlns:p14="http://schemas.microsoft.com/office/powerpoint/2010/main" val="362792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2</a:t>
            </a:fld>
            <a:endParaRPr lang="en-AU"/>
          </a:p>
        </p:txBody>
      </p:sp>
    </p:spTree>
    <p:extLst>
      <p:ext uri="{BB962C8B-B14F-4D97-AF65-F5344CB8AC3E}">
        <p14:creationId xmlns:p14="http://schemas.microsoft.com/office/powerpoint/2010/main" val="203572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hi"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मेरा शरीर। मेरा स्वास्थ्य. </a:t>
            </a: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प्रवासी और शरणार्थी पृष्ठभूमि से महिलाओं को स्वास्थ्य जानकारी देने में संगठनों और शिक्षकों की मदद करने के लिए एक शैक्षिक टूलकिट है। यह महिलाओं से उनके स्वास्थ्य के बारे में बातचीत करने को भी प्रोत्साहित करता है। </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टूलकिट महत्वपूर्ण स्वास्थ्य विषयों पर प्रस्तुतियों की एक विस्तृत श्रृंखला है, जैसे स्वस्थ जीवन, भावनात्मक स्वास्थ्य, रजोनिवृत्ति या यौन स्वास्थ्य।</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 जानकारी और अंग्रेजी और अन्य भाषाओं में उपलब्ध प्रस्तुतियों की सूची के लिए jeanhailes.org.au पर जाएं।</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3</a:t>
            </a:fld>
            <a:endParaRPr lang="en-AU"/>
          </a:p>
        </p:txBody>
      </p:sp>
    </p:spTree>
    <p:extLst>
      <p:ext uri="{BB962C8B-B14F-4D97-AF65-F5344CB8AC3E}">
        <p14:creationId xmlns:p14="http://schemas.microsoft.com/office/powerpoint/2010/main" val="99174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भावनाएँ क्या होती हैं? </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जीवन में जो होता है, भावनाएँ उसका उत्तर देने का तरीका हो</a:t>
            </a:r>
            <a:r>
              <a:rPr lang="hi-IN" sz="1200" b="0" i="0" u="none" strike="noStrike" noProof="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है</a:t>
            </a:r>
            <a:r>
              <a:rPr lang="en-C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उदाहरण के लिए, जब आप परिवार से दूर होती हैं तो आपको दुख या चिंता महसूस हो सकती है। लेकिन जब आप किसी दोस्त से मिलती हैं जिससे आप काफी समय से नहीं मिली हैं, तो आपको बहुत खुशी महसूस हो सकती है। </a:t>
            </a:r>
          </a:p>
          <a:p>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कुछ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अच्छी</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भावनाएँ होती हैं, जैसे: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खुशी</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प्रेम</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प्रसन्नता</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उत्साह। </a:t>
            </a:r>
          </a:p>
          <a:p>
            <a:pPr marL="465821" lvl="1"/>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कुछ भावनाएँ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बुरी</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भी होती हैं, जैसे: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उदासी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क्रोध</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अकेलापन</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भय</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चिंता। </a:t>
            </a:r>
          </a:p>
          <a:p>
            <a:r>
              <a:rPr lang="hi-IN"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बुरे एहसास होना जीवन का एक सामान्य हिस्सा हैं।</a:t>
            </a:r>
            <a:r>
              <a:rPr lang="en-US"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IN"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कभी-कभी उनका होना ठीक है।</a:t>
            </a:r>
            <a:r>
              <a:rPr lang="en-US"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IN"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हम इस प्रस्तुति में उन्हें यह समझाने के लिए बुरा कहते हैं क्योंकि ऐसी भावनाएँ होना अच्छी बात नहीं हैं।</a:t>
            </a:r>
            <a:r>
              <a:rPr lang="en-US"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IN"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ये हर समय हैं या वे दूर नहीं होती हैं, तो यह एक समस्या बन सकती है।</a:t>
            </a:r>
            <a:endParaRPr lang="en-US"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endParaRPr>
          </a:p>
          <a:p>
            <a:endParaRPr lang="en-US" sz="1200" b="0" i="0" u="none" strike="noStrike" kern="1200" dirty="0">
              <a:solidFill>
                <a:schemeClr val="tx1"/>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जैसा महसूस करती हैं, इसे कौन सी बातें प्रभावित करती हैं?</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जैसा महसूस होता है, इसे कई बातें प्रभावित करती हैं, उदाहरण के लिए:</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अतीत में क्या हुआ था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अब आपका जीवन कैसा 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स्वास्थ्य कैसा है</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अपने दोस्तों और परिजनों</a:t>
            </a:r>
            <a:r>
              <a:rPr lang="en-CA" sz="1200" dirty="0">
                <a:effectLst/>
                <a:latin typeface="Nirmala UI" panose="020B0502040204020203" pitchFamily="34" charset="0"/>
                <a:ea typeface="Nirmala UI" panose="020B0502040204020203" pitchFamily="34" charset="0"/>
                <a:cs typeface="Nirmala UI" panose="020B0502040204020203" pitchFamily="34" charset="0"/>
              </a:rPr>
              <a:t> </a:t>
            </a:r>
            <a:r>
              <a:rPr lang="hi-IN" sz="1200" noProof="0" dirty="0">
                <a:effectLst/>
                <a:latin typeface="Nirmala UI" panose="020B0502040204020203" pitchFamily="34" charset="0"/>
                <a:ea typeface="Nirmala UI" panose="020B0502040204020203" pitchFamily="34" charset="0"/>
                <a:cs typeface="Nirmala UI" panose="020B0502040204020203" pitchFamily="34" charset="0"/>
              </a:rPr>
              <a:t>के साथ कितना समय व्यतीत करती हैं</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p>
          <a:p>
            <a:endParaRPr lang="en-US" sz="120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4</a:t>
            </a:fld>
            <a:endParaRPr lang="en-AU"/>
          </a:p>
        </p:txBody>
      </p:sp>
    </p:spTree>
    <p:extLst>
      <p:ext uri="{BB962C8B-B14F-4D97-AF65-F5344CB8AC3E}">
        <p14:creationId xmlns:p14="http://schemas.microsoft.com/office/powerpoint/2010/main" val="410344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किन बातों से बुरा महसूस हो सकता है? </a:t>
            </a: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कई तरह की बातें आपको दुखी, चिंतित, तनावग्रस्त, क्रोधित या भयभीत महसूस करा सकती हैं, जैसे: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नए देश और संस्कृति को समझ न पाना - सब कुछ अजीब, </a:t>
            </a:r>
            <a:r>
              <a:rPr lang="en-US" sz="1200" dirty="0" err="1">
                <a:effectLst/>
                <a:latin typeface="Nirmala UI" panose="020B0502040204020203" pitchFamily="34" charset="0"/>
                <a:ea typeface="Nirmala UI" panose="020B0502040204020203" pitchFamily="34" charset="0"/>
                <a:cs typeface="Nirmala UI" panose="020B0502040204020203" pitchFamily="34" charset="0"/>
              </a:rPr>
              <a:t>अलग</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और समझने में मुश्किल हो सकता है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अंग्रेज़ी बोल या समझ न पाना </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अकेले होना </a:t>
            </a:r>
            <a:endParaRPr lang="en-AU" sz="1200" strike="sngStrike" dirty="0">
              <a:solidFill>
                <a:srgbClr val="C00000"/>
              </a:solidFill>
              <a:highlight>
                <a:srgbClr val="FF0000"/>
              </a:highlight>
              <a:latin typeface="Nirmala UI" panose="020B0502040204020203" pitchFamily="34" charset="0"/>
              <a:ea typeface="Nirmala UI" panose="020B0502040204020203" pitchFamily="34" charset="0"/>
              <a:cs typeface="Nirmala UI" panose="020B0502040204020203" pitchFamily="34" charset="0"/>
            </a:endParaRP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परिवार और दोस्तों का पास में न होना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पर्याप्त पैसे न होना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आवास खोजने में समस्याएँ होना </a:t>
            </a:r>
            <a:endParaRPr lang="en-AU" sz="1200" strike="sngStrike" dirty="0">
              <a:latin typeface="Nirmala UI" panose="020B0502040204020203" pitchFamily="34" charset="0"/>
              <a:ea typeface="Nirmala UI" panose="020B0502040204020203" pitchFamily="34" charset="0"/>
              <a:cs typeface="Nirmala UI" panose="020B0502040204020203" pitchFamily="34" charset="0"/>
            </a:endParaRP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काम न करना या नौकरी पाने में समस्याएँ होना</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हिंसक या अपमानजनक संबंध में होना - ऑस्ट्रेलिया में हिंसा गलत 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और आपके परिवार को अतीत में हुए कठिन अनुभव।</a:t>
            </a:r>
            <a:endParaRPr lang="en-US" sz="1200" b="1" dirty="0">
              <a:latin typeface="Nirmala UI" panose="020B0502040204020203" pitchFamily="34" charset="0"/>
              <a:ea typeface="Nirmala UI" panose="020B0502040204020203" pitchFamily="34" charset="0"/>
              <a:cs typeface="Nirmala UI" panose="020B0502040204020203" pitchFamily="34" charset="0"/>
            </a:endParaRPr>
          </a:p>
          <a:p>
            <a:pPr defTabSz="931641">
              <a:defRPr/>
            </a:pP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बुरी भावनाएँ जीवन का हिस्सा होती हैं, लेकिन इनका अनुभव होते समय आपको इस बात का ध्यान रखना महत्वपूर्ण है, ताकि आप खुद की देखभाल कर सकें। </a:t>
            </a: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कभी-कभी चिंताएँ, भय, तनाव या उदासी जैसी भावनाएँ यह सोचने में आपको सहायता दे सकती हैं कि आपके जीवन में क्या हो रहा है और आप इसका सामना कैसे कर सकती हैं। </a:t>
            </a: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आपको बुरा महसूस होता है, तो यह इस बात का संकेत हो सकता है कि आपके जीवन में कुछ सही नहीं चल रहा है।</a:t>
            </a: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5</a:t>
            </a:fld>
            <a:endParaRPr lang="en-AU"/>
          </a:p>
        </p:txBody>
      </p:sp>
    </p:spTree>
    <p:extLst>
      <p:ext uri="{BB962C8B-B14F-4D97-AF65-F5344CB8AC3E}">
        <p14:creationId xmlns:p14="http://schemas.microsoft.com/office/powerpoint/2010/main" val="37173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बुरी भावनाएँ दूर नहीं होती हैं, तो समस्याएँ पैदा हो सकती है</a:t>
            </a:r>
            <a:r>
              <a:rPr lang="en-CA"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जैसे: </a:t>
            </a:r>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सिरदर्द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पेट में दर्द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छाती में दर्द </a:t>
            </a:r>
          </a:p>
          <a:p>
            <a:pPr marL="120032" indent="-120032" rtl="0">
              <a:buFont typeface="Arial" panose="020B0604020202020204" pitchFamily="34" charset="0"/>
              <a:buChar char="•"/>
            </a:pPr>
            <a:r>
              <a:rPr lang="hi" sz="1200" b="0" i="0" u="none" strike="noStrike" noProof="0"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दस्त या कब्ज़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पर्याप्त नींद न आना या हर समय सोते रहना </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खाने में कठिनाई - बहुत कम या बहुत अधिक खाना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चिंता और अवसाद। </a:t>
            </a:r>
          </a:p>
          <a:p>
            <a:pPr marL="174683" indent="-174683">
              <a:buFont typeface="Arial" panose="020B0604020202020204" pitchFamily="34" charset="0"/>
              <a:buChar char="•"/>
            </a:pPr>
            <a:endParaRPr lang="en-US"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ये समस्याएँ दूर नहीं हो पा रही हैं, तो आपको डॉक्टर से बात करने की आवश्यकता हो सकती है। वे जाँच कर सकते हैं कि क्या किसी अन्य समस्या के कारण आपको ऐसा महसूस हो रहा है।</a:t>
            </a:r>
            <a:endParaRPr lang="en-US" sz="1200" strike="sngStrike"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6</a:t>
            </a:fld>
            <a:endParaRPr lang="en-AU"/>
          </a:p>
        </p:txBody>
      </p:sp>
    </p:spTree>
    <p:extLst>
      <p:ext uri="{BB962C8B-B14F-4D97-AF65-F5344CB8AC3E}">
        <p14:creationId xmlns:p14="http://schemas.microsoft.com/office/powerpoint/2010/main" val="147174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ऐसा नहीं हो सकता है कि आपको कभी भी बुरी भावनाओं का अनुभव न हो। सभी को कभी न कभी बुरी भावनाओं का अनुभव होता है। यह बहुत मुश्किल हो सकता है, लेकिन आप इसका सामना करना सीख सकती हैं।</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कुछ बातें बुरी भावनाओं को बदलने में आपकी मदद कर सकती हैं।</a:t>
            </a:r>
          </a:p>
          <a:p>
            <a:endParaRPr lang="en-AU" sz="120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1"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सामूहिक चर्चा के उद्देश्य से प्रस्तुतकर्ता के लिए प्रश्न (यदि समय हो) </a:t>
            </a:r>
          </a:p>
          <a:p>
            <a:pPr rtl="0"/>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आप अच्छा महसूस नहीं कर रही हैं, तो आप क्या कर सकती हैं? </a:t>
            </a:r>
          </a:p>
          <a:p>
            <a:pPr rtl="0"/>
            <a:r>
              <a:rPr lang="hi" sz="1200" b="0" i="1"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आपको बुरा महसूस होता है, तो कौन सी बातें आपको बेहतर महसूस करा सकती हैं?</a:t>
            </a:r>
            <a:endParaRPr lang="en-AU" i="1"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7</a:t>
            </a:fld>
            <a:endParaRPr lang="en-AU"/>
          </a:p>
        </p:txBody>
      </p:sp>
    </p:spTree>
    <p:extLst>
      <p:ext uri="{BB962C8B-B14F-4D97-AF65-F5344CB8AC3E}">
        <p14:creationId xmlns:p14="http://schemas.microsoft.com/office/powerpoint/2010/main" val="70397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a:t>
            </a:r>
            <a:r>
              <a:rPr lang="en-CA" sz="1200" b="1"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a:t>
            </a:r>
            <a:r>
              <a:rPr lang="en-CA"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बुरा महसूस कर र</a:t>
            </a:r>
            <a:r>
              <a:rPr lang="en-CA" sz="1200" b="1"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en-CA" sz="1200" b="1"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और आप </a:t>
            </a:r>
            <a:r>
              <a:rPr lang="en-CA" sz="1200" b="1"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किसी</a:t>
            </a:r>
            <a:r>
              <a:rPr lang="en-CA"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en-CA" sz="1200" b="1"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a:t>
            </a:r>
            <a:r>
              <a:rPr lang="en-CA"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बात कर</a:t>
            </a:r>
            <a:r>
              <a:rPr lang="en-CA"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en-CA" sz="1200" b="1"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तो </a:t>
            </a:r>
            <a:r>
              <a:rPr lang="en-CA" sz="1200" b="1"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a:t>
            </a:r>
            <a:r>
              <a:rPr lang="en-CA"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बेहतर महसूस कर सक</a:t>
            </a:r>
            <a:r>
              <a:rPr lang="en-CA" sz="1200" b="1"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ती</a:t>
            </a:r>
            <a:r>
              <a:rPr lang="en-CA"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en-CA" sz="1200" b="1"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a:t>
            </a:r>
            <a:r>
              <a:rPr lang="en-CA"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a:t>
            </a:r>
            <a:endPar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लोगों को पता चल सके कि आपको बुरा महसूस हो रहा है, तो वे आपकी मदद कर सकते हैं। </a:t>
            </a: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 किसी ऐसे व्यक्ति से बात करें जिस पर आप विश्वास करती हैं, तो वह इन बातों में आपकी मदद कर सकता है:</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समस्या को समझना या उसका हल निकालना</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परिस्थिति को अधिक स्पष्ट या अलग तरीके से देखना</a:t>
            </a:r>
          </a:p>
          <a:p>
            <a:pPr marL="120032" indent="-120032" defTabSz="931641" rtl="0">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कम अकेला महसूस करना। </a:t>
            </a:r>
          </a:p>
          <a:p>
            <a:pPr defTabSz="931641">
              <a:defRPr/>
            </a:pPr>
            <a:endParaRPr lang="en-AU" sz="1200" b="0" u="none" dirty="0">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अगर आप बुरा महसूस करने पर किसी से भी बात नहीं करती हैं, तो परिस्थिति</a:t>
            </a:r>
            <a:r>
              <a:rPr lang="en-C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और भी अधिक बिगड़ सकती है। </a:t>
            </a:r>
          </a:p>
          <a:p>
            <a:pPr defTabSz="931641">
              <a:defRPr/>
            </a:pPr>
            <a:endParaRPr lang="en-AU" sz="1200" b="0" dirty="0">
              <a:latin typeface="Nirmala UI" panose="020B0502040204020203" pitchFamily="34" charset="0"/>
              <a:ea typeface="Nirmala UI" panose="020B0502040204020203" pitchFamily="34" charset="0"/>
              <a:cs typeface="Nirmala UI" panose="020B0502040204020203" pitchFamily="34" charset="0"/>
            </a:endParaRPr>
          </a:p>
          <a:p>
            <a:pPr defTabSz="931641" rtl="0">
              <a:defRPr/>
            </a:pPr>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बुरा महसूस करने पर किसी से बात करने में आपको क्या रुकावट हो सकती है? </a:t>
            </a:r>
            <a:endParaRPr lang="en-US" sz="1200" b="1" dirty="0">
              <a:latin typeface="Nirmala UI" panose="020B0502040204020203" pitchFamily="34" charset="0"/>
              <a:ea typeface="Nirmala UI" panose="020B0502040204020203" pitchFamily="34" charset="0"/>
              <a:cs typeface="Nirmala UI" panose="020B0502040204020203" pitchFamily="34" charset="0"/>
            </a:endParaRPr>
          </a:p>
          <a:p>
            <a:pPr marL="171450" indent="-171450" defTabSz="931641" rtl="0">
              <a:buFont typeface="Arial" panose="020B0604020202020204" pitchFamily="34" charset="0"/>
              <a:buChar char="•"/>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अपनी बुरी भावनाओं के बारे में बात करना मुश्किल लग सकता है। लेकिन जो गलत है, अगर आप इसके बारे में बात नहीं करती हैं, तो बेहतर महसूस करना और भी मुश्किल हो सकता है। </a:t>
            </a:r>
          </a:p>
          <a:p>
            <a:pPr marL="171450" indent="-171450" defTabSz="931641" rtl="0">
              <a:buFont typeface="Arial" panose="020B0604020202020204" pitchFamily="34" charset="0"/>
              <a:buChar char="•"/>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ऐसा लग सकता है कि परिस्थिति के बारे में बात करने से मदद नहीं मिलेगी। लेकिन अगर आप सही व्यक्ति से बात करें, तो बात करना बहुत सहायक हो सकता है । </a:t>
            </a:r>
          </a:p>
          <a:p>
            <a:pPr marL="171450" indent="-171450" defTabSz="931641" rtl="0">
              <a:buFont typeface="Arial" panose="020B0604020202020204" pitchFamily="34" charset="0"/>
              <a:buChar char="•"/>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अपने जीवन और चिंताओं के बारे में बात करने में असहजता या शर्मिंदगी महसूस हो सकती है। लेकिन बहुत से लोगों को ऐसी ही कठिनाइयाँ होती हैं, इसलिए आप इसमें अकेली नहीं हैं।</a:t>
            </a:r>
            <a:endParaRPr lang="en-US" sz="1200" dirty="0">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8</a:t>
            </a:fld>
            <a:endParaRPr lang="en-AU"/>
          </a:p>
        </p:txBody>
      </p:sp>
    </p:spTree>
    <p:extLst>
      <p:ext uri="{BB962C8B-B14F-4D97-AF65-F5344CB8AC3E}">
        <p14:creationId xmlns:p14="http://schemas.microsoft.com/office/powerpoint/2010/main" val="2951948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जब लोगों को बुरा महसूस होता है, तो वे परिवार और दोस्तों से बात करना बंद कर सकते हैं, जिससे स्थिति और भी </a:t>
            </a:r>
            <a:r>
              <a:rPr lang="en-CA" sz="1200" b="0" i="0" u="none" strike="noStrike" dirty="0" err="1">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a:t>
            </a:r>
            <a:r>
              <a:rPr lang="en-CA"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बिगड़ सकती है। </a:t>
            </a:r>
          </a:p>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जिन लोगों पर आप भरोसा करती हैं, उनसे अपनी चिंताओं के बारे में बात करने से आपको बेहतर महसूस हो सकता है। </a:t>
            </a:r>
          </a:p>
          <a:p>
            <a:endParaRPr lang="en-US" sz="1200" b="0"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परिवार और दोस्तों के साथ जुड़े रहें।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किसी दोस्त से अपने घर आने या कैफे में मिलने के लिए कहें।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किसी परिजन, दोस्त या पड़ोसी के साथ अपने घर के आस-पास टहलने जाएँ। </a:t>
            </a:r>
          </a:p>
          <a:p>
            <a:pPr marL="120032" indent="-120032"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अपने दोस्तों और परिवार से बात करने के लिए स्काइप, फेसबुक या व्हॉट्सएप जैसे सोशल मीडिया का उपयोग करें।</a:t>
            </a:r>
          </a:p>
          <a:p>
            <a:endParaRPr lang="en-AU" dirty="0"/>
          </a:p>
        </p:txBody>
      </p:sp>
      <p:sp>
        <p:nvSpPr>
          <p:cNvPr id="4" name="Slide Number Placeholder 3"/>
          <p:cNvSpPr>
            <a:spLocks noGrp="1"/>
          </p:cNvSpPr>
          <p:nvPr>
            <p:ph type="sldNum" sz="quarter" idx="5"/>
          </p:nvPr>
        </p:nvSpPr>
        <p:spPr/>
        <p:txBody>
          <a:bodyPr/>
          <a:lstStyle/>
          <a:p>
            <a:fld id="{EA99C356-7DC4-4C9A-9225-0D2780CDEE7A}" type="slidenum">
              <a:rPr lang="en-AU" smtClean="0"/>
              <a:t>9</a:t>
            </a:fld>
            <a:endParaRPr lang="en-AU"/>
          </a:p>
        </p:txBody>
      </p:sp>
    </p:spTree>
    <p:extLst>
      <p:ext uri="{BB962C8B-B14F-4D97-AF65-F5344CB8AC3E}">
        <p14:creationId xmlns:p14="http://schemas.microsoft.com/office/powerpoint/2010/main" val="450943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330E-A347-2524-07BE-41C104B004A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8D9F1FF-5AB0-0B1D-A108-6589E3E7AC2B}"/>
              </a:ext>
            </a:extLst>
          </p:cNvPr>
          <p:cNvSpPr>
            <a:spLocks noGrp="1"/>
          </p:cNvSpPr>
          <p:nvPr>
            <p:ph type="dt" sz="half" idx="10"/>
          </p:nvPr>
        </p:nvSpPr>
        <p:spPr/>
        <p:txBody>
          <a:bodyPr/>
          <a:lstStyle/>
          <a:p>
            <a:fld id="{46CB0CBE-896C-46EB-B958-36A25D0DE88B}" type="datetimeFigureOut">
              <a:rPr lang="en-AU" smtClean="0"/>
              <a:t>19/09/2024</a:t>
            </a:fld>
            <a:endParaRPr lang="en-AU"/>
          </a:p>
        </p:txBody>
      </p:sp>
      <p:sp>
        <p:nvSpPr>
          <p:cNvPr id="4" name="Footer Placeholder 3">
            <a:extLst>
              <a:ext uri="{FF2B5EF4-FFF2-40B4-BE49-F238E27FC236}">
                <a16:creationId xmlns:a16="http://schemas.microsoft.com/office/drawing/2014/main" id="{BBBE4BF6-3F01-6C3E-D7F8-93F7CDE0712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E3CC0C6-300F-C128-905C-CD3C74B46631}"/>
              </a:ext>
            </a:extLst>
          </p:cNvPr>
          <p:cNvSpPr>
            <a:spLocks noGrp="1"/>
          </p:cNvSpPr>
          <p:nvPr>
            <p:ph type="sldNum" sz="quarter" idx="12"/>
          </p:nvPr>
        </p:nvSpPr>
        <p:spPr/>
        <p:txBody>
          <a:bodyPr/>
          <a:lstStyle/>
          <a:p>
            <a:fld id="{572624AA-4564-4FA3-A7D6-1254AD957FED}" type="slidenum">
              <a:rPr lang="en-AU" smtClean="0"/>
              <a:t>‹#›</a:t>
            </a:fld>
            <a:endParaRPr lang="en-AU"/>
          </a:p>
        </p:txBody>
      </p:sp>
    </p:spTree>
    <p:extLst>
      <p:ext uri="{BB962C8B-B14F-4D97-AF65-F5344CB8AC3E}">
        <p14:creationId xmlns:p14="http://schemas.microsoft.com/office/powerpoint/2010/main" val="31666815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71D71-EE5D-8F0B-33F6-D5A7F6C40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A54AB53-8A20-3228-0B22-CA7B9D8850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D2AE176-2E20-29CA-B9C2-E9D735F77F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B0CBE-896C-46EB-B958-36A25D0DE88B}" type="datetimeFigureOut">
              <a:rPr lang="en-AU" smtClean="0"/>
              <a:t>19/09/2024</a:t>
            </a:fld>
            <a:endParaRPr lang="en-AU"/>
          </a:p>
        </p:txBody>
      </p:sp>
      <p:sp>
        <p:nvSpPr>
          <p:cNvPr id="5" name="Footer Placeholder 4">
            <a:extLst>
              <a:ext uri="{FF2B5EF4-FFF2-40B4-BE49-F238E27FC236}">
                <a16:creationId xmlns:a16="http://schemas.microsoft.com/office/drawing/2014/main" id="{19B5916A-7EC9-5479-C52B-9F224A761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5C456ACF-758B-6330-D7EA-EE751A08A9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2624AA-4564-4FA3-A7D6-1254AD957FED}" type="slidenum">
              <a:rPr lang="en-AU" smtClean="0"/>
              <a:t>‹#›</a:t>
            </a:fld>
            <a:endParaRPr lang="en-AU"/>
          </a:p>
        </p:txBody>
      </p:sp>
    </p:spTree>
    <p:extLst>
      <p:ext uri="{BB962C8B-B14F-4D97-AF65-F5344CB8AC3E}">
        <p14:creationId xmlns:p14="http://schemas.microsoft.com/office/powerpoint/2010/main" val="243001244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4A794F-1936-0FD5-1398-7D15C1091047}"/>
              </a:ext>
            </a:extLst>
          </p:cNvPr>
          <p:cNvSpPr>
            <a:spLocks noGrp="1"/>
          </p:cNvSpPr>
          <p:nvPr>
            <p:ph type="title"/>
          </p:nvPr>
        </p:nvSpPr>
        <p:spPr/>
        <p:txBody>
          <a:bodyPr/>
          <a:lstStyle/>
          <a:p>
            <a:r>
              <a:rPr lang="hi" sz="48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अच्छी अनुभूति महसूस करें</a:t>
            </a:r>
            <a:endParaRPr lang="en-AU" dirty="0">
              <a:latin typeface="Noto Sans Devanagari" panose="020B0502040504020204"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6B3630B1-B0E7-BDC9-086B-DB5B4BFE0C7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81769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471359-EC44-A27B-B055-2B3C37C00751}"/>
              </a:ext>
            </a:extLst>
          </p:cNvPr>
          <p:cNvSpPr>
            <a:spLocks noGrp="1"/>
          </p:cNvSpPr>
          <p:nvPr>
            <p:ph type="title"/>
          </p:nvPr>
        </p:nvSpPr>
        <p:spPr/>
        <p:txBody>
          <a:bodyPr>
            <a:normAutofit fontScale="90000"/>
          </a:bodyPr>
          <a:lstStyle/>
          <a:p>
            <a:pPr rtl="0">
              <a:lnSpc>
                <a:spcPct val="100000"/>
              </a:lnSpc>
            </a:pPr>
            <a:br>
              <a:rPr lang="hi" sz="4400" b="0" i="0" u="none" strike="noStrike">
                <a:highlight>
                  <a:srgbClr val="000000">
                    <a:alpha val="0"/>
                  </a:srgbClr>
                </a:highlight>
                <a:latin typeface="Noto Sans Devanagari" panose="020B0502040504020204" pitchFamily="34" charset="0"/>
                <a:ea typeface="Arial Unicode MS"/>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3. आप क्या कर सकती हैं...</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आपको जिन बातों में पहले आनंद आता था, उन्हें फिर से करना शुरू करें।</a:t>
            </a:r>
            <a:br>
              <a:rPr lang="hi" sz="38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endParaRPr lang="en-US" sz="38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8E3E2E1F-B6DC-5F07-E3FC-E917F9224A1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828798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800083-D0B2-7218-6C91-B99D2324904F}"/>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4. आप क्या कर सकती हैं... </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व्यायाम करें, स्वास्थ्यप्रद आहार का सेवन करें</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और पर्याप्त नींद लें। </a:t>
            </a:r>
            <a:endParaRPr lang="en-AU" strike="sngStrike"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9B6973AE-33D1-F040-6556-AEB44E2B4E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6992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654BD0-8A35-061B-D091-7E4C3FAF11F2}"/>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5. आप क्या कर सकती हैं...</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अपने</a:t>
            </a:r>
            <a:r>
              <a:rPr lang="en-US">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स्थानीय समुदाय में कोई गतिविधि करें। </a:t>
            </a:r>
            <a:endParaRPr lang="en-US" dirty="0">
              <a:solidFill>
                <a:schemeClr val="tx1"/>
              </a:solidFill>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6249BE60-CA77-A8EB-5BA4-D35950CB69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0959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4EA2CD-1188-F18D-6F67-09B1CB9FE888}"/>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यदि आपको फिर भी बुरा महसूस हो रहा है, तो अपने डॉक्टर से</a:t>
            </a:r>
            <a:r>
              <a:rPr lang="it-IT">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मदद के लिए पूछें। </a:t>
            </a:r>
            <a:endParaRPr lang="en-US" dirty="0">
              <a:solidFill>
                <a:schemeClr val="tx1"/>
              </a:solidFill>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3FC9517F-3E3C-3947-BCF9-5EA58EE496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942698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28B47C-9DC7-7BFE-B2E5-B43ECF08432C}"/>
              </a:ext>
            </a:extLst>
          </p:cNvPr>
          <p:cNvSpPr>
            <a:spLocks noGrp="1"/>
          </p:cNvSpPr>
          <p:nvPr>
            <p:ph type="title"/>
          </p:nvPr>
        </p:nvSpPr>
        <p:spPr/>
        <p:txBody>
          <a:bodyPr>
            <a:normAutofit fontScale="90000"/>
          </a:bodyPr>
          <a:lstStyle/>
          <a:p>
            <a:pPr rtl="0">
              <a:lnSpc>
                <a:spcPct val="100000"/>
              </a:lnSpc>
            </a:pPr>
            <a:r>
              <a:rPr lang="hi-IN"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अपने</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स्वास्थ्य का ध्यान रखना महत्वपूर्ण होता है। </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ऐसे कई लोग हैं जो</a:t>
            </a:r>
            <a:r>
              <a:rPr lang="en-US"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बेहतर महसूस करने में आपकी मदद कर सकते हैं। </a:t>
            </a:r>
            <a:endParaRPr lang="en-US"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5AC307F3-E36A-B914-9520-C0C2FEDC600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22733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45C176-0C1E-6E52-9B08-18997812DF4F}"/>
              </a:ext>
            </a:extLst>
          </p:cNvPr>
          <p:cNvSpPr>
            <a:spLocks noGrp="1"/>
          </p:cNvSpPr>
          <p:nvPr>
            <p:ph type="title"/>
          </p:nvPr>
        </p:nvSpPr>
        <p:spPr/>
        <p:txBody>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पहला कदम उठाना सबसे कठिन होता है। </a:t>
            </a:r>
            <a:endParaRPr lang="hi" b="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B51799CA-77DB-4DD7-F8D6-89E5BBBB98E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845058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982A0D-D1A0-65C1-A035-F18264717EEE}"/>
              </a:ext>
            </a:extLst>
          </p:cNvPr>
          <p:cNvSpPr>
            <a:spLocks noGrp="1"/>
          </p:cNvSpPr>
          <p:nvPr>
            <p:ph type="title"/>
          </p:nvPr>
        </p:nvSpPr>
        <p:spPr/>
        <p:txBody>
          <a:bodyPr/>
          <a:lstStyle/>
          <a:p>
            <a:pPr rtl="0">
              <a:lnSpc>
                <a:spcPct val="100000"/>
              </a:lnSpc>
            </a:pPr>
            <a:r>
              <a:rPr lang="hi" sz="38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अगर आपके दोस्तों और परिवार</a:t>
            </a:r>
            <a:r>
              <a:rPr lang="en-US" sz="38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sz="38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को बुरा लग रहा है, तो आप उनकी मदद कर</a:t>
            </a:r>
            <a:r>
              <a:rPr lang="en-US" sz="38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sz="38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सकती हैं। </a:t>
            </a:r>
            <a:endParaRPr lang="hi" sz="3800" b="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E6FEFAAB-2D87-F905-B420-A945156623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48231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CD8F50-079E-0F60-9643-E3F4A6B9A743}"/>
              </a:ext>
            </a:extLst>
          </p:cNvPr>
          <p:cNvSpPr>
            <a:spLocks noGrp="1"/>
          </p:cNvSpPr>
          <p:nvPr>
            <p:ph type="title"/>
          </p:nvPr>
        </p:nvSpPr>
        <p:spPr/>
        <p:txBody>
          <a:bodyPr/>
          <a:lstStyle/>
          <a:p>
            <a:pPr rtl="0"/>
            <a:r>
              <a:rPr lang="hi" sz="44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याद रखें...</a:t>
            </a:r>
            <a:endParaRPr lang="hi" sz="4400" b="1"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1212378A-6D7F-7357-34DF-2F58A63B0E3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581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2326E8-3E46-C8EA-7E1E-EFBE7CDA2BE0}"/>
              </a:ext>
            </a:extLst>
          </p:cNvPr>
          <p:cNvSpPr>
            <a:spLocks noGrp="1"/>
          </p:cNvSpPr>
          <p:nvPr>
            <p:ph type="title"/>
          </p:nvPr>
        </p:nvSpPr>
        <p:spPr/>
        <p:txBody>
          <a:bodyPr/>
          <a:lstStyle/>
          <a:p>
            <a:pPr rtl="0"/>
            <a:r>
              <a:rPr lang="hi" sz="44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स्थानीय समर्थन सेवाएँ </a:t>
            </a:r>
            <a:endParaRPr lang="hi" sz="4400" b="1"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875E4971-F829-4D5B-3B5F-5FC0C00944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237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FF4B28-1C7B-5242-3DA6-10AA890565F7}"/>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0A431325-1E2F-FFE9-675D-543DFE9D3F9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9385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3042FF-1F9E-A578-306F-EC903D26300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9E43B3A-35E2-4767-1644-2C099837814D}"/>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344003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91C1F3-B289-D96F-BAA2-59098BC0B255}"/>
              </a:ext>
            </a:extLst>
          </p:cNvPr>
          <p:cNvSpPr>
            <a:spLocks noGrp="1"/>
          </p:cNvSpPr>
          <p:nvPr>
            <p:ph type="title"/>
          </p:nvPr>
        </p:nvSpPr>
        <p:spPr/>
        <p:txBody>
          <a:bodyPr/>
          <a:lstStyle/>
          <a:p>
            <a:pPr rtl="0"/>
            <a:r>
              <a:rPr lang="hi" sz="40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मेरा शरीर। मेरा स्वास्थ्य।</a:t>
            </a:r>
            <a:br>
              <a:rPr lang="hi" sz="40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स्वास्थ्य शिक्षण टूलकिट </a:t>
            </a:r>
            <a:endParaRPr lang="en-AU" sz="32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5C213DF4-202B-90D9-AB60-05F3B84AB6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9155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B40205F-DB4C-A485-1054-728D99D63733}"/>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भावनाएँ जीवन का एक हिस्सा हैं - भावनाएँ अच्छी और बुरी हो सकती हैं। </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आपको कैसा महसूस होता है, इसे बहुत सारी बातें प्रभावित करती हैं। </a:t>
            </a:r>
            <a:endParaRPr lang="en-AU" strike="sngStrike"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1B2AA6DF-9CCB-2B51-A338-74D748E4498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12585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E84232-2A29-E38D-A4D5-04CAAD1E8D3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F5FE7F9-AA32-91ED-8E33-FEB7EE9E028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0885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73D7879-C57C-AC59-40DB-CA81F150215B}"/>
              </a:ext>
            </a:extLst>
          </p:cNvPr>
          <p:cNvSpPr>
            <a:spLocks noGrp="1"/>
          </p:cNvSpPr>
          <p:nvPr>
            <p:ph type="title"/>
          </p:nvPr>
        </p:nvSpPr>
        <p:spPr/>
        <p:txBody>
          <a:bodyPr>
            <a:normAutofit fontScale="90000"/>
          </a:bodyPr>
          <a:lstStyle/>
          <a:p>
            <a:pPr rtl="0">
              <a:lnSpc>
                <a:spcPct val="100000"/>
              </a:lnSpc>
            </a:pPr>
            <a:r>
              <a:rPr lang="hi"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यदि आपको बुरी भावनाओं</a:t>
            </a:r>
            <a:r>
              <a:rPr lang="it-IT">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का अनुभव होता है जो दूर नहीं हो पा रहा है, तो आप बीमार पड़ सकती हैं। </a:t>
            </a:r>
            <a:endParaRPr lang="en-AU" dirty="0">
              <a:solidFill>
                <a:schemeClr val="tx1"/>
              </a:solidFill>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B6296D48-56AA-C6DF-4AF7-AB1DDEDD0AD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14581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8B54A7-5A9F-5BEA-21B2-D72AE6480EAF}"/>
              </a:ext>
            </a:extLst>
          </p:cNvPr>
          <p:cNvSpPr>
            <a:spLocks noGrp="1"/>
          </p:cNvSpPr>
          <p:nvPr>
            <p:ph type="title"/>
          </p:nvPr>
        </p:nvSpPr>
        <p:spPr/>
        <p:txBody>
          <a:bodyPr>
            <a:normAutofit fontScale="90000"/>
          </a:bodyPr>
          <a:lstStyle/>
          <a:p>
            <a:pPr rtl="0">
              <a:lnSpc>
                <a:spcPct val="100000"/>
              </a:lnSpc>
            </a:pPr>
            <a:r>
              <a:rPr lang="hi"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जब आपको बुरा महसूस हो रहा है, तो बहुत सी बातें बेहतर महसूस करने में आपकी सहायता कर सकती हैं।</a:t>
            </a:r>
            <a:endParaRPr lang="en-AU"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2E4B44B8-98C9-7ECF-BCA8-308CBB21327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283245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4C25A8-4D86-87AB-B202-FD6CFA7B8F43}"/>
              </a:ext>
            </a:extLst>
          </p:cNvPr>
          <p:cNvSpPr>
            <a:spLocks noGrp="1"/>
          </p:cNvSpPr>
          <p:nvPr>
            <p:ph type="title"/>
          </p:nvPr>
        </p:nvSpPr>
        <p:spPr/>
        <p:txBody>
          <a:bodyPr>
            <a:normAutofit fontScale="90000"/>
          </a:bodyPr>
          <a:lstStyle/>
          <a:p>
            <a:pPr rtl="0"/>
            <a:r>
              <a:rPr lang="hi" sz="32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1. आप क्या कर सकती हैं...</a:t>
            </a:r>
            <a:br>
              <a:rPr lang="hi" sz="32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0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sz="32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आपको कैसा महसूस हो रहा है, इसके बारे में आप बात कर सकती हैं।</a:t>
            </a:r>
            <a:r>
              <a:rPr lang="en-US" sz="32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r>
              <a:rPr lang="hi" sz="32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यह मुश्किल हो सकता है, लेकिन इससे काफी सहायता मिलती है। </a:t>
            </a:r>
            <a:endParaRPr lang="hi" sz="3200" b="0" i="0" u="none" strike="noStrike" dirty="0">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E772E030-A4C9-1AE7-F6CD-AFEDEF3C223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106636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EDFE97-64B5-24C5-72CC-21E21DB38FAC}"/>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2. आप क्या कर सकती हैं...</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br>
              <a:rPr lang="hi" sz="24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दोस्तों और परिवार के साथ </a:t>
            </a:r>
            <a:b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बात करें।</a:t>
            </a:r>
            <a:endParaRPr lang="en-US" sz="4000" dirty="0">
              <a:solidFill>
                <a:schemeClr val="tx1"/>
              </a:solidFill>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996DF666-FA09-235F-2B43-4BA31C7FD0A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2296354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3049</Words>
  <Application>Microsoft Office PowerPoint</Application>
  <PresentationFormat>Widescreen</PresentationFormat>
  <Paragraphs>240</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Nirmala UI</vt:lpstr>
      <vt:lpstr>Noto Sans Devanagari</vt:lpstr>
      <vt:lpstr>Office Theme</vt:lpstr>
      <vt:lpstr>अच्छी अनुभूति महसूस करें</vt:lpstr>
      <vt:lpstr>PowerPoint Presentation</vt:lpstr>
      <vt:lpstr>मेरा शरीर। मेरा स्वास्थ्य। स्वास्थ्य शिक्षण टूलकिट </vt:lpstr>
      <vt:lpstr>भावनाएँ जीवन का एक हिस्सा हैं - भावनाएँ अच्छी और बुरी हो सकती हैं।   आपको कैसा महसूस होता है, इसे बहुत सारी बातें प्रभावित करती हैं। </vt:lpstr>
      <vt:lpstr>PowerPoint Presentation</vt:lpstr>
      <vt:lpstr>यदि आपको बुरी भावनाओं का अनुभव होता है जो दूर नहीं हो पा रहा है, तो आप बीमार पड़ सकती हैं। </vt:lpstr>
      <vt:lpstr>जब आपको बुरा महसूस हो रहा है, तो बहुत सी बातें बेहतर महसूस करने में आपकी सहायता कर सकती हैं।</vt:lpstr>
      <vt:lpstr>1. आप क्या कर सकती हैं...  आपको कैसा महसूस हो रहा है, इसके बारे में आप बात कर सकती हैं। यह मुश्किल हो सकता है, लेकिन इससे काफी सहायता मिलती है। </vt:lpstr>
      <vt:lpstr>2. आप क्या कर सकती हैं...  दोस्तों और परिवार के साथ  बात करें।</vt:lpstr>
      <vt:lpstr> 3. आप क्या कर सकती हैं...  आपको जिन बातों में पहले आनंद आता था, उन्हें फिर से करना शुरू करें। </vt:lpstr>
      <vt:lpstr>4. आप क्या कर सकती हैं...   व्यायाम करें, स्वास्थ्यप्रद आहार का सेवन करें और पर्याप्त नींद लें। </vt:lpstr>
      <vt:lpstr>5. आप क्या कर सकती हैं...  अपने स्थानीय समुदाय में कोई गतिविधि करें। </vt:lpstr>
      <vt:lpstr>यदि आपको फिर भी बुरा महसूस हो रहा है, तो अपने डॉक्टर से मदद के लिए पूछें। </vt:lpstr>
      <vt:lpstr>अपने स्वास्थ्य का ध्यान रखना महत्वपूर्ण होता है।   ऐसे कई लोग हैं जो बेहतर महसूस करने में आपकी मदद कर सकते हैं। </vt:lpstr>
      <vt:lpstr>पहला कदम उठाना सबसे कठिन होता है। </vt:lpstr>
      <vt:lpstr>अगर आपके दोस्तों और परिवार को बुरा लग रहा है, तो आप उनकी मदद कर सकती हैं। </vt:lpstr>
      <vt:lpstr>याद रखें...</vt:lpstr>
      <vt:lpstr>स्थानीय समर्थन सेवाएँ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2024-08-20T01:28:27Z</dcterms:created>
  <dcterms:modified xsi:type="dcterms:W3CDTF">2024-09-19T00:30:04Z</dcterms:modified>
</cp:coreProperties>
</file>