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87" autoAdjust="0"/>
  </p:normalViewPr>
  <p:slideViewPr>
    <p:cSldViewPr snapToGrid="0">
      <p:cViewPr varScale="1">
        <p:scale>
          <a:sx n="134" d="100"/>
          <a:sy n="134" d="100"/>
        </p:scale>
        <p:origin x="1296" y="168"/>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EDFA6E4-FA3A-49FD-8D92-13E7AA7C0574}"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AD81C37-A44E-4372-8397-951156EF6254}" type="slidenum">
              <a:rPr lang="en-AU" smtClean="0"/>
              <a:t>‹#›</a:t>
            </a:fld>
            <a:endParaRPr lang="en-AU"/>
          </a:p>
        </p:txBody>
      </p:sp>
    </p:spTree>
    <p:extLst>
      <p:ext uri="{BB962C8B-B14F-4D97-AF65-F5344CB8AC3E}">
        <p14:creationId xmlns:p14="http://schemas.microsoft.com/office/powerpoint/2010/main" val="355580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Dubai" panose="020B0503030403030204" pitchFamily="34" charset="-78"/>
                <a:cs typeface="Dubai" panose="020B0503030403030204" pitchFamily="34" charset="-78"/>
              </a:rPr>
              <a:t>امروز در مورد راه هایی صحبت خواهیم کرد که می توانیم احساس بهتری داشته باشیم. ما درباره این موارد صحبت می‌کنیم:</a:t>
            </a:r>
          </a:p>
          <a:p>
            <a:pPr marL="172800" indent="-172800"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انواع مختلف احساسات</a:t>
            </a:r>
          </a:p>
          <a:p>
            <a:pPr marL="172800" indent="-172800" algn="r" defTabSz="640171" rtl="1">
              <a:buFont typeface="Arial" panose="020B0604020202020204"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چیزهایی که بر احساس ما تأثیر می گذارند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چگونه احساسات می توانند بر زندگی ما تأثیر بگذارند</a:t>
            </a:r>
          </a:p>
          <a:p>
            <a:pPr marL="172800" indent="-172800"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چیزهایی که می توانند به ما کمک کند احساس بهتری داشته باشیم.</a:t>
            </a:r>
          </a:p>
          <a:p>
            <a:pPr algn="r"/>
            <a:endParaRPr lang="en-AU" sz="1200" dirty="0">
              <a:latin typeface="Dubai" panose="020B0503030403030204" pitchFamily="34" charset="-78"/>
              <a:cs typeface="Dubai" panose="020B0503030403030204" pitchFamily="34" charset="-78"/>
            </a:endParaRPr>
          </a:p>
          <a:p>
            <a:pPr algn="r" rtl="1"/>
            <a:r>
              <a:rPr lang="fa-IR" sz="1200" b="1" i="0" u="none" strike="noStrike" dirty="0">
                <a:highlight>
                  <a:srgbClr val="000000">
                    <a:alpha val="0"/>
                  </a:srgbClr>
                </a:highlight>
                <a:latin typeface="Dubai" panose="020B0503030403030204" pitchFamily="34" charset="-78"/>
                <a:cs typeface="Dubai" panose="020B0503030403030204" pitchFamily="34" charset="-78"/>
              </a:rPr>
              <a:t>چرا امروز درباره این موضوع صحبت می‌کنیم؟</a:t>
            </a:r>
          </a:p>
          <a:p>
            <a:pPr marL="172800" indent="-172800"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مردم احساسات متفاوت زیادی دارند و این مشکلی ندارد</a:t>
            </a:r>
            <a:endParaRPr lang="en-AU" sz="1200" strike="sngStrike" dirty="0">
              <a:latin typeface="Dubai" panose="020B0503030403030204" pitchFamily="34" charset="-78"/>
              <a:cs typeface="Dubai" panose="020B0503030403030204" pitchFamily="34" charset="-78"/>
            </a:endParaRP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ممکن است صحبت کردن در مورد احساساتتان سخت باشد، به خصوص اگر احساس غم دارید. ما در مورد دلیل آن و در مورد اینکه چه کاری می توانید انجام دهید، صحبت خواهیم کرد</a:t>
            </a:r>
          </a:p>
          <a:p>
            <a:pPr marL="172800" indent="-172800"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شما تنها نیستید و می توانید کمک بگیرید. در مورد اینکه چه کسی می تواند به شما کمک کند صحبت خواهیم کرد.</a:t>
            </a:r>
          </a:p>
          <a:p>
            <a:pPr marL="174683" indent="-174683" algn="r">
              <a:buFont typeface="Arial" panose="020B0604020202020204" pitchFamily="34" charset="0"/>
              <a:buChar char="•"/>
            </a:pPr>
            <a:endParaRPr lang="en-AU" sz="1200" dirty="0">
              <a:latin typeface="Dubai" panose="020B0503030403030204" pitchFamily="34" charset="-78"/>
              <a:cs typeface="Dubai" panose="020B0503030403030204" pitchFamily="34" charset="-78"/>
            </a:endParaRPr>
          </a:p>
          <a:p>
            <a:pPr algn="r" rtl="1"/>
            <a:r>
              <a:rPr lang="fa-IR" sz="1200" b="1" i="0" u="none" strike="noStrike" dirty="0">
                <a:highlight>
                  <a:srgbClr val="000000">
                    <a:alpha val="0"/>
                  </a:srgbClr>
                </a:highlight>
                <a:latin typeface="Dubai" panose="020B0503030403030204" pitchFamily="34" charset="-78"/>
                <a:cs typeface="Dubai" panose="020B0503030403030204" pitchFamily="34" charset="-78"/>
              </a:rPr>
              <a:t>یادداشت برای برگزار کننده</a:t>
            </a:r>
          </a:p>
          <a:p>
            <a:pPr algn="r" defTabSz="93164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جلسه بر روی استراتژی هایی تمرکز می کند که می تواند در مواقعی که ممکن است احساس بدی داشته باشیم و به کمک نیاز داشته باشیم، کمک کند. </a:t>
            </a:r>
          </a:p>
          <a:p>
            <a:pPr algn="r" defTabSz="93164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مهم است که تجربیات فرهنگی مختلف موجود را بپذیرید و شنیدن و بحث درباره احساسات می تواند چالش برانگیز باشد. با این حال، این یک جلسه مشاوره نیست.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8AD81C37-A44E-4372-8397-951156EF6254}" type="slidenum">
              <a:rPr lang="en-AU" smtClean="0"/>
              <a:t>1</a:t>
            </a:fld>
            <a:endParaRPr lang="en-AU"/>
          </a:p>
        </p:txBody>
      </p:sp>
    </p:spTree>
    <p:extLst>
      <p:ext uri="{BB962C8B-B14F-4D97-AF65-F5344CB8AC3E}">
        <p14:creationId xmlns:p14="http://schemas.microsoft.com/office/powerpoint/2010/main" val="36763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baseline="0" dirty="0">
                <a:highlight>
                  <a:srgbClr val="000000">
                    <a:alpha val="0"/>
                  </a:srgbClr>
                </a:highlight>
                <a:latin typeface="Calibri"/>
              </a:rPr>
              <a:t>ورزش، خواب و غذاهای سالم به قوی نگه داشتن بدن و ذهن شما کمک می کند.</a:t>
            </a:r>
            <a:endParaRPr lang="en-US" sz="1200" b="1" strike="sngStrike" baseline="0" dirty="0"/>
          </a:p>
          <a:p>
            <a:pPr algn="r" defTabSz="931641">
              <a:defRPr/>
            </a:pPr>
            <a:endParaRPr lang="en-US" sz="1200" b="1" baseline="0" dirty="0"/>
          </a:p>
          <a:p>
            <a:pPr algn="r" defTabSz="931641" rtl="1">
              <a:defRPr/>
            </a:pPr>
            <a:r>
              <a:rPr lang="fa-IR" sz="1200" b="0" i="0" u="none" strike="noStrike" dirty="0">
                <a:highlight>
                  <a:srgbClr val="000000">
                    <a:alpha val="0"/>
                  </a:srgbClr>
                </a:highlight>
                <a:latin typeface="Calibri"/>
              </a:rPr>
              <a:t>هر روز به مدت 30 دقیقه</a:t>
            </a:r>
            <a:r>
              <a:rPr lang="fa-IR" sz="1200" b="1" i="0" u="none" strike="noStrike" dirty="0">
                <a:highlight>
                  <a:srgbClr val="000000">
                    <a:alpha val="0"/>
                  </a:srgbClr>
                </a:highlight>
                <a:latin typeface="Calibri"/>
              </a:rPr>
              <a:t> ورزش</a:t>
            </a:r>
            <a:r>
              <a:rPr lang="fa-IR" sz="1200" b="0" i="0" u="none" strike="noStrike" dirty="0">
                <a:highlight>
                  <a:srgbClr val="000000">
                    <a:alpha val="0"/>
                  </a:srgbClr>
                </a:highlight>
                <a:latin typeface="Calibri"/>
              </a:rPr>
              <a:t> کنید تا ذهن و بدن خود را قوی نگه دارید. ورزش مواد شیمیایی خوبی را در بدن آزاد می کند تا احساس بهتری داشته باشید.</a:t>
            </a:r>
          </a:p>
          <a:p>
            <a:pPr algn="r" defTabSz="931641" rtl="1">
              <a:defRPr/>
            </a:pPr>
            <a:r>
              <a:rPr lang="fa-IR" sz="1200" b="0" i="0" u="none" strike="noStrike" dirty="0">
                <a:highlight>
                  <a:srgbClr val="000000">
                    <a:alpha val="0"/>
                  </a:srgbClr>
                </a:highlight>
                <a:latin typeface="Calibri"/>
              </a:rPr>
              <a:t>مثلا:</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در صورت امکان به جای رانندگی یا استفاده از وسایل حمل و نقل عمومی پیاده به مرکز خرید بروید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یکی دو ایستگاه زودتر پیاده شوید یا دورتر پارک کنید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برای برداشتن چیزی از جای خود بلند شوید نه اینکه از کسی بخواهید آن را به شما بدهد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با فرزندان خود بازی کنید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یک باشگاه بدنسازی یا ورزشی پیدا کنید و آن را امتحان کنید.</a:t>
            </a:r>
          </a:p>
          <a:p>
            <a:pPr marL="465821" lvl="1" algn="r" defTabSz="931641">
              <a:defRPr/>
            </a:pPr>
            <a:endParaRPr lang="en-US" sz="1200" dirty="0"/>
          </a:p>
          <a:p>
            <a:pPr algn="r" rtl="1"/>
            <a:r>
              <a:rPr lang="fa-IR" sz="1200" b="0" i="0" u="none" strike="noStrike" dirty="0">
                <a:highlight>
                  <a:srgbClr val="000000">
                    <a:alpha val="0"/>
                  </a:srgbClr>
                </a:highlight>
                <a:latin typeface="Calibri"/>
              </a:rPr>
              <a:t>7 تا 8 ساعت در شب </a:t>
            </a:r>
            <a:r>
              <a:rPr lang="fa-IR" sz="1200" b="1" i="0" u="none" strike="noStrike" dirty="0">
                <a:highlight>
                  <a:srgbClr val="000000">
                    <a:alpha val="0"/>
                  </a:srgbClr>
                </a:highlight>
                <a:latin typeface="Calibri"/>
              </a:rPr>
              <a:t>بخوابید</a:t>
            </a:r>
            <a:r>
              <a:rPr lang="fa-IR" sz="1200" b="0" i="0" u="none" strike="noStrike" dirty="0">
                <a:highlight>
                  <a:srgbClr val="000000">
                    <a:alpha val="0"/>
                  </a:srgbClr>
                </a:highlight>
                <a:latin typeface="Calibri"/>
              </a:rPr>
              <a:t> تا احساس بهتری داشته باشید، انرژی بیشتری داشته باشید و واضح تر فکر کنید.</a:t>
            </a:r>
          </a:p>
          <a:p>
            <a:pPr algn="r" rtl="1"/>
            <a:r>
              <a:rPr lang="fa-IR" sz="1200" b="0" i="0" u="none" strike="noStrike" dirty="0">
                <a:highlight>
                  <a:srgbClr val="000000">
                    <a:alpha val="0"/>
                  </a:srgbClr>
                </a:highlight>
                <a:latin typeface="Calibri"/>
              </a:rPr>
              <a:t>اگر نگران یا غمگین هستید، برایتان سخت خواهد شد که به اندازه کافی بخوابید. </a:t>
            </a:r>
          </a:p>
          <a:p>
            <a:pPr algn="r" rtl="1"/>
            <a:r>
              <a:rPr lang="fa-IR" sz="1200" b="0" i="0" u="none" strike="noStrike" dirty="0">
                <a:highlight>
                  <a:srgbClr val="000000">
                    <a:alpha val="0"/>
                  </a:srgbClr>
                </a:highlight>
                <a:latin typeface="Calibri"/>
              </a:rPr>
              <a:t>اگر مشکل خواب دارید: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هر شب در ساعت مشخصی به رختخواب بروید و هر روز در ساعت مشخصی از خواب بیدار شوید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قبل از رفتن به رختخواب حمام کنید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قبل از رفتن به رختخواب یک نوشیدنی گرم بنوشید – اما بدون کافئین یا شکر!</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چند نفس عمیق بکشید یا مدیتیشن کنید.</a:t>
            </a:r>
            <a:endParaRPr lang="en-US" sz="1200" strike="sngStrike" baseline="0" dirty="0"/>
          </a:p>
          <a:p>
            <a:pPr algn="r" rtl="1"/>
            <a:r>
              <a:rPr lang="fa-IR" sz="1200" b="0" i="0" u="none" strike="noStrike" baseline="0" dirty="0">
                <a:highlight>
                  <a:srgbClr val="000000">
                    <a:alpha val="0"/>
                  </a:srgbClr>
                </a:highlight>
                <a:latin typeface="Calibri"/>
              </a:rPr>
              <a:t>اگر نمی توانید بخوابید، بلند شوید و کاری را که دوست دارید به مدت 30 دقیقه انجام دهید و سپس سعی کنید دوباره بخوابید.</a:t>
            </a:r>
          </a:p>
          <a:p>
            <a:pPr algn="r"/>
            <a:endParaRPr lang="en-US" sz="1200" baseline="0" dirty="0"/>
          </a:p>
          <a:p>
            <a:pPr algn="r" rtl="1"/>
            <a:r>
              <a:rPr lang="fa-IR" sz="1200" b="0" i="0" u="none" strike="noStrike" baseline="0" dirty="0">
                <a:highlight>
                  <a:srgbClr val="000000">
                    <a:alpha val="0"/>
                  </a:srgbClr>
                </a:highlight>
                <a:latin typeface="Calibri"/>
              </a:rPr>
              <a:t>غذاهای سالم </a:t>
            </a:r>
            <a:r>
              <a:rPr lang="fa-IR" sz="1200" b="1" i="0" u="none" strike="noStrike" baseline="0" dirty="0">
                <a:highlight>
                  <a:srgbClr val="000000">
                    <a:alpha val="0"/>
                  </a:srgbClr>
                </a:highlight>
                <a:latin typeface="Calibri"/>
              </a:rPr>
              <a:t>بخورید</a:t>
            </a:r>
            <a:r>
              <a:rPr lang="fa-IR" sz="1200" b="0" i="0" u="none" strike="noStrike" baseline="0" dirty="0">
                <a:highlight>
                  <a:srgbClr val="000000">
                    <a:alpha val="0"/>
                  </a:srgbClr>
                </a:highlight>
                <a:latin typeface="Calibri"/>
              </a:rPr>
              <a:t> تا انرژی بیشتر و احساس خوبی داشته باشید. خوردن غذاهایی مانند: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گوشت، ماهی، تخم مرغ، توفو</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سبزیجات و میوه ها</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برنج، نان، پاستا، کوسکوس و غلات</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شیر، پنیر، ماست</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چربی های خوب مانند آواکادو، روغن زیتون، آجیل</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مقدار زیادی آب</a:t>
            </a:r>
          </a:p>
          <a:p>
            <a:pPr algn="r" rtl="1"/>
            <a:r>
              <a:rPr lang="fa-IR" sz="1200" b="0" i="0" u="none" strike="noStrike" dirty="0">
                <a:highlight>
                  <a:srgbClr val="000000">
                    <a:alpha val="0"/>
                  </a:srgbClr>
                </a:highlight>
                <a:latin typeface="Calibri"/>
              </a:rPr>
              <a:t>قهوه، کوکا و نوشیدنی های حاوی قند زیاد می توانند بر سلامت شما تأثیر منفی بگذارند. این نوشیدنی ها را به مقدار کم مصرف کنید. از الکل و مواد مخدر اجتناب کنید. در صورت نیاز به درک اثرات این موارد، پزشک می تواند به شما کمک کند. </a:t>
            </a:r>
          </a:p>
          <a:p>
            <a:pPr algn="r"/>
            <a:endParaRPr lang="en-AU" sz="1200" dirty="0"/>
          </a:p>
          <a:p>
            <a:pPr algn="r" rtl="1"/>
            <a:r>
              <a:rPr lang="fa-IR" sz="1200" b="1" i="0" u="none" strike="noStrike" dirty="0">
                <a:highlight>
                  <a:srgbClr val="000000">
                    <a:alpha val="0"/>
                  </a:srgbClr>
                </a:highlight>
                <a:latin typeface="Calibri"/>
              </a:rPr>
              <a:t>سوالات مجری </a:t>
            </a:r>
          </a:p>
          <a:p>
            <a:pPr algn="r" rtl="1"/>
            <a:r>
              <a:rPr lang="fa-IR" sz="1200" b="0" i="0" u="none" strike="noStrike" dirty="0">
                <a:highlight>
                  <a:srgbClr val="000000">
                    <a:alpha val="0"/>
                  </a:srgbClr>
                </a:highlight>
                <a:latin typeface="Calibri"/>
              </a:rPr>
              <a:t>در کشور خود: آیا بیشتر ورزش می کردید؟ بهتر می خوابیدید؟ آیا غذاهای سالم تری می خوردید؟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11</a:t>
            </a:fld>
            <a:endParaRPr lang="en-AU"/>
          </a:p>
        </p:txBody>
      </p:sp>
    </p:spTree>
    <p:extLst>
      <p:ext uri="{BB962C8B-B14F-4D97-AF65-F5344CB8AC3E}">
        <p14:creationId xmlns:p14="http://schemas.microsoft.com/office/powerpoint/2010/main" val="121977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Calibri"/>
              </a:rPr>
              <a:t>اگر فعالیتی انجام دهید یا به گروهی در جامعه محلی خود بپیوندید، می تواند به شما کمک کند احساس بهتر و مثبت تری داشته باشید.</a:t>
            </a:r>
          </a:p>
          <a:p>
            <a:pPr algn="r" rtl="1"/>
            <a:r>
              <a:rPr lang="fa-IR" sz="1200" b="0" i="0" u="none" strike="noStrike" baseline="0" dirty="0">
                <a:highlight>
                  <a:srgbClr val="000000">
                    <a:alpha val="0"/>
                  </a:srgbClr>
                </a:highlight>
                <a:latin typeface="Calibri"/>
              </a:rPr>
              <a:t>شما همچنین می توانید:</a:t>
            </a:r>
            <a:endParaRPr lang="en-US" sz="1200" b="1" i="0" baseline="0" dirty="0"/>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مهارت های جدید بیاموزید یا کاری متفاوت را امتحان کنید</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دوستان جدید پیدا کنید </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به دیگران کمک کنید</a:t>
            </a:r>
          </a:p>
          <a:p>
            <a:pPr marL="172800" indent="-172800" algn="r" defTabSz="640171" rtl="1">
              <a:buFont typeface="Arial" panose="020B0604020202020204" pitchFamily="34" charset="0"/>
              <a:buChar char="•"/>
              <a:defRPr/>
            </a:pPr>
            <a:r>
              <a:rPr lang="fa-IR" sz="1200" b="0" i="0" u="none" strike="noStrike" baseline="0" dirty="0">
                <a:highlight>
                  <a:srgbClr val="000000">
                    <a:alpha val="0"/>
                  </a:srgbClr>
                </a:highlight>
                <a:latin typeface="Calibri"/>
              </a:rPr>
              <a:t>خوش بگذرانید.</a:t>
            </a:r>
          </a:p>
          <a:p>
            <a:pPr algn="r"/>
            <a:endParaRPr lang="en-US" sz="1200" b="0" i="0" strike="noStrike" baseline="0" dirty="0"/>
          </a:p>
          <a:p>
            <a:pPr algn="r" defTabSz="931641" rtl="1">
              <a:defRPr/>
            </a:pPr>
            <a:r>
              <a:rPr lang="fa-IR" sz="1200" b="1" i="0" u="none" strike="noStrike" dirty="0">
                <a:highlight>
                  <a:srgbClr val="000000">
                    <a:alpha val="0"/>
                  </a:srgbClr>
                </a:highlight>
                <a:latin typeface="Calibri"/>
              </a:rPr>
              <a:t>اگر احساس عصبی بودن یا ترس می کنید، به آرامی شروع کنید: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از فردی که گروه را اداره می کند بخواهید توضیح دهد که در گروه چه اتفاقی می افتد ومراقب شما باشد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به گروه بروید و فقط گوش دهید - لازم نیست چیزی بگویید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امتحان کنید، اما اگر دوست نداشتید، می توانید در هر زمان آن را ترک کنید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از یکی از دوستان یا اعضای خانواده بخواهید که با شما بیاید. </a:t>
            </a:r>
          </a:p>
          <a:p>
            <a:pPr algn="r" defTabSz="931641">
              <a:defRPr/>
            </a:pPr>
            <a:endParaRPr lang="en-AU" sz="1200" i="0" strike="noStrike" dirty="0"/>
          </a:p>
          <a:p>
            <a:pPr algn="r" defTabSz="931641" rtl="1">
              <a:defRPr/>
            </a:pPr>
            <a:r>
              <a:rPr lang="fa-IR" sz="1200" b="0" i="0" u="none" strike="noStrike" baseline="0" dirty="0">
                <a:highlight>
                  <a:srgbClr val="000000">
                    <a:alpha val="0"/>
                  </a:srgbClr>
                </a:highlight>
                <a:latin typeface="Calibri"/>
              </a:rPr>
              <a:t>مکان هایی که می توانید گروه ها را پیدا کنید عبارتند از:</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خانه های محله</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مراکز اجتماعی</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مدارس محل</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باشگاه ها و مراکز ورزشی </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سازمان های فرهنگی </a:t>
            </a:r>
          </a:p>
          <a:p>
            <a:pPr marL="172800" indent="-172800" algn="r" defTabSz="931641" rtl="1">
              <a:buFont typeface="Arial" panose="020B0604020202020204" pitchFamily="34" charset="0"/>
              <a:buChar char="•"/>
              <a:defRPr/>
            </a:pPr>
            <a:r>
              <a:rPr lang="fa-IR" sz="1200" b="0" i="0" u="none" strike="noStrike" baseline="0" dirty="0">
                <a:highlight>
                  <a:srgbClr val="000000">
                    <a:alpha val="0"/>
                  </a:srgbClr>
                </a:highlight>
                <a:latin typeface="Calibri"/>
              </a:rPr>
              <a:t>نهادهای مذهبی </a:t>
            </a:r>
          </a:p>
          <a:p>
            <a:pPr marL="172800" indent="-172800" algn="r" defTabSz="931641" rtl="1">
              <a:buFont typeface="Arial" panose="020B0604020202020204" pitchFamily="34" charset="0"/>
              <a:buChar char="•"/>
              <a:defRPr/>
            </a:pPr>
            <a:r>
              <a:rPr lang="fa-IR" sz="1200" b="0" i="0" u="none" strike="noStrike" noProof="0" dirty="0">
                <a:highlight>
                  <a:srgbClr val="000000">
                    <a:alpha val="0"/>
                  </a:srgbClr>
                </a:highlight>
                <a:latin typeface="Calibri"/>
              </a:rPr>
              <a:t>روزنامه محلی اطلاعاتی در مورد گروه های محلی دارد.</a:t>
            </a:r>
            <a:endParaRPr lang="en-US" sz="1200" b="0" i="0" baseline="0" dirty="0"/>
          </a:p>
          <a:p>
            <a:pPr algn="r"/>
            <a:endParaRPr lang="en-US" baseline="0"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12</a:t>
            </a:fld>
            <a:endParaRPr lang="en-AU"/>
          </a:p>
        </p:txBody>
      </p:sp>
    </p:spTree>
    <p:extLst>
      <p:ext uri="{BB962C8B-B14F-4D97-AF65-F5344CB8AC3E}">
        <p14:creationId xmlns:p14="http://schemas.microsoft.com/office/powerpoint/2010/main" val="252104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dirty="0">
                <a:highlight>
                  <a:srgbClr val="000000">
                    <a:alpha val="0"/>
                  </a:srgbClr>
                </a:highlight>
                <a:latin typeface="Calibri"/>
              </a:rPr>
              <a:t>احساس بد می تواند بخشی عادی از زندگی باشد. اما اگر احساس بد را متوقف نکنید، ممکن است یک مشکل شود. </a:t>
            </a:r>
          </a:p>
          <a:p>
            <a:pPr algn="r" defTabSz="931641" rtl="1">
              <a:defRPr/>
            </a:pPr>
            <a:r>
              <a:rPr lang="fa-IR" sz="1200" b="0" i="0" u="none" strike="noStrike" dirty="0">
                <a:highlight>
                  <a:srgbClr val="000000">
                    <a:alpha val="0"/>
                  </a:srgbClr>
                </a:highlight>
                <a:latin typeface="Calibri"/>
              </a:rPr>
              <a:t>وقتی مدام احساس نگرانی، عصبانیت، ترس یا غم دارید، باید به پزشک مراجعه کنید. </a:t>
            </a:r>
            <a:endParaRPr lang="en-US" sz="1200" b="1" dirty="0"/>
          </a:p>
          <a:p>
            <a:pPr algn="r"/>
            <a:endParaRPr lang="en-US" sz="1200" b="1" dirty="0"/>
          </a:p>
          <a:p>
            <a:pPr algn="r" rtl="1"/>
            <a:r>
              <a:rPr lang="fa-IR" sz="1200" b="1" i="0" u="none" strike="noStrike" dirty="0">
                <a:highlight>
                  <a:srgbClr val="000000">
                    <a:alpha val="0"/>
                  </a:srgbClr>
                </a:highlight>
                <a:latin typeface="Calibri"/>
              </a:rPr>
              <a:t>دکتر چه خواهد کرد؟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دکتر از شما می خواهد که احساس خود را تشریح کنید.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پزشک می تواند آزمایشاتی برای بررسی اینکه آیا بیماری جسمی دارید انجام دهد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اگر پزشک فکر می کند که برای رفع احساسات بد خود به کمک نیاز دارید، گزینه های درمانی را به شما ارائه می دهد.</a:t>
            </a:r>
          </a:p>
          <a:p>
            <a:pPr algn="r" rtl="1"/>
            <a:r>
              <a:rPr lang="fa-IR" sz="1200" b="0" i="0" u="none" strike="noStrike" dirty="0">
                <a:highlight>
                  <a:srgbClr val="000000">
                    <a:alpha val="0"/>
                  </a:srgbClr>
                </a:highlight>
                <a:latin typeface="Calibri"/>
              </a:rPr>
              <a:t>اگر کارت مدیکر دارید، مراجعه به پزشک هزینه کمتری خواهد داشت یا رایگان است.</a:t>
            </a:r>
            <a:endParaRPr lang="en-US" sz="1200" dirty="0"/>
          </a:p>
          <a:p>
            <a:pPr algn="r"/>
            <a:endParaRPr lang="en-US" sz="1200" b="1" dirty="0"/>
          </a:p>
          <a:p>
            <a:pPr algn="r" rtl="1"/>
            <a:r>
              <a:rPr lang="fa-IR" sz="1200" b="1" i="0" u="none" strike="noStrike" baseline="0" dirty="0">
                <a:highlight>
                  <a:srgbClr val="000000">
                    <a:alpha val="0"/>
                  </a:srgbClr>
                </a:highlight>
                <a:latin typeface="Calibri"/>
              </a:rPr>
              <a:t>چگونه می توانید رفتن به دکتر را به یک تجربه خوب تبدیل کنید؟</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وقتی نوبت گرفتید بخواهید که پزشک خانم ببینید</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اگر احساس بهتری در صحبت کردن به زبان خود دارید، هنگام ملاقات، درخواست مترجم کنید</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فردی را برای پشتیبانی با خود نزد پزشک ببرید</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آنچه دکتر می گوید را بنویسید تا بعداً آن را به خاطر بیاورید.</a:t>
            </a:r>
            <a:endParaRPr lang="en-US" sz="1200" baseline="0"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13</a:t>
            </a:fld>
            <a:endParaRPr lang="en-AU"/>
          </a:p>
        </p:txBody>
      </p:sp>
    </p:spTree>
    <p:extLst>
      <p:ext uri="{BB962C8B-B14F-4D97-AF65-F5344CB8AC3E}">
        <p14:creationId xmlns:p14="http://schemas.microsoft.com/office/powerpoint/2010/main" val="186162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dirty="0">
                <a:highlight>
                  <a:srgbClr val="000000">
                    <a:alpha val="0"/>
                  </a:srgbClr>
                </a:highlight>
                <a:latin typeface="Calibri"/>
              </a:rPr>
              <a:t>شما مهم هستید. سلامتی شما مهم است. اشکالی ندارد که کمک بخواهید.</a:t>
            </a:r>
            <a:endParaRPr lang="en-US" sz="1200" b="1" dirty="0"/>
          </a:p>
          <a:p>
            <a:pPr algn="r" defTabSz="931641" rtl="1">
              <a:defRPr/>
            </a:pPr>
            <a:r>
              <a:rPr lang="fa-IR" sz="1200" b="0" i="0" u="none" strike="noStrike" dirty="0">
                <a:highlight>
                  <a:srgbClr val="000000">
                    <a:alpha val="0"/>
                  </a:srgbClr>
                </a:highlight>
                <a:latin typeface="Calibri"/>
              </a:rPr>
              <a:t>کمک خواستن یا دانستن اینکه کجا باید بروید ممکن است سخت باشد. شما همچنین ممکن است احساس خجالت کنید.</a:t>
            </a:r>
          </a:p>
          <a:p>
            <a:pPr algn="r" defTabSz="931641" rtl="1">
              <a:defRPr/>
            </a:pPr>
            <a:r>
              <a:rPr lang="fa-IR" sz="1200" b="0" i="0" u="none" strike="noStrike" dirty="0">
                <a:highlight>
                  <a:srgbClr val="000000">
                    <a:alpha val="0"/>
                  </a:srgbClr>
                </a:highlight>
                <a:latin typeface="Calibri"/>
              </a:rPr>
              <a:t>اما افراد زیادی هستند که می توانند به شما کمک کنند تا حمایت مورد نیاز خود را پیدا کنید. </a:t>
            </a:r>
            <a:endParaRPr lang="en-US" sz="1200" dirty="0"/>
          </a:p>
          <a:p>
            <a:pPr algn="r" defTabSz="931641">
              <a:defRPr/>
            </a:pPr>
            <a:endParaRPr lang="en-AU" sz="1200" b="1" dirty="0"/>
          </a:p>
          <a:p>
            <a:pPr algn="r" defTabSz="931641" rtl="1">
              <a:defRPr/>
            </a:pPr>
            <a:r>
              <a:rPr lang="fa-IR" sz="1200" b="1" i="0" u="none" strike="noStrike" dirty="0">
                <a:highlight>
                  <a:srgbClr val="000000">
                    <a:alpha val="0"/>
                  </a:srgbClr>
                </a:highlight>
                <a:latin typeface="Calibri"/>
              </a:rPr>
              <a:t>از چه کسی می توانید بپرسید؟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یک پرستار بهداشت جامعه یا یک مددکار اجتماعی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یک رهبر مذهبی یا جامعه که به او اعتماد دارید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یکی از اعضای خانواده، یک دوست، یک همسایه یا فردی از جامعه خود که به او اعتماد دارید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پزشک شما می داند که چه چیزی برای شما در دسترس و خوب است</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مترجمان همچنین ممکن است خدمات و افرادی را بشناسند که می توانند به شما کمک کنند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مشاور - ممکن است به معرفی نامه از پزشک عمومی نیاز داشته باشید.</a:t>
            </a:r>
          </a:p>
          <a:p>
            <a:pPr marL="174683" indent="-174683" algn="r" defTabSz="931641">
              <a:buFont typeface="Arial" panose="020B0604020202020204" pitchFamily="34" charset="0"/>
              <a:buChar char="•"/>
              <a:defRPr/>
            </a:pPr>
            <a:endParaRPr lang="en-AU" sz="1200" dirty="0"/>
          </a:p>
          <a:p>
            <a:pPr algn="r" rtl="1"/>
            <a:r>
              <a:rPr lang="fa-IR" sz="1200" b="1" i="0" u="none" strike="noStrike" dirty="0">
                <a:highlight>
                  <a:srgbClr val="000000">
                    <a:alpha val="0"/>
                  </a:srgbClr>
                </a:highlight>
                <a:latin typeface="Calibri"/>
              </a:rPr>
              <a:t>در استرالیا، صحبت کردن با کارکنان پشتیبانی آموزش دیده برای افرادی که احساس بدی دارند معمول است.  </a:t>
            </a:r>
            <a:endParaRPr lang="en-AU" sz="1200" u="sng" dirty="0"/>
          </a:p>
          <a:p>
            <a:pPr marL="174683" indent="-174683" algn="r" defTabSz="931641">
              <a:buFont typeface="Arial" panose="020B0604020202020204" pitchFamily="34" charset="0"/>
              <a:buChar char="•"/>
              <a:defRPr/>
            </a:pPr>
            <a:endParaRPr lang="en-US" b="0" u="none"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14</a:t>
            </a:fld>
            <a:endParaRPr lang="en-AU"/>
          </a:p>
        </p:txBody>
      </p:sp>
    </p:spTree>
    <p:extLst>
      <p:ext uri="{BB962C8B-B14F-4D97-AF65-F5344CB8AC3E}">
        <p14:creationId xmlns:p14="http://schemas.microsoft.com/office/powerpoint/2010/main" val="349884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dirty="0">
                <a:highlight>
                  <a:srgbClr val="000000">
                    <a:alpha val="0"/>
                  </a:srgbClr>
                </a:highlight>
                <a:latin typeface="Calibri"/>
              </a:rPr>
              <a:t>برداشتن اولین قدم برای مراقبت از خود می تواند سخت ترین باشد. </a:t>
            </a:r>
          </a:p>
          <a:p>
            <a:pPr algn="r" defTabSz="931641" rtl="1">
              <a:defRPr/>
            </a:pPr>
            <a:r>
              <a:rPr lang="fa-IR" sz="1200" b="0" i="0" u="none" strike="noStrike" dirty="0">
                <a:solidFill>
                  <a:srgbClr val="000000"/>
                </a:solidFill>
                <a:highlight>
                  <a:srgbClr val="000000">
                    <a:alpha val="0"/>
                  </a:srgbClr>
                </a:highlight>
                <a:latin typeface="Calibri"/>
              </a:rPr>
              <a:t>زنان اغلب قبل از اینکه از خود مراقبت کنند، از خانواده یا افراد دیگر مراقبت می کنند. </a:t>
            </a:r>
          </a:p>
          <a:p>
            <a:pPr algn="r" defTabSz="931641" rtl="1">
              <a:defRPr/>
            </a:pPr>
            <a:r>
              <a:rPr lang="fa-IR" sz="1200" b="0" i="0" u="none" strike="noStrike" dirty="0">
                <a:solidFill>
                  <a:srgbClr val="000000"/>
                </a:solidFill>
                <a:highlight>
                  <a:srgbClr val="000000">
                    <a:alpha val="0"/>
                  </a:srgbClr>
                </a:highlight>
                <a:latin typeface="Calibri"/>
              </a:rPr>
              <a:t>اما اگر مراقب سلامتی خود باشید، از خانواده خود نیز مراقبت کرده اید. </a:t>
            </a:r>
          </a:p>
          <a:p>
            <a:pPr algn="r" defTabSz="931641">
              <a:defRPr/>
            </a:pPr>
            <a:endParaRPr lang="en-AU" sz="1200" dirty="0"/>
          </a:p>
          <a:p>
            <a:pPr algn="r" defTabSz="931641" rtl="1">
              <a:defRPr/>
            </a:pPr>
            <a:r>
              <a:rPr lang="fa-IR" sz="1200" b="1" i="0" u="none" strike="noStrike" dirty="0">
                <a:highlight>
                  <a:srgbClr val="000000">
                    <a:alpha val="0"/>
                  </a:srgbClr>
                </a:highlight>
                <a:latin typeface="Calibri"/>
              </a:rPr>
              <a:t>چیزهای کوچک می توانند تفاوت بزرگی ایجاد کنند - به آرامی شروع کنید.</a:t>
            </a:r>
            <a:endParaRPr lang="en-AU" sz="1200" dirty="0"/>
          </a:p>
          <a:p>
            <a:pPr algn="r" defTabSz="931641" rtl="1">
              <a:defRPr/>
            </a:pPr>
            <a:r>
              <a:rPr lang="fa-IR" sz="1200" b="0" i="0" u="none" strike="noStrike" dirty="0">
                <a:highlight>
                  <a:srgbClr val="000000">
                    <a:alpha val="0"/>
                  </a:srgbClr>
                </a:highlight>
                <a:latin typeface="Calibri"/>
              </a:rPr>
              <a:t>اگر فکر می کنید سخت است، از کسی بخواهید که به شما کمک کند. </a:t>
            </a:r>
          </a:p>
          <a:p>
            <a:pPr algn="r" defTabSz="931641">
              <a:defRPr/>
            </a:pPr>
            <a:endParaRPr lang="en-AU" sz="1200" dirty="0"/>
          </a:p>
          <a:p>
            <a:pPr algn="r" defTabSz="931641" rtl="1">
              <a:defRPr/>
            </a:pPr>
            <a:r>
              <a:rPr lang="fa-IR" sz="1200" b="1" i="0" u="none" strike="noStrike" baseline="0" dirty="0">
                <a:highlight>
                  <a:srgbClr val="000000">
                    <a:alpha val="0"/>
                  </a:srgbClr>
                </a:highlight>
                <a:latin typeface="Calibri"/>
              </a:rPr>
              <a:t>با خودتان مهربان باشید و مثل یک دوست حرف بزنید. </a:t>
            </a:r>
          </a:p>
          <a:p>
            <a:pPr algn="r" defTabSz="931641" rtl="1">
              <a:defRPr/>
            </a:pPr>
            <a:r>
              <a:rPr lang="fa-IR" sz="1200" b="0" i="0" u="none" strike="noStrike" baseline="0" dirty="0">
                <a:highlight>
                  <a:srgbClr val="000000">
                    <a:alpha val="0"/>
                  </a:srgbClr>
                </a:highlight>
                <a:latin typeface="Calibri"/>
              </a:rPr>
              <a:t>به دوست یا کودکی که حالش خوب نیست چه می گویید؟ آیا می توانید این را به خودتان بگویید؟ </a:t>
            </a:r>
          </a:p>
          <a:p>
            <a:pPr algn="r" defTabSz="931641">
              <a:defRPr/>
            </a:pPr>
            <a:endParaRPr lang="en-US" sz="1200" baseline="0"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15</a:t>
            </a:fld>
            <a:endParaRPr lang="en-AU"/>
          </a:p>
        </p:txBody>
      </p:sp>
    </p:spTree>
    <p:extLst>
      <p:ext uri="{BB962C8B-B14F-4D97-AF65-F5344CB8AC3E}">
        <p14:creationId xmlns:p14="http://schemas.microsoft.com/office/powerpoint/2010/main" val="277130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به دیگرانی که احساس خوبی ندارند، کمک کنید.</a:t>
            </a:r>
          </a:p>
          <a:p>
            <a:pPr algn="r" defTabSz="931641" rtl="1">
              <a:defRPr/>
            </a:pPr>
            <a:r>
              <a:rPr lang="fa-IR" sz="1200" b="0" i="0" u="none" strike="noStrike" dirty="0">
                <a:highlight>
                  <a:srgbClr val="000000">
                    <a:alpha val="0"/>
                  </a:srgbClr>
                </a:highlight>
                <a:latin typeface="Calibri"/>
              </a:rPr>
              <a:t>زنان اغلب مشکلات مشابهی در زندگی دارند، به ویژه زنانی که به کشور جدیدی نقل مکان کرده اند.</a:t>
            </a:r>
            <a:endParaRPr lang="en-US" sz="1200" b="0" strike="sngStrike" dirty="0"/>
          </a:p>
          <a:p>
            <a:pPr algn="r" defTabSz="931641" rtl="1">
              <a:defRPr/>
            </a:pPr>
            <a:r>
              <a:rPr lang="fa-IR" sz="1200" b="0" i="0" u="none" strike="noStrike" dirty="0">
                <a:highlight>
                  <a:srgbClr val="000000">
                    <a:alpha val="0"/>
                  </a:srgbClr>
                </a:highlight>
                <a:latin typeface="Calibri"/>
              </a:rPr>
              <a:t>ممکن است زنانی را بشناسید که احساس خوبی ندارند، یا دوران سختی را پشت سر می گذارند.    </a:t>
            </a:r>
            <a:endParaRPr lang="en-US" sz="1200" b="1" dirty="0"/>
          </a:p>
          <a:p>
            <a:pPr algn="r"/>
            <a:endParaRPr lang="en-US" sz="1200" b="1" dirty="0"/>
          </a:p>
          <a:p>
            <a:pPr algn="r" rtl="1"/>
            <a:r>
              <a:rPr lang="fa-IR" sz="1200" b="1" i="0" u="none" strike="noStrike" dirty="0">
                <a:highlight>
                  <a:srgbClr val="000000">
                    <a:alpha val="0"/>
                  </a:srgbClr>
                </a:highlight>
                <a:latin typeface="Calibri"/>
              </a:rPr>
              <a:t>بپرسید که آیا آنها خوب هستند.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حتی اگر نمی توانید مشکلات آنها را برطرف کنید، به آنها بگویید که برایتان مهم است</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فرد را تشویق کنید تا با کسی که به او اعتماد دارد صحبت کند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از آنها بپرسید که چگونه می توانید کمک کنید. به عنوان مثال، اگر می توانید با هم به پیاده روی بروید، در خانه به آنها سر بزنید، برای آنها خرید کنید یا مدتی از فرزندانشان مراقبت کنید. </a:t>
            </a:r>
          </a:p>
          <a:p>
            <a:pPr algn="r"/>
            <a:endParaRPr lang="en-US" sz="1200" b="0" strike="sngStrike" dirty="0"/>
          </a:p>
          <a:p>
            <a:pPr algn="r" rtl="1"/>
            <a:r>
              <a:rPr lang="fa-IR" sz="1200" b="1" i="0" u="none" strike="noStrike" dirty="0">
                <a:highlight>
                  <a:srgbClr val="000000">
                    <a:alpha val="0"/>
                  </a:srgbClr>
                </a:highlight>
                <a:latin typeface="Calibri"/>
              </a:rPr>
              <a:t>یادداشت برای برگزار کننده</a:t>
            </a:r>
          </a:p>
          <a:p>
            <a:pPr algn="r" rtl="1"/>
            <a:r>
              <a:rPr lang="fa-IR" sz="1200" b="0" i="0" u="none" strike="noStrike" dirty="0">
                <a:highlight>
                  <a:srgbClr val="000000">
                    <a:alpha val="0"/>
                  </a:srgbClr>
                </a:highlight>
                <a:latin typeface="Calibri"/>
              </a:rPr>
              <a:t>از گروه بخواهید فکر کنند به یک دوست یا یکی از اعضای خانواده که احساس بدی دارد چه می توانند بگویند .</a:t>
            </a:r>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16</a:t>
            </a:fld>
            <a:endParaRPr lang="en-AU"/>
          </a:p>
        </p:txBody>
      </p:sp>
    </p:spTree>
    <p:extLst>
      <p:ext uri="{BB962C8B-B14F-4D97-AF65-F5344CB8AC3E}">
        <p14:creationId xmlns:p14="http://schemas.microsoft.com/office/powerpoint/2010/main" val="3865084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یادداشت برای برگزار کننده</a:t>
            </a:r>
          </a:p>
          <a:p>
            <a:pPr algn="r" rtl="1"/>
            <a:r>
              <a:rPr lang="fa-IR" sz="1200" b="0" i="0" u="none" strike="noStrike" dirty="0">
                <a:highlight>
                  <a:srgbClr val="000000">
                    <a:alpha val="0"/>
                  </a:srgbClr>
                </a:highlight>
                <a:latin typeface="Calibri"/>
              </a:rPr>
              <a:t>در مورد خدمات پشتیبانی محلی اطلاعاتی ارائه دهید.</a:t>
            </a:r>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18</a:t>
            </a:fld>
            <a:endParaRPr lang="en-AU"/>
          </a:p>
        </p:txBody>
      </p:sp>
    </p:spTree>
    <p:extLst>
      <p:ext uri="{BB962C8B-B14F-4D97-AF65-F5344CB8AC3E}">
        <p14:creationId xmlns:p14="http://schemas.microsoft.com/office/powerpoint/2010/main" val="370277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19</a:t>
            </a:fld>
            <a:endParaRPr lang="en-AU"/>
          </a:p>
        </p:txBody>
      </p:sp>
    </p:spTree>
    <p:extLst>
      <p:ext uri="{BB962C8B-B14F-4D97-AF65-F5344CB8AC3E}">
        <p14:creationId xmlns:p14="http://schemas.microsoft.com/office/powerpoint/2010/main" val="305248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3</a:t>
            </a:fld>
            <a:endParaRPr lang="en-AU"/>
          </a:p>
        </p:txBody>
      </p:sp>
    </p:spTree>
    <p:extLst>
      <p:ext uri="{BB962C8B-B14F-4D97-AF65-F5344CB8AC3E}">
        <p14:creationId xmlns:p14="http://schemas.microsoft.com/office/powerpoint/2010/main" val="207898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احساسات چه هستند؟</a:t>
            </a:r>
            <a:endParaRPr lang="en-US" sz="1200" dirty="0"/>
          </a:p>
          <a:p>
            <a:pPr algn="r" rtl="1"/>
            <a:r>
              <a:rPr lang="fa-IR" sz="1200" b="0" i="0" u="none" strike="noStrike" dirty="0">
                <a:highlight>
                  <a:srgbClr val="000000">
                    <a:alpha val="0"/>
                  </a:srgbClr>
                </a:highlight>
                <a:latin typeface="Calibri"/>
              </a:rPr>
              <a:t>احساسات نحوه واکنش شما به اتفاقات زندگی شما هستند. </a:t>
            </a:r>
          </a:p>
          <a:p>
            <a:pPr algn="r" rtl="1"/>
            <a:r>
              <a:rPr lang="fa-IR" sz="1200" b="0" i="0" u="none" strike="noStrike" dirty="0">
                <a:highlight>
                  <a:srgbClr val="000000">
                    <a:alpha val="0"/>
                  </a:srgbClr>
                </a:highlight>
                <a:latin typeface="Calibri"/>
              </a:rPr>
              <a:t>به عنوان مثال، زمانی که از خانواده دور هستید، می توانید احساس غمگینی یا نگرانی کنید. اما وقتی دوستی را می‌بینید که مدت‌هاست ندیده‌اید، می‌توانید بسیار خوشحال شوید. </a:t>
            </a:r>
          </a:p>
          <a:p>
            <a:pPr algn="r"/>
            <a:endParaRPr lang="en-US" sz="1200" dirty="0"/>
          </a:p>
          <a:p>
            <a:pPr algn="r" rtl="1"/>
            <a:r>
              <a:rPr lang="fa-IR" sz="1200" b="0" i="0" u="none" strike="noStrike" dirty="0">
                <a:highlight>
                  <a:srgbClr val="000000">
                    <a:alpha val="0"/>
                  </a:srgbClr>
                </a:highlight>
                <a:latin typeface="Calibri"/>
              </a:rPr>
              <a:t>احساسات </a:t>
            </a:r>
            <a:r>
              <a:rPr lang="fa-IR" sz="1200" b="1" i="0" u="none" strike="noStrike" dirty="0">
                <a:highlight>
                  <a:srgbClr val="000000">
                    <a:alpha val="0"/>
                  </a:srgbClr>
                </a:highlight>
                <a:latin typeface="Calibri"/>
              </a:rPr>
              <a:t>خوب</a:t>
            </a:r>
            <a:r>
              <a:rPr lang="fa-IR" sz="1200" b="0" i="0" u="none" strike="noStrike" dirty="0">
                <a:highlight>
                  <a:srgbClr val="000000">
                    <a:alpha val="0"/>
                  </a:srgbClr>
                </a:highlight>
                <a:latin typeface="Calibri"/>
              </a:rPr>
              <a:t> وجود دارند، مانند: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شادی</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عشق</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لذت</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هیجان</a:t>
            </a:r>
          </a:p>
          <a:p>
            <a:pPr marL="465821" lvl="1" algn="r"/>
            <a:endParaRPr lang="en-US" sz="1200" dirty="0"/>
          </a:p>
          <a:p>
            <a:pPr algn="r" rtl="1"/>
            <a:r>
              <a:rPr lang="fa-IR" sz="1200" b="0" i="0" u="none" strike="noStrike" dirty="0">
                <a:highlight>
                  <a:srgbClr val="000000">
                    <a:alpha val="0"/>
                  </a:srgbClr>
                </a:highlight>
                <a:latin typeface="Calibri"/>
              </a:rPr>
              <a:t>احساسات </a:t>
            </a:r>
            <a:r>
              <a:rPr lang="fa-IR" sz="1200" b="1" i="0" u="none" strike="noStrike" dirty="0">
                <a:highlight>
                  <a:srgbClr val="000000">
                    <a:alpha val="0"/>
                  </a:srgbClr>
                </a:highlight>
                <a:latin typeface="Calibri"/>
              </a:rPr>
              <a:t>بد</a:t>
            </a:r>
            <a:r>
              <a:rPr lang="fa-IR" sz="1200" b="0" i="0" u="none" strike="noStrike" dirty="0">
                <a:highlight>
                  <a:srgbClr val="000000">
                    <a:alpha val="0"/>
                  </a:srgbClr>
                </a:highlight>
                <a:latin typeface="Calibri"/>
              </a:rPr>
              <a:t> نیز وجود دارند، مانند: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غمگینی</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عصبانیت</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تنهایی</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ترس</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نگرانی </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fa-IR" sz="1200" b="0" i="0" u="none" strike="noStrike" dirty="0">
                <a:highlight>
                  <a:srgbClr val="000000">
                    <a:alpha val="0"/>
                  </a:srgbClr>
                </a:highlight>
                <a:latin typeface="Calibri"/>
              </a:rPr>
              <a:t>احساسات بد بخشی عادی از زندگی هستند. گاهی اوقات داشتن این احساسات اشکالی ندارد. ما آنها را در این ارائه بد می نامیم تا توضیح دهیم که آنها حس خوبی ندارند. اگر همیشه آنها را داشته باشید یا از بین نرفتند، می تواند مشکل ساز شود.</a:t>
            </a:r>
          </a:p>
          <a:p>
            <a:pPr algn="r"/>
            <a:endParaRPr lang="en-US" sz="1200" dirty="0"/>
          </a:p>
          <a:p>
            <a:pPr algn="r" rtl="1"/>
            <a:r>
              <a:rPr lang="fa-IR" sz="1200" b="1" i="0" u="none" strike="noStrike" dirty="0">
                <a:highlight>
                  <a:srgbClr val="000000">
                    <a:alpha val="0"/>
                  </a:srgbClr>
                </a:highlight>
                <a:latin typeface="Calibri"/>
              </a:rPr>
              <a:t>چه چیزهایی بر احساس شما تأثیر می گذارد؟</a:t>
            </a:r>
          </a:p>
          <a:p>
            <a:pPr algn="r" rtl="1"/>
            <a:r>
              <a:rPr lang="fa-IR" sz="1200" b="0" i="0" u="none" strike="noStrike" dirty="0">
                <a:highlight>
                  <a:srgbClr val="000000">
                    <a:alpha val="0"/>
                  </a:srgbClr>
                </a:highlight>
                <a:latin typeface="Calibri"/>
              </a:rPr>
              <a:t>چیزهای زیادی وجود دارد که بر احساس شما تأثیر می گذارند، مانند: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آنچه در گذشته اتفاق افتاده است</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زندگی شما در حال حاضر چگونه است</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چقدر سالم هستید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هرچند وقت دوستان و خانواده خود را می بینید</a:t>
            </a:r>
          </a:p>
          <a:p>
            <a:pPr marL="172800" indent="-172800" algn="r"/>
            <a:endParaRPr lang="en-US" sz="1200" dirty="0"/>
          </a:p>
          <a:p>
            <a:pPr algn="r"/>
            <a:endParaRPr lang="en-AU" strike="noStrike"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4</a:t>
            </a:fld>
            <a:endParaRPr lang="en-AU"/>
          </a:p>
        </p:txBody>
      </p:sp>
    </p:spTree>
    <p:extLst>
      <p:ext uri="{BB962C8B-B14F-4D97-AF65-F5344CB8AC3E}">
        <p14:creationId xmlns:p14="http://schemas.microsoft.com/office/powerpoint/2010/main" val="370442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چه چیزهایی می توانند حال شما را بد کنند؟</a:t>
            </a:r>
          </a:p>
          <a:p>
            <a:pPr algn="r" defTabSz="931641" rtl="1">
              <a:defRPr/>
            </a:pPr>
            <a:r>
              <a:rPr lang="fa-IR" sz="1200" b="0" i="0" u="none" strike="noStrike" dirty="0">
                <a:highlight>
                  <a:srgbClr val="000000">
                    <a:alpha val="0"/>
                  </a:srgbClr>
                </a:highlight>
                <a:latin typeface="Calibri"/>
              </a:rPr>
              <a:t>چیزهای زیادی وجود دارند که می توانند شما را غمگین، نگران، مضطرب، عصبانی کنند یا بترسانند، مانند:  </a:t>
            </a:r>
            <a:endParaRPr lang="en-AU" sz="1200" dirty="0">
              <a:latin typeface="+mn-lt"/>
            </a:endParaRP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عدم اشنایی با یک کشور و فرهنگ جدید - همه چیز می تواند عجیب، متفاوت و دشوار به نظر برسد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ناتوانی در صحبت کردن یا درک انگلیسی </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تنها بودن</a:t>
            </a:r>
            <a:endParaRPr lang="en-AU" sz="1200" strike="sngStrike" dirty="0">
              <a:solidFill>
                <a:srgbClr val="C00000"/>
              </a:solidFill>
              <a:highlight>
                <a:srgbClr val="FF0000"/>
              </a:highlight>
              <a:latin typeface="+mn-lt"/>
            </a:endParaRP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نداشتن خانواده و دوستان نزدیک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نداشتن پول کافی</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مشکل در پیدا کردن خانه</a:t>
            </a:r>
            <a:endParaRPr lang="en-AU" sz="1200" strike="sngStrike" dirty="0">
              <a:latin typeface="+mn-lt"/>
            </a:endParaRP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کار نکردن یا مشکل برای یافتن شغل</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بودن در یک رابطه خشونت آمیز یا توهین آمیز - خشونت در استرالیا قابل قبول نیست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تجربیات سختی که شما و خانواده تان در گذشته داشته اید.</a:t>
            </a:r>
            <a:endParaRPr lang="en-US" sz="1200" b="1" dirty="0">
              <a:latin typeface="+mn-lt"/>
            </a:endParaRPr>
          </a:p>
          <a:p>
            <a:pPr algn="r" defTabSz="931641">
              <a:defRPr/>
            </a:pPr>
            <a:endParaRPr lang="en-US" sz="1200" dirty="0">
              <a:latin typeface="+mn-lt"/>
            </a:endParaRPr>
          </a:p>
          <a:p>
            <a:pPr algn="r" defTabSz="931641" rtl="1">
              <a:defRPr/>
            </a:pPr>
            <a:r>
              <a:rPr lang="fa-IR" sz="1200" b="1" i="0" u="none" strike="noStrike" dirty="0">
                <a:highlight>
                  <a:srgbClr val="000000">
                    <a:alpha val="0"/>
                  </a:srgbClr>
                </a:highlight>
                <a:latin typeface="Calibri"/>
              </a:rPr>
              <a:t>احساسات بد بخشی از زندگی هستند، اما مهم است که هنگام داشتن آنها توجه داشته باشید تا بتوانید از خود مراقبت کنید. </a:t>
            </a:r>
          </a:p>
          <a:p>
            <a:pPr algn="r" defTabSz="931641" rtl="1">
              <a:defRPr/>
            </a:pPr>
            <a:r>
              <a:rPr lang="fa-IR" sz="1200" b="0" i="0" u="none" strike="noStrike" dirty="0">
                <a:highlight>
                  <a:srgbClr val="000000">
                    <a:alpha val="0"/>
                  </a:srgbClr>
                </a:highlight>
                <a:latin typeface="Calibri"/>
              </a:rPr>
              <a:t>گاهی اوقات احساساتی مانند نگرانی، ترس، استرس یا غم می تواند به شما کمک کند در مورد آنچه در زندگی شما اتفاق می افتد فکر کنید که چگونه می توانید با آن کنار بیایید. </a:t>
            </a:r>
          </a:p>
          <a:p>
            <a:pPr algn="r" defTabSz="931641" rtl="1">
              <a:defRPr/>
            </a:pPr>
            <a:r>
              <a:rPr lang="fa-IR" sz="1200" b="0" i="0" u="none" strike="noStrike" dirty="0">
                <a:highlight>
                  <a:srgbClr val="000000">
                    <a:alpha val="0"/>
                  </a:srgbClr>
                </a:highlight>
                <a:latin typeface="Calibri"/>
              </a:rPr>
              <a:t>وقتی احساس بدی دارید، می تواند نشانه ای باشد که اوضاع زندگی شما درست نیست. </a:t>
            </a:r>
          </a:p>
          <a:p>
            <a:pPr algn="r" defTabSz="931641">
              <a:defRPr/>
            </a:pPr>
            <a:endParaRPr lang="en-US" sz="700"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5</a:t>
            </a:fld>
            <a:endParaRPr lang="en-AU"/>
          </a:p>
        </p:txBody>
      </p:sp>
    </p:spTree>
    <p:extLst>
      <p:ext uri="{BB962C8B-B14F-4D97-AF65-F5344CB8AC3E}">
        <p14:creationId xmlns:p14="http://schemas.microsoft.com/office/powerpoint/2010/main" val="249261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dirty="0">
                <a:highlight>
                  <a:srgbClr val="000000">
                    <a:alpha val="0"/>
                  </a:srgbClr>
                </a:highlight>
                <a:latin typeface="Calibri"/>
              </a:rPr>
              <a:t>اگر احساسات بد از بین نرود، می تواند منجر به مشکلات شود</a:t>
            </a:r>
            <a:r>
              <a:rPr lang="fa-IR" sz="1200" b="0" i="0" u="none" strike="noStrike" dirty="0">
                <a:highlight>
                  <a:srgbClr val="000000">
                    <a:alpha val="0"/>
                  </a:srgbClr>
                </a:highlight>
                <a:latin typeface="Calibri"/>
              </a:rPr>
              <a:t>، مانند:</a:t>
            </a:r>
            <a:endParaRPr lang="en-AU" sz="1200" dirty="0"/>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سردرد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درد معده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درد قفسه سینه  </a:t>
            </a:r>
          </a:p>
          <a:p>
            <a:pPr marL="172800" indent="-172800" algn="r" rtl="1">
              <a:buFont typeface="Arial" panose="020B0604020202020204" pitchFamily="34" charset="0"/>
              <a:buChar char="•"/>
            </a:pPr>
            <a:r>
              <a:rPr lang="fa-IR" sz="1200" b="0" i="0" u="none" strike="noStrike" noProof="0" dirty="0">
                <a:highlight>
                  <a:srgbClr val="000000">
                    <a:alpha val="0"/>
                  </a:srgbClr>
                </a:highlight>
                <a:latin typeface="Calibri"/>
              </a:rPr>
              <a:t>اسهال یا یبوست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کم خوابی و یا همیشه خوابیدن</a:t>
            </a:r>
            <a:endParaRPr lang="en-US" sz="1200" dirty="0"/>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مشکل در خوردن - خیلی کم یا زیاد خوردن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اضطراب و افسردگی.</a:t>
            </a:r>
          </a:p>
          <a:p>
            <a:pPr marL="174683" indent="-174683" algn="r">
              <a:buFont typeface="Arial" panose="020B0604020202020204" pitchFamily="34" charset="0"/>
              <a:buChar char="•"/>
            </a:pPr>
            <a:endParaRPr lang="en-US" sz="1200" dirty="0"/>
          </a:p>
          <a:p>
            <a:pPr algn="r" rtl="1"/>
            <a:r>
              <a:rPr lang="fa-IR" sz="1200" b="0" i="0" u="none" strike="noStrike" dirty="0">
                <a:highlight>
                  <a:srgbClr val="000000">
                    <a:alpha val="0"/>
                  </a:srgbClr>
                </a:highlight>
                <a:latin typeface="Calibri"/>
              </a:rPr>
              <a:t>اگر این مشکلات متوقف نشدند، باید با پزشک صحبت کنید. می توانند بررسی کنند که آیا چیز دیگری باعث ایجاد چنین احساسی در شما شده است یا خیر. </a:t>
            </a:r>
            <a:endParaRPr lang="en-US" sz="1200" strike="sngStrike"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6</a:t>
            </a:fld>
            <a:endParaRPr lang="en-AU"/>
          </a:p>
        </p:txBody>
      </p:sp>
    </p:spTree>
    <p:extLst>
      <p:ext uri="{BB962C8B-B14F-4D97-AF65-F5344CB8AC3E}">
        <p14:creationId xmlns:p14="http://schemas.microsoft.com/office/powerpoint/2010/main" val="220062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Calibri"/>
              </a:rPr>
              <a:t>نمی توانید از احساسات بد اجتناب کنید. همه گاهی اوقات احساسات بدی دارند. می تواند بسیار دشوار باشد، اما شما می توانید یاد بگیرید که آنها را مدیریت کنید.</a:t>
            </a:r>
          </a:p>
          <a:p>
            <a:pPr algn="r" rtl="1"/>
            <a:r>
              <a:rPr lang="fa-IR" sz="1200" b="0" i="0" u="none" strike="noStrike" dirty="0">
                <a:highlight>
                  <a:srgbClr val="000000">
                    <a:alpha val="0"/>
                  </a:srgbClr>
                </a:highlight>
                <a:latin typeface="Calibri"/>
              </a:rPr>
              <a:t>چیزهایی وجود دارد که می تواند به شما کمک کند احساسات بد را تغییر دهید.</a:t>
            </a:r>
          </a:p>
          <a:p>
            <a:pPr algn="r"/>
            <a:endParaRPr lang="en-AU" sz="1200" dirty="0"/>
          </a:p>
          <a:p>
            <a:pPr algn="r" rtl="1"/>
            <a:r>
              <a:rPr lang="fa-IR" sz="1200" b="1" i="0" u="none" strike="noStrike" dirty="0">
                <a:highlight>
                  <a:srgbClr val="000000">
                    <a:alpha val="0"/>
                  </a:srgbClr>
                </a:highlight>
                <a:latin typeface="Calibri"/>
              </a:rPr>
              <a:t>سؤالات مجری برای بحث گروهی (به شرط اینکه زمان اجازه دهد) </a:t>
            </a:r>
          </a:p>
          <a:p>
            <a:pPr algn="r" rtl="1"/>
            <a:r>
              <a:rPr lang="fa-IR" sz="1200" b="0" i="0" u="none" strike="noStrike" dirty="0">
                <a:highlight>
                  <a:srgbClr val="000000">
                    <a:alpha val="0"/>
                  </a:srgbClr>
                </a:highlight>
                <a:latin typeface="Calibri"/>
              </a:rPr>
              <a:t>وقتی احساس خوبی ندارید چه می کنید؟</a:t>
            </a:r>
          </a:p>
          <a:p>
            <a:pPr algn="r" rtl="1"/>
            <a:r>
              <a:rPr lang="fa-IR" sz="1200" b="0" i="0" u="none" strike="noStrike" dirty="0">
                <a:highlight>
                  <a:srgbClr val="000000">
                    <a:alpha val="0"/>
                  </a:srgbClr>
                </a:highlight>
                <a:latin typeface="Calibri"/>
              </a:rPr>
              <a:t>وقتی احساس بدی دارید چه چیزهایی باعث می شوند احساس بهتری داشته باشید؟</a:t>
            </a:r>
            <a:endParaRPr lang="en-AU" i="0" dirty="0"/>
          </a:p>
          <a:p>
            <a:pPr algn="r" defTabSz="931641">
              <a:defRPr/>
            </a:pPr>
            <a:endParaRPr lang="en-US"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7</a:t>
            </a:fld>
            <a:endParaRPr lang="en-AU"/>
          </a:p>
        </p:txBody>
      </p:sp>
    </p:spTree>
    <p:extLst>
      <p:ext uri="{BB962C8B-B14F-4D97-AF65-F5344CB8AC3E}">
        <p14:creationId xmlns:p14="http://schemas.microsoft.com/office/powerpoint/2010/main" val="215053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641" rtl="1">
              <a:defRPr/>
            </a:pPr>
            <a:r>
              <a:rPr lang="fa-IR" sz="1200" b="1" i="0" u="none" strike="noStrike" dirty="0">
                <a:highlight>
                  <a:srgbClr val="000000">
                    <a:alpha val="0"/>
                  </a:srgbClr>
                </a:highlight>
                <a:latin typeface="Calibri"/>
              </a:rPr>
              <a:t>اگر زمانی که احساس بدی دارید با کسی صحبت کنید، می تواند حال شما را بهتر کند.</a:t>
            </a:r>
          </a:p>
          <a:p>
            <a:pPr algn="r" defTabSz="931641" rtl="1">
              <a:defRPr/>
            </a:pPr>
            <a:r>
              <a:rPr lang="fa-IR" sz="1200" b="0" i="0" u="none" strike="noStrike" dirty="0">
                <a:highlight>
                  <a:srgbClr val="000000">
                    <a:alpha val="0"/>
                  </a:srgbClr>
                </a:highlight>
                <a:latin typeface="Calibri"/>
              </a:rPr>
              <a:t>اگر مردم بدانند که شما احساس بدی دارید، می توانند به شما کمک کنند.</a:t>
            </a:r>
          </a:p>
          <a:p>
            <a:pPr algn="r" defTabSz="931641" rtl="1">
              <a:defRPr/>
            </a:pPr>
            <a:r>
              <a:rPr lang="fa-IR" sz="1200" b="0" i="0" u="none" strike="noStrike" dirty="0">
                <a:highlight>
                  <a:srgbClr val="000000">
                    <a:alpha val="0"/>
                  </a:srgbClr>
                </a:highlight>
                <a:latin typeface="Calibri"/>
              </a:rPr>
              <a:t>صحبت کردن با فردی که به او اعتماد دارید می تواند به شما کمک کند: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مشکل را بفهمید یا راه حلی بیابید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وضعیت را واضح تر یا به شیوه ای متفاوت ببینید</a:t>
            </a:r>
          </a:p>
          <a:p>
            <a:pPr marL="172800" indent="-172800" algn="r" defTabSz="931641" rtl="1">
              <a:buFont typeface="Arial" panose="020B0604020202020204" pitchFamily="34" charset="0"/>
              <a:buChar char="•"/>
              <a:defRPr/>
            </a:pPr>
            <a:r>
              <a:rPr lang="fa-IR" sz="1200" b="0" i="0" u="none" strike="noStrike" dirty="0">
                <a:highlight>
                  <a:srgbClr val="000000">
                    <a:alpha val="0"/>
                  </a:srgbClr>
                </a:highlight>
                <a:latin typeface="Calibri"/>
              </a:rPr>
              <a:t>کمتر احساس تنهایی کنید</a:t>
            </a:r>
          </a:p>
          <a:p>
            <a:pPr algn="r" defTabSz="931641">
              <a:defRPr/>
            </a:pPr>
            <a:endParaRPr lang="en-AU" sz="1200" b="0" u="none" dirty="0"/>
          </a:p>
          <a:p>
            <a:pPr algn="r" defTabSz="931641" rtl="1">
              <a:defRPr/>
            </a:pPr>
            <a:r>
              <a:rPr lang="fa-IR" sz="1200" b="0" i="0" u="none" strike="noStrike" dirty="0">
                <a:highlight>
                  <a:srgbClr val="000000">
                    <a:alpha val="0"/>
                  </a:srgbClr>
                </a:highlight>
                <a:latin typeface="Calibri"/>
              </a:rPr>
              <a:t>اگر زمانی که احساس بدی دارید با کسی صحبت نکنید، ممکن است اوضاع بدتر شود.</a:t>
            </a:r>
          </a:p>
          <a:p>
            <a:pPr algn="r" defTabSz="931641">
              <a:defRPr/>
            </a:pPr>
            <a:endParaRPr lang="en-AU" sz="1200" b="0" dirty="0"/>
          </a:p>
          <a:p>
            <a:pPr algn="r" defTabSz="931641" rtl="1">
              <a:defRPr/>
            </a:pPr>
            <a:r>
              <a:rPr lang="fa-IR" sz="1200" b="1" i="0" u="none" strike="noStrike" dirty="0">
                <a:highlight>
                  <a:srgbClr val="000000">
                    <a:alpha val="0"/>
                  </a:srgbClr>
                </a:highlight>
                <a:latin typeface="Calibri"/>
              </a:rPr>
              <a:t>چه چیزی ممکن است شما را از صحبت در مورد احساس بد باز دارد؟</a:t>
            </a:r>
            <a:endParaRPr lang="en-US" sz="1200" b="1" dirty="0"/>
          </a:p>
          <a:p>
            <a:pPr marL="171450" indent="-171450" algn="r" defTabSz="931641" rtl="1">
              <a:buFont typeface="Arial" panose="020B0604020202020204" pitchFamily="34" charset="0"/>
              <a:buChar char="•"/>
              <a:defRPr/>
            </a:pPr>
            <a:r>
              <a:rPr lang="fa-IR" sz="1200" b="0" i="0" u="none" strike="noStrike" dirty="0">
                <a:solidFill>
                  <a:srgbClr val="000000"/>
                </a:solidFill>
                <a:highlight>
                  <a:srgbClr val="000000">
                    <a:alpha val="0"/>
                  </a:srgbClr>
                </a:highlight>
                <a:latin typeface="Calibri"/>
              </a:rPr>
              <a:t>ممکن است برای شما سخت باشد که در مورد احساسات بد خود صحبت کنید. اما اگر در مورد آنچه اشتباه است صحبت نکنید، بهتر شدن سخت ترمی شود.</a:t>
            </a:r>
          </a:p>
          <a:p>
            <a:pPr marL="171450" indent="-171450" algn="r" defTabSz="931641" rtl="1">
              <a:buFont typeface="Arial" panose="020B0604020202020204" pitchFamily="34" charset="0"/>
              <a:buChar char="•"/>
              <a:defRPr/>
            </a:pPr>
            <a:r>
              <a:rPr lang="fa-IR" sz="1200" b="0" i="0" u="none" strike="noStrike" dirty="0">
                <a:solidFill>
                  <a:srgbClr val="000000"/>
                </a:solidFill>
                <a:highlight>
                  <a:srgbClr val="000000">
                    <a:alpha val="0"/>
                  </a:srgbClr>
                </a:highlight>
                <a:latin typeface="Calibri"/>
              </a:rPr>
              <a:t>ممکن است فکر کنید که صحبت کردن کمکی نمی کند. اما اگر با فرد مناسب صحبت کنید، صحبت کردن می تواند بسیار مفید باشد. </a:t>
            </a:r>
          </a:p>
          <a:p>
            <a:pPr marL="171450" indent="-171450" algn="r" defTabSz="931641" rtl="1">
              <a:buFont typeface="Arial" panose="020B0604020202020204" pitchFamily="34" charset="0"/>
              <a:buChar char="•"/>
              <a:defRPr/>
            </a:pPr>
            <a:r>
              <a:rPr lang="fa-IR" sz="1200" b="0" i="0" u="none" strike="noStrike" dirty="0">
                <a:solidFill>
                  <a:srgbClr val="000000"/>
                </a:solidFill>
                <a:highlight>
                  <a:srgbClr val="000000">
                    <a:alpha val="0"/>
                  </a:srgbClr>
                </a:highlight>
                <a:latin typeface="Calibri"/>
              </a:rPr>
              <a:t>ممکن است صحبت در مورد زندگی و نگرانی هایتان خجالت آور یا شرم آور باشد. اما بسیاری از مردم مشکلات مشابهی دارند، بنابراین شما تنها نیستید.</a:t>
            </a:r>
            <a:endParaRPr lang="en-AU" sz="1200" b="0" i="0" u="none" strike="noStrike" dirty="0">
              <a:solidFill>
                <a:srgbClr val="000000"/>
              </a:solidFill>
              <a:highlight>
                <a:srgbClr val="000000">
                  <a:alpha val="0"/>
                </a:srgbClr>
              </a:highlight>
              <a:latin typeface="Calibri"/>
            </a:endParaRPr>
          </a:p>
          <a:p>
            <a:pPr marL="171450" indent="-171450" algn="r" defTabSz="931641" rtl="1">
              <a:buFont typeface="Arial" panose="020B0604020202020204" pitchFamily="34" charset="0"/>
              <a:buChar char="•"/>
              <a:defRPr/>
            </a:pPr>
            <a:endParaRPr lang="en-US" sz="1200" dirty="0"/>
          </a:p>
        </p:txBody>
      </p:sp>
      <p:sp>
        <p:nvSpPr>
          <p:cNvPr id="4" name="Slide Number Placeholder 3"/>
          <p:cNvSpPr>
            <a:spLocks noGrp="1"/>
          </p:cNvSpPr>
          <p:nvPr>
            <p:ph type="sldNum" sz="quarter" idx="5"/>
          </p:nvPr>
        </p:nvSpPr>
        <p:spPr/>
        <p:txBody>
          <a:bodyPr/>
          <a:lstStyle/>
          <a:p>
            <a:fld id="{8AD81C37-A44E-4372-8397-951156EF6254}" type="slidenum">
              <a:rPr lang="en-AU" smtClean="0"/>
              <a:t>8</a:t>
            </a:fld>
            <a:endParaRPr lang="en-AU"/>
          </a:p>
        </p:txBody>
      </p:sp>
    </p:spTree>
    <p:extLst>
      <p:ext uri="{BB962C8B-B14F-4D97-AF65-F5344CB8AC3E}">
        <p14:creationId xmlns:p14="http://schemas.microsoft.com/office/powerpoint/2010/main" val="399662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Calibri"/>
              </a:rPr>
              <a:t>وقتی افراد احساس بدی داشته باشند، ممکن است با خانواده و دوستان خود صحبت نکنند، که می تواند اوضاع را بدتر کند.</a:t>
            </a:r>
          </a:p>
          <a:p>
            <a:pPr algn="r" rtl="1"/>
            <a:r>
              <a:rPr lang="fa-IR" sz="1200" b="1" i="0" u="none" strike="noStrike" dirty="0">
                <a:highlight>
                  <a:srgbClr val="000000">
                    <a:alpha val="0"/>
                  </a:srgbClr>
                </a:highlight>
                <a:latin typeface="Calibri"/>
              </a:rPr>
              <a:t>صحبت کردن در مورد نگرانی های تان با افرادی که به آنها اعتماد دارید می تواند احساس بهتری در شما ایجاد کند.</a:t>
            </a:r>
          </a:p>
          <a:p>
            <a:pPr algn="r"/>
            <a:endParaRPr lang="en-US" sz="1200" b="0" dirty="0"/>
          </a:p>
          <a:p>
            <a:pPr algn="r" rtl="1"/>
            <a:r>
              <a:rPr lang="fa-IR" sz="1200" b="0" i="0" u="none" strike="noStrike" dirty="0">
                <a:highlight>
                  <a:srgbClr val="000000">
                    <a:alpha val="0"/>
                  </a:srgbClr>
                </a:highlight>
                <a:latin typeface="Calibri"/>
              </a:rPr>
              <a:t>با خانواده و دوستان خود در ارتباط باشید.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از یک دوست بخواهید به خانه شما بیاید یا در کافه ملاقات کنید.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با خانواده، دوست یا همسایه نزدیک خانه خود به پیاده روی بروید.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از رسانه های اجتماعی مانند اسکایپ، فیس بوک یا واتس اپ برای صحبت با دوستان و خانواده خود استفاده کنید.</a:t>
            </a:r>
          </a:p>
          <a:p>
            <a:pPr algn="r"/>
            <a:endParaRPr lang="en-US" dirty="0"/>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9</a:t>
            </a:fld>
            <a:endParaRPr lang="en-AU"/>
          </a:p>
        </p:txBody>
      </p:sp>
    </p:spTree>
    <p:extLst>
      <p:ext uri="{BB962C8B-B14F-4D97-AF65-F5344CB8AC3E}">
        <p14:creationId xmlns:p14="http://schemas.microsoft.com/office/powerpoint/2010/main" val="143116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کارهایی که در گذشته دوست داشتید انجام دهید و باعث خوشحالی شما می شد را به خاطر بسپارید. دوباره شروع به انجام آنها کنید. </a:t>
            </a:r>
          </a:p>
          <a:p>
            <a:pPr algn="r"/>
            <a:endParaRPr lang="en-AU" sz="1200" b="0" dirty="0"/>
          </a:p>
          <a:p>
            <a:pPr algn="r" rtl="1"/>
            <a:r>
              <a:rPr lang="fa-IR" sz="1200" b="0" i="0" u="none" strike="noStrike" dirty="0">
                <a:highlight>
                  <a:srgbClr val="000000">
                    <a:alpha val="0"/>
                  </a:srgbClr>
                </a:highlight>
                <a:latin typeface="Calibri"/>
              </a:rPr>
              <a:t>مثال از کارهایی که می توانید انجام دهید:</a:t>
            </a:r>
            <a:endParaRPr lang="en-US" sz="1200" b="0" dirty="0"/>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به بازارهای محلی بروید.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گروهی از زنان کشور خود را پیدا کنید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تای چی یا یوگا انجام دهید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خیاطی کنید یا پروژه های صنایع دستی انجام دهید</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در حیاط کار کنید.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دوچرخه سواری کنید </a:t>
            </a:r>
          </a:p>
          <a:p>
            <a:pPr marL="172800" indent="-172800" algn="r" rtl="1">
              <a:buFont typeface="Arial" panose="020B0604020202020204" pitchFamily="34" charset="0"/>
              <a:buChar char="•"/>
            </a:pPr>
            <a:r>
              <a:rPr lang="fa-IR" sz="1200" b="0" i="0" u="none" strike="noStrike" dirty="0">
                <a:highlight>
                  <a:srgbClr val="000000">
                    <a:alpha val="0"/>
                  </a:srgbClr>
                </a:highlight>
                <a:latin typeface="Calibri"/>
              </a:rPr>
              <a:t>مدیتیشن یا دعا کنید </a:t>
            </a:r>
          </a:p>
          <a:p>
            <a:pPr marL="172800" indent="-172800" algn="r" rtl="1">
              <a:buFont typeface="Arial" panose="020B0604020202020204" pitchFamily="34" charset="0"/>
              <a:buChar char="•"/>
            </a:pPr>
            <a:r>
              <a:rPr lang="fa-IR" sz="1200" b="0" i="0" u="none" strike="noStrike" baseline="0" dirty="0">
                <a:highlight>
                  <a:srgbClr val="000000">
                    <a:alpha val="0"/>
                  </a:srgbClr>
                </a:highlight>
                <a:latin typeface="Calibri"/>
              </a:rPr>
              <a:t>در مناسبتهای ویژه با مردم ملاقات کنید</a:t>
            </a:r>
            <a:endParaRPr lang="en-US" sz="1200" dirty="0"/>
          </a:p>
          <a:p>
            <a:pPr algn="r"/>
            <a:endParaRPr lang="en-US" sz="1200" dirty="0"/>
          </a:p>
          <a:p>
            <a:pPr algn="r" rtl="1"/>
            <a:r>
              <a:rPr lang="fa-IR" sz="1200" b="1" i="0" u="none" strike="noStrike" dirty="0">
                <a:highlight>
                  <a:srgbClr val="000000">
                    <a:alpha val="0"/>
                  </a:srgbClr>
                </a:highlight>
                <a:latin typeface="Calibri"/>
              </a:rPr>
              <a:t>یادداشت برای برگزار کننده</a:t>
            </a:r>
          </a:p>
          <a:p>
            <a:pPr algn="r" rtl="1"/>
            <a:r>
              <a:rPr lang="fa-IR" sz="1200" b="0" i="0" u="none" strike="noStrike" dirty="0">
                <a:highlight>
                  <a:srgbClr val="000000">
                    <a:alpha val="0"/>
                  </a:srgbClr>
                </a:highlight>
                <a:latin typeface="Calibri"/>
              </a:rPr>
              <a:t>ممکن است بخواهید این بحث را با به اشتراک گذاشتن نمونه‌ای از کارهایی که در گذشته انجام داده‌اید یا اکنون انجام می دهید که به شما کمک می‌کند تا احساس خوبی داشته باشید، با گروه به اشتراک بگذارید.</a:t>
            </a:r>
          </a:p>
          <a:p>
            <a:endParaRPr lang="en-AU" dirty="0"/>
          </a:p>
        </p:txBody>
      </p:sp>
      <p:sp>
        <p:nvSpPr>
          <p:cNvPr id="4" name="Slide Number Placeholder 3"/>
          <p:cNvSpPr>
            <a:spLocks noGrp="1"/>
          </p:cNvSpPr>
          <p:nvPr>
            <p:ph type="sldNum" sz="quarter" idx="5"/>
          </p:nvPr>
        </p:nvSpPr>
        <p:spPr/>
        <p:txBody>
          <a:bodyPr/>
          <a:lstStyle/>
          <a:p>
            <a:fld id="{8AD81C37-A44E-4372-8397-951156EF6254}" type="slidenum">
              <a:rPr lang="en-AU" smtClean="0"/>
              <a:t>10</a:t>
            </a:fld>
            <a:endParaRPr lang="en-AU"/>
          </a:p>
        </p:txBody>
      </p:sp>
    </p:spTree>
    <p:extLst>
      <p:ext uri="{BB962C8B-B14F-4D97-AF65-F5344CB8AC3E}">
        <p14:creationId xmlns:p14="http://schemas.microsoft.com/office/powerpoint/2010/main" val="136368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8BC7-3237-BC57-41AD-E00C93B34A4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357D63D-B857-1C56-7F81-54350E6999B6}"/>
              </a:ext>
            </a:extLst>
          </p:cNvPr>
          <p:cNvSpPr>
            <a:spLocks noGrp="1"/>
          </p:cNvSpPr>
          <p:nvPr>
            <p:ph type="dt" sz="half" idx="10"/>
          </p:nvPr>
        </p:nvSpPr>
        <p:spPr/>
        <p:txBody>
          <a:bodyPr/>
          <a:lstStyle/>
          <a:p>
            <a:fld id="{C8710812-634F-4F1F-AA4E-48FBA6E5E1A6}" type="datetimeFigureOut">
              <a:rPr lang="en-AU" smtClean="0"/>
              <a:t>17/09/2024</a:t>
            </a:fld>
            <a:endParaRPr lang="en-AU"/>
          </a:p>
        </p:txBody>
      </p:sp>
      <p:sp>
        <p:nvSpPr>
          <p:cNvPr id="4" name="Footer Placeholder 3">
            <a:extLst>
              <a:ext uri="{FF2B5EF4-FFF2-40B4-BE49-F238E27FC236}">
                <a16:creationId xmlns:a16="http://schemas.microsoft.com/office/drawing/2014/main" id="{DF6E0839-91E2-911A-9556-0268F19C90D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2DB2804-1D5B-4E6C-E2F8-7FA345897400}"/>
              </a:ext>
            </a:extLst>
          </p:cNvPr>
          <p:cNvSpPr>
            <a:spLocks noGrp="1"/>
          </p:cNvSpPr>
          <p:nvPr>
            <p:ph type="sldNum" sz="quarter" idx="12"/>
          </p:nvPr>
        </p:nvSpPr>
        <p:spPr/>
        <p:txBody>
          <a:bodyPr/>
          <a:lstStyle/>
          <a:p>
            <a:fld id="{8254410D-8BBE-42BF-A6C0-B5727AC0B20F}" type="slidenum">
              <a:rPr lang="en-AU" smtClean="0"/>
              <a:t>‹#›</a:t>
            </a:fld>
            <a:endParaRPr lang="en-AU"/>
          </a:p>
        </p:txBody>
      </p:sp>
    </p:spTree>
    <p:extLst>
      <p:ext uri="{BB962C8B-B14F-4D97-AF65-F5344CB8AC3E}">
        <p14:creationId xmlns:p14="http://schemas.microsoft.com/office/powerpoint/2010/main" val="27014466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282B4-5291-6605-1132-17AAE1279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EB5CF4-F912-B7FB-A8E9-1DFCDBE932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6590175-7129-02B6-2A84-D43267C3D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710812-634F-4F1F-AA4E-48FBA6E5E1A6}" type="datetimeFigureOut">
              <a:rPr lang="en-AU" smtClean="0"/>
              <a:t>17/09/2024</a:t>
            </a:fld>
            <a:endParaRPr lang="en-AU"/>
          </a:p>
        </p:txBody>
      </p:sp>
      <p:sp>
        <p:nvSpPr>
          <p:cNvPr id="5" name="Footer Placeholder 4">
            <a:extLst>
              <a:ext uri="{FF2B5EF4-FFF2-40B4-BE49-F238E27FC236}">
                <a16:creationId xmlns:a16="http://schemas.microsoft.com/office/drawing/2014/main" id="{9DEAD48F-DCD5-D2BC-FDBF-15FD86C46D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CA7193B-9906-01FF-CAD5-2C008205D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54410D-8BBE-42BF-A6C0-B5727AC0B20F}" type="slidenum">
              <a:rPr lang="en-AU" smtClean="0"/>
              <a:t>‹#›</a:t>
            </a:fld>
            <a:endParaRPr lang="en-AU"/>
          </a:p>
        </p:txBody>
      </p:sp>
    </p:spTree>
    <p:extLst>
      <p:ext uri="{BB962C8B-B14F-4D97-AF65-F5344CB8AC3E}">
        <p14:creationId xmlns:p14="http://schemas.microsoft.com/office/powerpoint/2010/main" val="40256470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17D2DC-3041-4D19-6226-5E6EC73CA6B1}"/>
              </a:ext>
            </a:extLst>
          </p:cNvPr>
          <p:cNvSpPr>
            <a:spLocks noGrp="1"/>
          </p:cNvSpPr>
          <p:nvPr>
            <p:ph type="title"/>
          </p:nvPr>
        </p:nvSpPr>
        <p:spPr/>
        <p:txBody>
          <a:bodyPr/>
          <a:lstStyle/>
          <a:p>
            <a:pPr algn="r"/>
            <a:r>
              <a:rPr lang="fa-IR" sz="5400" b="1" i="0" u="none" strike="noStrike">
                <a:highlight>
                  <a:srgbClr val="000000">
                    <a:alpha val="0"/>
                  </a:srgbClr>
                </a:highlight>
                <a:latin typeface="Dubai" panose="020B0503030403030204" pitchFamily="34" charset="-78"/>
                <a:cs typeface="Dubai" panose="020B0503030403030204" pitchFamily="34" charset="-78"/>
              </a:rPr>
              <a:t>احساس خوب داشتن</a:t>
            </a:r>
            <a:endParaRPr lang="en-AU" sz="5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265501D-AB29-3831-8037-4F859837B1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35706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93EBA4-8497-CFE6-675E-EC63FDBFFC16}"/>
              </a:ext>
            </a:extLst>
          </p:cNvPr>
          <p:cNvSpPr>
            <a:spLocks noGrp="1"/>
          </p:cNvSpPr>
          <p:nvPr>
            <p:ph type="title"/>
          </p:nvPr>
        </p:nvSpPr>
        <p:spPr/>
        <p:txBody>
          <a:bodyPr>
            <a:normAutofit fontScale="90000"/>
          </a:bodyPr>
          <a:lstStyle/>
          <a:p>
            <a:pPr rtl="1"/>
            <a:r>
              <a:rPr lang="fa-IR" sz="4000" b="0" i="0" u="none" strike="noStrike">
                <a:highlight>
                  <a:srgbClr val="000000">
                    <a:alpha val="0"/>
                  </a:srgbClr>
                </a:highlight>
                <a:latin typeface="Dubai" panose="020B0503030403030204" pitchFamily="34" charset="-78"/>
                <a:cs typeface="Dubai" panose="020B0503030403030204" pitchFamily="34" charset="-78"/>
              </a:rPr>
              <a:t>3. کارهایی که می توانید انجام دهید...</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کارهایی را که قبلاً سرگرم کننده بودند به خاطر بسپارید و دوباره آنها را شروع کنید.</a:t>
            </a:r>
            <a:endParaRPr lang="en-US"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1E726B7-FD72-6A85-0E6B-C8F2AA4C8F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42501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87B855-657C-053E-FBBB-E9049F7F9BBA}"/>
              </a:ext>
            </a:extLst>
          </p:cNvPr>
          <p:cNvSpPr>
            <a:spLocks noGrp="1"/>
          </p:cNvSpPr>
          <p:nvPr>
            <p:ph type="title"/>
          </p:nvPr>
        </p:nvSpPr>
        <p:spPr/>
        <p:txBody>
          <a:bodyPr>
            <a:normAutofit fontScale="90000"/>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4. کاری که می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توانید انجام دهید...</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ورزش کنید، خوب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غذا بخورید و به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اندازه کافی بخوابید.</a:t>
            </a:r>
            <a:endParaRPr lang="en-AU" sz="4000"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923DA33-AC08-6D35-C65D-67C6EBA940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17197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A291DA-811A-DB40-7018-3B8DA4BD5197}"/>
              </a:ext>
            </a:extLst>
          </p:cNvPr>
          <p:cNvSpPr>
            <a:spLocks noGrp="1"/>
          </p:cNvSpPr>
          <p:nvPr>
            <p:ph type="title"/>
          </p:nvPr>
        </p:nvSpPr>
        <p:spPr/>
        <p:txBody>
          <a:bodyPr>
            <a:normAutofit fontScale="90000"/>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5. کاری که می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توانید انجام دهید...</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یک فعالیت در جامعه محلی خود انجام دهید. </a:t>
            </a:r>
            <a:endParaRPr lang="en-US" sz="32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5E33D16-2BAE-885E-6813-E023652D67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64527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AB00DD-6E31-3EF9-4E2C-EA95F2611665}"/>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اگر هنوز احساس بدی دارید، از</a:t>
            </a:r>
            <a:r>
              <a:rPr lang="en-US" sz="4000">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پزشک خود کمک بخواهید.</a:t>
            </a:r>
            <a:endParaRPr lang="en-US" sz="32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96BC5D7-A049-DBA3-9A6B-CDC70762039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34485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B629E2-AD40-6808-0E7C-64E71228A398}"/>
              </a:ext>
            </a:extLst>
          </p:cNvPr>
          <p:cNvSpPr>
            <a:spLocks noGrp="1"/>
          </p:cNvSpPr>
          <p:nvPr>
            <p:ph type="title"/>
          </p:nvPr>
        </p:nvSpPr>
        <p:spPr/>
        <p:txBody>
          <a:bodyPr>
            <a:normAutofit fontScale="90000"/>
          </a:bodyPr>
          <a:lstStyle/>
          <a:p>
            <a:pPr rtl="1"/>
            <a:r>
              <a:rPr lang="fa-IR" sz="4000" b="0" i="0" u="none" strike="noStrike">
                <a:highlight>
                  <a:srgbClr val="000000">
                    <a:alpha val="0"/>
                  </a:srgbClr>
                </a:highlight>
                <a:latin typeface="Dubai" panose="020B0503030403030204" pitchFamily="34" charset="-78"/>
                <a:cs typeface="Dubai" panose="020B0503030403030204" pitchFamily="34" charset="-78"/>
              </a:rPr>
              <a:t>مراقبت از سلامتی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شما مهم است.</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افراد زیادی هستند که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می توانند به شما کمک کنند احساس بهتری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داشته باشید.</a:t>
            </a:r>
            <a:endParaRPr lang="en-US"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8F2946E-6B2A-6C7E-EF32-A40274A453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81589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DEF39E-C01D-C2B0-B60E-8E3FDF1C35E6}"/>
              </a:ext>
            </a:extLst>
          </p:cNvPr>
          <p:cNvSpPr>
            <a:spLocks noGrp="1"/>
          </p:cNvSpPr>
          <p:nvPr>
            <p:ph type="title"/>
          </p:nvPr>
        </p:nvSpPr>
        <p:spPr/>
        <p:txBody>
          <a:bodyPr/>
          <a:lstStyle/>
          <a:p>
            <a:pPr rtl="1"/>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برداشتن اولین قدم سخت ترین است.</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F4CB468-5ED8-5F51-0BF5-F44F3682EA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452900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9FB4CC-059E-0870-612A-ED400C2147F5}"/>
              </a:ext>
            </a:extLst>
          </p:cNvPr>
          <p:cNvSpPr>
            <a:spLocks noGrp="1"/>
          </p:cNvSpPr>
          <p:nvPr>
            <p:ph type="title"/>
          </p:nvPr>
        </p:nvSpPr>
        <p:spPr/>
        <p:txBody>
          <a:bodyPr/>
          <a:lstStyle/>
          <a:p>
            <a:pPr rtl="1"/>
            <a:r>
              <a:rPr lang="fa-IR" sz="4000" b="0" i="0" u="none" strike="noStrike">
                <a:highlight>
                  <a:srgbClr val="000000">
                    <a:alpha val="0"/>
                  </a:srgbClr>
                </a:highlight>
                <a:latin typeface="Dubai" panose="020B0503030403030204" pitchFamily="34" charset="-78"/>
                <a:cs typeface="Dubai" panose="020B0503030403030204" pitchFamily="34" charset="-78"/>
              </a:rPr>
              <a:t>اگر دوستان و خانواده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شما احساس بدی دارند، می توانید به آنها کمک کنید. </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8C038E3-A34F-CDB2-A278-E21B2E27A1D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6955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7980FE-A9BF-A17E-8134-4F7520E7EBFF}"/>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به خاطر داشته باشید...</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0B5EC5E-11C7-B24E-0B27-E75EC812D73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06767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A23F1-D367-3F92-34CF-13E6669B381F}"/>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خدمات پشتیبانی محلی </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9F0A82B-1535-3D56-03F0-EFBC019504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215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80B191-02DA-3E14-3EDC-6F9795DE029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A8ABD1F-0BFE-757A-A712-D067BF4F3927}"/>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40918417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FB5974-5A52-2593-04BA-51C086F8DC36}"/>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406E330E-5526-394D-E0E5-00B25E4EE29E}"/>
              </a:ext>
            </a:extLst>
          </p:cNvPr>
          <p:cNvPicPr>
            <a:picLocks noChangeAspect="1"/>
          </p:cNvPicPr>
          <p:nvPr/>
        </p:nvPicPr>
        <p:blipFill>
          <a:blip r:embed="rId2"/>
          <a:stretch>
            <a:fillRect/>
          </a:stretch>
        </p:blipFill>
        <p:spPr>
          <a:xfrm>
            <a:off x="-528" y="0"/>
            <a:ext cx="12192000" cy="6858000"/>
          </a:xfrm>
          <a:prstGeom prst="rect">
            <a:avLst/>
          </a:prstGeom>
        </p:spPr>
      </p:pic>
    </p:spTree>
    <p:extLst>
      <p:ext uri="{BB962C8B-B14F-4D97-AF65-F5344CB8AC3E}">
        <p14:creationId xmlns:p14="http://schemas.microsoft.com/office/powerpoint/2010/main" val="39928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ADCBBF-6C4F-9585-D8C6-C323C0EA7368}"/>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A209F30-F2F3-7C26-1595-4B64E219BA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709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1DDD9E-D860-811D-21D0-F873840473F1}"/>
              </a:ext>
            </a:extLst>
          </p:cNvPr>
          <p:cNvSpPr>
            <a:spLocks noGrp="1"/>
          </p:cNvSpPr>
          <p:nvPr>
            <p:ph type="title"/>
          </p:nvPr>
        </p:nvSpPr>
        <p:spPr/>
        <p:txBody>
          <a:bodyPr>
            <a:normAutofit fontScale="90000"/>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احساسات</a:t>
            </a:r>
            <a:r>
              <a:rPr lang="en-US" sz="4000" b="0" i="0" u="none" strike="noStrike">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بخشی از زندگی هستند - احساسات خوب </a:t>
            </a: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و بد وجود دارند. </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چیزهای زیادی بر احساس شما تأثیر می گذارند.</a:t>
            </a:r>
            <a:endParaRPr lang="en-AU" sz="4000" strike="sngStrike"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EE26203-EA03-59D7-6371-68A8746F89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56085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203F24-2B2E-45C7-6B61-C5836FB6B4A7}"/>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گاهی اوقات، چیزهایی وجود دارد که باعث می شود احساس بدی داشته باشید. </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9C5D928-A8CA-3FB0-8F54-EA4D2BAE35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40645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8F2AF46-B290-0A12-00C6-4E998E975AED}"/>
              </a:ext>
            </a:extLst>
          </p:cNvPr>
          <p:cNvSpPr>
            <a:spLocks noGrp="1"/>
          </p:cNvSpPr>
          <p:nvPr>
            <p:ph type="title"/>
          </p:nvPr>
        </p:nvSpPr>
        <p:spPr/>
        <p:txBody>
          <a:bodyPr/>
          <a:lstStyle/>
          <a:p>
            <a:pPr rtl="1"/>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اگر احساسات بدی</a:t>
            </a:r>
            <a:b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دارید که از بین نمی روند، ممکن است بیمار شوید. </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BA9DA43-EBD5-2CF6-F947-9B2B8C0BDF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341149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8FDB3C-D6D0-BE5B-C3A0-DEF7B18B676D}"/>
              </a:ext>
            </a:extLst>
          </p:cNvPr>
          <p:cNvSpPr>
            <a:spLocks noGrp="1"/>
          </p:cNvSpPr>
          <p:nvPr>
            <p:ph type="title"/>
          </p:nvPr>
        </p:nvSpPr>
        <p:spPr/>
        <p:txBody>
          <a:bodyPr>
            <a:normAutofit fontScale="90000"/>
          </a:bodyPr>
          <a:lstStyle/>
          <a:p>
            <a:pPr rtl="1">
              <a:lnSpc>
                <a:spcPct val="100000"/>
              </a:lnSpc>
            </a:pP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وقتی احساس بدی </a:t>
            </a:r>
            <a:br>
              <a:rPr lang="en-US"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دارید، چیزهای زیادی </a:t>
            </a:r>
            <a:br>
              <a:rPr lang="en-US"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می توانند به شما کمک کنند تا احساس بهتری داشته باشید.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A86EA95-D7D8-F845-5828-63F97BC86A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72117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FCD49B-3327-F8C2-9FCB-66BFD84A371C}"/>
              </a:ext>
            </a:extLst>
          </p:cNvPr>
          <p:cNvSpPr>
            <a:spLocks noGrp="1"/>
          </p:cNvSpPr>
          <p:nvPr>
            <p:ph type="title"/>
          </p:nvPr>
        </p:nvSpPr>
        <p:spPr/>
        <p:txBody>
          <a:bodyPr>
            <a:normAutofit fontScale="90000"/>
          </a:bodyPr>
          <a:lstStyle/>
          <a:p>
            <a:pPr rtl="1"/>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1. آنچه می توانید </a:t>
            </a:r>
            <a:br>
              <a:rPr lang="en-US"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انجام دهید ...</a:t>
            </a:r>
            <a:b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br>
              <a:rPr lang="fa-IR" sz="2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می توانید در مورد احساس خود صحبت کنید.</a:t>
            </a:r>
            <a:r>
              <a:rPr lang="en-US"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fa-IR" sz="40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این می تواند سخت باشد، اما بسیار مفید است.</a:t>
            </a:r>
            <a:endParaRPr lang="fa-IR" sz="40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74DCC95-E812-48A8-FD20-BF5446B355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69933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A926E4-DFDD-5B83-B192-3C0E8289FDC4}"/>
              </a:ext>
            </a:extLst>
          </p:cNvPr>
          <p:cNvSpPr>
            <a:spLocks noGrp="1"/>
          </p:cNvSpPr>
          <p:nvPr>
            <p:ph type="title"/>
          </p:nvPr>
        </p:nvSpPr>
        <p:spPr/>
        <p:txBody>
          <a:bodyPr>
            <a:normAutofit fontScale="90000"/>
          </a:bodyPr>
          <a:lstStyle/>
          <a:p>
            <a:pPr rtl="1"/>
            <a:r>
              <a:rPr lang="fa-IR" sz="4000" b="0" i="0" u="none" strike="noStrike">
                <a:highlight>
                  <a:srgbClr val="000000">
                    <a:alpha val="0"/>
                  </a:srgbClr>
                </a:highlight>
                <a:latin typeface="Dubai" panose="020B0503030403030204" pitchFamily="34" charset="-78"/>
                <a:cs typeface="Dubai" panose="020B0503030403030204" pitchFamily="34" charset="-78"/>
              </a:rPr>
              <a:t>2. آنچه می توانید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انجام دهید ...</a:t>
            </a:r>
            <a:br>
              <a:rPr lang="fa-IR" sz="4000" b="0" i="0" u="none" strike="noStrike">
                <a:highlight>
                  <a:srgbClr val="000000">
                    <a:alpha val="0"/>
                  </a:srgbClr>
                </a:highlight>
                <a:latin typeface="Dubai" panose="020B0503030403030204" pitchFamily="34" charset="-78"/>
                <a:cs typeface="Dubai" panose="020B0503030403030204" pitchFamily="34" charset="-78"/>
              </a:rPr>
            </a:b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با دوستان و خانواده صحبت کنید.</a:t>
            </a:r>
            <a:br>
              <a:rPr lang="fa-IR" sz="4400" b="0" i="0" u="none" strike="noStrike">
                <a:highlight>
                  <a:srgbClr val="000000">
                    <a:alpha val="0"/>
                  </a:srgbClr>
                </a:highlight>
                <a:latin typeface="Dubai" panose="020B0503030403030204" pitchFamily="34" charset="-78"/>
                <a:cs typeface="Dubai" panose="020B0503030403030204" pitchFamily="34" charset="-78"/>
              </a:rPr>
            </a:br>
            <a:endParaRPr lang="en-US" sz="28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4C61458-F80F-EA0A-CF1B-58EC53659D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8408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2693</Words>
  <Application>Microsoft Office PowerPoint</Application>
  <PresentationFormat>Widescreen</PresentationFormat>
  <Paragraphs>241</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Dubai</vt:lpstr>
      <vt:lpstr>Office Theme</vt:lpstr>
      <vt:lpstr>احساس خوب داشتن</vt:lpstr>
      <vt:lpstr>PowerPoint Presentation</vt:lpstr>
      <vt:lpstr>بدن من. سلامت من. مجموعه ابزار آموزش سلامت</vt:lpstr>
      <vt:lpstr>احساسات بخشی از زندگی هستند - احساسات خوب  و بد وجود دارند.   چیزهای زیادی بر احساس شما تأثیر می گذارند.</vt:lpstr>
      <vt:lpstr>گاهی اوقات، چیزهایی وجود دارد که باعث می شود احساس بدی داشته باشید. </vt:lpstr>
      <vt:lpstr>اگر احساسات بدی دارید که از بین نمی روند، ممکن است بیمار شوید. </vt:lpstr>
      <vt:lpstr>وقتی احساس بدی  دارید، چیزهای زیادی  می توانند به شما کمک کنند تا احساس بهتری داشته باشید.</vt:lpstr>
      <vt:lpstr>1. آنچه می توانید  انجام دهید ...  می توانید در مورد احساس خود صحبت کنید. این می تواند سخت باشد، اما بسیار مفید است.</vt:lpstr>
      <vt:lpstr>2. آنچه می توانید  انجام دهید ...  با دوستان و خانواده صحبت کنید. </vt:lpstr>
      <vt:lpstr>3. کارهایی که می توانید انجام دهید...  کارهایی را که قبلاً سرگرم کننده بودند به خاطر بسپارید و دوباره آنها را شروع کنید.</vt:lpstr>
      <vt:lpstr>4. کاری که می  توانید انجام دهید...  ورزش کنید، خوب  غذا بخورید و به  اندازه کافی بخوابید.</vt:lpstr>
      <vt:lpstr>5. کاری که می  توانید انجام دهید...  یک فعالیت در جامعه محلی خود انجام دهید. </vt:lpstr>
      <vt:lpstr>اگر هنوز احساس بدی دارید، از پزشک خود کمک بخواهید.</vt:lpstr>
      <vt:lpstr>مراقبت از سلامتی  شما مهم است.  افراد زیادی هستند که  می توانند به شما کمک کنند احساس بهتری  داشته باشید.</vt:lpstr>
      <vt:lpstr> برداشتن اولین قدم سخت ترین است.</vt:lpstr>
      <vt:lpstr>اگر دوستان و خانواده  شما احساس بدی دارند، می توانید به آنها کمک کنید. </vt:lpstr>
      <vt:lpstr>به خاطر داشته باشید...</vt:lpstr>
      <vt:lpstr>خدمات پشتیبانی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5</cp:revision>
  <dcterms:created xsi:type="dcterms:W3CDTF">2024-08-12T03:36:26Z</dcterms:created>
  <dcterms:modified xsi:type="dcterms:W3CDTF">2024-09-17T03:09:10Z</dcterms:modified>
</cp:coreProperties>
</file>