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557" autoAdjust="0"/>
  </p:normalViewPr>
  <p:slideViewPr>
    <p:cSldViewPr snapToGrid="0">
      <p:cViewPr varScale="1">
        <p:scale>
          <a:sx n="64" d="100"/>
          <a:sy n="64" d="100"/>
        </p:scale>
        <p:origin x="724" y="48"/>
      </p:cViewPr>
      <p:guideLst/>
    </p:cSldViewPr>
  </p:slideViewPr>
  <p:notesTextViewPr>
    <p:cViewPr>
      <p:scale>
        <a:sx n="120" d="100"/>
        <a:sy n="120" d="100"/>
      </p:scale>
      <p:origin x="0" y="0"/>
    </p:cViewPr>
  </p:notesTextViewPr>
  <p:notesViewPr>
    <p:cSldViewPr snapToGrid="0">
      <p:cViewPr varScale="1">
        <p:scale>
          <a:sx n="116" d="100"/>
          <a:sy n="116" d="100"/>
        </p:scale>
        <p:origin x="11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2FE1731-8102-4F09-8337-0CFAF518EBEB}" type="datetimeFigureOut">
              <a:rPr lang="en-AU" smtClean="0"/>
              <a:t>16/09/2024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A4562752-77F2-436B-B21A-6A8E34E4CC44}" type="slidenum">
              <a:rPr lang="en-AU" smtClean="0"/>
              <a:t>‹#›</a:t>
            </a:fld>
            <a:endParaRPr lang="en-AU"/>
          </a:p>
        </p:txBody>
      </p:sp>
    </p:spTree>
    <p:extLst>
      <p:ext uri="{BB962C8B-B14F-4D97-AF65-F5344CB8AC3E}">
        <p14:creationId xmlns:p14="http://schemas.microsoft.com/office/powerpoint/2010/main" val="161958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1pPr>
    <a:lvl2pPr marL="4572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2pPr>
    <a:lvl3pPr marL="9144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3pPr>
    <a:lvl4pPr marL="13716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4pPr>
    <a:lvl5pPr marL="18288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امروز ما در باره روش هائي که میتوانیم احساس بهتری داشته باشیم، گپ میزنیم. در این موارد گپ میزنیم:</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أنواع مختلف احساسات</a:t>
            </a:r>
          </a:p>
          <a:p>
            <a:pPr marL="120032" indent="-120032" algn="r" defTabSz="64017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چیزهائی که بر احساس ما اثر میگذارد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چگونه احساس می تواند در زندگی ما اثر بگذارد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چیزهائي که به ما کمک میکند احساس بهتری داشته باشیم.</a:t>
            </a:r>
          </a:p>
          <a:p>
            <a:pPr algn="r"/>
            <a:endParaRPr lang="en-AU" sz="1200"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چرا امروز در این باره گپ میزنیم؟</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مردم احساسات متفاوت زیادی دارند، که هیچ اشکالی ندارد</a:t>
            </a:r>
            <a:endParaRPr lang="en-AU" sz="1200" strike="sngStrike" dirty="0">
              <a:latin typeface="Dubai" panose="020B0503030403030204" pitchFamily="34" charset="-78"/>
              <a:cs typeface="Dubai" panose="020B0503030403030204" pitchFamily="34" charset="-78"/>
            </a:endParaRP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گپ زدن در مورد احساسات میتواند سخت باشد، بخصوص اگر احساس غم و غصه باشد. در مورد اینکه چرا اینطور است و کدام کاری برای آن میتواند کرد، گپ خواهیم زد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شما تنها نیستید و می توانید کمک بگیرید در مورد اینکه کدام کسی میتواند به شما کمک کند، گپ خواهیم زد.</a:t>
            </a:r>
          </a:p>
          <a:p>
            <a:pPr marL="174683" indent="-174683" algn="r">
              <a:buFont typeface="Arial" panose="020B0604020202020204" pitchFamily="34" charset="0"/>
              <a:buChar char="•"/>
            </a:pPr>
            <a:endParaRPr lang="en-AU" sz="1200"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یادداشت برای </a:t>
            </a:r>
            <a:r>
              <a:rPr lang="fa-IR" sz="1200" b="1" i="0" u="none" strike="noStrike" dirty="0">
                <a:highlight>
                  <a:srgbClr val="000000">
                    <a:alpha val="0"/>
                  </a:srgbClr>
                </a:highlight>
                <a:latin typeface="Dubai" panose="020B0503030403030204" pitchFamily="34" charset="-78"/>
                <a:cs typeface="Dubai" panose="020B0503030403030204" pitchFamily="34" charset="-78"/>
              </a:rPr>
              <a:t>رئیس</a:t>
            </a:r>
            <a:r>
              <a:rPr lang="fa" sz="1200" b="1" i="0" u="none" strike="noStrike" dirty="0">
                <a:highlight>
                  <a:srgbClr val="000000">
                    <a:alpha val="0"/>
                  </a:srgbClr>
                </a:highlight>
                <a:latin typeface="Dubai" panose="020B0503030403030204" pitchFamily="34" charset="-78"/>
                <a:cs typeface="Dubai" panose="020B0503030403030204" pitchFamily="34" charset="-78"/>
              </a:rPr>
              <a:t> جلسه</a:t>
            </a: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این جلسه بر تدابیری تمرکز دارد که در هنگام داشتن احساس بد وضرورت به کمک، میتوانند به شما کمک کنند.  </a:t>
            </a: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تآئید این نکته مهم است که  تجربه های  فرهنگی متفاوتی در جلسه وجود دارد و شنیدن و بحث درباره احساسات می تواند سخت باشد.  به هر حال ، این را نباید یک جلسه مشاوره دانست. </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1</a:t>
            </a:fld>
            <a:endParaRPr lang="en-AU"/>
          </a:p>
        </p:txBody>
      </p:sp>
    </p:spTree>
    <p:extLst>
      <p:ext uri="{BB962C8B-B14F-4D97-AF65-F5344CB8AC3E}">
        <p14:creationId xmlns:p14="http://schemas.microsoft.com/office/powerpoint/2010/main" val="924290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fa" sz="1200" b="1" i="0" u="none" strike="noStrike" baseline="0" dirty="0">
                <a:highlight>
                  <a:srgbClr val="000000">
                    <a:alpha val="0"/>
                  </a:srgbClr>
                </a:highlight>
                <a:latin typeface="Dubai" panose="020B0503030403030204" pitchFamily="34" charset="-78"/>
                <a:cs typeface="Dubai" panose="020B0503030403030204" pitchFamily="34" charset="-78"/>
              </a:rPr>
              <a:t>ورزش، خواب و غذای صحی و سالم به تقویت بدن و ذهن شما کمک میکند.</a:t>
            </a:r>
            <a:endParaRPr lang="en-US" sz="1200" b="1" strike="sngStrike" baseline="0" dirty="0">
              <a:latin typeface="Dubai" panose="020B0503030403030204" pitchFamily="34" charset="-78"/>
              <a:cs typeface="Dubai" panose="020B0503030403030204" pitchFamily="34" charset="-78"/>
            </a:endParaRPr>
          </a:p>
          <a:p>
            <a:pPr algn="r" defTabSz="931641">
              <a:defRPr/>
            </a:pPr>
            <a:endParaRPr lang="en-US" sz="1200" b="1" baseline="0" dirty="0">
              <a:latin typeface="Dubai" panose="020B0503030403030204" pitchFamily="34" charset="-78"/>
              <a:cs typeface="Dubai" panose="020B0503030403030204" pitchFamily="34" charset="-78"/>
            </a:endParaRP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روزی ۳۰ دقیقه </a:t>
            </a:r>
            <a:r>
              <a:rPr lang="fa" sz="1200" b="1" i="0" u="none" strike="noStrike" dirty="0">
                <a:highlight>
                  <a:srgbClr val="000000">
                    <a:alpha val="0"/>
                  </a:srgbClr>
                </a:highlight>
                <a:latin typeface="Dubai" panose="020B0503030403030204" pitchFamily="34" charset="-78"/>
                <a:cs typeface="Dubai" panose="020B0503030403030204" pitchFamily="34" charset="-78"/>
              </a:rPr>
              <a:t>ورزش</a:t>
            </a:r>
            <a:r>
              <a:rPr lang="fa" sz="1200" b="0" i="0" u="none" strike="noStrike" dirty="0">
                <a:highlight>
                  <a:srgbClr val="000000">
                    <a:alpha val="0"/>
                  </a:srgbClr>
                </a:highlight>
                <a:latin typeface="Dubai" panose="020B0503030403030204" pitchFamily="34" charset="-78"/>
                <a:cs typeface="Dubai" panose="020B0503030403030204" pitchFamily="34" charset="-78"/>
              </a:rPr>
              <a:t> به تقویت ذهن و بدن شما کمک میکند ورزش مواد کیمیاوی دربدن آزاد میکند که به شما احساس بهتری میدهد.</a:t>
            </a: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بعنوان مثال:</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بجای رانندگی به بازارو دکان ها ، اگرممکن است از وسیله نقلیه عمومی استفاده کنید.</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یک یا دو ایستگاه زودتر پیاده شوید یا موتر را در محل دورتری پارک کنید.</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گرفتن چیزی بلند شوید به جای اینکه از کس دیگر بخواهید انرا به شما بدهد. </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با اطفال خود بازی کنید </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یک کلوب ورزشی یا بدن سازی پیدا کنید و آنرا امتحان کنید. </a:t>
            </a:r>
          </a:p>
          <a:p>
            <a:pPr marL="465821" lvl="1" algn="r" defTabSz="931641">
              <a:defRPr/>
            </a:pPr>
            <a:endParaRPr lang="en-US" sz="1200"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برای احساس بهتر، انرژی بیشتر و فکر واضح تر، شب ها بین ۷ تا ۸ ساعت </a:t>
            </a:r>
            <a:r>
              <a:rPr lang="fa" sz="1200" b="1" i="0" u="none" strike="noStrike" dirty="0">
                <a:highlight>
                  <a:srgbClr val="000000">
                    <a:alpha val="0"/>
                  </a:srgbClr>
                </a:highlight>
                <a:latin typeface="Dubai" panose="020B0503030403030204" pitchFamily="34" charset="-78"/>
                <a:cs typeface="Dubai" panose="020B0503030403030204" pitchFamily="34" charset="-78"/>
              </a:rPr>
              <a:t>بخوابید</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درصورتی که نگرانی و تشویش داشته باشید، می تواند خوابیدن به حد کافی را دشوار نماید.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در خوابیدن کدام مشکلی دارید: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هر شب در یک ساعت معین به رختخواب بروید و هر روز صبح در ساعت مشخص بیدار شوید.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قبل از خواب حمام کنید.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قبل از خواب یک لیوان آشامیدنی گرم بنوشید- ولی بدون کافئین یا شکر</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کمی تنفس عمیق بکشید یا عبادت کنید.</a:t>
            </a:r>
            <a:endParaRPr lang="en-US" sz="1200" strike="sngStrike" baseline="0" dirty="0">
              <a:latin typeface="Dubai" panose="020B0503030403030204" pitchFamily="34" charset="-78"/>
              <a:cs typeface="Dubai" panose="020B0503030403030204" pitchFamily="34" charset="-78"/>
            </a:endParaRPr>
          </a:p>
          <a:p>
            <a:pPr algn="r" rtl="1"/>
            <a:r>
              <a:rPr lang="fa" sz="1200" b="0" i="0" u="none" strike="noStrike" baseline="0" dirty="0">
                <a:highlight>
                  <a:srgbClr val="000000">
                    <a:alpha val="0"/>
                  </a:srgbClr>
                </a:highlight>
                <a:latin typeface="Dubai" panose="020B0503030403030204" pitchFamily="34" charset="-78"/>
                <a:cs typeface="Dubai" panose="020B0503030403030204" pitchFamily="34" charset="-78"/>
              </a:rPr>
              <a:t>اگر خوابتان نمی برد، از تخت بیرون شوید و برای 30 دقیقه کاری را که دوست دارید بکنید وبعد سعی کنید دوباره بخوابید.</a:t>
            </a:r>
          </a:p>
          <a:p>
            <a:pPr algn="r"/>
            <a:endParaRPr lang="en-US" sz="1200" baseline="0" dirty="0">
              <a:latin typeface="Dubai" panose="020B0503030403030204" pitchFamily="34" charset="-78"/>
              <a:cs typeface="Dubai" panose="020B0503030403030204" pitchFamily="34" charset="-78"/>
            </a:endParaRPr>
          </a:p>
          <a:p>
            <a:pPr algn="r" rtl="1"/>
            <a:r>
              <a:rPr lang="fa" sz="1200" b="0" i="0" u="none" strike="noStrike" baseline="0" dirty="0">
                <a:highlight>
                  <a:srgbClr val="000000">
                    <a:alpha val="0"/>
                  </a:srgbClr>
                </a:highlight>
                <a:latin typeface="Dubai" panose="020B0503030403030204" pitchFamily="34" charset="-78"/>
                <a:cs typeface="Dubai" panose="020B0503030403030204" pitchFamily="34" charset="-78"/>
              </a:rPr>
              <a:t>غذاهای سالم که انرژی و احساس خوب میدهند </a:t>
            </a:r>
            <a:r>
              <a:rPr lang="fa" sz="1200" b="1" i="0" u="none" strike="noStrike" baseline="0" dirty="0">
                <a:highlight>
                  <a:srgbClr val="000000">
                    <a:alpha val="0"/>
                  </a:srgbClr>
                </a:highlight>
                <a:latin typeface="Dubai" panose="020B0503030403030204" pitchFamily="34" charset="-78"/>
                <a:cs typeface="Dubai" panose="020B0503030403030204" pitchFamily="34" charset="-78"/>
              </a:rPr>
              <a:t>بخورید</a:t>
            </a:r>
            <a:r>
              <a:rPr lang="fa" sz="1200" b="0" i="0" u="none" strike="noStrike" baseline="0" dirty="0">
                <a:highlight>
                  <a:srgbClr val="000000">
                    <a:alpha val="0"/>
                  </a:srgbClr>
                </a:highlight>
                <a:latin typeface="Dubai" panose="020B0503030403030204" pitchFamily="34" charset="-78"/>
                <a:cs typeface="Dubai" panose="020B0503030403030204" pitchFamily="34" charset="-78"/>
              </a:rPr>
              <a:t>. غذاهائی مانند: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گوشت، ماهی، تخم مرغ، توفو</a:t>
            </a:r>
          </a:p>
          <a:p>
            <a:pPr marL="120032" indent="-120032" algn="r" rtl="1">
              <a:buFont typeface="Arial" panose="020B0604020202020204" pitchFamily="34" charset="0"/>
              <a:buChar cha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سبزیجات و میوه</a:t>
            </a:r>
          </a:p>
          <a:p>
            <a:pPr marL="120032" indent="-120032" algn="r" rtl="1">
              <a:buFont typeface="Arial" panose="020B0604020202020204" pitchFamily="34" charset="0"/>
              <a:buChar cha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برنج، نان، پاستا، کوس کوس و غلات</a:t>
            </a:r>
          </a:p>
          <a:p>
            <a:pPr marL="120032" indent="-120032" algn="r" rtl="1">
              <a:buFont typeface="Arial" panose="020B0604020202020204" pitchFamily="34" charset="0"/>
              <a:buChar cha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شیر، پنیر، ماست</a:t>
            </a:r>
          </a:p>
          <a:p>
            <a:pPr marL="120032" indent="-120032" algn="r" rtl="1">
              <a:buFont typeface="Arial" panose="020B0604020202020204" pitchFamily="34" charset="0"/>
              <a:buChar cha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چربی های سالم مانند آواکادو، روغن زیتون و </a:t>
            </a:r>
          </a:p>
          <a:p>
            <a:pPr marL="120032" indent="-120032" algn="r" rtl="1">
              <a:buFont typeface="Arial" panose="020B0604020202020204" pitchFamily="34" charset="0"/>
              <a:buChar cha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مقدار زیادی آب بنوشید.</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آشامیدن قهوه یا نوشیدنی های پر شکر میتواند اثر منفی در صحت شما بگذارد.  این نوشیدنی ها را به مقدار کم مصرف کنید. نوشیدنی الکلی و مواد مخدر استفاده نکنید. اگر برای فهم اثرات این چیزها به کمک ضرورت دارید به داکتر مراجعه کنید.  </a:t>
            </a:r>
          </a:p>
          <a:p>
            <a:pPr algn="r"/>
            <a:endParaRPr lang="en-AU" sz="1200"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سؤالات گرداننده جلسه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در کشور خود:  آیا بیشتر ورزش میکردید؟ آیا خواب شما بهتر بود؟ آیا غذاهای سالم تر می خوردید؟</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11</a:t>
            </a:fld>
            <a:endParaRPr lang="en-AU"/>
          </a:p>
        </p:txBody>
      </p:sp>
    </p:spTree>
    <p:extLst>
      <p:ext uri="{BB962C8B-B14F-4D97-AF65-F5344CB8AC3E}">
        <p14:creationId xmlns:p14="http://schemas.microsoft.com/office/powerpoint/2010/main" val="71532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baseline="0" dirty="0">
                <a:highlight>
                  <a:srgbClr val="000000">
                    <a:alpha val="0"/>
                  </a:srgbClr>
                </a:highlight>
                <a:latin typeface="Dubai" panose="020B0503030403030204" pitchFamily="34" charset="-78"/>
                <a:cs typeface="Dubai" panose="020B0503030403030204" pitchFamily="34" charset="-78"/>
              </a:rPr>
              <a:t>انجام یک فعالیت یا عضویت در یک جامعه محلی، میتواند به شما کمک کند تا احساس بهتر و مثبت تری داشته باشید.</a:t>
            </a:r>
          </a:p>
          <a:p>
            <a:pPr algn="r" rtl="1"/>
            <a:r>
              <a:rPr lang="fa" sz="1200" b="0" i="0" u="none" strike="noStrike" baseline="0" dirty="0">
                <a:highlight>
                  <a:srgbClr val="000000">
                    <a:alpha val="0"/>
                  </a:srgbClr>
                </a:highlight>
                <a:latin typeface="Dubai" panose="020B0503030403030204" pitchFamily="34" charset="-78"/>
                <a:cs typeface="Dubai" panose="020B0503030403030204" pitchFamily="34" charset="-78"/>
              </a:rPr>
              <a:t>شما هم چنین میتوانید:</a:t>
            </a:r>
            <a:endParaRPr lang="en-US" sz="1200" b="1" i="0" baseline="0" dirty="0">
              <a:latin typeface="Dubai" panose="020B0503030403030204" pitchFamily="34" charset="-78"/>
              <a:cs typeface="Dubai" panose="020B0503030403030204" pitchFamily="34" charset="-78"/>
            </a:endParaRPr>
          </a:p>
          <a:p>
            <a:pPr marL="120032" indent="-120032" algn="r" rtl="1">
              <a:buFont typeface="Arial" panose="020B0604020202020204" pitchFamily="34" charset="0"/>
              <a:buChar cha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هنر و مهارت جدید یاد بگیرید یا چیز متفاوتی را امتحان کنید</a:t>
            </a:r>
          </a:p>
          <a:p>
            <a:pPr marL="120032" indent="-120032" algn="r" rtl="1">
              <a:buFont typeface="Arial" panose="020B0604020202020204" pitchFamily="34" charset="0"/>
              <a:buChar cha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دوستان جدید پیدا کنید </a:t>
            </a:r>
          </a:p>
          <a:p>
            <a:pPr marL="120032" indent="-120032" algn="r" rtl="1">
              <a:buFont typeface="Arial" panose="020B0604020202020204" pitchFamily="34" charset="0"/>
              <a:buChar cha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به افراد دیگر کمک کنید</a:t>
            </a:r>
          </a:p>
          <a:p>
            <a:pPr marL="120032" indent="-120032" algn="r" defTabSz="640171" rtl="1">
              <a:buFont typeface="Arial" panose="020B0604020202020204" pitchFamily="34" charset="0"/>
              <a:buChar char="•"/>
              <a:defRP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أوقات خوش داشته باشید.</a:t>
            </a:r>
          </a:p>
          <a:p>
            <a:pPr algn="r"/>
            <a:endParaRPr lang="en-US" sz="1200" b="0" i="0" strike="noStrike" baseline="0" dirty="0">
              <a:latin typeface="Dubai" panose="020B0503030403030204" pitchFamily="34" charset="-78"/>
              <a:cs typeface="Dubai" panose="020B0503030403030204" pitchFamily="34" charset="-78"/>
            </a:endParaRPr>
          </a:p>
          <a:p>
            <a:pPr algn="r" defTabSz="93164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اگر عصبی هستید یا احساس ترس دارید، آهسته شروع کنید:</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از گرداننده گروه پرسان کنید که برای شما توضیح دهد در گروه چه رخ میدهد و مراقب شما باشد </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به گروه بروید و فقط گوش کنید – ضرورتی ندارد که کدام گپی بزنید.</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امتحان کنید، ولی اگر از آن خوشتان نمیآید، میتوانید هر لحظه جلسه را ترک کنید.</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از دوست یا یکی از اعضای خانواده تقاضا کنید همراه شما بیآیند. </a:t>
            </a:r>
          </a:p>
          <a:p>
            <a:pPr algn="r" defTabSz="931641">
              <a:defRPr/>
            </a:pPr>
            <a:endParaRPr lang="en-AU" sz="1200" i="0" strike="noStrike" dirty="0">
              <a:latin typeface="Dubai" panose="020B0503030403030204" pitchFamily="34" charset="-78"/>
              <a:cs typeface="Dubai" panose="020B0503030403030204" pitchFamily="34" charset="-78"/>
            </a:endParaRPr>
          </a:p>
          <a:p>
            <a:pPr algn="r" defTabSz="931641" rtl="1">
              <a:defRP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اماکنی که میتوانید گروه ها را پیدا کنید عبارتند از:</a:t>
            </a:r>
          </a:p>
          <a:p>
            <a:pPr marL="120032" indent="-120032" algn="r" defTabSz="931641" rtl="1">
              <a:buFont typeface="Arial" panose="020B0604020202020204" pitchFamily="34" charset="0"/>
              <a:buChar char="•"/>
              <a:defRP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خانه های محله neighbourhood houses</a:t>
            </a:r>
          </a:p>
          <a:p>
            <a:pPr marL="120032" indent="-120032" algn="r" defTabSz="931641" rtl="1">
              <a:buFont typeface="Arial" panose="020B0604020202020204" pitchFamily="34" charset="0"/>
              <a:buChar char="•"/>
              <a:defRP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مراکز اجتماعی</a:t>
            </a:r>
          </a:p>
          <a:p>
            <a:pPr marL="120032" indent="-120032" algn="r" defTabSz="931641" rtl="1">
              <a:buFont typeface="Arial" panose="020B0604020202020204" pitchFamily="34" charset="0"/>
              <a:buChar char="•"/>
              <a:defRP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مکتب های محلی</a:t>
            </a:r>
          </a:p>
          <a:p>
            <a:pPr marL="120032" indent="-120032" algn="r" defTabSz="931641" rtl="1">
              <a:buFont typeface="Arial" panose="020B0604020202020204" pitchFamily="34" charset="0"/>
              <a:buChar char="•"/>
              <a:defRP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مراکز و کلاب های ورزشی </a:t>
            </a:r>
          </a:p>
          <a:p>
            <a:pPr marL="120032" indent="-120032" algn="r" defTabSz="931641" rtl="1">
              <a:buFont typeface="Arial" panose="020B0604020202020204" pitchFamily="34" charset="0"/>
              <a:buChar char="•"/>
              <a:defRP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سازمانهای فرهنگی و قومی </a:t>
            </a:r>
          </a:p>
          <a:p>
            <a:pPr marL="120032" indent="-120032" algn="r" defTabSz="931641" rtl="1">
              <a:buFont typeface="Arial" panose="020B0604020202020204" pitchFamily="34" charset="0"/>
              <a:buChar char="•"/>
              <a:defRP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مؤسسات مذهبی </a:t>
            </a:r>
          </a:p>
          <a:p>
            <a:pPr marL="120032" indent="-120032" algn="r" defTabSz="931641" rtl="1">
              <a:buFont typeface="Arial" panose="020B0604020202020204" pitchFamily="34" charset="0"/>
              <a:buChar char="•"/>
              <a:defRPr/>
            </a:pPr>
            <a:r>
              <a:rPr lang="fa" sz="1200" b="0" i="0" u="none" strike="noStrike" noProof="0" dirty="0">
                <a:highlight>
                  <a:srgbClr val="000000">
                    <a:alpha val="0"/>
                  </a:srgbClr>
                </a:highlight>
                <a:latin typeface="Dubai" panose="020B0503030403030204" pitchFamily="34" charset="-78"/>
                <a:cs typeface="Dubai" panose="020B0503030403030204" pitchFamily="34" charset="-78"/>
              </a:rPr>
              <a:t>روزنامه های محلی معلومات در مورد گروه های محلی دارند.</a:t>
            </a:r>
            <a:endParaRPr lang="en-US" sz="1200" b="0" i="0" baseline="0" dirty="0">
              <a:latin typeface="Dubai" panose="020B0503030403030204" pitchFamily="34" charset="-78"/>
              <a:cs typeface="Dubai" panose="020B0503030403030204" pitchFamily="34" charset="-78"/>
            </a:endParaRPr>
          </a:p>
          <a:p>
            <a:endParaRPr lang="en-US"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12</a:t>
            </a:fld>
            <a:endParaRPr lang="en-AU"/>
          </a:p>
        </p:txBody>
      </p:sp>
    </p:spTree>
    <p:extLst>
      <p:ext uri="{BB962C8B-B14F-4D97-AF65-F5344CB8AC3E}">
        <p14:creationId xmlns:p14="http://schemas.microsoft.com/office/powerpoint/2010/main" val="22716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احساس بد میتواند قسمت نرمالی از زندگی باشد. ولی اگر احساس بد شما دنباله دار شود، میتواند یک مشکل باشد. </a:t>
            </a: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وقتی مرتب احساس تشویش و نگرانی، غضب، ترس یا غم میکنید، باید به داکتر مراجعه کنید.  </a:t>
            </a:r>
            <a:endParaRPr lang="en-US" sz="1200" b="1" dirty="0">
              <a:latin typeface="Dubai" panose="020B0503030403030204" pitchFamily="34" charset="-78"/>
              <a:cs typeface="Dubai" panose="020B0503030403030204" pitchFamily="34" charset="-78"/>
            </a:endParaRPr>
          </a:p>
          <a:p>
            <a:pPr algn="r"/>
            <a:endParaRPr lang="en-US" sz="1200" b="1"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داکتر چه خواهد کرد؟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داکتر از شما می خواهد که احساس خود را توضیح دهید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داکتر با انجام آزمایشات بررسی میکند که آیا شما تکلیف جسمی دارید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داکتر </a:t>
            </a:r>
            <a:r>
              <a:rPr lang="fa-IR" sz="1200" dirty="0">
                <a:effectLst/>
                <a:latin typeface="Dubai" panose="020B0503030403030204" pitchFamily="34" charset="-78"/>
                <a:ea typeface="Calibri" panose="020F0502020204030204" pitchFamily="34" charset="0"/>
                <a:cs typeface="Dubai" panose="020B0503030403030204" pitchFamily="34" charset="-78"/>
              </a:rPr>
              <a:t>فکر کند </a:t>
            </a:r>
            <a:r>
              <a:rPr lang="fa" sz="1200" b="0" i="0" u="none" strike="noStrike" dirty="0">
                <a:highlight>
                  <a:srgbClr val="000000">
                    <a:alpha val="0"/>
                  </a:srgbClr>
                </a:highlight>
                <a:latin typeface="Dubai" panose="020B0503030403030204" pitchFamily="34" charset="-78"/>
                <a:cs typeface="Dubai" panose="020B0503030403030204" pitchFamily="34" charset="-78"/>
              </a:rPr>
              <a:t>که شما برای احساسات بد خود به کمک ضرورت دارید، گزینه های تداوی را به شما خواهد داد.</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دارای کارت مدیکر هستید، هزینه ملاقا ت با داکتر کمتر و یا مجانی خواهد بود.</a:t>
            </a:r>
            <a:endParaRPr lang="en-US" sz="1200" dirty="0">
              <a:latin typeface="Dubai" panose="020B0503030403030204" pitchFamily="34" charset="-78"/>
              <a:cs typeface="Dubai" panose="020B0503030403030204" pitchFamily="34" charset="-78"/>
            </a:endParaRPr>
          </a:p>
          <a:p>
            <a:pPr algn="r"/>
            <a:endParaRPr lang="en-US" sz="1200" b="1" dirty="0">
              <a:latin typeface="Dubai" panose="020B0503030403030204" pitchFamily="34" charset="-78"/>
              <a:cs typeface="Dubai" panose="020B0503030403030204" pitchFamily="34" charset="-78"/>
            </a:endParaRPr>
          </a:p>
          <a:p>
            <a:pPr algn="r" rtl="1"/>
            <a:r>
              <a:rPr lang="fa" sz="1200" b="1" i="0" u="none" strike="noStrike" baseline="0" dirty="0">
                <a:highlight>
                  <a:srgbClr val="000000">
                    <a:alpha val="0"/>
                  </a:srgbClr>
                </a:highlight>
                <a:latin typeface="Dubai" panose="020B0503030403030204" pitchFamily="34" charset="-78"/>
                <a:cs typeface="Dubai" panose="020B0503030403030204" pitchFamily="34" charset="-78"/>
              </a:rPr>
              <a:t>چگونه میتوانید مراجعه به داکتر را تبدیل به یک تجربه خوب کنید؟</a:t>
            </a:r>
          </a:p>
          <a:p>
            <a:pPr marL="120032" indent="-120032" algn="r" rtl="1">
              <a:buFont typeface="Arial" panose="020B0604020202020204" pitchFamily="34" charset="0"/>
              <a:buChar cha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وقتی قرار ملاقات میگذارید درخواست داکتر زن کنید.</a:t>
            </a:r>
          </a:p>
          <a:p>
            <a:pPr marL="120032" indent="-120032" algn="r" rtl="1">
              <a:buFont typeface="Arial" panose="020B0604020202020204" pitchFamily="34" charset="0"/>
              <a:buChar cha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اگر به لسان خود بهتر میتوانید گپ بزنید وقتی قرار ملاقات میگیرید تقاضای ترجمان کنید</a:t>
            </a:r>
          </a:p>
          <a:p>
            <a:pPr marL="120032" indent="-120032" algn="r" rtl="1">
              <a:buFont typeface="Arial" panose="020B0604020202020204" pitchFamily="34" charset="0"/>
              <a:buChar cha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دوستی را همراه خود به داکتر ببرید </a:t>
            </a:r>
          </a:p>
          <a:p>
            <a:pPr marL="120032" indent="-120032" algn="r" rtl="1">
              <a:buFont typeface="Arial" panose="020B0604020202020204" pitchFamily="34" charset="0"/>
              <a:buChar cha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آنچه که داکتر میگوید را نوشته کنید تا بعدآ بتوانید آنها را بخاطر بیآورید.</a:t>
            </a:r>
            <a:endParaRPr lang="en-US" sz="1200"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13</a:t>
            </a:fld>
            <a:endParaRPr lang="en-AU"/>
          </a:p>
        </p:txBody>
      </p:sp>
    </p:spTree>
    <p:extLst>
      <p:ext uri="{BB962C8B-B14F-4D97-AF65-F5344CB8AC3E}">
        <p14:creationId xmlns:p14="http://schemas.microsoft.com/office/powerpoint/2010/main" val="186330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شما مهم هستید. صحت شما مهم است. درخواست کمک کردن خوب است.</a:t>
            </a:r>
            <a:endParaRPr lang="en-US" sz="1200" b="1" dirty="0">
              <a:latin typeface="Dubai" panose="020B0503030403030204" pitchFamily="34" charset="-78"/>
              <a:cs typeface="Dubai" panose="020B0503030403030204" pitchFamily="34" charset="-78"/>
            </a:endParaRP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درخواست کمک و اینکه به کدام محل برای کمک برویم میتواند سخت باشد. شما ممکن است احساس شرم هم بکنید.</a:t>
            </a: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ولی افراد زیادی هستند که می توانند به شما کمک کنند، کمکی را که نیاز دارید، پیدا کنید. </a:t>
            </a:r>
            <a:endParaRPr lang="en-US" sz="1200" dirty="0">
              <a:latin typeface="Dubai" panose="020B0503030403030204" pitchFamily="34" charset="-78"/>
              <a:cs typeface="Dubai" panose="020B0503030403030204" pitchFamily="34" charset="-78"/>
            </a:endParaRPr>
          </a:p>
          <a:p>
            <a:pPr algn="r" defTabSz="931641">
              <a:defRPr/>
            </a:pPr>
            <a:endParaRPr lang="en-AU" sz="1200" b="1" dirty="0">
              <a:latin typeface="Dubai" panose="020B0503030403030204" pitchFamily="34" charset="-78"/>
              <a:cs typeface="Dubai" panose="020B0503030403030204" pitchFamily="34" charset="-78"/>
            </a:endParaRPr>
          </a:p>
          <a:p>
            <a:pPr algn="r" defTabSz="93164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از کدام نفری میتوانم پرسان کنم؟  </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نرس صحت جامعه یا مدد کار اجتماعی </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رهبر مذهبی یا جامعه که به او اعتماد دارید </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عضوی از خانواده، یک دوست، همسایه یا کدام فردی در جامعه که به او اعتماد دارید</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داکتر شما میداند که کدام چیز برایتان خوب است و موجود میباشد.</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ترجمان ها نیز ممکن است بدانند کدام خدمات یا افراد میتوانند به شما کمک کنند.</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یک مشاور- برای این ممکن است به نامه از داکتر عمومی خود ضرورت داشته باشید.</a:t>
            </a:r>
          </a:p>
          <a:p>
            <a:pPr marL="174683" indent="-174683" algn="r" defTabSz="931641">
              <a:buFont typeface="Arial" panose="020B0604020202020204" pitchFamily="34" charset="0"/>
              <a:buChar char="•"/>
              <a:defRPr/>
            </a:pPr>
            <a:endParaRPr lang="en-AU" sz="1200"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در استرالیا، معمولاً افرادی که احساس بد دارند، به کارمندان آموزش دیده برای گپ زدن مراجعه میکنند</a:t>
            </a:r>
            <a:r>
              <a:rPr lang="en-PH" sz="1200" b="1" i="0" u="none" strike="noStrike" dirty="0">
                <a:highlight>
                  <a:srgbClr val="000000">
                    <a:alpha val="0"/>
                  </a:srgbClr>
                </a:highlight>
                <a:latin typeface="Dubai" panose="020B0503030403030204" pitchFamily="34" charset="-78"/>
                <a:cs typeface="Dubai" panose="020B0503030403030204" pitchFamily="34" charset="-78"/>
              </a:rPr>
              <a:t>.</a:t>
            </a:r>
            <a:r>
              <a:rPr lang="fa" sz="1200" b="1" i="0" u="none" strike="noStrike" dirty="0">
                <a:highlight>
                  <a:srgbClr val="000000">
                    <a:alpha val="0"/>
                  </a:srgbClr>
                </a:highlight>
                <a:latin typeface="Dubai" panose="020B0503030403030204" pitchFamily="34" charset="-78"/>
                <a:cs typeface="Dubai" panose="020B0503030403030204" pitchFamily="34" charset="-78"/>
              </a:rPr>
              <a:t>   </a:t>
            </a:r>
            <a:endParaRPr lang="en-US" sz="1200" b="0" i="0" u="none" strike="noStrike" dirty="0">
              <a:highlight>
                <a:srgbClr val="000000">
                  <a:alpha val="0"/>
                </a:srgbClr>
              </a:highlight>
              <a:latin typeface="Dubai" panose="020B0503030403030204" pitchFamily="34" charset="-78"/>
              <a:cs typeface="Dubai" panose="020B0503030403030204" pitchFamily="34" charset="-78"/>
            </a:endParaRPr>
          </a:p>
          <a:p>
            <a:pPr algn="r" rtl="1"/>
            <a:endParaRPr lang="en-AU" sz="1200" u="sng"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14</a:t>
            </a:fld>
            <a:endParaRPr lang="en-AU"/>
          </a:p>
        </p:txBody>
      </p:sp>
    </p:spTree>
    <p:extLst>
      <p:ext uri="{BB962C8B-B14F-4D97-AF65-F5344CB8AC3E}">
        <p14:creationId xmlns:p14="http://schemas.microsoft.com/office/powerpoint/2010/main" val="3859399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برداشتن اولین قدم برای مراقبت از خودتان میتواند سخت ترین کار باشد. </a:t>
            </a:r>
          </a:p>
          <a:p>
            <a:pPr algn="r" defTabSz="931641" rtl="1">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زنان اغلب قبل از مراقبت از خود به مراقبت از خانواده وسایر افراد می پردازند. </a:t>
            </a:r>
          </a:p>
          <a:p>
            <a:pPr algn="r" defTabSz="931641" rtl="1">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ولی اگر</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a:t>
            </a: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شما مراقب صحت خود باشید، ازخانواده خود نیز مراقبت کرده اید. </a:t>
            </a:r>
          </a:p>
          <a:p>
            <a:pPr algn="r" defTabSz="931641">
              <a:defRPr/>
            </a:pPr>
            <a:endParaRPr lang="en-AU" sz="1200" dirty="0">
              <a:latin typeface="Dubai" panose="020B0503030403030204" pitchFamily="34" charset="-78"/>
              <a:cs typeface="Dubai" panose="020B0503030403030204" pitchFamily="34" charset="-78"/>
            </a:endParaRPr>
          </a:p>
          <a:p>
            <a:pPr algn="r" defTabSz="93164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چیزهای کوچک میتواند تفاوت های کلانی ایجاد کند- آهسته شروع کنید.</a:t>
            </a:r>
            <a:endParaRPr lang="en-AU" sz="1200" dirty="0">
              <a:latin typeface="Dubai" panose="020B0503030403030204" pitchFamily="34" charset="-78"/>
              <a:cs typeface="Dubai" panose="020B0503030403030204" pitchFamily="34" charset="-78"/>
            </a:endParaRP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فکر میکنید که مشکل است از کسی کمک بخواهید. </a:t>
            </a:r>
          </a:p>
          <a:p>
            <a:pPr algn="r" defTabSz="931641">
              <a:defRPr/>
            </a:pPr>
            <a:endParaRPr lang="en-AU" sz="1200" dirty="0">
              <a:latin typeface="Dubai" panose="020B0503030403030204" pitchFamily="34" charset="-78"/>
              <a:cs typeface="Dubai" panose="020B0503030403030204" pitchFamily="34" charset="-78"/>
            </a:endParaRPr>
          </a:p>
          <a:p>
            <a:pPr algn="r" defTabSz="931641" rtl="1">
              <a:defRPr/>
            </a:pPr>
            <a:r>
              <a:rPr lang="fa" sz="1200" b="1" i="0" u="none" strike="noStrike" baseline="0" dirty="0">
                <a:highlight>
                  <a:srgbClr val="000000">
                    <a:alpha val="0"/>
                  </a:srgbClr>
                </a:highlight>
                <a:latin typeface="Dubai" panose="020B0503030403030204" pitchFamily="34" charset="-78"/>
                <a:cs typeface="Dubai" panose="020B0503030403030204" pitchFamily="34" charset="-78"/>
              </a:rPr>
              <a:t>با خود مهربان باشید و همانطور که با دوست خود گپ می زنید با خودتان گپ بزنید. </a:t>
            </a:r>
          </a:p>
          <a:p>
            <a:pPr algn="r" defTabSz="931641" rtl="1">
              <a:defRP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به دوست یا طفلی که احساس خوبی ندارد، شما چه خواهید گفت؟ آیا میتوانید همین را به خودتان بگوئید </a:t>
            </a:r>
          </a:p>
          <a:p>
            <a:pPr algn="r" defTabSz="931641">
              <a:defRPr/>
            </a:pPr>
            <a:endParaRPr lang="en-US" sz="1200" baseline="0" dirty="0">
              <a:latin typeface="Dubai" panose="020B0503030403030204" pitchFamily="34" charset="-78"/>
              <a:cs typeface="Dubai" panose="020B0503030403030204" pitchFamily="34" charset="-78"/>
            </a:endParaRPr>
          </a:p>
          <a:p>
            <a:pPr algn="r"/>
            <a:endParaRPr lang="en-US" baseline="0" dirty="0">
              <a:latin typeface="Dubai" panose="020B0503030403030204" pitchFamily="34" charset="-78"/>
              <a:cs typeface="Dubai" panose="020B0503030403030204" pitchFamily="34" charset="-78"/>
            </a:endParaRPr>
          </a:p>
          <a:p>
            <a:endParaRPr lang="en-US"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15</a:t>
            </a:fld>
            <a:endParaRPr lang="en-AU"/>
          </a:p>
        </p:txBody>
      </p:sp>
    </p:spTree>
    <p:extLst>
      <p:ext uri="{BB962C8B-B14F-4D97-AF65-F5344CB8AC3E}">
        <p14:creationId xmlns:p14="http://schemas.microsoft.com/office/powerpoint/2010/main" val="904237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به کسانی که احساس خوبی ندارند کمک کنید.</a:t>
            </a: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زنان در زندگی معمولاِ مشکلات مشابهی دارند، بخصوص زنانی که به کشور جدیدی آمده اند.</a:t>
            </a:r>
            <a:endParaRPr lang="en-US" sz="1200" b="0" strike="sngStrike" dirty="0">
              <a:latin typeface="Dubai" panose="020B0503030403030204" pitchFamily="34" charset="-78"/>
              <a:cs typeface="Dubai" panose="020B0503030403030204" pitchFamily="34" charset="-78"/>
            </a:endParaRP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شما ممکن است با زنانی آشنا باشید که احساس خوبی ندارند، یا دوران سختی را می گذرانند.    </a:t>
            </a:r>
            <a:endParaRPr lang="en-US" sz="1200" b="1" dirty="0">
              <a:latin typeface="Dubai" panose="020B0503030403030204" pitchFamily="34" charset="-78"/>
              <a:cs typeface="Dubai" panose="020B0503030403030204" pitchFamily="34" charset="-78"/>
            </a:endParaRPr>
          </a:p>
          <a:p>
            <a:pPr algn="r"/>
            <a:endParaRPr lang="en-US" sz="1200" b="1"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از</a:t>
            </a:r>
            <a:r>
              <a:rPr lang="fa-IR" sz="1200" b="1" i="0" u="none" strike="noStrike" dirty="0">
                <a:highlight>
                  <a:srgbClr val="000000">
                    <a:alpha val="0"/>
                  </a:srgbClr>
                </a:highlight>
                <a:latin typeface="Dubai" panose="020B0503030403030204" pitchFamily="34" charset="-78"/>
                <a:cs typeface="Dubai" panose="020B0503030403030204" pitchFamily="34" charset="-78"/>
              </a:rPr>
              <a:t> </a:t>
            </a:r>
            <a:r>
              <a:rPr lang="fa" sz="1200" b="1" i="0" u="none" strike="noStrike" dirty="0">
                <a:highlight>
                  <a:srgbClr val="000000">
                    <a:alpha val="0"/>
                  </a:srgbClr>
                </a:highlight>
                <a:latin typeface="Dubai" panose="020B0503030403030204" pitchFamily="34" charset="-78"/>
                <a:cs typeface="Dubai" panose="020B0503030403030204" pitchFamily="34" charset="-78"/>
              </a:rPr>
              <a:t>آنها پرسان کنید آیا حالشان خوب است؟</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حتی اگر نمیتوانید مشکل آنها را حل کنید، نشان دهید که غم خوار</a:t>
            </a:r>
            <a:r>
              <a:rPr lang="fa-IR" sz="1200" b="0" i="0" u="none" strike="noStrike" dirty="0">
                <a:highlight>
                  <a:srgbClr val="000000">
                    <a:alpha val="0"/>
                  </a:srgbClr>
                </a:highlight>
                <a:latin typeface="Dubai" panose="020B0503030403030204" pitchFamily="34" charset="-78"/>
                <a:cs typeface="Dubai" panose="020B0503030403030204" pitchFamily="34" charset="-78"/>
              </a:rPr>
              <a:t> </a:t>
            </a:r>
            <a:r>
              <a:rPr lang="fa" sz="1200" b="0" i="0" u="none" strike="noStrike" dirty="0">
                <a:highlight>
                  <a:srgbClr val="000000">
                    <a:alpha val="0"/>
                  </a:srgbClr>
                </a:highlight>
                <a:latin typeface="Dubai" panose="020B0503030403030204" pitchFamily="34" charset="-78"/>
                <a:cs typeface="Dubai" panose="020B0503030403030204" pitchFamily="34" charset="-78"/>
              </a:rPr>
              <a:t>آنها هستند.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فرد را تشویق کنید که با کدام نفری که اعتماد دارند گپ بزنند.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از آنها پرسان کنید که چگونه می توانید به آنها کمک کنید. مثلاً اگر باهم به پیاده روی بروید، برای ملاقات به خانه شان بروید، خرید از بازار را برایشان انجام دهید، یا از اولادهای آنها مدتی مراقبت کنید. </a:t>
            </a:r>
          </a:p>
          <a:p>
            <a:pPr algn="r"/>
            <a:endParaRPr lang="en-US" sz="1200" b="0" strike="sngStrike"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یادداشت برای گرداننده جلسه</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از افراد گروه پرسان کنید که اگر کدام دوست یا فرد خانواده آنها احساس بدی دارد، به او چه خواهید گفت.</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16</a:t>
            </a:fld>
            <a:endParaRPr lang="en-AU"/>
          </a:p>
        </p:txBody>
      </p:sp>
    </p:spTree>
    <p:extLst>
      <p:ext uri="{BB962C8B-B14F-4D97-AF65-F5344CB8AC3E}">
        <p14:creationId xmlns:p14="http://schemas.microsoft.com/office/powerpoint/2010/main" val="177710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یادداشت برای </a:t>
            </a:r>
            <a:r>
              <a:rPr lang="fa-IR" sz="1200" b="1" i="0" u="none" strike="noStrike" dirty="0">
                <a:highlight>
                  <a:srgbClr val="000000">
                    <a:alpha val="0"/>
                  </a:srgbClr>
                </a:highlight>
                <a:latin typeface="Dubai" panose="020B0503030403030204" pitchFamily="34" charset="-78"/>
                <a:cs typeface="Dubai" panose="020B0503030403030204" pitchFamily="34" charset="-78"/>
              </a:rPr>
              <a:t>رئیس</a:t>
            </a:r>
            <a:r>
              <a:rPr lang="fa" sz="1200" b="1" i="0" u="none" strike="noStrike" dirty="0">
                <a:highlight>
                  <a:srgbClr val="000000">
                    <a:alpha val="0"/>
                  </a:srgbClr>
                </a:highlight>
                <a:latin typeface="Dubai" panose="020B0503030403030204" pitchFamily="34" charset="-78"/>
                <a:cs typeface="Dubai" panose="020B0503030403030204" pitchFamily="34" charset="-78"/>
              </a:rPr>
              <a:t> جلسه</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معلومات درباره خدمات کمکی و حمایتی محلی را ارائه دهید.</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18</a:t>
            </a:fld>
            <a:endParaRPr lang="en-AU"/>
          </a:p>
        </p:txBody>
      </p:sp>
    </p:spTree>
    <p:extLst>
      <p:ext uri="{BB962C8B-B14F-4D97-AF65-F5344CB8AC3E}">
        <p14:creationId xmlns:p14="http://schemas.microsoft.com/office/powerpoint/2010/main" val="1240225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4562752-77F2-436B-B21A-6A8E34E4CC44}" type="slidenum">
              <a:rPr lang="en-AU" smtClean="0"/>
              <a:t>19</a:t>
            </a:fld>
            <a:endParaRPr lang="en-AU"/>
          </a:p>
        </p:txBody>
      </p:sp>
    </p:spTree>
    <p:extLst>
      <p:ext uri="{BB962C8B-B14F-4D97-AF65-F5344CB8AC3E}">
        <p14:creationId xmlns:p14="http://schemas.microsoft.com/office/powerpoint/2010/main" val="364238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بدن من. صحت من.</a:t>
            </a: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یک ابزار آموزشی برای کمک به ادارات و مربیان در ارائه معلومات صحی به زنان مهاجر و پناهنده است. همچنین گفتگو با زنان در مورد صحت آنها را تشویق می کند. </a:t>
            </a:r>
          </a:p>
          <a:p>
            <a:pPr algn="r" defTabSz="966612" rtl="1">
              <a:lnSpc>
                <a:spcPct val="90000"/>
              </a:lnSpc>
              <a:spcBef>
                <a:spcPts val="634"/>
              </a:spcBef>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این بسته آموزشی مجموعه ای گسترده از پریزنتیشن ها در مورد موضوعات مهم صحی، مانند زندگی صحتمند، صحت عاطفی، یائسگی یا صحت جنسی است.</a:t>
            </a:r>
          </a:p>
          <a:p>
            <a:pPr algn="r" defTabSz="966612" rtl="1">
              <a:lnSpc>
                <a:spcPct val="90000"/>
              </a:lnSpc>
              <a:spcBef>
                <a:spcPts val="634"/>
              </a:spcBef>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برای معلومات بیشتر و لست پریزنتیشن های موجود به زبان انگلیسی و سایر زبان‌ها به </a:t>
            </a:r>
            <a:r>
              <a:rPr lang="fa"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a:t>
            </a: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مراجعه کنید.</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A4562752-77F2-436B-B21A-6A8E34E4CC44}" type="slidenum">
              <a:rPr lang="en-AU" smtClean="0"/>
              <a:t>3</a:t>
            </a:fld>
            <a:endParaRPr lang="en-AU"/>
          </a:p>
        </p:txBody>
      </p:sp>
    </p:spTree>
    <p:extLst>
      <p:ext uri="{BB962C8B-B14F-4D97-AF65-F5344CB8AC3E}">
        <p14:creationId xmlns:p14="http://schemas.microsoft.com/office/powerpoint/2010/main" val="100880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احساسات چیست؟</a:t>
            </a:r>
            <a:endParaRPr lang="en-US" sz="1200"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احساسات روش برخورد شما به آنچه که اتفاق میافتد میباشد.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بعنوان مثال، وقتی از اقوام خود دور هستید، شما میتوانید احساس غم یا تشویش داشته باشید. ولی زمانی که دوستی را بعد از مدتهای طولانی می بینید، احساس خوشحالی می کنید. </a:t>
            </a:r>
          </a:p>
          <a:p>
            <a:pPr algn="r"/>
            <a:endParaRPr lang="en-US" sz="1200"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احساسات</a:t>
            </a:r>
            <a:r>
              <a:rPr lang="fa" sz="1200" b="0" i="0" u="none" strike="noStrike" dirty="0">
                <a:highlight>
                  <a:srgbClr val="000000">
                    <a:alpha val="0"/>
                  </a:srgbClr>
                </a:highlight>
                <a:latin typeface="Dubai" panose="020B0503030403030204" pitchFamily="34" charset="-78"/>
                <a:cs typeface="Dubai" panose="020B0503030403030204" pitchFamily="34" charset="-78"/>
              </a:rPr>
              <a:t> خوبی وجود دارد ، مانند: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سعادت و خوشبختی</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عشق</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شادی</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هیجان</a:t>
            </a:r>
            <a:r>
              <a:rPr lang="en-PH" sz="1200" b="0" i="0" u="none" strike="noStrike" dirty="0">
                <a:highlight>
                  <a:srgbClr val="000000">
                    <a:alpha val="0"/>
                  </a:srgbClr>
                </a:highlight>
                <a:latin typeface="Dubai" panose="020B0503030403030204" pitchFamily="34" charset="-78"/>
                <a:cs typeface="Dubai" panose="020B0503030403030204" pitchFamily="34" charset="-78"/>
              </a:rPr>
              <a:t>.</a:t>
            </a:r>
            <a:r>
              <a:rPr lang="fa" sz="1200" b="0" i="0" u="none" strike="noStrike" dirty="0">
                <a:highlight>
                  <a:srgbClr val="000000">
                    <a:alpha val="0"/>
                  </a:srgbClr>
                </a:highlight>
                <a:latin typeface="Dubai" panose="020B0503030403030204" pitchFamily="34" charset="-78"/>
                <a:cs typeface="Dubai" panose="020B0503030403030204" pitchFamily="34" charset="-78"/>
              </a:rPr>
              <a:t> </a:t>
            </a:r>
          </a:p>
          <a:p>
            <a:pPr marL="465821" lvl="1" algn="r"/>
            <a:endParaRPr lang="en-US" sz="1200"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احساسات </a:t>
            </a:r>
            <a:r>
              <a:rPr lang="fa" sz="1200" b="1" i="0" u="none" strike="noStrike" dirty="0">
                <a:highlight>
                  <a:srgbClr val="000000">
                    <a:alpha val="0"/>
                  </a:srgbClr>
                </a:highlight>
                <a:latin typeface="Dubai" panose="020B0503030403030204" pitchFamily="34" charset="-78"/>
                <a:cs typeface="Dubai" panose="020B0503030403030204" pitchFamily="34" charset="-78"/>
              </a:rPr>
              <a:t>بدی</a:t>
            </a:r>
            <a:r>
              <a:rPr lang="fa" sz="1200" b="0" i="0" u="none" strike="noStrike" dirty="0">
                <a:highlight>
                  <a:srgbClr val="000000">
                    <a:alpha val="0"/>
                  </a:srgbClr>
                </a:highlight>
                <a:latin typeface="Dubai" panose="020B0503030403030204" pitchFamily="34" charset="-78"/>
                <a:cs typeface="Dubai" panose="020B0503030403030204" pitchFamily="34" charset="-78"/>
              </a:rPr>
              <a:t> وجود دارد، مانند: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غمگینی</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غضب</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تنهائی</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ترس</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نگرانی. </a:t>
            </a:r>
          </a:p>
          <a:p>
            <a:pPr algn="r" rtl="1"/>
            <a:r>
              <a:rPr lang="ar-SA" sz="1200" b="0" i="0" u="none" strike="noStrike" kern="1200" dirty="0">
                <a:solidFill>
                  <a:schemeClr val="tx1"/>
                </a:solidFill>
                <a:highlight>
                  <a:srgbClr val="000000">
                    <a:alpha val="0"/>
                  </a:srgbClr>
                </a:highlight>
                <a:latin typeface="Dubai" panose="020B0503030403030204" pitchFamily="34" charset="-78"/>
                <a:ea typeface="+mn-ea"/>
                <a:cs typeface="Dubai" panose="020B0503030403030204" pitchFamily="34" charset="-78"/>
              </a:rPr>
              <a:t>احساسات بد بخشی عادی از زندگی می باشند. اگر گاهی احساس بد داشته باشیم پروا نخواهد داشت.</a:t>
            </a:r>
            <a:r>
              <a:rPr lang="en-US" sz="1200" b="0" i="0" u="none" strike="noStrike" kern="1200" dirty="0">
                <a:solidFill>
                  <a:schemeClr val="tx1"/>
                </a:solidFill>
                <a:highlight>
                  <a:srgbClr val="000000">
                    <a:alpha val="0"/>
                  </a:srgbClr>
                </a:highlight>
                <a:latin typeface="Dubai" panose="020B0503030403030204" pitchFamily="34" charset="-78"/>
                <a:ea typeface="+mn-ea"/>
                <a:cs typeface="Dubai" panose="020B0503030403030204" pitchFamily="34" charset="-78"/>
              </a:rPr>
              <a:t> </a:t>
            </a:r>
            <a:r>
              <a:rPr lang="ar-SA" sz="1200" b="0" i="0" u="none" strike="noStrike" kern="1200" dirty="0">
                <a:solidFill>
                  <a:schemeClr val="tx1"/>
                </a:solidFill>
                <a:highlight>
                  <a:srgbClr val="000000">
                    <a:alpha val="0"/>
                  </a:srgbClr>
                </a:highlight>
                <a:latin typeface="Dubai" panose="020B0503030403030204" pitchFamily="34" charset="-78"/>
                <a:ea typeface="+mn-ea"/>
                <a:cs typeface="Dubai" panose="020B0503030403030204" pitchFamily="34" charset="-78"/>
              </a:rPr>
              <a:t>ما آنها را در این گفتار بد نام برده ایم تا توضیح داده باشیم که داشتن آنها به انسان احساس خوبی نمی دهد.</a:t>
            </a:r>
            <a:r>
              <a:rPr lang="en-US" sz="1200" b="0" i="0" u="none" strike="noStrike" kern="1200" dirty="0">
                <a:solidFill>
                  <a:schemeClr val="tx1"/>
                </a:solidFill>
                <a:highlight>
                  <a:srgbClr val="000000">
                    <a:alpha val="0"/>
                  </a:srgbClr>
                </a:highlight>
                <a:latin typeface="Dubai" panose="020B0503030403030204" pitchFamily="34" charset="-78"/>
                <a:ea typeface="+mn-ea"/>
                <a:cs typeface="Dubai" panose="020B0503030403030204" pitchFamily="34" charset="-78"/>
              </a:rPr>
              <a:t> </a:t>
            </a:r>
            <a:r>
              <a:rPr lang="ar-SA" sz="1200" b="0" i="0" u="none" strike="noStrike" kern="1200" dirty="0">
                <a:solidFill>
                  <a:schemeClr val="tx1"/>
                </a:solidFill>
                <a:highlight>
                  <a:srgbClr val="000000">
                    <a:alpha val="0"/>
                  </a:srgbClr>
                </a:highlight>
                <a:latin typeface="Dubai" panose="020B0503030403030204" pitchFamily="34" charset="-78"/>
                <a:ea typeface="+mn-ea"/>
                <a:cs typeface="Dubai" panose="020B0503030403030204" pitchFamily="34" charset="-78"/>
              </a:rPr>
              <a:t>اگر به طور دایم این احساسات را داشته باشید یا اینکه این احساسات برطرف نشوند، آنها به یک مشکل تبدیل شده می توانند.</a:t>
            </a:r>
            <a:r>
              <a:rPr lang="en-US" sz="1200" b="0" i="0" u="none" strike="noStrike" kern="1200" dirty="0">
                <a:solidFill>
                  <a:schemeClr val="tx1"/>
                </a:solidFill>
                <a:highlight>
                  <a:srgbClr val="000000">
                    <a:alpha val="0"/>
                  </a:srgbClr>
                </a:highlight>
                <a:latin typeface="Dubai" panose="020B0503030403030204" pitchFamily="34" charset="-78"/>
                <a:ea typeface="+mn-ea"/>
                <a:cs typeface="Dubai" panose="020B0503030403030204" pitchFamily="34" charset="-78"/>
              </a:rPr>
              <a:t> </a:t>
            </a:r>
          </a:p>
          <a:p>
            <a:pPr algn="r"/>
            <a:endParaRPr lang="en-US" sz="1200"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کدام چیزها در احساس شما اثر میگذارد؟</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بسیار چیزها هستند که بر احساس شما اثر میگذارند، مانند: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اتفاقاتی که در گذشته افتاده است</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زندگی شما الان چطور است</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تا چه حد صحت دارید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دوستان واقوام خود را هرچند وقت یکبار می بینید.</a:t>
            </a:r>
          </a:p>
          <a:p>
            <a:pPr algn="r"/>
            <a:endParaRPr lang="en-US" sz="120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4</a:t>
            </a:fld>
            <a:endParaRPr lang="en-AU"/>
          </a:p>
        </p:txBody>
      </p:sp>
    </p:spTree>
    <p:extLst>
      <p:ext uri="{BB962C8B-B14F-4D97-AF65-F5344CB8AC3E}">
        <p14:creationId xmlns:p14="http://schemas.microsoft.com/office/powerpoint/2010/main" val="320504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چه چیزهائی میتوانند احساس بدی به شما بدهد؟</a:t>
            </a: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بسیاری چیزها هست که میتواند شما را غمگین، نگران، عصبانی یا ترس خورده کند، مانند:  </a:t>
            </a:r>
            <a:endParaRPr lang="en-AU" sz="1200" dirty="0">
              <a:latin typeface="Dubai" panose="020B0503030403030204" pitchFamily="34" charset="-78"/>
              <a:cs typeface="Dubai" panose="020B0503030403030204" pitchFamily="34" charset="-78"/>
            </a:endParaRP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نداشتن معلومات راجع به کشور و فرهنگ جدید –</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قادر نبودن به صحبت یا درک لسان انگلیسی </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تنها بودن</a:t>
            </a:r>
            <a:endParaRPr lang="en-AU" sz="1200" strike="sngStrike" dirty="0">
              <a:solidFill>
                <a:srgbClr val="C00000"/>
              </a:solidFill>
              <a:highlight>
                <a:srgbClr val="FF0000"/>
              </a:highlight>
              <a:latin typeface="Dubai" panose="020B0503030403030204" pitchFamily="34" charset="-78"/>
              <a:cs typeface="Dubai" panose="020B0503030403030204" pitchFamily="34" charset="-78"/>
            </a:endParaRP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نزدیک نبودن خانواده و دوستان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نداشتن پیسه به اندازه کافی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مشکل در پیدا کردن خانه</a:t>
            </a:r>
            <a:endParaRPr lang="en-AU" sz="1200" strike="sngStrike" dirty="0">
              <a:latin typeface="Dubai" panose="020B0503030403030204" pitchFamily="34" charset="-78"/>
              <a:cs typeface="Dubai" panose="020B0503030403030204" pitchFamily="34" charset="-78"/>
            </a:endParaRP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مصروف کار نبودن یا مشکل در یافتن کار</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بودن در یک رابطه خشونت آمیز و پرخاشگر –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تجربه های سختی که شما و خانواده تان در گذشته داشته اید.</a:t>
            </a:r>
            <a:endParaRPr lang="en-US" sz="1200" b="1" dirty="0">
              <a:latin typeface="Dubai" panose="020B0503030403030204" pitchFamily="34" charset="-78"/>
              <a:cs typeface="Dubai" panose="020B0503030403030204" pitchFamily="34" charset="-78"/>
            </a:endParaRPr>
          </a:p>
          <a:p>
            <a:pPr algn="r" defTabSz="931641">
              <a:defRPr/>
            </a:pPr>
            <a:endParaRPr lang="en-US" sz="1200" dirty="0">
              <a:latin typeface="Dubai" panose="020B0503030403030204" pitchFamily="34" charset="-78"/>
              <a:cs typeface="Dubai" panose="020B0503030403030204" pitchFamily="34" charset="-78"/>
            </a:endParaRPr>
          </a:p>
          <a:p>
            <a:pPr algn="r" defTabSz="93164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احساسات بد قسمتی از زندگی است، ولی مهم است که توجه کنید چه موقع این احساس را دارید تا بتوانید از خودتان مراقبت کنید </a:t>
            </a: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بعضی اوقات احساساتی مانند نگرانی، ترس، استرس و غمگینی، میتواند به شما کمک کند تا فکر و توجه کنید چه چیزی درزندگی شما اتفاق افتاده و چگونه با آن باید مقابله کنید. </a:t>
            </a: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وقتی احساس بد میکند، میتواند علامت آن باشد که امور درزندگی شما درست نیست. </a:t>
            </a:r>
          </a:p>
          <a:p>
            <a:pPr defTabSz="931641">
              <a:defRPr/>
            </a:pPr>
            <a:endParaRPr lang="en-US" sz="70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5</a:t>
            </a:fld>
            <a:endParaRPr lang="en-AU"/>
          </a:p>
        </p:txBody>
      </p:sp>
    </p:spTree>
    <p:extLst>
      <p:ext uri="{BB962C8B-B14F-4D97-AF65-F5344CB8AC3E}">
        <p14:creationId xmlns:p14="http://schemas.microsoft.com/office/powerpoint/2010/main" val="57091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اگر </a:t>
            </a:r>
            <a:r>
              <a:rPr lang="fa-IR" sz="1200" b="1" dirty="0">
                <a:effectLst/>
                <a:latin typeface="Dubai" panose="020B0503030403030204" pitchFamily="34" charset="-78"/>
                <a:ea typeface="Calibri" panose="020F0502020204030204" pitchFamily="34" charset="0"/>
                <a:cs typeface="Dubai" panose="020B0503030403030204" pitchFamily="34" charset="-78"/>
              </a:rPr>
              <a:t>احساسات</a:t>
            </a:r>
            <a:r>
              <a:rPr lang="fa" sz="1200" b="1" i="0" u="none" strike="noStrike" dirty="0">
                <a:highlight>
                  <a:srgbClr val="000000">
                    <a:alpha val="0"/>
                  </a:srgbClr>
                </a:highlight>
                <a:latin typeface="Dubai" panose="020B0503030403030204" pitchFamily="34" charset="-78"/>
                <a:cs typeface="Dubai" panose="020B0503030403030204" pitchFamily="34" charset="-78"/>
              </a:rPr>
              <a:t> بد از بین نمی روند، میتوانند باعث کدام مشکلاتی شوند، </a:t>
            </a:r>
            <a:r>
              <a:rPr lang="fa" sz="1200" b="0" i="0" u="none" strike="noStrike" dirty="0">
                <a:highlight>
                  <a:srgbClr val="000000">
                    <a:alpha val="0"/>
                  </a:srgbClr>
                </a:highlight>
                <a:latin typeface="Dubai" panose="020B0503030403030204" pitchFamily="34" charset="-78"/>
                <a:cs typeface="Dubai" panose="020B0503030403030204" pitchFamily="34" charset="-78"/>
              </a:rPr>
              <a:t>مانند</a:t>
            </a:r>
            <a:endParaRPr lang="en-AU" sz="1200" dirty="0">
              <a:latin typeface="Dubai" panose="020B0503030403030204" pitchFamily="34" charset="-78"/>
              <a:cs typeface="Dubai" panose="020B0503030403030204" pitchFamily="34" charset="-78"/>
            </a:endParaRP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سردرد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معده درد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درد در قفسه سینه  </a:t>
            </a:r>
          </a:p>
          <a:p>
            <a:pPr marL="120032" indent="-120032" algn="r" rtl="1">
              <a:buFont typeface="Arial" panose="020B0604020202020204" pitchFamily="34" charset="0"/>
              <a:buChar char="•"/>
            </a:pPr>
            <a:r>
              <a:rPr lang="fa" sz="1200" b="0" i="0" u="none" strike="noStrike" noProof="0" dirty="0">
                <a:highlight>
                  <a:srgbClr val="000000">
                    <a:alpha val="0"/>
                  </a:srgbClr>
                </a:highlight>
                <a:latin typeface="Dubai" panose="020B0503030403030204" pitchFamily="34" charset="-78"/>
                <a:cs typeface="Dubai" panose="020B0503030403030204" pitchFamily="34" charset="-78"/>
              </a:rPr>
              <a:t>اسهال یا قبضیت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به اندازه کافی نخوابیدن ، یا مدام خوابیدن</a:t>
            </a:r>
            <a:endParaRPr lang="en-US" sz="1200" dirty="0">
              <a:latin typeface="Dubai" panose="020B0503030403030204" pitchFamily="34" charset="-78"/>
              <a:cs typeface="Dubai" panose="020B0503030403030204" pitchFamily="34" charset="-78"/>
            </a:endParaRP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مشکل در غذا خوردن – کم خوری یا پر خوری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تشویش، اضطراب و افسردگی</a:t>
            </a:r>
            <a:r>
              <a:rPr lang="en-PH" sz="1200" b="0" i="0" u="none" strike="noStrike" dirty="0">
                <a:highlight>
                  <a:srgbClr val="000000">
                    <a:alpha val="0"/>
                  </a:srgbClr>
                </a:highlight>
                <a:latin typeface="Dubai" panose="020B0503030403030204" pitchFamily="34" charset="-78"/>
                <a:cs typeface="Dubai" panose="020B0503030403030204" pitchFamily="34" charset="-78"/>
              </a:rPr>
              <a:t>.</a:t>
            </a: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a:p>
            <a:pPr marL="174683" indent="-174683" algn="r">
              <a:buFont typeface="Arial" panose="020B0604020202020204" pitchFamily="34" charset="0"/>
              <a:buChar char="•"/>
            </a:pPr>
            <a:endParaRPr lang="en-US" sz="1200"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اگر این مشکلات تمام نمی شود، ضرورت دارد که با داکتر گپ بزنید آنها می توانند بررسی کنند که آیا کدام دلیل دیگری باعث میشود که شما چنین احساسی داشته باشید. </a:t>
            </a:r>
            <a:endParaRPr lang="en-AU" sz="1200" b="0" i="0" u="none" strike="noStrike" dirty="0">
              <a:highlight>
                <a:srgbClr val="000000">
                  <a:alpha val="0"/>
                </a:srgbClr>
              </a:highlight>
              <a:latin typeface="Dubai" panose="020B0503030403030204" pitchFamily="34" charset="-78"/>
              <a:cs typeface="Dubai" panose="020B0503030403030204" pitchFamily="34" charset="-78"/>
            </a:endParaRPr>
          </a:p>
          <a:p>
            <a:pPr algn="r" rtl="1"/>
            <a:endParaRPr lang="en-US" sz="1200" strike="sngStrike"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6</a:t>
            </a:fld>
            <a:endParaRPr lang="en-AU"/>
          </a:p>
        </p:txBody>
      </p:sp>
    </p:spTree>
    <p:extLst>
      <p:ext uri="{BB962C8B-B14F-4D97-AF65-F5344CB8AC3E}">
        <p14:creationId xmlns:p14="http://schemas.microsoft.com/office/powerpoint/2010/main" val="269413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از احساسات بد نمی توانید دوری کنید. همه گاهی إحساس بدی دارند. آنها می توانند خیلی سخت باشند، ولی شما می توانید یاد بگیرید که چگونه آنها را اداره کنید.</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مواردی هست که می تواند به شما در تغییر احساسات بد کمک کند</a:t>
            </a:r>
            <a:r>
              <a:rPr lang="en-PH" sz="1200" b="0" i="0" u="none" strike="noStrike" dirty="0">
                <a:highlight>
                  <a:srgbClr val="000000">
                    <a:alpha val="0"/>
                  </a:srgbClr>
                </a:highlight>
                <a:latin typeface="Dubai" panose="020B0503030403030204" pitchFamily="34" charset="-78"/>
                <a:cs typeface="Dubai" panose="020B0503030403030204" pitchFamily="34" charset="-78"/>
              </a:rPr>
              <a:t>.</a:t>
            </a: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a:p>
            <a:pPr algn="r"/>
            <a:endParaRPr lang="en-AU" sz="1200"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سؤالات گرداننده جلسه برای بحث گروهی </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وقتی احساس خوبی ندارید کدام کار میکنید؟</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کدام کاری است که هنگامی که احساس خوبی ندارید باعث میشود احساس بهتری بکنید؟</a:t>
            </a:r>
            <a:endParaRPr lang="en-AU" i="0" dirty="0">
              <a:latin typeface="Dubai" panose="020B0503030403030204" pitchFamily="34" charset="-78"/>
              <a:cs typeface="Dubai" panose="020B0503030403030204" pitchFamily="34" charset="-78"/>
            </a:endParaRPr>
          </a:p>
          <a:p>
            <a:pPr defTabSz="931641">
              <a:defRPr/>
            </a:pPr>
            <a:endParaRPr lang="en-US"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7</a:t>
            </a:fld>
            <a:endParaRPr lang="en-AU"/>
          </a:p>
        </p:txBody>
      </p:sp>
    </p:spTree>
    <p:extLst>
      <p:ext uri="{BB962C8B-B14F-4D97-AF65-F5344CB8AC3E}">
        <p14:creationId xmlns:p14="http://schemas.microsoft.com/office/powerpoint/2010/main" val="237573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اگر وقتی احساس بدی دارید با کسی گپ بزنید، میتواند حال شما را بهتر کند.</a:t>
            </a: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مردم بدانند که شما احساس بدی دارید، میتوانند کمک تان کنند.</a:t>
            </a: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گپ زدن با کدام کسی که به او اعتماد دارید میتواند شما را کمک کند که:</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مشکل را درک کنید یا راه حلی پیدا کنید</a:t>
            </a: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وضعیت را بهتر و واضح تر، یا از دید دیگری </a:t>
            </a:r>
            <a:r>
              <a:rPr lang="fa-IR" sz="1200" dirty="0">
                <a:effectLst/>
                <a:latin typeface="Dubai" panose="020B0503030403030204" pitchFamily="34" charset="-78"/>
                <a:ea typeface="Calibri" panose="020F0502020204030204" pitchFamily="34" charset="0"/>
                <a:cs typeface="Dubai" panose="020B0503030403030204" pitchFamily="34" charset="-78"/>
              </a:rPr>
              <a:t>ببینید</a:t>
            </a: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a:p>
            <a:pPr marL="120032" indent="-120032" algn="r" defTabSz="931641" rtl="1">
              <a:buFont typeface="Arial" panose="020B0604020202020204" pitchFamily="34" charset="0"/>
              <a:buChar char="•"/>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کمتر احساس تنهائی کنید.</a:t>
            </a:r>
          </a:p>
          <a:p>
            <a:pPr algn="r" defTabSz="931641">
              <a:defRPr/>
            </a:pPr>
            <a:endParaRPr lang="en-AU" sz="1200" b="0" u="none" dirty="0">
              <a:latin typeface="Dubai" panose="020B0503030403030204" pitchFamily="34" charset="-78"/>
              <a:cs typeface="Dubai" panose="020B0503030403030204" pitchFamily="34" charset="-78"/>
            </a:endParaRPr>
          </a:p>
          <a:p>
            <a:pPr algn="r" defTabSz="931641" rtl="1">
              <a:defRPr/>
            </a:pPr>
            <a:r>
              <a:rPr lang="fa" sz="1200" b="0" i="0" u="none" strike="noStrike" dirty="0">
                <a:highlight>
                  <a:srgbClr val="000000">
                    <a:alpha val="0"/>
                  </a:srgbClr>
                </a:highlight>
                <a:latin typeface="Dubai" panose="020B0503030403030204" pitchFamily="34" charset="-78"/>
                <a:cs typeface="Dubai" panose="020B0503030403030204" pitchFamily="34" charset="-78"/>
              </a:rPr>
              <a:t>اگر وقتی احساس بد دارید با کسی گپ نزنید، أوضاع میتواند بدتر شود.</a:t>
            </a:r>
          </a:p>
          <a:p>
            <a:pPr algn="r" defTabSz="931641">
              <a:defRPr/>
            </a:pPr>
            <a:endParaRPr lang="en-AU" sz="1200" b="0" dirty="0">
              <a:latin typeface="Dubai" panose="020B0503030403030204" pitchFamily="34" charset="-78"/>
              <a:cs typeface="Dubai" panose="020B0503030403030204" pitchFamily="34" charset="-78"/>
            </a:endParaRPr>
          </a:p>
          <a:p>
            <a:pPr algn="r" defTabSz="931641" rtl="1">
              <a:defRPr/>
            </a:pPr>
            <a:r>
              <a:rPr lang="fa" sz="1200" b="1" i="0" u="none" strike="noStrike" dirty="0">
                <a:highlight>
                  <a:srgbClr val="000000">
                    <a:alpha val="0"/>
                  </a:srgbClr>
                </a:highlight>
                <a:latin typeface="Dubai" panose="020B0503030403030204" pitchFamily="34" charset="-78"/>
                <a:cs typeface="Dubai" panose="020B0503030403030204" pitchFamily="34" charset="-78"/>
              </a:rPr>
              <a:t>کدام چیزی میتواند مانع گپ زدن شما در باره احساس بد شود؟</a:t>
            </a:r>
            <a:endParaRPr lang="en-US" sz="1200" b="1" dirty="0">
              <a:latin typeface="Dubai" panose="020B0503030403030204" pitchFamily="34" charset="-78"/>
              <a:cs typeface="Dubai" panose="020B0503030403030204" pitchFamily="34" charset="-78"/>
            </a:endParaRPr>
          </a:p>
          <a:p>
            <a:pPr marL="171450" indent="-171450" algn="r" defTabSz="931641" rtl="1">
              <a:buFont typeface="Arial" panose="020B0604020202020204" pitchFamily="34" charset="0"/>
              <a:buChar char="•"/>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ممکن است برایتان سخت باشد که در باره احساس بد خود گپ بزنید. ولی اگردرباره آنچه که درست نیست گپ نزنید، بهتر شدن سخت تر میشود.</a:t>
            </a:r>
          </a:p>
          <a:p>
            <a:pPr marL="171450" indent="-171450" algn="r" defTabSz="931641" rtl="1">
              <a:buFont typeface="Arial" panose="020B0604020202020204" pitchFamily="34" charset="0"/>
              <a:buChar char="•"/>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شما ممکن است فکر کنید گپ زدن کمک نمیکند. ولی گپ زدن میتواند خیلی کمک باشد اگر با شخص مناسب گپ بزنید. </a:t>
            </a:r>
          </a:p>
          <a:p>
            <a:pPr marL="171450" indent="-171450" algn="r" defTabSz="931641" rtl="1">
              <a:buFont typeface="Arial" panose="020B0604020202020204" pitchFamily="34" charset="0"/>
              <a:buChar char="•"/>
              <a:defRPr/>
            </a:pPr>
            <a:r>
              <a:rPr lang="fa"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شما ممکن است احساس شرم یا خجالت کنید که در باره زندگی و نگرانی ها و تشویش خود گپ بزنید.  ولی خیلی از افراد مشکلات شبیه شما دارند، و شما تنها نیستید.</a:t>
            </a:r>
            <a:endParaRPr lang="en-US" sz="12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8</a:t>
            </a:fld>
            <a:endParaRPr lang="en-AU"/>
          </a:p>
        </p:txBody>
      </p:sp>
    </p:spTree>
    <p:extLst>
      <p:ext uri="{BB962C8B-B14F-4D97-AF65-F5344CB8AC3E}">
        <p14:creationId xmlns:p14="http://schemas.microsoft.com/office/powerpoint/2010/main" val="2255998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وقتی افراد احساس بدی دارند ، گپ زدن با خانواده و دوستان را قطع میکنند، که میتواند أوضاع را بدتر کند.</a:t>
            </a: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گپ زدن در باره نگرانی ها یتانبا افرادی که به آنها اعتماد دارید میتواند إحساس شما را بهتر کند</a:t>
            </a:r>
            <a:r>
              <a:rPr lang="en-PH" sz="1200" b="1" i="0" u="none" strike="noStrike" dirty="0">
                <a:highlight>
                  <a:srgbClr val="000000">
                    <a:alpha val="0"/>
                  </a:srgbClr>
                </a:highlight>
                <a:latin typeface="Dubai" panose="020B0503030403030204" pitchFamily="34" charset="-78"/>
                <a:cs typeface="Dubai" panose="020B0503030403030204" pitchFamily="34" charset="-78"/>
              </a:rPr>
              <a:t>.</a:t>
            </a:r>
            <a:endParaRPr lang="fa" sz="1200" b="1" i="0" u="none" strike="noStrike" dirty="0">
              <a:highlight>
                <a:srgbClr val="000000">
                  <a:alpha val="0"/>
                </a:srgbClr>
              </a:highlight>
              <a:latin typeface="Dubai" panose="020B0503030403030204" pitchFamily="34" charset="-78"/>
              <a:cs typeface="Dubai" panose="020B0503030403030204" pitchFamily="34" charset="-78"/>
            </a:endParaRPr>
          </a:p>
          <a:p>
            <a:pPr algn="r"/>
            <a:endParaRPr lang="en-US" sz="1200" b="0"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با خانواده و دوستان خود در ارتباط بمانید</a:t>
            </a:r>
            <a:r>
              <a:rPr lang="en-PH" sz="1200" b="0" i="0" u="none" strike="noStrike" dirty="0">
                <a:highlight>
                  <a:srgbClr val="000000">
                    <a:alpha val="0"/>
                  </a:srgbClr>
                </a:highlight>
                <a:latin typeface="Dubai" panose="020B0503030403030204" pitchFamily="34" charset="-78"/>
                <a:cs typeface="Dubai" panose="020B0503030403030204" pitchFamily="34" charset="-78"/>
              </a:rPr>
              <a:t>.</a:t>
            </a:r>
            <a:endParaRPr lang="fa" sz="1200" b="0" i="0" u="none" strike="noStrike" dirty="0">
              <a:highlight>
                <a:srgbClr val="000000">
                  <a:alpha val="0"/>
                </a:srgbClr>
              </a:highlight>
              <a:latin typeface="Dubai" panose="020B0503030403030204" pitchFamily="34" charset="-78"/>
              <a:cs typeface="Dubai" panose="020B0503030403030204" pitchFamily="34" charset="-78"/>
            </a:endParaRP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از دوستی بخواهید که به خانه شما بیآید یا او را در کافه ملاقات کنید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با یکی از اقوام، دوستان یا همسایه در نزدیکی خانه خود به پیاده روی بروید.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برای گپ زدن با اقوام یا دوستان خود، از رسانه های اجتماعی مانند اسکایپ، فیس بوک یا واتس اپ استفاده کنید.</a:t>
            </a:r>
          </a:p>
          <a:p>
            <a:endParaRPr lang="en-US"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9</a:t>
            </a:fld>
            <a:endParaRPr lang="en-AU"/>
          </a:p>
        </p:txBody>
      </p:sp>
    </p:spTree>
    <p:extLst>
      <p:ext uri="{BB962C8B-B14F-4D97-AF65-F5344CB8AC3E}">
        <p14:creationId xmlns:p14="http://schemas.microsoft.com/office/powerpoint/2010/main" val="311990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کارهائی را انجام دهید که در گذشته دوست داشتید و شما را خوشحال میکرد به خاطر بیآورید . آنها را دوباره شروع کنید. </a:t>
            </a:r>
          </a:p>
          <a:p>
            <a:pPr algn="r"/>
            <a:endParaRPr lang="en-AU" sz="1200" b="0" dirty="0">
              <a:latin typeface="Dubai" panose="020B0503030403030204" pitchFamily="34" charset="-78"/>
              <a:cs typeface="Dubai" panose="020B0503030403030204" pitchFamily="34" charset="-78"/>
            </a:endParaRP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نمونه هائي از کارهائی که میتوانید انجام دهد:</a:t>
            </a:r>
            <a:endParaRPr lang="en-US" sz="1200" b="0" dirty="0">
              <a:latin typeface="Dubai" panose="020B0503030403030204" pitchFamily="34" charset="-78"/>
              <a:cs typeface="Dubai" panose="020B0503030403030204" pitchFamily="34" charset="-78"/>
            </a:endParaRP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بازدید از بازار محلی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پیدا کردن گروهی از زنان از کشور خودتان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تای چی یا یوگا انجام دهید</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خیاطی یا یک پروژه کار دستی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کار در باغچه و باغ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دوچرخه سواری </a:t>
            </a:r>
          </a:p>
          <a:p>
            <a:pPr marL="120032" indent="-120032" algn="r" rtl="1">
              <a:buFont typeface="Arial" panose="020B0604020202020204" pitchFamily="34" charset="0"/>
              <a:buChar char="•"/>
            </a:pPr>
            <a:r>
              <a:rPr lang="fa" sz="1200" b="0" i="0" u="none" strike="noStrike" dirty="0">
                <a:highlight>
                  <a:srgbClr val="000000">
                    <a:alpha val="0"/>
                  </a:srgbClr>
                </a:highlight>
                <a:latin typeface="Dubai" panose="020B0503030403030204" pitchFamily="34" charset="-78"/>
                <a:cs typeface="Dubai" panose="020B0503030403030204" pitchFamily="34" charset="-78"/>
              </a:rPr>
              <a:t>دعا و نیایش </a:t>
            </a:r>
          </a:p>
          <a:p>
            <a:pPr marL="120032" indent="-120032" algn="r" rtl="1">
              <a:buFont typeface="Arial" panose="020B0604020202020204" pitchFamily="34" charset="0"/>
              <a:buChar char="•"/>
            </a:pPr>
            <a:r>
              <a:rPr lang="fa" sz="1200" b="0" i="0" u="none" strike="noStrike" baseline="0" dirty="0">
                <a:highlight>
                  <a:srgbClr val="000000">
                    <a:alpha val="0"/>
                  </a:srgbClr>
                </a:highlight>
                <a:latin typeface="Dubai" panose="020B0503030403030204" pitchFamily="34" charset="-78"/>
                <a:cs typeface="Dubai" panose="020B0503030403030204" pitchFamily="34" charset="-78"/>
              </a:rPr>
              <a:t>ملاقات افراد درروزهای مخصوص.</a:t>
            </a:r>
            <a:endParaRPr lang="en-US" sz="1200" dirty="0">
              <a:latin typeface="Dubai" panose="020B0503030403030204" pitchFamily="34" charset="-78"/>
              <a:cs typeface="Dubai" panose="020B0503030403030204" pitchFamily="34" charset="-78"/>
            </a:endParaRPr>
          </a:p>
          <a:p>
            <a:pPr algn="r"/>
            <a:endParaRPr lang="en-US" sz="1200" dirty="0">
              <a:latin typeface="Dubai" panose="020B0503030403030204" pitchFamily="34" charset="-78"/>
              <a:cs typeface="Dubai" panose="020B0503030403030204" pitchFamily="34" charset="-78"/>
            </a:endParaRPr>
          </a:p>
          <a:p>
            <a:pPr algn="r" rtl="1"/>
            <a:r>
              <a:rPr lang="fa" sz="1200" b="1" i="0" u="none" strike="noStrike" dirty="0">
                <a:highlight>
                  <a:srgbClr val="000000">
                    <a:alpha val="0"/>
                  </a:srgbClr>
                </a:highlight>
                <a:latin typeface="Dubai" panose="020B0503030403030204" pitchFamily="34" charset="-78"/>
                <a:cs typeface="Dubai" panose="020B0503030403030204" pitchFamily="34" charset="-78"/>
              </a:rPr>
              <a:t>یادداشت برای </a:t>
            </a:r>
            <a:r>
              <a:rPr lang="fa-IR" sz="1200" b="1" i="0" u="none" strike="noStrike" dirty="0">
                <a:highlight>
                  <a:srgbClr val="000000">
                    <a:alpha val="0"/>
                  </a:srgbClr>
                </a:highlight>
                <a:latin typeface="Dubai" panose="020B0503030403030204" pitchFamily="34" charset="-78"/>
                <a:cs typeface="Dubai" panose="020B0503030403030204" pitchFamily="34" charset="-78"/>
              </a:rPr>
              <a:t>رئیس</a:t>
            </a:r>
            <a:r>
              <a:rPr lang="fa" sz="1200" b="1" i="0" u="none" strike="noStrike" dirty="0">
                <a:highlight>
                  <a:srgbClr val="000000">
                    <a:alpha val="0"/>
                  </a:srgbClr>
                </a:highlight>
                <a:latin typeface="Dubai" panose="020B0503030403030204" pitchFamily="34" charset="-78"/>
                <a:cs typeface="Dubai" panose="020B0503030403030204" pitchFamily="34" charset="-78"/>
              </a:rPr>
              <a:t> جلسه</a:t>
            </a:r>
          </a:p>
          <a:p>
            <a:pPr algn="r" rtl="1"/>
            <a:r>
              <a:rPr lang="fa" sz="1200" b="0" i="0" u="none" strike="noStrike" dirty="0">
                <a:highlight>
                  <a:srgbClr val="000000">
                    <a:alpha val="0"/>
                  </a:srgbClr>
                </a:highlight>
                <a:latin typeface="Dubai" panose="020B0503030403030204" pitchFamily="34" charset="-78"/>
                <a:cs typeface="Dubai" panose="020B0503030403030204" pitchFamily="34" charset="-78"/>
              </a:rPr>
              <a:t>شما ممکن است خوش داشته باشید که این بحث را با گروه با مثالی شروع کنید از کاری که در گذشته انجام داده اید یا الان انجام میدهید و به شما کمک میکند احساس خوبی داشته باشید.</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A4562752-77F2-436B-B21A-6A8E34E4CC44}" type="slidenum">
              <a:rPr lang="en-AU" smtClean="0"/>
              <a:t>10</a:t>
            </a:fld>
            <a:endParaRPr lang="en-AU"/>
          </a:p>
        </p:txBody>
      </p:sp>
    </p:spTree>
    <p:extLst>
      <p:ext uri="{BB962C8B-B14F-4D97-AF65-F5344CB8AC3E}">
        <p14:creationId xmlns:p14="http://schemas.microsoft.com/office/powerpoint/2010/main" val="187491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41DD-12C7-D584-8092-D081D7065BC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63BE675-BC9F-AFC0-9CBD-A61D2553CA24}"/>
              </a:ext>
            </a:extLst>
          </p:cNvPr>
          <p:cNvSpPr>
            <a:spLocks noGrp="1"/>
          </p:cNvSpPr>
          <p:nvPr>
            <p:ph type="dt" sz="half" idx="10"/>
          </p:nvPr>
        </p:nvSpPr>
        <p:spPr/>
        <p:txBody>
          <a:bodyPr/>
          <a:lstStyle/>
          <a:p>
            <a:fld id="{289243EB-1F34-4F7D-9066-97DF73444FD0}" type="datetimeFigureOut">
              <a:rPr lang="en-AU" smtClean="0"/>
              <a:t>16/09/2024</a:t>
            </a:fld>
            <a:endParaRPr lang="en-AU"/>
          </a:p>
        </p:txBody>
      </p:sp>
      <p:sp>
        <p:nvSpPr>
          <p:cNvPr id="4" name="Footer Placeholder 3">
            <a:extLst>
              <a:ext uri="{FF2B5EF4-FFF2-40B4-BE49-F238E27FC236}">
                <a16:creationId xmlns:a16="http://schemas.microsoft.com/office/drawing/2014/main" id="{02E13782-1273-665B-B113-E2950D3D28D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23A5890-1C06-2588-E4C8-2F3D6C79B9CF}"/>
              </a:ext>
            </a:extLst>
          </p:cNvPr>
          <p:cNvSpPr>
            <a:spLocks noGrp="1"/>
          </p:cNvSpPr>
          <p:nvPr>
            <p:ph type="sldNum" sz="quarter" idx="12"/>
          </p:nvPr>
        </p:nvSpPr>
        <p:spPr/>
        <p:txBody>
          <a:bodyPr/>
          <a:lstStyle/>
          <a:p>
            <a:fld id="{C203F1C0-78B7-45C0-8BA8-EAF388028A2E}" type="slidenum">
              <a:rPr lang="en-AU" smtClean="0"/>
              <a:t>‹#›</a:t>
            </a:fld>
            <a:endParaRPr lang="en-AU"/>
          </a:p>
        </p:txBody>
      </p:sp>
    </p:spTree>
    <p:extLst>
      <p:ext uri="{BB962C8B-B14F-4D97-AF65-F5344CB8AC3E}">
        <p14:creationId xmlns:p14="http://schemas.microsoft.com/office/powerpoint/2010/main" val="267335592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675CEE-28E6-3238-57B8-4DC7705DCB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27ABE3D-C454-3C74-CAFE-D05C4F45E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3B9F6F1-9E1C-997F-5672-17726070B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9243EB-1F34-4F7D-9066-97DF73444FD0}" type="datetimeFigureOut">
              <a:rPr lang="en-AU" smtClean="0"/>
              <a:t>16/09/2024</a:t>
            </a:fld>
            <a:endParaRPr lang="en-AU"/>
          </a:p>
        </p:txBody>
      </p:sp>
      <p:sp>
        <p:nvSpPr>
          <p:cNvPr id="5" name="Footer Placeholder 4">
            <a:extLst>
              <a:ext uri="{FF2B5EF4-FFF2-40B4-BE49-F238E27FC236}">
                <a16:creationId xmlns:a16="http://schemas.microsoft.com/office/drawing/2014/main" id="{268CAB3A-5E46-D7E4-4F09-86D79EC83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9BADE3DE-F7E9-86BC-70B7-05038A0C7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03F1C0-78B7-45C0-8BA8-EAF388028A2E}" type="slidenum">
              <a:rPr lang="en-AU" smtClean="0"/>
              <a:t>‹#›</a:t>
            </a:fld>
            <a:endParaRPr lang="en-AU"/>
          </a:p>
        </p:txBody>
      </p:sp>
    </p:spTree>
    <p:extLst>
      <p:ext uri="{BB962C8B-B14F-4D97-AF65-F5344CB8AC3E}">
        <p14:creationId xmlns:p14="http://schemas.microsoft.com/office/powerpoint/2010/main" val="116733520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95C0B6-C3AB-FDB5-FE17-ED7FBC5F74D0}"/>
              </a:ext>
            </a:extLst>
          </p:cNvPr>
          <p:cNvSpPr>
            <a:spLocks noGrp="1"/>
          </p:cNvSpPr>
          <p:nvPr>
            <p:ph type="title"/>
          </p:nvPr>
        </p:nvSpPr>
        <p:spPr/>
        <p:txBody>
          <a:bodyPr/>
          <a:lstStyle/>
          <a:p>
            <a:pPr algn="r" rtl="1"/>
            <a:r>
              <a:rPr lang="fa" sz="4800" b="1" i="0" u="none" strike="noStrike">
                <a:highlight>
                  <a:srgbClr val="000000">
                    <a:alpha val="0"/>
                  </a:srgbClr>
                </a:highlight>
                <a:latin typeface="Dubai" panose="020B0503030403030204" pitchFamily="34" charset="-78"/>
                <a:cs typeface="Dubai" panose="020B0503030403030204" pitchFamily="34" charset="-78"/>
              </a:rPr>
              <a:t>احساس خوب </a:t>
            </a:r>
            <a:r>
              <a:rPr lang="fa-IR" sz="4800" b="1">
                <a:effectLst/>
                <a:latin typeface="Dubai" panose="020B0503030403030204" pitchFamily="34" charset="-78"/>
                <a:ea typeface="Arial Unicode MS" panose="020B0604020202020204" pitchFamily="34" charset="-128"/>
                <a:cs typeface="Dubai" panose="020B0503030403030204" pitchFamily="34" charset="-78"/>
              </a:rPr>
              <a:t>داشتن</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909B624-9EE6-1F10-2F7E-E3B049B549A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59508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3ADDE3C-DFEE-D4BA-F7AD-0F41FFED42B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4A102B0-340E-7085-C0F1-ED292C34A7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03052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2A60C1-F4A5-380E-2BF5-3701EFB244B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5581998-EF8F-BA8A-26AA-A224F08EAFC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9951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3660FA-80DD-36A5-9127-B032A5CF2D5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0A356BB-F3C8-7BDD-93C0-EFCF14761DB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11119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418FCE-85FE-611B-62B3-981AEBEDCB7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F31712A-3FF5-AA1A-4093-DE6F5AB1455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97273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3803AC-B06D-AECE-372A-480AC46BE9C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3C120AB-240F-07B0-7B26-EC1D6A33DB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2385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72F756-62FD-D489-106D-0CDF144BFBF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99513C3-7B78-D94D-D23E-C414665AF67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4347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94FD0D-3958-E4AD-47DC-C38781367A0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FA93465-E026-9338-5A39-807FD9A6013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70680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E5E696-802A-A6AD-6713-E20360EE171B}"/>
              </a:ext>
            </a:extLst>
          </p:cNvPr>
          <p:cNvSpPr>
            <a:spLocks noGrp="1"/>
          </p:cNvSpPr>
          <p:nvPr>
            <p:ph type="title"/>
          </p:nvPr>
        </p:nvSpPr>
        <p:spPr/>
        <p:txBody>
          <a:bodyPr/>
          <a:lstStyle/>
          <a:p>
            <a:pPr algn="r" rtl="1"/>
            <a:r>
              <a:rPr lang="fa" sz="4400" b="1" i="0" u="none" strike="noStrike">
                <a:highlight>
                  <a:srgbClr val="000000">
                    <a:alpha val="0"/>
                  </a:srgbClr>
                </a:highlight>
                <a:latin typeface="Dubai" panose="020B0503030403030204" pitchFamily="34" charset="-78"/>
                <a:cs typeface="Dubai" panose="020B0503030403030204" pitchFamily="34" charset="-78"/>
              </a:rPr>
              <a:t>بخاطر داشته باشید....</a:t>
            </a:r>
            <a:endParaRPr lang="fa"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D83527D-C95A-90C8-9DEC-6D1DE984E5F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52825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A170AF-3312-7EBC-1D2F-B50A0D2443C1}"/>
              </a:ext>
            </a:extLst>
          </p:cNvPr>
          <p:cNvSpPr>
            <a:spLocks noGrp="1"/>
          </p:cNvSpPr>
          <p:nvPr>
            <p:ph type="title"/>
          </p:nvPr>
        </p:nvSpPr>
        <p:spPr/>
        <p:txBody>
          <a:bodyPr/>
          <a:lstStyle/>
          <a:p>
            <a:pPr algn="r" rtl="1"/>
            <a:r>
              <a:rPr lang="fa" sz="4400" b="1" i="0" u="none" strike="noStrike">
                <a:highlight>
                  <a:srgbClr val="000000">
                    <a:alpha val="0"/>
                  </a:srgbClr>
                </a:highlight>
                <a:latin typeface="Dubai" panose="020B0503030403030204" pitchFamily="34" charset="-78"/>
                <a:cs typeface="Dubai" panose="020B0503030403030204" pitchFamily="34" charset="-78"/>
              </a:rPr>
              <a:t>خدمات کمکی و حمایتی محلی </a:t>
            </a:r>
            <a:endParaRPr lang="fa"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BF145F9-F305-A887-1B3D-DF2D5AF57FE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2050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5E75003-A4CC-2FED-7F35-D3AD3182A8A5}"/>
              </a:ext>
            </a:extLst>
          </p:cNvPr>
          <p:cNvSpPr>
            <a:spLocks noGrp="1"/>
          </p:cNvSpPr>
          <p:nvPr>
            <p:ph type="title"/>
          </p:nvPr>
        </p:nvSpPr>
        <p:spPr/>
        <p:txBody>
          <a:bodyPr/>
          <a:lstStyle/>
          <a:p>
            <a:endParaRPr lang="en-AU"/>
          </a:p>
        </p:txBody>
      </p:sp>
      <p:pic>
        <p:nvPicPr>
          <p:cNvPr id="5" name="Picture 4">
            <a:extLst>
              <a:ext uri="{FF2B5EF4-FFF2-40B4-BE49-F238E27FC236}">
                <a16:creationId xmlns:a16="http://schemas.microsoft.com/office/drawing/2014/main" id="{62A17C12-5C3B-C7C3-ED69-FDDFBB083333}"/>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107479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A0DE37C-A816-B886-56C4-3861C84AE326}"/>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B2457C3B-18F8-8D7D-0084-29FCD7E63BC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4037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9DE7F6-2C75-3CFB-DB3A-9B117D57A2FF}"/>
              </a:ext>
            </a:extLst>
          </p:cNvPr>
          <p:cNvSpPr>
            <a:spLocks noGrp="1"/>
          </p:cNvSpPr>
          <p:nvPr>
            <p:ph type="title"/>
          </p:nvPr>
        </p:nvSpPr>
        <p:spPr/>
        <p:txBody>
          <a:bodyPr/>
          <a:lstStyle/>
          <a:p>
            <a:pPr algn="r" rtl="1"/>
            <a:r>
              <a:rPr lang="fa" sz="4400" b="1" i="0" u="none" strike="noStrike">
                <a:highlight>
                  <a:srgbClr val="000000">
                    <a:alpha val="0"/>
                  </a:srgbClr>
                </a:highlight>
                <a:latin typeface="Dubai" panose="020B0503030403030204" pitchFamily="34" charset="-78"/>
                <a:cs typeface="Dubai" panose="020B0503030403030204" pitchFamily="34" charset="-78"/>
              </a:rPr>
              <a:t>بدن من. صحت من.</a:t>
            </a:r>
            <a:br>
              <a:rPr lang="fa" sz="4400" b="0" i="0" u="none" strike="noStrike">
                <a:highlight>
                  <a:srgbClr val="000000">
                    <a:alpha val="0"/>
                  </a:srgbClr>
                </a:highlight>
                <a:latin typeface="Dubai" panose="020B0503030403030204" pitchFamily="34" charset="-78"/>
                <a:cs typeface="Dubai" panose="020B0503030403030204" pitchFamily="34" charset="-78"/>
              </a:rPr>
            </a:br>
            <a:r>
              <a:rPr lang="fa" sz="4000" b="0" i="0" u="none" strike="noStrike">
                <a:highlight>
                  <a:srgbClr val="000000">
                    <a:alpha val="0"/>
                  </a:srgbClr>
                </a:highlight>
                <a:latin typeface="Dubai" panose="020B0503030403030204" pitchFamily="34" charset="-78"/>
                <a:cs typeface="Dubai" panose="020B0503030403030204" pitchFamily="34" charset="-78"/>
              </a:rPr>
              <a:t>یک ابزار آموزش صحت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10F1B22-FF72-0F66-0E06-63E6BD219CF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5540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B32FD5-5DDB-D1C0-9D71-C7A564635FB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6AF7279-1F08-1F6A-E248-06217015518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8541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0733F7-8EFA-7D94-67EE-966CCCAC3B4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E489C07-DA71-2B03-7908-498A3A606AC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8987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0E5594-E07B-15AC-DA05-CE274867525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F464336-A69E-2AD8-D8C6-3C3A349B970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6327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39A52E7-35D9-AF1C-90CD-E976146E756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02C23B9-FE7B-AD92-73EE-440ED0DC33D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046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A4B92B-7B46-1D63-1918-33BD27203AF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53B54AB-EA9B-CB98-FC02-21AC2D8209E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020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222664-AC30-1D5D-4AC1-E63DB12575D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5329671-A83E-B6A0-DA53-A52BA86F96A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16294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2393</Words>
  <Application>Microsoft Office PowerPoint</Application>
  <PresentationFormat>Widescreen</PresentationFormat>
  <Paragraphs>229</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Dubai</vt:lpstr>
      <vt:lpstr>Office Theme</vt:lpstr>
      <vt:lpstr>احساس خوب داشتن</vt:lpstr>
      <vt:lpstr>PowerPoint Presentation</vt:lpstr>
      <vt:lpstr>بدن من. صحت من. یک ابزار آموزش صحت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بخاطر داشته باشید....</vt:lpstr>
      <vt:lpstr>خدمات کمکی و حمایتی محلی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2024-08-19T05:21:05Z</dcterms:created>
  <dcterms:modified xsi:type="dcterms:W3CDTF">2024-09-16T05:36:44Z</dcterms:modified>
</cp:coreProperties>
</file>