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varScale="1">
        <p:scale>
          <a:sx n="60" d="100"/>
          <a:sy n="60" d="100"/>
        </p:scale>
        <p:origin x="884" y="48"/>
      </p:cViewPr>
      <p:guideLst/>
    </p:cSldViewPr>
  </p:slideViewPr>
  <p:notesTextViewPr>
    <p:cViewPr>
      <p:scale>
        <a:sx n="120" d="100"/>
        <a:sy n="120" d="100"/>
      </p:scale>
      <p:origin x="0" y="0"/>
    </p:cViewPr>
  </p:notesTextViewPr>
  <p:notesViewPr>
    <p:cSldViewPr snapToGrid="0">
      <p:cViewPr varScale="1">
        <p:scale>
          <a:sx n="116" d="100"/>
          <a:sy n="116" d="100"/>
        </p:scale>
        <p:origin x="11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13689E4-D5E1-42E2-9451-90BD8EE5D85A}"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99E4086-1834-4CE7-A39D-6FDD710AE0E7}" type="slidenum">
              <a:rPr lang="en-AU" smtClean="0"/>
              <a:t>‹#›</a:t>
            </a:fld>
            <a:endParaRPr lang="en-AU"/>
          </a:p>
        </p:txBody>
      </p:sp>
    </p:spTree>
    <p:extLst>
      <p:ext uri="{BB962C8B-B14F-4D97-AF65-F5344CB8AC3E}">
        <p14:creationId xmlns:p14="http://schemas.microsoft.com/office/powerpoint/2010/main" val="202361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1pPr>
    <a:lvl2pPr marL="4572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2pPr>
    <a:lvl3pPr marL="9144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3pPr>
    <a:lvl4pPr marL="13716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4pPr>
    <a:lvl5pPr marL="18288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اليوم سوف نتحدث عن الطرق التي يمكننا من خلالها أن نشعر بتحسن. سوف نتحدث عن:</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الأنواع المختلفة من المشاعر</a:t>
            </a:r>
          </a:p>
          <a:p>
            <a:pPr marL="120032" indent="-120032" algn="r" defTabSz="64017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الأشياء التي تؤثر على شعورنا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كيف يمكن أن تؤثر المشاعر على حياتنا</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الأشياء التي يمكن أن تساعدنا على الشعور بالتحسن.</a:t>
            </a:r>
          </a:p>
          <a:p>
            <a:pPr algn="r"/>
            <a:endParaRPr lang="en-AU"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لماذا نتحدث عن هذا اليوم؟</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لدى الناس الكثير من المشاعر المختلفة، ولا بأس بذلك</a:t>
            </a:r>
            <a:endParaRPr lang="en-AU" sz="1200" strike="sngStrike" dirty="0">
              <a:latin typeface="Dubai" panose="020B0503030403030204" pitchFamily="34" charset="-78"/>
              <a:cs typeface="Dubai" panose="020B0503030403030204" pitchFamily="34" charset="-78"/>
            </a:endParaRP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قد يكون من الصعب التحدث عن مشاعرك، خاصة إذا كنت تشعرين بالحزن. سنتحدث عن سبب ذلك وما يمكنك فعله حيال ذلك</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لست وحدك ويمكنك الحصول على المساعدة. سنتحدث عن من يمكنه مساعدتك.</a:t>
            </a:r>
          </a:p>
          <a:p>
            <a:pPr marL="174683" indent="-174683" algn="r">
              <a:buFont typeface="Arial" panose="020B0604020202020204" pitchFamily="34" charset="0"/>
              <a:buChar char="•"/>
            </a:pPr>
            <a:endParaRPr lang="en-AU"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ملاحظة الميسر</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ستركز الجلسة على الاستراتيجيات التي يمكن أن تساعد عندما نكون بحالة سيئة ونحتاج إلى بعض المساعدة. </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من المهم الاعتراف بالتجارب الثقافية المختلفة في الغرفة وأنه قد يكون من الصعب الاستماع إلى المشاعر ومناقشتها. ومع ذلك، ليس المقصود أن تكون هذه جلسة استشارية.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1</a:t>
            </a:fld>
            <a:endParaRPr lang="en-AU"/>
          </a:p>
        </p:txBody>
      </p:sp>
    </p:spTree>
    <p:extLst>
      <p:ext uri="{BB962C8B-B14F-4D97-AF65-F5344CB8AC3E}">
        <p14:creationId xmlns:p14="http://schemas.microsoft.com/office/powerpoint/2010/main" val="294235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ar" sz="1200" b="1" i="0" u="none" strike="noStrike" baseline="0" dirty="0">
                <a:highlight>
                  <a:srgbClr val="000000">
                    <a:alpha val="0"/>
                  </a:srgbClr>
                </a:highlight>
                <a:latin typeface="Dubai" panose="020B0503030403030204" pitchFamily="34" charset="-78"/>
                <a:cs typeface="Dubai" panose="020B0503030403030204" pitchFamily="34" charset="-78"/>
              </a:rPr>
              <a:t>تساعدك التمارين والنوم والأطعمة الصحية في الحفاظ على قوة جسمك وعقلك.</a:t>
            </a:r>
            <a:endParaRPr lang="en-US" sz="1200" b="1" strike="sngStrike" baseline="0" dirty="0">
              <a:latin typeface="Dubai" panose="020B0503030403030204" pitchFamily="34" charset="-78"/>
              <a:cs typeface="Dubai" panose="020B0503030403030204" pitchFamily="34" charset="-78"/>
            </a:endParaRPr>
          </a:p>
          <a:p>
            <a:pPr algn="r" defTabSz="931641">
              <a:defRPr/>
            </a:pPr>
            <a:endParaRPr lang="en-US" sz="1200" b="1" baseline="0" dirty="0">
              <a:latin typeface="Dubai" panose="020B0503030403030204" pitchFamily="34" charset="-78"/>
              <a:cs typeface="Dubai" panose="020B0503030403030204" pitchFamily="34" charset="-78"/>
            </a:endParaRPr>
          </a:p>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تمرني</a:t>
            </a:r>
            <a:r>
              <a:rPr lang="ar" sz="1200" b="0" i="0" u="none" strike="noStrike" dirty="0">
                <a:highlight>
                  <a:srgbClr val="000000">
                    <a:alpha val="0"/>
                  </a:srgbClr>
                </a:highlight>
                <a:latin typeface="Dubai" panose="020B0503030403030204" pitchFamily="34" charset="-78"/>
                <a:cs typeface="Dubai" panose="020B0503030403030204" pitchFamily="34" charset="-78"/>
              </a:rPr>
              <a:t> لمدة 30 دقيقة كل يوم للمساعدة في الحفاظ على قوة عقلك وجسمك. الرياضة تنشر مواد كيميائية جيدة في الجسم لتجعلك تشعرين بتحسن.</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على سبيل المثال:</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المشي إلى المحلات التجارية بدلاً من القيادة أو استخدام وسائل النقل العام، إذا كان ذلك ممكنًا</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النزول قبل محطة أو محطتين من مكان الوصول أو إيقاف السيارة في مكان بعيد</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القيام للحصول على شيء ما بدلاً من مطالبة شخص ما بتمريره إليك </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اللعب مع أطفالك </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البحث عن نادي لياقة بدنية أو نادي رياضي لتجربته.</a:t>
            </a:r>
          </a:p>
          <a:p>
            <a:pPr marL="465821" lvl="1" algn="r" defTabSz="931641">
              <a:defRPr/>
            </a:pPr>
            <a:endParaRPr lang="en-US"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النوم</a:t>
            </a:r>
            <a:r>
              <a:rPr lang="ar" sz="1200" b="0" i="0" u="none" strike="noStrike" dirty="0">
                <a:highlight>
                  <a:srgbClr val="000000">
                    <a:alpha val="0"/>
                  </a:srgbClr>
                </a:highlight>
                <a:latin typeface="Dubai" panose="020B0503030403030204" pitchFamily="34" charset="-78"/>
                <a:cs typeface="Dubai" panose="020B0503030403030204" pitchFamily="34" charset="-78"/>
              </a:rPr>
              <a:t> لمدة 7 إلى 8 ساعات كل ليلة لتشعري بتحسن، ولمزيد من الطاقة والتفكير بشكل أكثر وضوحًا.</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قلقة أو حزينة، فقد يكون من الصعب الحصول على قسط كافٍ من النوم.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تواجهين مشكلة في النوم:</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اذهبي إلى الفراش في نفس الوقت كل ليلة واستيقظي في نفس الوقت كل يوم</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استحمي قبل الذهاب إلى الفراش</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تناولي مشروبًا دافئًا قبل الذهاب إلى الفراش - لكن لا يحتوي على كافيين أو سكر!</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قومي ببعض تمارين التنفس العميق أو التأمل.</a:t>
            </a:r>
            <a:endParaRPr lang="en-US" sz="1200" strike="sngStrike" baseline="0" dirty="0">
              <a:latin typeface="Dubai" panose="020B0503030403030204" pitchFamily="34" charset="-78"/>
              <a:cs typeface="Dubai" panose="020B0503030403030204" pitchFamily="34" charset="-78"/>
            </a:endParaRPr>
          </a:p>
          <a:p>
            <a:pPr algn="r" rtl="1"/>
            <a:r>
              <a:rPr lang="ar" sz="1200" b="0" i="0" u="none" strike="noStrike" baseline="0" dirty="0">
                <a:highlight>
                  <a:srgbClr val="000000">
                    <a:alpha val="0"/>
                  </a:srgbClr>
                </a:highlight>
                <a:latin typeface="Dubai" panose="020B0503030403030204" pitchFamily="34" charset="-78"/>
                <a:cs typeface="Dubai" panose="020B0503030403030204" pitchFamily="34" charset="-78"/>
              </a:rPr>
              <a:t>إذا كنت لا تستطيعين النوم، انهضي وافعلي شيئًا تحبينه لمدة 30 دقيقة ثم حاولي العودة للنوم.</a:t>
            </a:r>
          </a:p>
          <a:p>
            <a:pPr algn="r"/>
            <a:endParaRPr lang="en-US" sz="1200" baseline="0" dirty="0">
              <a:latin typeface="Dubai" panose="020B0503030403030204" pitchFamily="34" charset="-78"/>
              <a:cs typeface="Dubai" panose="020B0503030403030204" pitchFamily="34" charset="-78"/>
            </a:endParaRPr>
          </a:p>
          <a:p>
            <a:pPr algn="r" rtl="1"/>
            <a:r>
              <a:rPr lang="ar" sz="1200" b="1" i="0" u="none" strike="noStrike" baseline="0" dirty="0">
                <a:highlight>
                  <a:srgbClr val="000000">
                    <a:alpha val="0"/>
                  </a:srgbClr>
                </a:highlight>
                <a:latin typeface="Dubai" panose="020B0503030403030204" pitchFamily="34" charset="-78"/>
                <a:cs typeface="Dubai" panose="020B0503030403030204" pitchFamily="34" charset="-78"/>
              </a:rPr>
              <a:t>ت ناولي</a:t>
            </a:r>
            <a:r>
              <a:rPr lang="ar" sz="1200" b="0" i="0" u="none" strike="noStrike" baseline="0" dirty="0">
                <a:highlight>
                  <a:srgbClr val="000000">
                    <a:alpha val="0"/>
                  </a:srgbClr>
                </a:highlight>
                <a:latin typeface="Dubai" panose="020B0503030403030204" pitchFamily="34" charset="-78"/>
                <a:cs typeface="Dubai" panose="020B0503030403030204" pitchFamily="34" charset="-78"/>
              </a:rPr>
              <a:t> الأطعمة الصحية للحصول على المزيد من الطاقة والشعور بالراحة. تناولي أطعمة مثل: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اللحوم والأسماك والبيض والتوفو</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الخضروات والفاكهة</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الأرز والخبز والمعكرونة والكسكسي والحبوب</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الحليب والجبن والزبادي</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الدهون الجيدة، مثل الأفوكادو وزيت الزيتون والمكسرات</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الكثير من الماء.</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يمكن أن يكون للقهوة والكولا والمشروبات التي تحتوي على الكثير من السكر تأثير سلبي على صحتك. تناولي هذه المشروبات بكميات قليلة. تجنبي الكحول والمخدرات. يمكن لطبيبك مساعدتك إذا كنت بحاجة إلى فهم آثار هذه الأشياء. </a:t>
            </a:r>
          </a:p>
          <a:p>
            <a:pPr algn="r"/>
            <a:endParaRPr lang="en-AU"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أسئلة الميسر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في وطنك: هل مارستي الرياضة أكثر؟ هل نمتي بشكل افضل؟ هل تناولتي أطعمة صحية؟</a:t>
            </a:r>
          </a:p>
          <a:p>
            <a:endParaRPr lang="en-AU"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11</a:t>
            </a:fld>
            <a:endParaRPr lang="en-AU"/>
          </a:p>
        </p:txBody>
      </p:sp>
    </p:spTree>
    <p:extLst>
      <p:ext uri="{BB962C8B-B14F-4D97-AF65-F5344CB8AC3E}">
        <p14:creationId xmlns:p14="http://schemas.microsoft.com/office/powerpoint/2010/main" val="65083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baseline="0" dirty="0">
                <a:highlight>
                  <a:srgbClr val="000000">
                    <a:alpha val="0"/>
                  </a:srgbClr>
                </a:highlight>
                <a:latin typeface="Dubai" panose="020B0503030403030204" pitchFamily="34" charset="-78"/>
                <a:cs typeface="Dubai" panose="020B0503030403030204" pitchFamily="34" charset="-78"/>
              </a:rPr>
              <a:t>إذا قمتي بنشاط ما أو انضممتي إلى مجموعة في مجتمعك المحلي، فيمكن أن يساعدك ذلك على الشعور بتحسن وإيجابية أكبر.</a:t>
            </a:r>
          </a:p>
          <a:p>
            <a:pPr algn="r" rtl="1"/>
            <a:r>
              <a:rPr lang="ar" sz="1200" b="0" i="0" u="none" strike="noStrike" baseline="0" dirty="0">
                <a:highlight>
                  <a:srgbClr val="000000">
                    <a:alpha val="0"/>
                  </a:srgbClr>
                </a:highlight>
                <a:latin typeface="Dubai" panose="020B0503030403030204" pitchFamily="34" charset="-78"/>
                <a:cs typeface="Dubai" panose="020B0503030403030204" pitchFamily="34" charset="-78"/>
              </a:rPr>
              <a:t>بامكانك ايضا:</a:t>
            </a:r>
            <a:endParaRPr lang="en-US" sz="1200" b="1" i="0" baseline="0"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تعلُّم مهارات جديدة أو تجربة شيئًا مختلفًا</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تكوين صداقات جديدة </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مساعدة الآخرين</a:t>
            </a:r>
          </a:p>
          <a:p>
            <a:pPr marL="120032" indent="-120032" algn="r" defTabSz="640171" rtl="1">
              <a:buFont typeface="Arial" panose="020B0604020202020204" pitchFamily="34" charset="0"/>
              <a:buChar char="•"/>
              <a:defRP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الاستمتاع.</a:t>
            </a:r>
          </a:p>
          <a:p>
            <a:pPr algn="r"/>
            <a:endParaRPr lang="en-US" sz="1200" b="0" i="0" strike="noStrike" baseline="0" dirty="0">
              <a:latin typeface="Dubai" panose="020B0503030403030204" pitchFamily="34" charset="-78"/>
              <a:cs typeface="Dubai" panose="020B0503030403030204" pitchFamily="34" charset="-78"/>
            </a:endParaRPr>
          </a:p>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إذا شعرتي بالتوتر أو الخوف، فابدأي ببطء:</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اطلبي من الشخص الذي يدير المجموعة شرح ما يحدث في المجموعة والعناية بك </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اذهبي إلى المجموعة واستمعي فقط - ليس عليك قول أي شيء</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جربيها، وإذا لم تعجبك، يمكنك المغادرة في أي وقت</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اطلبي من صديقة أو أحد أفراد الأسرة مرافقتك. </a:t>
            </a:r>
          </a:p>
          <a:p>
            <a:pPr algn="r" defTabSz="931641">
              <a:defRPr/>
            </a:pPr>
            <a:endParaRPr lang="en-AU" sz="1200" i="0" strike="noStrike" dirty="0">
              <a:latin typeface="Dubai" panose="020B0503030403030204" pitchFamily="34" charset="-78"/>
              <a:cs typeface="Dubai" panose="020B0503030403030204" pitchFamily="34" charset="-78"/>
            </a:endParaRPr>
          </a:p>
          <a:p>
            <a:pPr algn="r" defTabSz="931641" rtl="1">
              <a:defRP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تشمل الأماكن التي يمكنك العثور فيها على المجموعات ما يلي:</a:t>
            </a:r>
          </a:p>
          <a:p>
            <a:pPr marL="120032" indent="-120032" algn="r" defTabSz="931641" rtl="1">
              <a:buFont typeface="Arial" panose="020B0604020202020204" pitchFamily="34" charset="0"/>
              <a:buChar char="•"/>
              <a:defRP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منازل الحي</a:t>
            </a:r>
          </a:p>
          <a:p>
            <a:pPr marL="120032" indent="-120032" algn="r" defTabSz="931641" rtl="1">
              <a:buFont typeface="Arial" panose="020B0604020202020204" pitchFamily="34" charset="0"/>
              <a:buChar char="•"/>
              <a:defRP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المراكز المجتمعية</a:t>
            </a:r>
          </a:p>
          <a:p>
            <a:pPr marL="120032" indent="-120032" algn="r" defTabSz="931641" rtl="1">
              <a:buFont typeface="Arial" panose="020B0604020202020204" pitchFamily="34" charset="0"/>
              <a:buChar char="•"/>
              <a:defRP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المدارس المحلية</a:t>
            </a:r>
          </a:p>
          <a:p>
            <a:pPr marL="120032" indent="-120032" algn="r" defTabSz="931641" rtl="1">
              <a:buFont typeface="Arial" panose="020B0604020202020204" pitchFamily="34" charset="0"/>
              <a:buChar char="•"/>
              <a:defRP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النوادي والمراكز الرياضية </a:t>
            </a:r>
          </a:p>
          <a:p>
            <a:pPr marL="120032" indent="-120032" algn="r" defTabSz="931641" rtl="1">
              <a:buFont typeface="Arial" panose="020B0604020202020204" pitchFamily="34" charset="0"/>
              <a:buChar char="•"/>
              <a:defRP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المنظمات الثقافية </a:t>
            </a:r>
          </a:p>
          <a:p>
            <a:pPr marL="120032" indent="-120032" algn="r" defTabSz="931641" rtl="1">
              <a:buFont typeface="Arial" panose="020B0604020202020204" pitchFamily="34" charset="0"/>
              <a:buChar char="•"/>
              <a:defRP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المؤسسات الدينية </a:t>
            </a:r>
          </a:p>
          <a:p>
            <a:pPr marL="120032" indent="-120032" algn="r" defTabSz="931641" rtl="1">
              <a:buFont typeface="Arial" panose="020B0604020202020204" pitchFamily="34" charset="0"/>
              <a:buChar char="•"/>
              <a:defRPr/>
            </a:pPr>
            <a:r>
              <a:rPr lang="ar" sz="1200" b="0" i="0" u="none" strike="noStrike" noProof="0" dirty="0">
                <a:highlight>
                  <a:srgbClr val="000000">
                    <a:alpha val="0"/>
                  </a:srgbClr>
                </a:highlight>
                <a:latin typeface="Dubai" panose="020B0503030403030204" pitchFamily="34" charset="-78"/>
                <a:cs typeface="Dubai" panose="020B0503030403030204" pitchFamily="34" charset="-78"/>
              </a:rPr>
              <a:t>الصحيفة المحلية لديها معلومات عن المجموعات المحلية.</a:t>
            </a:r>
            <a:endParaRPr lang="en-US" sz="1200" b="0" i="0" baseline="0" dirty="0">
              <a:latin typeface="Dubai" panose="020B0503030403030204" pitchFamily="34" charset="-78"/>
              <a:cs typeface="Dubai" panose="020B0503030403030204" pitchFamily="34" charset="-78"/>
            </a:endParaRPr>
          </a:p>
          <a:p>
            <a:endParaRPr lang="en-US"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12</a:t>
            </a:fld>
            <a:endParaRPr lang="en-AU"/>
          </a:p>
        </p:txBody>
      </p:sp>
    </p:spTree>
    <p:extLst>
      <p:ext uri="{BB962C8B-B14F-4D97-AF65-F5344CB8AC3E}">
        <p14:creationId xmlns:p14="http://schemas.microsoft.com/office/powerpoint/2010/main" val="2726395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يمكن أن يكون الشعور بالسوء جزءًا طبيعيًا من الحياة. ولكن إذا لم تتوقفي عن الشعور بالسوء، فقد تكون هذه مشكلة. </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عندما تستمرين في الشعور بالقلق أو الغضب أو الخوف أو الحزن، يجب عليك زيارة الطبيب. </a:t>
            </a:r>
            <a:endParaRPr lang="en-US" sz="1200" b="1" dirty="0">
              <a:latin typeface="Dubai" panose="020B0503030403030204" pitchFamily="34" charset="-78"/>
              <a:cs typeface="Dubai" panose="020B0503030403030204" pitchFamily="34" charset="-78"/>
            </a:endParaRPr>
          </a:p>
          <a:p>
            <a:pPr algn="r"/>
            <a:endParaRPr lang="en-US" sz="1200"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ماذا سيفعل الطبيب؟</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سيطلب منك الطبيب شرح ما تشعرين به</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للطبيب إجراء فحوصات للتحقق مما إذا كنت تعانين من مرض جسدي</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اعتقد الطبيب أنك بحاجة إلى مساعدة بشأن مشاعرك السيئة، فسوف يقدم لك خيارات العلاج.</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كان لديك بطاقة مديكير، فستكون التكلفة أقل أو يمكنك زيارة الطبيب مجانًا.</a:t>
            </a:r>
            <a:endParaRPr lang="en-US" sz="1200" dirty="0">
              <a:latin typeface="Dubai" panose="020B0503030403030204" pitchFamily="34" charset="-78"/>
              <a:cs typeface="Dubai" panose="020B0503030403030204" pitchFamily="34" charset="-78"/>
            </a:endParaRPr>
          </a:p>
          <a:p>
            <a:pPr algn="r"/>
            <a:endParaRPr lang="en-US" sz="1200" b="1" dirty="0">
              <a:latin typeface="Dubai" panose="020B0503030403030204" pitchFamily="34" charset="-78"/>
              <a:cs typeface="Dubai" panose="020B0503030403030204" pitchFamily="34" charset="-78"/>
            </a:endParaRPr>
          </a:p>
          <a:p>
            <a:pPr algn="r" rtl="1"/>
            <a:r>
              <a:rPr lang="ar" sz="1200" b="1" i="0" u="none" strike="noStrike" baseline="0" dirty="0">
                <a:highlight>
                  <a:srgbClr val="000000">
                    <a:alpha val="0"/>
                  </a:srgbClr>
                </a:highlight>
                <a:latin typeface="Dubai" panose="020B0503030403030204" pitchFamily="34" charset="-78"/>
                <a:cs typeface="Dubai" panose="020B0503030403030204" pitchFamily="34" charset="-78"/>
              </a:rPr>
              <a:t>كيف يمكنك أن تجعلي الذهاب إلى الطبيب تجربة جيدة؟</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اطلبي طبيبة عند تحديد موعد</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اطلبي مترجمة عند تحديد موعد إذا كنت تفضلين التحدث بلغتك</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اصطحبي معك شخصًا داعمًا إلى الطبيب</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اكتبي ما يقوله الطبيب حتى تتذكريه لاحقًا.</a:t>
            </a:r>
            <a:endParaRPr lang="en-US" sz="1200"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13</a:t>
            </a:fld>
            <a:endParaRPr lang="en-AU"/>
          </a:p>
        </p:txBody>
      </p:sp>
    </p:spTree>
    <p:extLst>
      <p:ext uri="{BB962C8B-B14F-4D97-AF65-F5344CB8AC3E}">
        <p14:creationId xmlns:p14="http://schemas.microsoft.com/office/powerpoint/2010/main" val="310792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انت مهمة. صحتك مهمة. لا بأس في طلب المساعدة.</a:t>
            </a:r>
            <a:endParaRPr lang="en-US" sz="1200" b="1" dirty="0">
              <a:latin typeface="Dubai" panose="020B0503030403030204" pitchFamily="34" charset="-78"/>
              <a:cs typeface="Dubai" panose="020B0503030403030204" pitchFamily="34" charset="-78"/>
            </a:endParaRP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قد يكون من الصعب طلب المساعدة أو معرفة إلى أين تذهبين. قد تشعرين أيضًا بالحرج.</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لكن هناك العديد من الأشخاص الذين يمكنهم مساعدتك في العثور على الدعم الذي تحتاجيه. </a:t>
            </a:r>
            <a:endParaRPr lang="en-US" sz="1200" dirty="0">
              <a:latin typeface="Dubai" panose="020B0503030403030204" pitchFamily="34" charset="-78"/>
              <a:cs typeface="Dubai" panose="020B0503030403030204" pitchFamily="34" charset="-78"/>
            </a:endParaRPr>
          </a:p>
          <a:p>
            <a:pPr algn="r" defTabSz="931641">
              <a:defRPr/>
            </a:pPr>
            <a:endParaRPr lang="en-AU" sz="1200" b="1" dirty="0">
              <a:latin typeface="Dubai" panose="020B0503030403030204" pitchFamily="34" charset="-78"/>
              <a:cs typeface="Dubai" panose="020B0503030403030204" pitchFamily="34" charset="-78"/>
            </a:endParaRPr>
          </a:p>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من يمكنك أن تسألي؟  </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ممرضة صحة المجتمع أو أخصائية اجتماعية </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مسؤول ديني أو مجتمعي تثقين به </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فرد من العائلة أو صديقة أو جارة أو شخص تثقين به من مجتمعك</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سيعرف طبيبك ما هو متاح وجيد لك</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قد يعرف المترجمون الفوريون أيضًا الخدمات والأشخاص الذين يمكنهم مساعدتك</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مستشار - قد تحتاجين إلى خطاب إحالة من الطبيب العام.</a:t>
            </a:r>
          </a:p>
          <a:p>
            <a:pPr marL="174683" indent="-174683" algn="r" defTabSz="931641">
              <a:buFont typeface="Arial" panose="020B0604020202020204" pitchFamily="34" charset="0"/>
              <a:buChar char="•"/>
              <a:defRPr/>
            </a:pPr>
            <a:endParaRPr lang="en-AU"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في أستراليا، من الشائع للأشخاص الذين يشعرون بالسوء التحدث إلى موظفي الدعم المدربين.  </a:t>
            </a:r>
            <a:endParaRPr lang="en-US" sz="1200" b="0" i="0" u="none" strike="noStrike" dirty="0">
              <a:highlight>
                <a:srgbClr val="000000">
                  <a:alpha val="0"/>
                </a:srgbClr>
              </a:highlight>
              <a:latin typeface="Dubai" panose="020B0503030403030204" pitchFamily="34" charset="-78"/>
              <a:cs typeface="Dubai" panose="020B0503030403030204" pitchFamily="34" charset="-78"/>
            </a:endParaRPr>
          </a:p>
          <a:p>
            <a:pPr algn="r" rtl="1"/>
            <a:endParaRPr lang="en-AU" sz="1200" u="sng"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14</a:t>
            </a:fld>
            <a:endParaRPr lang="en-AU"/>
          </a:p>
        </p:txBody>
      </p:sp>
    </p:spTree>
    <p:extLst>
      <p:ext uri="{BB962C8B-B14F-4D97-AF65-F5344CB8AC3E}">
        <p14:creationId xmlns:p14="http://schemas.microsoft.com/office/powerpoint/2010/main" val="411737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قد يكون اتخاذ الخطوة الأولى للاعتناء بنفسك هو الأصعب. </a:t>
            </a:r>
          </a:p>
          <a:p>
            <a:pPr algn="r" defTabSz="931641" rtl="1">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غالبًا ما تعتني النساء بأسرهن أو بأشخاص آخرين قبل أن يعتنين بأنفسهن. </a:t>
            </a:r>
          </a:p>
          <a:p>
            <a:pPr algn="r" defTabSz="931641" rtl="1">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ولكن إذا كنت تعتني بصحتك، فأنت أيضًا تعتني بأسرتك. </a:t>
            </a:r>
          </a:p>
          <a:p>
            <a:pPr algn="r" defTabSz="931641">
              <a:defRPr/>
            </a:pPr>
            <a:endParaRPr lang="en-AU" sz="1200" dirty="0">
              <a:latin typeface="Dubai" panose="020B0503030403030204" pitchFamily="34" charset="-78"/>
              <a:cs typeface="Dubai" panose="020B0503030403030204" pitchFamily="34" charset="-78"/>
            </a:endParaRPr>
          </a:p>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يمكن للأشياء الصغيرة أن تحدث فرقًا كبيرًا - ابدأي ببطء.</a:t>
            </a:r>
            <a:endParaRPr lang="en-AU" sz="1200" dirty="0">
              <a:latin typeface="Dubai" panose="020B0503030403030204" pitchFamily="34" charset="-78"/>
              <a:cs typeface="Dubai" panose="020B0503030403030204" pitchFamily="34" charset="-78"/>
            </a:endParaRP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كنت تعتقدين أنه صعب، اطلبي من شخص ما مساعدتك. </a:t>
            </a:r>
          </a:p>
          <a:p>
            <a:pPr algn="r" defTabSz="931641">
              <a:defRPr/>
            </a:pPr>
            <a:endParaRPr lang="en-AU" sz="1200" dirty="0">
              <a:latin typeface="Dubai" panose="020B0503030403030204" pitchFamily="34" charset="-78"/>
              <a:cs typeface="Dubai" panose="020B0503030403030204" pitchFamily="34" charset="-78"/>
            </a:endParaRPr>
          </a:p>
          <a:p>
            <a:pPr algn="r" defTabSz="931641" rtl="1">
              <a:defRPr/>
            </a:pPr>
            <a:r>
              <a:rPr lang="ar" sz="1200" b="1" i="0" u="none" strike="noStrike" baseline="0" dirty="0">
                <a:highlight>
                  <a:srgbClr val="000000">
                    <a:alpha val="0"/>
                  </a:srgbClr>
                </a:highlight>
                <a:latin typeface="Dubai" panose="020B0503030403030204" pitchFamily="34" charset="-78"/>
                <a:cs typeface="Dubai" panose="020B0503030403030204" pitchFamily="34" charset="-78"/>
              </a:rPr>
              <a:t>كوني لطيفة وتحدثي إلى نفسك كما لو كنت تتحدثين إلى صديقة. </a:t>
            </a:r>
          </a:p>
          <a:p>
            <a:pPr algn="r" defTabSz="931641" rtl="1">
              <a:defRP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ماذا ستقولين لصديقة أو لطفل ليس على ما يرام؟ هل يمكنك أن تقولي هذا لنفسك؟ </a:t>
            </a:r>
          </a:p>
          <a:p>
            <a:pPr algn="r" defTabSz="931641">
              <a:defRPr/>
            </a:pPr>
            <a:endParaRPr lang="en-US" sz="1200" baseline="0" dirty="0">
              <a:latin typeface="Dubai" panose="020B0503030403030204" pitchFamily="34" charset="-78"/>
              <a:cs typeface="Dubai" panose="020B0503030403030204" pitchFamily="34" charset="-78"/>
            </a:endParaRPr>
          </a:p>
          <a:p>
            <a:pPr algn="r"/>
            <a:endParaRPr lang="en-US" baseline="0" dirty="0">
              <a:latin typeface="Dubai" panose="020B0503030403030204" pitchFamily="34" charset="-78"/>
              <a:cs typeface="Dubai" panose="020B0503030403030204" pitchFamily="34" charset="-78"/>
            </a:endParaRPr>
          </a:p>
          <a:p>
            <a:endParaRPr lang="en-US"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15</a:t>
            </a:fld>
            <a:endParaRPr lang="en-AU"/>
          </a:p>
        </p:txBody>
      </p:sp>
    </p:spTree>
    <p:extLst>
      <p:ext uri="{BB962C8B-B14F-4D97-AF65-F5344CB8AC3E}">
        <p14:creationId xmlns:p14="http://schemas.microsoft.com/office/powerpoint/2010/main" val="402674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ساعدي الآخرين الذين لا يشعرون بأنهم على ما يرام.</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غالبًا ما تواجه النساء مشكلات مماثلة في الحياة، وخاصة النساء اللاتي انتقلن إلى بلد جديد.</a:t>
            </a:r>
            <a:endParaRPr lang="en-US" sz="1200" b="0" strike="sngStrike" dirty="0">
              <a:latin typeface="Dubai" panose="020B0503030403030204" pitchFamily="34" charset="-78"/>
              <a:cs typeface="Dubai" panose="020B0503030403030204" pitchFamily="34" charset="-78"/>
            </a:endParaRP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قد تعرفين نساء لا يشعرن بالرضا أو يمررن بأوقات عصيبة.    </a:t>
            </a:r>
            <a:endParaRPr lang="en-US" sz="1200" b="1" dirty="0">
              <a:latin typeface="Dubai" panose="020B0503030403030204" pitchFamily="34" charset="-78"/>
              <a:cs typeface="Dubai" panose="020B0503030403030204" pitchFamily="34" charset="-78"/>
            </a:endParaRPr>
          </a:p>
          <a:p>
            <a:pPr algn="r"/>
            <a:endParaRPr lang="en-US" sz="1200" b="1"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اسألي عما إذا كانوا بخير.</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حتى إذا لم تتمكني من حل مشاكلهن، فأخبريهن أنك مهتمة</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شجعي الشخص على التحدث مع شخص يثق به</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اسأليهن كيف يمكنك المساعدة. على سبيل المثال، إذا كان بإمكانك الذهاب في نزهة معًا، أو قومي بزيارتهن في المنزل، أو قومي ببعض التسوق من أجلهن أو الاعتناء بأطفالهن لفترة من الوقت. </a:t>
            </a:r>
          </a:p>
          <a:p>
            <a:pPr algn="r"/>
            <a:endParaRPr lang="en-US" sz="1200" b="0" strike="sngStrike"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ملاحظة الميسر</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اطلبي من المجموعة التفكير فيما يمكنهن قوله لصديقة أو أحد أفراد العائلة يشعر بالسوء.</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16</a:t>
            </a:fld>
            <a:endParaRPr lang="en-AU"/>
          </a:p>
        </p:txBody>
      </p:sp>
    </p:spTree>
    <p:extLst>
      <p:ext uri="{BB962C8B-B14F-4D97-AF65-F5344CB8AC3E}">
        <p14:creationId xmlns:p14="http://schemas.microsoft.com/office/powerpoint/2010/main" val="297912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ملاحظة الميسر</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تقديم معلومات حول خدمات الدعم المحلية.</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18</a:t>
            </a:fld>
            <a:endParaRPr lang="en-AU"/>
          </a:p>
        </p:txBody>
      </p:sp>
    </p:spTree>
    <p:extLst>
      <p:ext uri="{BB962C8B-B14F-4D97-AF65-F5344CB8AC3E}">
        <p14:creationId xmlns:p14="http://schemas.microsoft.com/office/powerpoint/2010/main" val="164685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99E4086-1834-4CE7-A39D-6FDD710AE0E7}" type="slidenum">
              <a:rPr lang="en-AU" smtClean="0"/>
              <a:t>19</a:t>
            </a:fld>
            <a:endParaRPr lang="en-AU"/>
          </a:p>
        </p:txBody>
      </p:sp>
    </p:spTree>
    <p:extLst>
      <p:ext uri="{BB962C8B-B14F-4D97-AF65-F5344CB8AC3E}">
        <p14:creationId xmlns:p14="http://schemas.microsoft.com/office/powerpoint/2010/main" val="26866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a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جسمي My Body. صحتي My Health.</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هي مجموعة أدوات تعليمية لمساعدة المنظمات والمعلمين على تقديم المعلومات الصحية للنساء من خلفيات مهاجرة ولاجئة. كما تشجع الحوار مع النساء حول صحتهن. </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مجموعة الأدوات هي عبارة عن سلسلة موسعة من العروض التقديمية حول موضوعات صحية مهمة، مثل الحياة الصحية أو الصحة العاطفية أو انقطاع الطمث أو الصحة الجنسية.</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تفضلي بزيارة </a:t>
            </a:r>
            <a:r>
              <a:rPr lang="a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 </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للحصول على مزيد من المعلومات وقائمة بالعروض التقديمية المتوفرة باللغة الإنجليزية ولغات أخرى.</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599E4086-1834-4CE7-A39D-6FDD710AE0E7}" type="slidenum">
              <a:rPr lang="en-AU" smtClean="0"/>
              <a:t>3</a:t>
            </a:fld>
            <a:endParaRPr lang="en-AU"/>
          </a:p>
        </p:txBody>
      </p:sp>
    </p:spTree>
    <p:extLst>
      <p:ext uri="{BB962C8B-B14F-4D97-AF65-F5344CB8AC3E}">
        <p14:creationId xmlns:p14="http://schemas.microsoft.com/office/powerpoint/2010/main" val="146313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هي المشاعر؟</a:t>
            </a:r>
            <a:endParaRPr lang="en-US"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المشاعر هي الطريقة التي تستجيبين بها لما يحدث في حياتك.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على سبيل المثال، عندما تكوني بعيدة عن العائلة، يمكن أن تشعري بالحزن أو القلق. ولكن عندما ترين صديقة لم تريها منذ فترة طويلة، يمكنك أن تشعري بسعادة كبيرة. </a:t>
            </a:r>
          </a:p>
          <a:p>
            <a:pPr algn="r"/>
            <a:endParaRPr lang="en-US"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هناك مشاعر</a:t>
            </a:r>
            <a:r>
              <a:rPr lang="ar" sz="1200" b="1" i="0" u="none" strike="noStrike" dirty="0">
                <a:highlight>
                  <a:srgbClr val="000000">
                    <a:alpha val="0"/>
                  </a:srgbClr>
                </a:highlight>
                <a:latin typeface="Dubai" panose="020B0503030403030204" pitchFamily="34" charset="-78"/>
                <a:cs typeface="Dubai" panose="020B0503030403030204" pitchFamily="34" charset="-78"/>
              </a:rPr>
              <a:t>جيدة</a:t>
            </a:r>
            <a:r>
              <a:rPr lang="ar" sz="1200" b="0" i="0" u="none" strike="noStrike" dirty="0">
                <a:highlight>
                  <a:srgbClr val="000000">
                    <a:alpha val="0"/>
                  </a:srgbClr>
                </a:highlight>
                <a:latin typeface="Dubai" panose="020B0503030403030204" pitchFamily="34" charset="-78"/>
                <a:cs typeface="Dubai" panose="020B0503030403030204" pitchFamily="34" charset="-78"/>
              </a:rPr>
              <a:t> مثل: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السعادة</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الحب</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المرح</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الإثارة..</a:t>
            </a:r>
          </a:p>
          <a:p>
            <a:pPr marL="465821" lvl="1" algn="r"/>
            <a:endParaRPr lang="en-US"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هناك أيضًا مشاعر </a:t>
            </a:r>
            <a:r>
              <a:rPr lang="ar" sz="1200" b="1" i="0" u="none" strike="noStrike" dirty="0">
                <a:highlight>
                  <a:srgbClr val="000000">
                    <a:alpha val="0"/>
                  </a:srgbClr>
                </a:highlight>
                <a:latin typeface="Dubai" panose="020B0503030403030204" pitchFamily="34" charset="-78"/>
                <a:cs typeface="Dubai" panose="020B0503030403030204" pitchFamily="34" charset="-78"/>
              </a:rPr>
              <a:t>سيئة</a:t>
            </a:r>
            <a:r>
              <a:rPr lang="ar" sz="1200" b="0" i="0" u="none" strike="noStrike" dirty="0">
                <a:highlight>
                  <a:srgbClr val="000000">
                    <a:alpha val="0"/>
                  </a:srgbClr>
                </a:highlight>
                <a:latin typeface="Dubai" panose="020B0503030403030204" pitchFamily="34" charset="-78"/>
                <a:cs typeface="Dubai" panose="020B0503030403030204" pitchFamily="34" charset="-78"/>
              </a:rPr>
              <a:t>، مثل:</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الحزن</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الغضب</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الوحدة</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الخوف</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القلق. </a:t>
            </a:r>
          </a:p>
          <a:p>
            <a:pPr algn="r" rtl="1"/>
            <a:r>
              <a:rPr lang="ar-SA" sz="1200" baseline="0" dirty="0">
                <a:solidFill>
                  <a:schemeClr val="tx1"/>
                </a:solidFill>
                <a:effectLst/>
                <a:latin typeface="Dubai" panose="020B0503030403030204" pitchFamily="34" charset="-78"/>
                <a:ea typeface="Calibri" panose="020F0502020204030204" pitchFamily="34" charset="0"/>
                <a:cs typeface="Dubai" panose="020B0503030403030204" pitchFamily="34" charset="-78"/>
              </a:rPr>
              <a:t>المشاعر السيئة جزء طبيعي من الحياة. ولا بأس في أن تشعر بها أحياناً.</a:t>
            </a:r>
            <a:r>
              <a:rPr lang="en-US" sz="1200" baseline="0" dirty="0">
                <a:solidFill>
                  <a:schemeClr val="tx1"/>
                </a:solidFill>
                <a:effectLst/>
                <a:latin typeface="Dubai" panose="020B0503030403030204" pitchFamily="34" charset="-78"/>
                <a:ea typeface="Calibri" panose="020F0502020204030204" pitchFamily="34" charset="0"/>
                <a:cs typeface="Dubai" panose="020B0503030403030204" pitchFamily="34" charset="-78"/>
              </a:rPr>
              <a:t> </a:t>
            </a:r>
            <a:r>
              <a:rPr lang="ar-SA" sz="1200" baseline="0" dirty="0">
                <a:solidFill>
                  <a:schemeClr val="tx1"/>
                </a:solidFill>
                <a:effectLst/>
                <a:latin typeface="Dubai" panose="020B0503030403030204" pitchFamily="34" charset="-78"/>
                <a:ea typeface="Calibri" panose="020F0502020204030204" pitchFamily="34" charset="0"/>
                <a:cs typeface="Dubai" panose="020B0503030403030204" pitchFamily="34" charset="-78"/>
              </a:rPr>
              <a:t>نسميها سيئة في هذا العرض التقديمي لنوضح أنه ليس من اللطيف أن نشعر بها.</a:t>
            </a:r>
            <a:r>
              <a:rPr lang="en-US" sz="1200" baseline="0" dirty="0">
                <a:solidFill>
                  <a:schemeClr val="tx1"/>
                </a:solidFill>
                <a:effectLst/>
                <a:latin typeface="Dubai" panose="020B0503030403030204" pitchFamily="34" charset="-78"/>
                <a:ea typeface="Calibri" panose="020F0502020204030204" pitchFamily="34" charset="0"/>
                <a:cs typeface="Dubai" panose="020B0503030403030204" pitchFamily="34" charset="-78"/>
              </a:rPr>
              <a:t> </a:t>
            </a:r>
            <a:r>
              <a:rPr lang="ar-SA" sz="1200" baseline="0" dirty="0">
                <a:solidFill>
                  <a:schemeClr val="tx1"/>
                </a:solidFill>
                <a:effectLst/>
                <a:latin typeface="Dubai" panose="020B0503030403030204" pitchFamily="34" charset="-78"/>
                <a:ea typeface="Calibri" panose="020F0502020204030204" pitchFamily="34" charset="0"/>
                <a:cs typeface="Dubai" panose="020B0503030403030204" pitchFamily="34" charset="-78"/>
              </a:rPr>
              <a:t>إذا كانت لديك طوال الوقت أو إذا كانت لا تتركك، فقد يصبح ذلك مشكلة.</a:t>
            </a:r>
            <a:r>
              <a:rPr lang="en-US" sz="1200" baseline="0" dirty="0">
                <a:solidFill>
                  <a:schemeClr val="tx1"/>
                </a:solidFill>
                <a:effectLst/>
                <a:latin typeface="Dubai" panose="020B0503030403030204" pitchFamily="34" charset="-78"/>
                <a:ea typeface="Calibri" panose="020F0502020204030204" pitchFamily="34" charset="0"/>
                <a:cs typeface="Dubai" panose="020B0503030403030204" pitchFamily="34" charset="-78"/>
              </a:rPr>
              <a:t> </a:t>
            </a:r>
            <a:endParaRPr lang="en-US" sz="1200" baseline="0" dirty="0">
              <a:solidFill>
                <a:schemeClr val="tx1"/>
              </a:solidFill>
              <a:latin typeface="Dubai" panose="020B0503030403030204" pitchFamily="34" charset="-78"/>
              <a:cs typeface="Dubai" panose="020B0503030403030204" pitchFamily="34" charset="-78"/>
            </a:endParaRPr>
          </a:p>
          <a:p>
            <a:pPr algn="r"/>
            <a:endParaRPr lang="en-US"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هي الأشياء التي تؤثر على شعورك؟</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هناك العديد من الأشياء التي تؤثر على شعورك، مثل:</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ما حدث في الماضي</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كيف هي حياتك الان</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هل أنت بصحة جيدة</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كم مرة ترين أصدقائك وعائلتك.</a:t>
            </a:r>
          </a:p>
          <a:p>
            <a:pPr algn="r"/>
            <a:endParaRPr lang="en-US" sz="1200" dirty="0">
              <a:latin typeface="Dubai" panose="020B0503030403030204" pitchFamily="34" charset="-78"/>
              <a:cs typeface="Dubai" panose="020B0503030403030204" pitchFamily="34" charset="-78"/>
            </a:endParaRPr>
          </a:p>
          <a:p>
            <a:endParaRPr lang="en-AU" strike="noStrike"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4</a:t>
            </a:fld>
            <a:endParaRPr lang="en-AU"/>
          </a:p>
        </p:txBody>
      </p:sp>
    </p:spTree>
    <p:extLst>
      <p:ext uri="{BB962C8B-B14F-4D97-AF65-F5344CB8AC3E}">
        <p14:creationId xmlns:p14="http://schemas.microsoft.com/office/powerpoint/2010/main" val="416430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ما هي الأشياء التي يمكن أن تجعلك تشعرين بالسوء؟</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هناك العديد من الأشياء التي يمكن أن تجعلك تشعرين بالحزن أو القلق أو التوتر أو الغضب أو الخوف، مثل:  </a:t>
            </a:r>
            <a:endParaRPr lang="en-AU" sz="1200" dirty="0">
              <a:latin typeface="Dubai" panose="020B0503030403030204" pitchFamily="34" charset="-78"/>
              <a:cs typeface="Dubai" panose="020B0503030403030204" pitchFamily="34" charset="-78"/>
            </a:endParaRP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عدم معرفة بلد جديد وثقافة جديدة - كل شيء يمكن أن يبدو غريبًا ومختلفًا ويصعب فهمه</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عدم القدرة على التحدث باللغة الإنجليزية أو فهمها </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أن تكوني وحيدة</a:t>
            </a:r>
            <a:endParaRPr lang="en-AU" sz="1200" strike="sngStrike" dirty="0">
              <a:solidFill>
                <a:srgbClr val="C00000"/>
              </a:solidFill>
              <a:highlight>
                <a:srgbClr val="FF0000"/>
              </a:highlight>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عدم وجود العائلة والأصدقاء بالقرب منك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لا تملكين ما يكفي من المال</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تواجهين مشاكل في العثور على منزل</a:t>
            </a:r>
            <a:endParaRPr lang="en-AU" sz="1200" strike="sngStrike"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لا تعملين أو تواجهين مشاكل في العثور على عمل</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أن تكوني في علاقة عنيفة أو مؤذية - العنف غير مقبول في أستراليا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تجارب صعبة مررتي بها أنت وعائلتك في الماضي.</a:t>
            </a:r>
            <a:endParaRPr lang="en-US" sz="1200" b="1" dirty="0">
              <a:latin typeface="Dubai" panose="020B0503030403030204" pitchFamily="34" charset="-78"/>
              <a:cs typeface="Dubai" panose="020B0503030403030204" pitchFamily="34" charset="-78"/>
            </a:endParaRPr>
          </a:p>
          <a:p>
            <a:pPr algn="r" defTabSz="931641">
              <a:defRPr/>
            </a:pPr>
            <a:endParaRPr lang="en-US" sz="1200" dirty="0">
              <a:latin typeface="Dubai" panose="020B0503030403030204" pitchFamily="34" charset="-78"/>
              <a:cs typeface="Dubai" panose="020B0503030403030204" pitchFamily="34" charset="-78"/>
            </a:endParaRPr>
          </a:p>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تعتبر المشاعر السيئة جزءًا من الحياة، ولكن من المهم أن تلاحظيها حتى تتمكني من الاعتناء بنفسك. </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في بعض الأحيان، يمكن أن تساعدك المشاعر، مثل القلق أو الخوف أو التوتر أو الحزن، على التفكير فيما يحدث في حياتك وكيف يمكنك التعامل معه. </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عندما تشعرين بالسوء، يمكن أن يكون ذلك علامة على أن الأمور ليست على ما يرام في حياتك. </a:t>
            </a:r>
          </a:p>
          <a:p>
            <a:pPr defTabSz="931641">
              <a:defRPr/>
            </a:pPr>
            <a:endParaRPr lang="en-US" sz="7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5</a:t>
            </a:fld>
            <a:endParaRPr lang="en-AU"/>
          </a:p>
        </p:txBody>
      </p:sp>
    </p:spTree>
    <p:extLst>
      <p:ext uri="{BB962C8B-B14F-4D97-AF65-F5344CB8AC3E}">
        <p14:creationId xmlns:p14="http://schemas.microsoft.com/office/powerpoint/2010/main" val="68328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إذا لم تختف المشاعر السيئة، فقد تؤدي إلى مشاكل</a:t>
            </a:r>
            <a:r>
              <a:rPr lang="ar" sz="1200" b="0" i="0" u="none" strike="noStrike" dirty="0">
                <a:highlight>
                  <a:srgbClr val="000000">
                    <a:alpha val="0"/>
                  </a:srgbClr>
                </a:highlight>
                <a:latin typeface="Dubai" panose="020B0503030403030204" pitchFamily="34" charset="-78"/>
                <a:cs typeface="Dubai" panose="020B0503030403030204" pitchFamily="34" charset="-78"/>
              </a:rPr>
              <a:t>، مثل:</a:t>
            </a:r>
            <a:endParaRPr lang="en-AU" sz="1200"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الصداع</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آلام المعدة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ألم في الصدر  </a:t>
            </a:r>
          </a:p>
          <a:p>
            <a:pPr marL="120032" indent="-120032" algn="r" rtl="1">
              <a:buFont typeface="Arial" panose="020B0604020202020204" pitchFamily="34" charset="0"/>
              <a:buChar char="•"/>
            </a:pPr>
            <a:r>
              <a:rPr lang="ar" sz="1200" b="0" i="0" u="none" strike="noStrike" noProof="0" dirty="0">
                <a:highlight>
                  <a:srgbClr val="000000">
                    <a:alpha val="0"/>
                  </a:srgbClr>
                </a:highlight>
                <a:latin typeface="Dubai" panose="020B0503030403030204" pitchFamily="34" charset="-78"/>
                <a:cs typeface="Dubai" panose="020B0503030403030204" pitchFamily="34" charset="-78"/>
              </a:rPr>
              <a:t>إسهال أوإمساك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عدم كفاية النوم أو النوم طوال الوقت</a:t>
            </a:r>
            <a:endParaRPr lang="en-US" sz="1200"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صعوبة في تناول الطعام - القليل جدًا أو الكثير جداً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القلق والاكتئاب.</a:t>
            </a:r>
          </a:p>
          <a:p>
            <a:pPr marL="174683" indent="-174683" algn="r">
              <a:buFont typeface="Arial" panose="020B0604020202020204" pitchFamily="34" charset="0"/>
              <a:buChar char="•"/>
            </a:pPr>
            <a:endParaRPr lang="en-US" sz="120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إذا لم تتوقف هذه المشاكل، فأنت بحاجة إلى التحدث إلى الطبيب. يمكنه التحقق مما إذا كان أي شيء آخر يجعلك تشعرين بهذه الطريقة. </a:t>
            </a:r>
            <a:endParaRPr lang="en-US" sz="1200" strike="sngStrike"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6</a:t>
            </a:fld>
            <a:endParaRPr lang="en-AU"/>
          </a:p>
        </p:txBody>
      </p:sp>
    </p:spTree>
    <p:extLst>
      <p:ext uri="{BB962C8B-B14F-4D97-AF65-F5344CB8AC3E}">
        <p14:creationId xmlns:p14="http://schemas.microsoft.com/office/powerpoint/2010/main" val="40067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لا يمكنك تجنب المشاعر السيئة. يعاني كل شخص من مشاعر سيئة في بعض الأحيان. يمكن أن تكون صعبة للغاية، ولكن يمكنك تعلم كيفية التعامل معها.</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هناك أشياء يمكن أن تساعدك على تغيير المشاعر السيئة.</a:t>
            </a:r>
          </a:p>
          <a:p>
            <a:pPr algn="r"/>
            <a:endParaRPr lang="en-AU"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أسئلة الميسر للمناقشة الجماعية (إذا سمح الوقت) </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ماذا تفعلين عندما لا تشعرين بشعور جيد؟</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ما الأشياء التي تجعلك تشعرين بتحسن عندما تشعرين بالسوء؟</a:t>
            </a:r>
            <a:endParaRPr lang="en-AU" i="0" dirty="0">
              <a:latin typeface="Dubai" panose="020B0503030403030204" pitchFamily="34" charset="-78"/>
              <a:cs typeface="Dubai" panose="020B0503030403030204" pitchFamily="34" charset="-78"/>
            </a:endParaRPr>
          </a:p>
          <a:p>
            <a:pPr defTabSz="931641">
              <a:defRPr/>
            </a:pPr>
            <a:endParaRPr lang="en-US"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7</a:t>
            </a:fld>
            <a:endParaRPr lang="en-AU"/>
          </a:p>
        </p:txBody>
      </p:sp>
    </p:spTree>
    <p:extLst>
      <p:ext uri="{BB962C8B-B14F-4D97-AF65-F5344CB8AC3E}">
        <p14:creationId xmlns:p14="http://schemas.microsoft.com/office/powerpoint/2010/main" val="409503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إذا تحدثتي إلى شخص ما عندما تشعرين بالسوء، فقد يجعلك ذلك تشعرين بتحسن.</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علم الناس أنك تشعرين بالسوء، فيمكنهم مساعدتك.</a:t>
            </a: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يمكن أن يساعدك التحدث إلى شخص تثقين به في:</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فهم المشكلة أو إيجاد حل</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رؤية الموقف بشكل أكثر وضوحًا أو بطريقة مختلفة</a:t>
            </a:r>
          </a:p>
          <a:p>
            <a:pPr marL="120032" indent="-120032" algn="r" defTabSz="931641" rtl="1">
              <a:buFont typeface="Arial" panose="020B0604020202020204" pitchFamily="34" charset="0"/>
              <a:buChar char="•"/>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الشعور بوحدة أقل.</a:t>
            </a:r>
          </a:p>
          <a:p>
            <a:pPr algn="r" defTabSz="931641">
              <a:defRPr/>
            </a:pPr>
            <a:endParaRPr lang="en-AU" sz="1200" b="0" u="none" dirty="0">
              <a:latin typeface="Dubai" panose="020B0503030403030204" pitchFamily="34" charset="-78"/>
              <a:cs typeface="Dubai" panose="020B0503030403030204" pitchFamily="34" charset="-78"/>
            </a:endParaRPr>
          </a:p>
          <a:p>
            <a:pPr algn="r" defTabSz="931641" rtl="1">
              <a:defRPr/>
            </a:pPr>
            <a:r>
              <a:rPr lang="ar" sz="1200" b="0" i="0" u="none" strike="noStrike" dirty="0">
                <a:highlight>
                  <a:srgbClr val="000000">
                    <a:alpha val="0"/>
                  </a:srgbClr>
                </a:highlight>
                <a:latin typeface="Dubai" panose="020B0503030403030204" pitchFamily="34" charset="-78"/>
                <a:cs typeface="Dubai" panose="020B0503030403030204" pitchFamily="34" charset="-78"/>
              </a:rPr>
              <a:t>إذا لم تتحدثي إلى أي شخص عندما تشعرين بالسوء، فقد تسوء الأمور.</a:t>
            </a:r>
          </a:p>
          <a:p>
            <a:pPr algn="r" defTabSz="931641">
              <a:defRPr/>
            </a:pPr>
            <a:endParaRPr lang="en-AU" sz="1200" b="0" dirty="0">
              <a:latin typeface="Dubai" panose="020B0503030403030204" pitchFamily="34" charset="-78"/>
              <a:cs typeface="Dubai" panose="020B0503030403030204" pitchFamily="34" charset="-78"/>
            </a:endParaRPr>
          </a:p>
          <a:p>
            <a:pPr algn="r" defTabSz="931641" rtl="1">
              <a:defRPr/>
            </a:pPr>
            <a:r>
              <a:rPr lang="ar" sz="1200" b="1" i="0" u="none" strike="noStrike" dirty="0">
                <a:highlight>
                  <a:srgbClr val="000000">
                    <a:alpha val="0"/>
                  </a:srgbClr>
                </a:highlight>
                <a:latin typeface="Dubai" panose="020B0503030403030204" pitchFamily="34" charset="-78"/>
                <a:cs typeface="Dubai" panose="020B0503030403030204" pitchFamily="34" charset="-78"/>
              </a:rPr>
              <a:t>ما الذي قد يمنعك من الحديث عن الشعور بالسوء؟</a:t>
            </a:r>
            <a:endParaRPr lang="en-US" sz="1200" b="1" dirty="0">
              <a:latin typeface="Dubai" panose="020B0503030403030204" pitchFamily="34" charset="-78"/>
              <a:cs typeface="Dubai" panose="020B0503030403030204" pitchFamily="34" charset="-78"/>
            </a:endParaRPr>
          </a:p>
          <a:p>
            <a:pPr marL="171450" indent="-171450" algn="r" defTabSz="931641" rtl="1">
              <a:buFont typeface="Arial" panose="020B0604020202020204" pitchFamily="34" charset="0"/>
              <a:buChar char="•"/>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قد تجدين صعوبة في التحدث عن مشاعرك السيئة. ولكن إذا لم تتحدثي عن المشكلة، فمن الصعب أن تتحسني.</a:t>
            </a:r>
          </a:p>
          <a:p>
            <a:pPr marL="171450" indent="-171450" algn="r" defTabSz="931641" rtl="1">
              <a:buFont typeface="Arial" panose="020B0604020202020204" pitchFamily="34" charset="0"/>
              <a:buChar char="•"/>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قد تعتقدين أن الحديث عن الأشياء لن يساعدك. لكن التحدث يمكن أن يكون مفيدًا جدًا إذا تحدثتي إلى الشخص المناسب. </a:t>
            </a:r>
          </a:p>
          <a:p>
            <a:pPr marL="171450" indent="-171450" algn="r" defTabSz="931641" rtl="1">
              <a:buFont typeface="Arial" panose="020B0604020202020204" pitchFamily="34" charset="0"/>
              <a:buChar char="•"/>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قد تجدين أنه من المحرج أو المخجل التحدث عن حياتك ومخاوفك. لكن العديد من الأشخاص يواجهون صعوبات مماثلة، لذا فأنت لست وحدك.</a:t>
            </a:r>
            <a:endParaRPr lang="en-US" sz="120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8</a:t>
            </a:fld>
            <a:endParaRPr lang="en-AU"/>
          </a:p>
        </p:txBody>
      </p:sp>
    </p:spTree>
    <p:extLst>
      <p:ext uri="{BB962C8B-B14F-4D97-AF65-F5344CB8AC3E}">
        <p14:creationId xmlns:p14="http://schemas.microsoft.com/office/powerpoint/2010/main" val="41687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عندما يشعر الناس بالسوء، يمكنهم التوقف عن التحدث إلى العائلة والأصدقاء، مما قد يزيد الأمور سوءًا.</a:t>
            </a: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التحدث إلى الأشخاص الذين تثقين بهم حول مخاوفك قد يجعلك تشعرين بتحسن.</a:t>
            </a:r>
          </a:p>
          <a:p>
            <a:pPr algn="r"/>
            <a:endParaRPr lang="en-US" sz="1200" b="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ابقي على اتصال مع عائلتك وأصدقائك.</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اطلبي من صديقة أن تأتي إلى منزلك أو تقابلا في المقهى.</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اذهبي في نزهة مع العائلة أو صديقة أو جارة بالقرب من منزلك.</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استخدمي وسائل التواصل الاجتماعي، مثل Skype أو Facebook أو WhatsApp، للتحدث مع أصدقائك وعائلتك.</a:t>
            </a:r>
          </a:p>
          <a:p>
            <a:endParaRPr lang="en-US"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9</a:t>
            </a:fld>
            <a:endParaRPr lang="en-AU"/>
          </a:p>
        </p:txBody>
      </p:sp>
    </p:spTree>
    <p:extLst>
      <p:ext uri="{BB962C8B-B14F-4D97-AF65-F5344CB8AC3E}">
        <p14:creationId xmlns:p14="http://schemas.microsoft.com/office/powerpoint/2010/main" val="416249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تذكري الأشياء التي كنت تحبي فعلها في الماضي والتي كانت تجعلك سعيدة. ابدأي في ممارستها مرة أخرى. </a:t>
            </a:r>
          </a:p>
          <a:p>
            <a:pPr algn="r"/>
            <a:endParaRPr lang="en-AU" sz="1200" b="0" dirty="0">
              <a:latin typeface="Dubai" panose="020B0503030403030204" pitchFamily="34" charset="-78"/>
              <a:cs typeface="Dubai" panose="020B0503030403030204" pitchFamily="34" charset="-78"/>
            </a:endParaRP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أمثلة على الأشياء التي يمكنك القيام بها:</a:t>
            </a:r>
            <a:endParaRPr lang="en-US" sz="1200" b="0" dirty="0">
              <a:latin typeface="Dubai" panose="020B0503030403030204" pitchFamily="34" charset="-78"/>
              <a:cs typeface="Dubai" panose="020B0503030403030204" pitchFamily="34" charset="-78"/>
            </a:endParaRP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زيارة الأسواق المحلية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العثور على مجموعة من النساء من بلدك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ممارسة رياضة التاي تشي أو اليوغا</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الخياطة أو القيام بمشاريع حرفية</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أعملي في الحديقة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ركوب دراجة </a:t>
            </a:r>
          </a:p>
          <a:p>
            <a:pPr marL="120032" indent="-120032" algn="r" rtl="1">
              <a:buFont typeface="Arial" panose="020B0604020202020204" pitchFamily="34" charset="0"/>
              <a:buChar char="•"/>
            </a:pPr>
            <a:r>
              <a:rPr lang="ar" sz="1200" b="0" i="0" u="none" strike="noStrike" dirty="0">
                <a:highlight>
                  <a:srgbClr val="000000">
                    <a:alpha val="0"/>
                  </a:srgbClr>
                </a:highlight>
                <a:latin typeface="Dubai" panose="020B0503030403030204" pitchFamily="34" charset="-78"/>
                <a:cs typeface="Dubai" panose="020B0503030403030204" pitchFamily="34" charset="-78"/>
              </a:rPr>
              <a:t>التأمل أو الصلاة </a:t>
            </a:r>
          </a:p>
          <a:p>
            <a:pPr marL="120032" indent="-120032" algn="r" rtl="1">
              <a:buFont typeface="Arial" panose="020B0604020202020204" pitchFamily="34" charset="0"/>
              <a:buChar char="•"/>
            </a:pPr>
            <a:r>
              <a:rPr lang="ar" sz="1200" b="0" i="0" u="none" strike="noStrike" baseline="0" dirty="0">
                <a:highlight>
                  <a:srgbClr val="000000">
                    <a:alpha val="0"/>
                  </a:srgbClr>
                </a:highlight>
                <a:latin typeface="Dubai" panose="020B0503030403030204" pitchFamily="34" charset="-78"/>
                <a:cs typeface="Dubai" panose="020B0503030403030204" pitchFamily="34" charset="-78"/>
              </a:rPr>
              <a:t>الاجتماع مع الناس في أيام خاصة.</a:t>
            </a:r>
            <a:endParaRPr lang="en-US" sz="1200" dirty="0">
              <a:latin typeface="Dubai" panose="020B0503030403030204" pitchFamily="34" charset="-78"/>
              <a:cs typeface="Dubai" panose="020B0503030403030204" pitchFamily="34" charset="-78"/>
            </a:endParaRPr>
          </a:p>
          <a:p>
            <a:pPr algn="r"/>
            <a:endParaRPr lang="en-US" sz="1200" dirty="0">
              <a:latin typeface="Dubai" panose="020B0503030403030204" pitchFamily="34" charset="-78"/>
              <a:cs typeface="Dubai" panose="020B0503030403030204" pitchFamily="34" charset="-78"/>
            </a:endParaRPr>
          </a:p>
          <a:p>
            <a:pPr algn="r" rtl="1"/>
            <a:r>
              <a:rPr lang="ar" sz="1200" b="1" i="0" u="none" strike="noStrike" dirty="0">
                <a:highlight>
                  <a:srgbClr val="000000">
                    <a:alpha val="0"/>
                  </a:srgbClr>
                </a:highlight>
                <a:latin typeface="Dubai" panose="020B0503030403030204" pitchFamily="34" charset="-78"/>
                <a:cs typeface="Dubai" panose="020B0503030403030204" pitchFamily="34" charset="-78"/>
              </a:rPr>
              <a:t>ملاحظة الميسر</a:t>
            </a:r>
          </a:p>
          <a:p>
            <a:pPr algn="r" rtl="1"/>
            <a:r>
              <a:rPr lang="ar" sz="1200" b="0" i="0" u="none" strike="noStrike" dirty="0">
                <a:highlight>
                  <a:srgbClr val="000000">
                    <a:alpha val="0"/>
                  </a:srgbClr>
                </a:highlight>
                <a:latin typeface="Dubai" panose="020B0503030403030204" pitchFamily="34" charset="-78"/>
                <a:cs typeface="Dubai" panose="020B0503030403030204" pitchFamily="34" charset="-78"/>
              </a:rPr>
              <a:t>قد ترغبن في بدء هذه المناقشة من خلال مشاركة المجموعة مثالاً عما فعلتيه في الماضي أو تفعليه الآن مما يساعدك على الشعور بالرضا.</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599E4086-1834-4CE7-A39D-6FDD710AE0E7}" type="slidenum">
              <a:rPr lang="en-AU" smtClean="0"/>
              <a:t>10</a:t>
            </a:fld>
            <a:endParaRPr lang="en-AU"/>
          </a:p>
        </p:txBody>
      </p:sp>
    </p:spTree>
    <p:extLst>
      <p:ext uri="{BB962C8B-B14F-4D97-AF65-F5344CB8AC3E}">
        <p14:creationId xmlns:p14="http://schemas.microsoft.com/office/powerpoint/2010/main" val="367035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BBF9-288D-D7AA-324D-91A8B4630EE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7E5D707-6061-6086-4D57-236908CF27E0}"/>
              </a:ext>
            </a:extLst>
          </p:cNvPr>
          <p:cNvSpPr>
            <a:spLocks noGrp="1"/>
          </p:cNvSpPr>
          <p:nvPr>
            <p:ph type="dt" sz="half" idx="10"/>
          </p:nvPr>
        </p:nvSpPr>
        <p:spPr/>
        <p:txBody>
          <a:bodyPr/>
          <a:lstStyle/>
          <a:p>
            <a:fld id="{D9B4C2E2-D788-4F7A-830A-5824481981FA}" type="datetimeFigureOut">
              <a:rPr lang="en-AU" smtClean="0"/>
              <a:t>23/09/2024</a:t>
            </a:fld>
            <a:endParaRPr lang="en-AU"/>
          </a:p>
        </p:txBody>
      </p:sp>
      <p:sp>
        <p:nvSpPr>
          <p:cNvPr id="4" name="Footer Placeholder 3">
            <a:extLst>
              <a:ext uri="{FF2B5EF4-FFF2-40B4-BE49-F238E27FC236}">
                <a16:creationId xmlns:a16="http://schemas.microsoft.com/office/drawing/2014/main" id="{D836BF5C-BBB0-4BC4-F2F9-60FEC8D4B42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4972EDF-6527-FB84-CC81-0F116F2775AB}"/>
              </a:ext>
            </a:extLst>
          </p:cNvPr>
          <p:cNvSpPr>
            <a:spLocks noGrp="1"/>
          </p:cNvSpPr>
          <p:nvPr>
            <p:ph type="sldNum" sz="quarter" idx="12"/>
          </p:nvPr>
        </p:nvSpPr>
        <p:spPr/>
        <p:txBody>
          <a:bodyPr/>
          <a:lstStyle/>
          <a:p>
            <a:fld id="{0B95393A-B048-41F1-B23E-A394B35CB754}" type="slidenum">
              <a:rPr lang="en-AU" smtClean="0"/>
              <a:t>‹#›</a:t>
            </a:fld>
            <a:endParaRPr lang="en-AU"/>
          </a:p>
        </p:txBody>
      </p:sp>
    </p:spTree>
    <p:extLst>
      <p:ext uri="{BB962C8B-B14F-4D97-AF65-F5344CB8AC3E}">
        <p14:creationId xmlns:p14="http://schemas.microsoft.com/office/powerpoint/2010/main" val="32025529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E1790-F2F7-E2F8-AAD5-ED97DF18D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D0C9664-4019-AE0F-93AE-3724EC2E30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EFDD6DB-1600-388B-BD19-E782A2D6F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B4C2E2-D788-4F7A-830A-5824481981FA}" type="datetimeFigureOut">
              <a:rPr lang="en-AU" smtClean="0"/>
              <a:t>23/09/2024</a:t>
            </a:fld>
            <a:endParaRPr lang="en-AU"/>
          </a:p>
        </p:txBody>
      </p:sp>
      <p:sp>
        <p:nvSpPr>
          <p:cNvPr id="5" name="Footer Placeholder 4">
            <a:extLst>
              <a:ext uri="{FF2B5EF4-FFF2-40B4-BE49-F238E27FC236}">
                <a16:creationId xmlns:a16="http://schemas.microsoft.com/office/drawing/2014/main" id="{9C01BF54-AF9D-2318-94FB-34270620A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E39C86F-2351-CB14-10CC-055E01205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95393A-B048-41F1-B23E-A394B35CB754}" type="slidenum">
              <a:rPr lang="en-AU" smtClean="0"/>
              <a:t>‹#›</a:t>
            </a:fld>
            <a:endParaRPr lang="en-AU"/>
          </a:p>
        </p:txBody>
      </p:sp>
    </p:spTree>
    <p:extLst>
      <p:ext uri="{BB962C8B-B14F-4D97-AF65-F5344CB8AC3E}">
        <p14:creationId xmlns:p14="http://schemas.microsoft.com/office/powerpoint/2010/main" val="306703312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6A6797-54EB-FD27-7E82-6A85B3B33D68}"/>
              </a:ext>
            </a:extLst>
          </p:cNvPr>
          <p:cNvSpPr>
            <a:spLocks noGrp="1"/>
          </p:cNvSpPr>
          <p:nvPr>
            <p:ph type="title"/>
          </p:nvPr>
        </p:nvSpPr>
        <p:spPr/>
        <p:txBody>
          <a:bodyPr/>
          <a:lstStyle/>
          <a:p>
            <a:pPr algn="r"/>
            <a:r>
              <a:rPr lang="ar" sz="4800" b="1" i="0" u="none" strike="noStrike">
                <a:highlight>
                  <a:srgbClr val="000000">
                    <a:alpha val="0"/>
                  </a:srgbClr>
                </a:highlight>
                <a:latin typeface="Dubai" panose="020B0503030403030204" pitchFamily="34" charset="-78"/>
                <a:cs typeface="Dubai" panose="020B0503030403030204" pitchFamily="34" charset="-78"/>
              </a:rPr>
              <a:t>الشعور بصحة جيدة</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514BA8D-F615-B5ED-D9CD-BFD6B442882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80297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34ADA0-B365-E727-BA33-80CB7E02512B}"/>
              </a:ext>
            </a:extLst>
          </p:cNvPr>
          <p:cNvSpPr>
            <a:spLocks noGrp="1"/>
          </p:cNvSpPr>
          <p:nvPr>
            <p:ph type="title"/>
          </p:nvPr>
        </p:nvSpPr>
        <p:spPr/>
        <p:txBody>
          <a:bodyPr>
            <a:normAutofit fontScale="90000"/>
          </a:bodyPr>
          <a:lstStyle/>
          <a:p>
            <a:pPr rtl="1">
              <a:lnSpc>
                <a:spcPct val="100000"/>
              </a:lnSpc>
            </a:pPr>
            <a:br>
              <a:rPr lang="ar" sz="44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3. ما يمكنكِ فعله</a:t>
            </a:r>
            <a:r>
              <a:rPr lang="it-IT" sz="4000" b="0" i="0" u="none" strike="noStrike">
                <a:highlight>
                  <a:srgbClr val="000000">
                    <a:alpha val="0"/>
                  </a:srgbClr>
                </a:highlight>
                <a:latin typeface="Dubai" panose="020B0503030403030204" pitchFamily="34" charset="-78"/>
                <a:cs typeface="Dubai" panose="020B0503030403030204" pitchFamily="34" charset="-78"/>
              </a:rPr>
              <a:t> </a:t>
            </a:r>
            <a:r>
              <a:rPr lang="ar" sz="4000" b="0" i="0" u="none" strike="noStrike">
                <a:highlight>
                  <a:srgbClr val="000000">
                    <a:alpha val="0"/>
                  </a:srgbClr>
                </a:highlight>
                <a:latin typeface="Dubai" panose="020B0503030403030204" pitchFamily="34" charset="-78"/>
                <a:cs typeface="Dubai" panose="020B0503030403030204" pitchFamily="34" charset="-78"/>
              </a:rPr>
              <a:t>... </a:t>
            </a:r>
            <a:br>
              <a:rPr lang="ar" sz="4000" b="0" i="0" u="none" strike="noStrike">
                <a:highlight>
                  <a:srgbClr val="000000">
                    <a:alpha val="0"/>
                  </a:srgbClr>
                </a:highlight>
                <a:latin typeface="Dubai" panose="020B0503030403030204" pitchFamily="34" charset="-78"/>
                <a:cs typeface="Dubai" panose="020B0503030403030204" pitchFamily="34" charset="-78"/>
              </a:rPr>
            </a:br>
            <a:br>
              <a:rPr lang="ar" sz="24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تذكري الأشياء التي كانت ممتعة في السابق وابدأي في فعلها مرة أخرى.</a:t>
            </a:r>
            <a:br>
              <a:rPr lang="ar" sz="4400" b="0" i="0" u="none" strike="noStrike">
                <a:highlight>
                  <a:srgbClr val="000000">
                    <a:alpha val="0"/>
                  </a:srgbClr>
                </a:highlight>
                <a:latin typeface="Dubai" panose="020B0503030403030204" pitchFamily="34" charset="-78"/>
                <a:cs typeface="Dubai" panose="020B0503030403030204" pitchFamily="34" charset="-78"/>
              </a:rPr>
            </a:br>
            <a:endParaRPr lang="en-US"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DF265EE-CEF8-E4D9-0221-C1B84ED2A1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1140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AD690C-2191-83BC-8684-1A1C604AF34A}"/>
              </a:ext>
            </a:extLst>
          </p:cNvPr>
          <p:cNvSpPr>
            <a:spLocks noGrp="1"/>
          </p:cNvSpPr>
          <p:nvPr>
            <p:ph type="title"/>
          </p:nvPr>
        </p:nvSpPr>
        <p:spPr/>
        <p:txBody>
          <a:bodyPr>
            <a:normAutofit fontScale="90000"/>
          </a:bodyPr>
          <a:lstStyle/>
          <a:p>
            <a:pP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4. ما يمكنكِ القيام به ...</a:t>
            </a:r>
            <a:br>
              <a:rPr lang="ar" sz="4000" b="0" i="0" u="none" strike="noStrike">
                <a:highlight>
                  <a:srgbClr val="000000">
                    <a:alpha val="0"/>
                  </a:srgbClr>
                </a:highlight>
                <a:latin typeface="Dubai" panose="020B0503030403030204" pitchFamily="34" charset="-78"/>
                <a:cs typeface="Dubai" panose="020B0503030403030204" pitchFamily="34" charset="-78"/>
              </a:rPr>
            </a:br>
            <a:br>
              <a:rPr lang="ar" sz="24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ممارسة الرياضة، وتناول الطعام بشكل جيد</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والحصول على قسط </a:t>
            </a:r>
            <a:br>
              <a:rPr lang="en-PH"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كاف من النوم.</a:t>
            </a:r>
            <a:endParaRPr lang="en-AU" sz="4000" strike="sngStrike"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F6F14BF-FC5C-76BF-B5B8-CDFFD800DF7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8841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5006AB-F35B-4FC5-60D6-0A541237B4DD}"/>
              </a:ext>
            </a:extLst>
          </p:cNvPr>
          <p:cNvSpPr>
            <a:spLocks noGrp="1"/>
          </p:cNvSpPr>
          <p:nvPr>
            <p:ph type="title"/>
          </p:nvPr>
        </p:nvSpPr>
        <p:spPr/>
        <p:txBody>
          <a:bodyPr>
            <a:normAutofit fontScale="90000"/>
          </a:bodyPr>
          <a:lstStyle/>
          <a:p>
            <a:pP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5. ما يمكنكِ القيام به ...</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2400" b="0" i="0" u="none" strike="noStrike">
                <a:highlight>
                  <a:srgbClr val="000000">
                    <a:alpha val="0"/>
                  </a:srgbClr>
                </a:highlight>
                <a:latin typeface="Dubai" panose="020B0503030403030204" pitchFamily="34" charset="-78"/>
                <a:cs typeface="Dubai" panose="020B0503030403030204" pitchFamily="34" charset="-78"/>
              </a:rPr>
              <a:t> </a:t>
            </a:r>
            <a:br>
              <a:rPr lang="ar" sz="24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قومي بنشاط</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في مجتمعك المحلي. </a:t>
            </a:r>
            <a:endParaRPr lang="en-US" sz="32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CA01724-0EE6-20C7-D43B-8DA1EC71D1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0076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CC102A-42D9-822F-B120-3A2774FAF58A}"/>
              </a:ext>
            </a:extLst>
          </p:cNvPr>
          <p:cNvSpPr>
            <a:spLocks noGrp="1"/>
          </p:cNvSpPr>
          <p:nvPr>
            <p:ph type="title"/>
          </p:nvPr>
        </p:nvSpPr>
        <p:spPr/>
        <p:txBody>
          <a:bodyPr>
            <a:normAutofit fontScale="90000"/>
          </a:bodyPr>
          <a:lstStyle/>
          <a:p>
            <a:pP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إذا كنتِ لا تزالين تشعرين بالسوء،</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فاطلبي من طبيبك </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المساعدة.</a:t>
            </a:r>
            <a:endParaRPr lang="en-US" sz="32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24AA49A-8F36-57F9-F6D2-9CD4517EB3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796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E6B6E4-4D4A-E0F8-B080-C8D93A8BA7E0}"/>
              </a:ext>
            </a:extLst>
          </p:cNvPr>
          <p:cNvSpPr>
            <a:spLocks noGrp="1"/>
          </p:cNvSpPr>
          <p:nvPr>
            <p:ph type="title"/>
          </p:nvPr>
        </p:nvSpPr>
        <p:spPr/>
        <p:txBody>
          <a:bodyPr>
            <a:normAutofit fontScale="90000"/>
          </a:bodyPr>
          <a:lstStyle/>
          <a:p>
            <a:pP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العناية بصحتك مهمة.</a:t>
            </a:r>
            <a:br>
              <a:rPr lang="ar" sz="4000" b="0" i="0" u="none" strike="noStrike">
                <a:highlight>
                  <a:srgbClr val="000000">
                    <a:alpha val="0"/>
                  </a:srgbClr>
                </a:highlight>
                <a:latin typeface="Dubai" panose="020B0503030403030204" pitchFamily="34" charset="-78"/>
                <a:cs typeface="Dubai" panose="020B0503030403030204" pitchFamily="34" charset="-78"/>
              </a:rPr>
            </a:b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هناك العديد من الأشخاص الذين يمكنهم</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مساعدتك على الشعور بالتحسن.</a:t>
            </a:r>
            <a:endParaRPr lang="en-US"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82A2E8B-96AE-544E-59EA-9EAADB8C80C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632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826F29-868D-73DD-D161-EE246D4574F0}"/>
              </a:ext>
            </a:extLst>
          </p:cNvPr>
          <p:cNvSpPr>
            <a:spLocks noGrp="1"/>
          </p:cNvSpPr>
          <p:nvPr>
            <p:ph type="title"/>
          </p:nvPr>
        </p:nvSpPr>
        <p:spPr/>
        <p:txBody>
          <a:bodyPr/>
          <a:lstStyle/>
          <a:p>
            <a:pP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اتخاذ الخطوة الأولى </a:t>
            </a:r>
            <a:br>
              <a:rPr lang="en-PH"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هو الأصعب.</a:t>
            </a:r>
            <a:endParaRPr lang="a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98F1A5C-49BA-4BA8-FB87-36CDEA6B4B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72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2CC78A-594C-39A2-4D72-1C9869AF2959}"/>
              </a:ext>
            </a:extLst>
          </p:cNvPr>
          <p:cNvSpPr>
            <a:spLocks noGrp="1"/>
          </p:cNvSpPr>
          <p:nvPr>
            <p:ph type="title"/>
          </p:nvPr>
        </p:nvSpPr>
        <p:spPr/>
        <p:txBody>
          <a:bodyPr>
            <a:normAutofit fontScale="90000"/>
          </a:bodyPr>
          <a:lstStyle/>
          <a:p>
            <a:pP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إذا شعر أصدقاؤك</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وعائلتك بالسوء،</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فيمكنك مساعدتهم. </a:t>
            </a:r>
            <a:endParaRPr lang="a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A4791AD-006E-C556-7748-D8D0D29662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290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F1CE43-38A3-81A8-8EEE-AAE8C23CDC65}"/>
              </a:ext>
            </a:extLst>
          </p:cNvPr>
          <p:cNvSpPr>
            <a:spLocks noGrp="1"/>
          </p:cNvSpPr>
          <p:nvPr>
            <p:ph type="title"/>
          </p:nvPr>
        </p:nvSpPr>
        <p:spPr/>
        <p:txBody>
          <a:bodyPr/>
          <a:lstStyle/>
          <a:p>
            <a:pPr algn="r" rtl="1"/>
            <a:r>
              <a:rPr lang="ar" sz="4400" b="1" i="0" u="none" strike="noStrike">
                <a:highlight>
                  <a:srgbClr val="000000">
                    <a:alpha val="0"/>
                  </a:srgbClr>
                </a:highlight>
                <a:latin typeface="Dubai" panose="020B0503030403030204" pitchFamily="34" charset="-78"/>
                <a:cs typeface="Dubai" panose="020B0503030403030204" pitchFamily="34" charset="-78"/>
              </a:rPr>
              <a:t>تذكري</a:t>
            </a:r>
            <a:r>
              <a:rPr lang="ar" sz="4400" b="1" i="0" u="none" strike="noStrike">
                <a:solidFill>
                  <a:srgbClr val="000000"/>
                </a:solidFill>
                <a:highlight>
                  <a:srgbClr val="000000">
                    <a:alpha val="0"/>
                  </a:srgbClr>
                </a:highlight>
                <a:latin typeface="Dubai" panose="020B0503030403030204" pitchFamily="34" charset="-78"/>
                <a:cs typeface="Dubai" panose="020B0503030403030204" pitchFamily="34" charset="-78"/>
              </a:rPr>
              <a:t>...</a:t>
            </a:r>
            <a:endParaRPr lang="a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8557ECB-3079-0E01-AD28-5986AAFD50E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5841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168D89-CD16-7978-203C-63C4E9F6F01B}"/>
              </a:ext>
            </a:extLst>
          </p:cNvPr>
          <p:cNvSpPr>
            <a:spLocks noGrp="1"/>
          </p:cNvSpPr>
          <p:nvPr>
            <p:ph type="title"/>
          </p:nvPr>
        </p:nvSpPr>
        <p:spPr/>
        <p:txBody>
          <a:bodyPr/>
          <a:lstStyle/>
          <a:p>
            <a:pPr algn="r" rtl="1"/>
            <a:r>
              <a:rPr lang="ar" sz="4400" b="0" i="0" u="none" strike="noStrike">
                <a:highlight>
                  <a:srgbClr val="000000">
                    <a:alpha val="0"/>
                  </a:srgbClr>
                </a:highlight>
                <a:latin typeface="Dubai" panose="020B0503030403030204" pitchFamily="34" charset="-78"/>
                <a:cs typeface="Dubai" panose="020B0503030403030204" pitchFamily="34" charset="-78"/>
              </a:rPr>
              <a:t>خدمات الدعم المحلية </a:t>
            </a:r>
            <a:endParaRPr lang="a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B0C2D5B-DEB8-8E78-8EC5-0F4148E976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449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226A8E-8A92-35B6-EB83-6BCAFAD3BABB}"/>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92073B3A-13A9-7252-7EB2-F30655632F5F}"/>
              </a:ext>
            </a:extLst>
          </p:cNvPr>
          <p:cNvPicPr>
            <a:picLocks noChangeAspect="1"/>
          </p:cNvPicPr>
          <p:nvPr/>
        </p:nvPicPr>
        <p:blipFill>
          <a:blip r:embed="rId3"/>
          <a:stretch>
            <a:fillRect/>
          </a:stretch>
        </p:blipFill>
        <p:spPr>
          <a:xfrm>
            <a:off x="-528" y="-1"/>
            <a:ext cx="12192528" cy="6858297"/>
          </a:xfrm>
          <a:prstGeom prst="rect">
            <a:avLst/>
          </a:prstGeom>
        </p:spPr>
      </p:pic>
    </p:spTree>
    <p:extLst>
      <p:ext uri="{BB962C8B-B14F-4D97-AF65-F5344CB8AC3E}">
        <p14:creationId xmlns:p14="http://schemas.microsoft.com/office/powerpoint/2010/main" val="403825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F9AFB1-B118-F6FC-4CED-CF3A5533739D}"/>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A54CC18C-7EAB-EC18-18F2-8AC5AE7946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781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971D19-A9DF-F177-DD7C-061F2DA99A01}"/>
              </a:ext>
            </a:extLst>
          </p:cNvPr>
          <p:cNvSpPr>
            <a:spLocks noGrp="1"/>
          </p:cNvSpPr>
          <p:nvPr>
            <p:ph type="title"/>
          </p:nvPr>
        </p:nvSpPr>
        <p:spPr/>
        <p:txBody>
          <a:bodyPr/>
          <a:lstStyle/>
          <a:p>
            <a:pPr algn="r" rtl="1"/>
            <a:r>
              <a:rPr lang="ar" sz="4000" b="1" i="0" u="none" strike="noStrike">
                <a:highlight>
                  <a:srgbClr val="000000">
                    <a:alpha val="0"/>
                  </a:srgbClr>
                </a:highlight>
                <a:latin typeface="Dubai" panose="020B0503030403030204" pitchFamily="34" charset="-78"/>
                <a:cs typeface="Dubai" panose="020B0503030403030204" pitchFamily="34" charset="-78"/>
              </a:rPr>
              <a:t>جسمي My Body. صحتي My Health.</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مجموعة أدوات التثقيف الصحي.</a:t>
            </a:r>
            <a:endParaRPr lang="en-AU" sz="3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B2A66E7-4602-AC59-82A8-A82D76E2D7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523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85DFB4-D6C3-F63C-BA4E-E08AC1930FE6}"/>
              </a:ext>
            </a:extLst>
          </p:cNvPr>
          <p:cNvSpPr>
            <a:spLocks noGrp="1"/>
          </p:cNvSpPr>
          <p:nvPr>
            <p:ph type="title"/>
          </p:nvPr>
        </p:nvSpPr>
        <p:spPr/>
        <p:txBody>
          <a:bodyPr>
            <a:normAutofit fontScale="90000"/>
          </a:bodyPr>
          <a:lstStyle/>
          <a:p>
            <a:pP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المشاعر</a:t>
            </a:r>
            <a:r>
              <a:rPr lang="en-US" sz="4000" b="0" i="0" u="none" strike="noStrike">
                <a:highlight>
                  <a:srgbClr val="000000">
                    <a:alpha val="0"/>
                  </a:srgbClr>
                </a:highlight>
                <a:latin typeface="Dubai" panose="020B0503030403030204" pitchFamily="34" charset="-78"/>
                <a:cs typeface="Dubai" panose="020B0503030403030204" pitchFamily="34" charset="-78"/>
              </a:rPr>
              <a:t> </a:t>
            </a:r>
            <a:r>
              <a:rPr lang="ar" sz="4000" b="0" i="0" u="none" strike="noStrike">
                <a:highlight>
                  <a:srgbClr val="000000">
                    <a:alpha val="0"/>
                  </a:srgbClr>
                </a:highlight>
                <a:latin typeface="Dubai" panose="020B0503030403030204" pitchFamily="34" charset="-78"/>
                <a:cs typeface="Dubai" panose="020B0503030403030204" pitchFamily="34" charset="-78"/>
              </a:rPr>
              <a:t>هي</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 جزء من الحياة - </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هناك مشاعر جيدة </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ومشاعر سيئة.  </a:t>
            </a:r>
            <a:br>
              <a:rPr lang="ar" sz="4000" b="0" i="0" u="none" strike="noStrike">
                <a:highlight>
                  <a:srgbClr val="000000">
                    <a:alpha val="0"/>
                  </a:srgbClr>
                </a:highlight>
                <a:latin typeface="Dubai" panose="020B0503030403030204" pitchFamily="34" charset="-78"/>
                <a:cs typeface="Dubai" panose="020B0503030403030204" pitchFamily="34" charset="-78"/>
              </a:rPr>
            </a:b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تؤثر الكثير من الأشياء</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على شعورك.</a:t>
            </a:r>
            <a:endParaRPr lang="en-AU" sz="4000" strike="sngStrike"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9954F08-369E-C15A-B208-9BB318639D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8124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CF1AAC-9915-93B3-ACAF-33769F81CA4B}"/>
              </a:ext>
            </a:extLst>
          </p:cNvPr>
          <p:cNvSpPr>
            <a:spLocks noGrp="1"/>
          </p:cNvSpPr>
          <p:nvPr>
            <p:ph type="title"/>
          </p:nvPr>
        </p:nvSpPr>
        <p:spPr/>
        <p:txBody>
          <a:bodyPr/>
          <a:lstStyle/>
          <a:p>
            <a:pP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في بعض الأحيان،</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 هناك أشياء تجعلك تشعرين بالسوء. </a:t>
            </a:r>
            <a:endParaRPr lang="a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9EEAA43-812E-A238-C6FE-E40952D45A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682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92DB27-DE8A-3BEC-43B2-13E655C4271D}"/>
              </a:ext>
            </a:extLst>
          </p:cNvPr>
          <p:cNvSpPr>
            <a:spLocks noGrp="1"/>
          </p:cNvSpPr>
          <p:nvPr>
            <p:ph type="title"/>
          </p:nvPr>
        </p:nvSpPr>
        <p:spPr/>
        <p:txBody>
          <a:bodyPr>
            <a:normAutofit fontScale="90000"/>
          </a:bodyPr>
          <a:lstStyle/>
          <a:p>
            <a:pPr rtl="1"/>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إذا كانت لديك</a:t>
            </a:r>
            <a:b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مشاعر سيئة</a:t>
            </a:r>
            <a:b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لا تزول، </a:t>
            </a:r>
            <a:b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يمكن أن تمرضي. </a:t>
            </a:r>
            <a:endParaRPr lang="en-AU" sz="40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EC00D97-2D1F-2E57-29A6-BB7C4614B7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42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1617C6-32CB-EBE6-F47A-2E1E1A5C5C3F}"/>
              </a:ext>
            </a:extLst>
          </p:cNvPr>
          <p:cNvSpPr>
            <a:spLocks noGrp="1"/>
          </p:cNvSpPr>
          <p:nvPr>
            <p:ph type="title"/>
          </p:nvPr>
        </p:nvSpPr>
        <p:spPr/>
        <p:txBody>
          <a:bodyPr/>
          <a:lstStyle/>
          <a:p>
            <a:pPr rtl="1">
              <a:lnSpc>
                <a:spcPct val="100000"/>
              </a:lnSpc>
            </a:pPr>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عندما تشعرين بالسوء، يمكن أن تساعدك اشياء كثيرة على الشعور بالتحسن.</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295588C-B212-49A6-2F4F-8B79A16BC6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264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409E2F-9A82-1BA9-B560-B362F1B304DC}"/>
              </a:ext>
            </a:extLst>
          </p:cNvPr>
          <p:cNvSpPr>
            <a:spLocks noGrp="1"/>
          </p:cNvSpPr>
          <p:nvPr>
            <p:ph type="title"/>
          </p:nvPr>
        </p:nvSpPr>
        <p:spPr/>
        <p:txBody>
          <a:bodyPr>
            <a:normAutofit fontScale="90000"/>
          </a:bodyPr>
          <a:lstStyle/>
          <a:p>
            <a:pPr rtl="1">
              <a:lnSpc>
                <a:spcPct val="100000"/>
              </a:lnSpc>
            </a:pPr>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1. ما يمكنكِ فعله ...</a:t>
            </a:r>
            <a:b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br>
              <a:rPr lang="ar" sz="2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يمكنكِ التحدث </a:t>
            </a:r>
            <a:b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عما تشعرين به.</a:t>
            </a:r>
            <a:b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قد يكون هذا صعبًا، </a:t>
            </a:r>
            <a:br>
              <a:rPr lang="en-PH"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a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لكنه مفيد جدًا.</a:t>
            </a:r>
            <a:endParaRPr lang="ar" sz="40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5AFFD69-6F22-3DD4-32C4-83A8206F6E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097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322386-3F75-3524-F3B6-81D7D15EE284}"/>
              </a:ext>
            </a:extLst>
          </p:cNvPr>
          <p:cNvSpPr>
            <a:spLocks noGrp="1"/>
          </p:cNvSpPr>
          <p:nvPr>
            <p:ph type="title"/>
          </p:nvPr>
        </p:nvSpPr>
        <p:spPr/>
        <p:txBody>
          <a:bodyPr>
            <a:normAutofit fontScale="90000"/>
          </a:bodyPr>
          <a:lstStyle/>
          <a:p>
            <a:pPr rtl="1">
              <a:lnSpc>
                <a:spcPct val="100000"/>
              </a:lnSpc>
            </a:pPr>
            <a:r>
              <a:rPr lang="ar" sz="4000" b="0" i="0" u="none" strike="noStrike">
                <a:highlight>
                  <a:srgbClr val="000000">
                    <a:alpha val="0"/>
                  </a:srgbClr>
                </a:highlight>
                <a:latin typeface="Dubai" panose="020B0503030403030204" pitchFamily="34" charset="-78"/>
                <a:cs typeface="Dubai" panose="020B0503030403030204" pitchFamily="34" charset="-78"/>
              </a:rPr>
              <a:t>2. ماذا يمكنكِ أن تفعلي</a:t>
            </a:r>
            <a:r>
              <a:rPr lang="it-IT" sz="4000" b="0" i="0" u="none" strike="noStrike">
                <a:highlight>
                  <a:srgbClr val="000000">
                    <a:alpha val="0"/>
                  </a:srgbClr>
                </a:highlight>
                <a:latin typeface="Dubai" panose="020B0503030403030204" pitchFamily="34" charset="-78"/>
                <a:cs typeface="Dubai" panose="020B0503030403030204" pitchFamily="34" charset="-78"/>
              </a:rPr>
              <a:t> </a:t>
            </a:r>
            <a:r>
              <a:rPr lang="ar" sz="4000" b="0" i="0" u="none" strike="noStrike">
                <a:highlight>
                  <a:srgbClr val="000000">
                    <a:alpha val="0"/>
                  </a:srgbClr>
                </a:highlight>
                <a:latin typeface="Dubai" panose="020B0503030403030204" pitchFamily="34" charset="-78"/>
                <a:cs typeface="Dubai" panose="020B0503030403030204" pitchFamily="34" charset="-78"/>
              </a:rPr>
              <a:t>...</a:t>
            </a:r>
            <a:br>
              <a:rPr lang="ar" sz="4000" b="0" i="0" u="none" strike="noStrike">
                <a:highlight>
                  <a:srgbClr val="000000">
                    <a:alpha val="0"/>
                  </a:srgbClr>
                </a:highlight>
                <a:latin typeface="Dubai" panose="020B0503030403030204" pitchFamily="34" charset="-78"/>
                <a:cs typeface="Dubai" panose="020B0503030403030204" pitchFamily="34" charset="-78"/>
              </a:rPr>
            </a:br>
            <a:br>
              <a:rPr lang="ar"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تحدثي إلى </a:t>
            </a:r>
            <a:br>
              <a:rPr lang="en-PH" sz="4000" b="0" i="0" u="none" strike="noStrike">
                <a:highlight>
                  <a:srgbClr val="000000">
                    <a:alpha val="0"/>
                  </a:srgbClr>
                </a:highlight>
                <a:latin typeface="Dubai" panose="020B0503030403030204" pitchFamily="34" charset="-78"/>
                <a:cs typeface="Dubai" panose="020B0503030403030204" pitchFamily="34" charset="-78"/>
              </a:rPr>
            </a:br>
            <a:r>
              <a:rPr lang="ar" sz="4000" b="0" i="0" u="none" strike="noStrike">
                <a:highlight>
                  <a:srgbClr val="000000">
                    <a:alpha val="0"/>
                  </a:srgbClr>
                </a:highlight>
                <a:latin typeface="Dubai" panose="020B0503030403030204" pitchFamily="34" charset="-78"/>
                <a:cs typeface="Dubai" panose="020B0503030403030204" pitchFamily="34" charset="-78"/>
              </a:rPr>
              <a:t>الأصدقاء والعائلة.</a:t>
            </a:r>
            <a:br>
              <a:rPr lang="ar" sz="4400" b="0" i="0" u="none" strike="noStrike">
                <a:highlight>
                  <a:srgbClr val="000000">
                    <a:alpha val="0"/>
                  </a:srgbClr>
                </a:highlight>
                <a:latin typeface="Dubai" panose="020B0503030403030204" pitchFamily="34" charset="-78"/>
                <a:cs typeface="Dubai" panose="020B0503030403030204" pitchFamily="34" charset="-78"/>
              </a:rPr>
            </a:br>
            <a:endParaRPr lang="en-US" sz="28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247038C-9B37-7705-3D0A-699F4CCADD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3311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2150</Words>
  <Application>Microsoft Office PowerPoint</Application>
  <PresentationFormat>Widescreen</PresentationFormat>
  <Paragraphs>243</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Dubai</vt:lpstr>
      <vt:lpstr>Office Theme</vt:lpstr>
      <vt:lpstr>الشعور بصحة جيدة</vt:lpstr>
      <vt:lpstr>PowerPoint Presentation</vt:lpstr>
      <vt:lpstr>جسمي My Body. صحتي My Health. مجموعة أدوات التثقيف الصحي.</vt:lpstr>
      <vt:lpstr>المشاعر هي  جزء من الحياة -  هناك مشاعر جيدة  ومشاعر سيئة.    تؤثر الكثير من الأشياء على شعورك.</vt:lpstr>
      <vt:lpstr>في بعض الأحيان،  هناك أشياء تجعلك تشعرين بالسوء. </vt:lpstr>
      <vt:lpstr>إذا كانت لديك  مشاعر سيئة  لا تزول،   يمكن أن تمرضي. </vt:lpstr>
      <vt:lpstr>عندما تشعرين بالسوء، يمكن أن تساعدك اشياء كثيرة على الشعور بالتحسن.</vt:lpstr>
      <vt:lpstr>1. ما يمكنكِ فعله ...  يمكنكِ التحدث  عما تشعرين به. قد يكون هذا صعبًا،  لكنه مفيد جدًا.</vt:lpstr>
      <vt:lpstr>2. ماذا يمكنكِ أن تفعلي ...  تحدثي إلى  الأصدقاء والعائلة. </vt:lpstr>
      <vt:lpstr> 3. ما يمكنكِ فعله ...   تذكري الأشياء التي كانت ممتعة في السابق وابدأي في فعلها مرة أخرى. </vt:lpstr>
      <vt:lpstr>4. ما يمكنكِ القيام به ...  ممارسة الرياضة، وتناول الطعام بشكل جيد والحصول على قسط  كاف من النوم.</vt:lpstr>
      <vt:lpstr>5. ما يمكنكِ القيام به ...   قومي بنشاط في مجتمعك المحلي. </vt:lpstr>
      <vt:lpstr>إذا كنتِ لا تزالين تشعرين بالسوء، فاطلبي من طبيبك  المساعدة.</vt:lpstr>
      <vt:lpstr>العناية بصحتك مهمة.  هناك العديد من الأشخاص الذين يمكنهم مساعدتك على الشعور بالتحسن.</vt:lpstr>
      <vt:lpstr>اتخاذ الخطوة الأولى  هو الأصعب.</vt:lpstr>
      <vt:lpstr>إذا شعر أصدقاؤك وعائلتك بالسوء، فيمكنك مساعدتهم. </vt:lpstr>
      <vt:lpstr>تذكري...</vt:lpstr>
      <vt:lpstr>خدمات الدعم المحلية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2024-08-05T23:57:29Z</dcterms:created>
  <dcterms:modified xsi:type="dcterms:W3CDTF">2024-09-23T00:16:07Z</dcterms:modified>
</cp:coreProperties>
</file>