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42" autoAdjust="0"/>
  </p:normalViewPr>
  <p:slideViewPr>
    <p:cSldViewPr snapToGrid="0">
      <p:cViewPr varScale="1">
        <p:scale>
          <a:sx n="131" d="100"/>
          <a:sy n="131" d="100"/>
        </p:scale>
        <p:origin x="14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F6E32CC-15BE-4751-ABF7-0BF9E16A6971}"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969076A3-1C91-46D6-B9BA-23BEE1ACBA52}" type="slidenum">
              <a:rPr lang="en-AU" smtClean="0"/>
              <a:t>‹#›</a:t>
            </a:fld>
            <a:endParaRPr lang="en-AU"/>
          </a:p>
        </p:txBody>
      </p:sp>
    </p:spTree>
    <p:extLst>
      <p:ext uri="{BB962C8B-B14F-4D97-AF65-F5344CB8AC3E}">
        <p14:creationId xmlns:p14="http://schemas.microsoft.com/office/powerpoint/2010/main" val="154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Today we’ll talk about </a:t>
            </a:r>
            <a:r>
              <a:rPr lang="en-AU" sz="1200" dirty="0"/>
              <a:t>different types of feelings, how they can impact our lives and what we can do to feel better.</a:t>
            </a:r>
          </a:p>
          <a:p>
            <a:pPr marL="0" indent="0">
              <a:buFont typeface="Arial" panose="020B0604020202020204" pitchFamily="34" charset="0"/>
              <a:buNone/>
            </a:pPr>
            <a:endParaRPr lang="en-AU" sz="1200" b="1" dirty="0"/>
          </a:p>
          <a:p>
            <a:pPr marL="0" marR="0" lvl="0" indent="0" algn="l" defTabSz="931641" rtl="0" eaLnBrk="1" fontAlgn="auto" latinLnBrk="0" hangingPunct="1">
              <a:lnSpc>
                <a:spcPct val="100000"/>
              </a:lnSpc>
              <a:spcBef>
                <a:spcPts val="0"/>
              </a:spcBef>
              <a:spcAft>
                <a:spcPts val="0"/>
              </a:spcAft>
              <a:buClrTx/>
              <a:buSzTx/>
              <a:buFontTx/>
              <a:buNone/>
              <a:tabLst/>
              <a:defRPr/>
            </a:pPr>
            <a:r>
              <a:rPr lang="en-US" sz="1200" b="0" i="1" dirty="0"/>
              <a:t>Note to the facilitator: </a:t>
            </a:r>
            <a:r>
              <a:rPr lang="en-AU" sz="1200" b="0" i="1" dirty="0"/>
              <a:t>t</a:t>
            </a:r>
            <a:r>
              <a:rPr lang="en-AU" sz="1200" i="1" dirty="0"/>
              <a:t>he session focuses on strategies that can help when a person feels bad and needs some help. It’s important to acknowledge the different cultural experiences in the room and that it can be challenging to hear and discuss feelings. However, this is not intended to be a counselling session. </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a:t>
            </a:fld>
            <a:endParaRPr lang="en-AU"/>
          </a:p>
        </p:txBody>
      </p:sp>
    </p:spTree>
    <p:extLst>
      <p:ext uri="{BB962C8B-B14F-4D97-AF65-F5344CB8AC3E}">
        <p14:creationId xmlns:p14="http://schemas.microsoft.com/office/powerpoint/2010/main" val="2975054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baseline="0" dirty="0"/>
              <a:t>If you do an activity or join a group in your local community, it can help you feel better and more positive.</a:t>
            </a:r>
          </a:p>
          <a:p>
            <a:r>
              <a:rPr lang="en-AU" sz="1200" b="0" i="0" baseline="0" dirty="0"/>
              <a:t>You can also:</a:t>
            </a:r>
            <a:endParaRPr lang="en-US" sz="1200" b="1" i="0" baseline="0" dirty="0"/>
          </a:p>
          <a:p>
            <a:pPr marL="120032" indent="-120032">
              <a:buFont typeface="Arial" panose="020B0604020202020204" pitchFamily="34" charset="0"/>
              <a:buChar char="•"/>
            </a:pPr>
            <a:r>
              <a:rPr lang="en-AU" sz="1200" b="0" i="0" baseline="0" dirty="0"/>
              <a:t>learn new skills or try something different</a:t>
            </a:r>
          </a:p>
          <a:p>
            <a:pPr marL="120032" indent="-120032">
              <a:buFont typeface="Arial" panose="020B0604020202020204" pitchFamily="34" charset="0"/>
              <a:buChar char="•"/>
            </a:pPr>
            <a:r>
              <a:rPr lang="en-AU" sz="1200" b="0" i="0" baseline="0" dirty="0"/>
              <a:t>make new friends </a:t>
            </a:r>
          </a:p>
          <a:p>
            <a:pPr marL="120032" indent="-120032">
              <a:buFont typeface="Arial" panose="020B0604020202020204" pitchFamily="34" charset="0"/>
              <a:buChar char="•"/>
            </a:pPr>
            <a:r>
              <a:rPr lang="en-AU" sz="1200" b="0" i="0" baseline="0" dirty="0"/>
              <a:t>help other people</a:t>
            </a:r>
          </a:p>
          <a:p>
            <a:pPr marL="120032" indent="-120032" defTabSz="640171">
              <a:buFont typeface="Arial" panose="020B0604020202020204" pitchFamily="34" charset="0"/>
              <a:buChar char="•"/>
              <a:defRPr/>
            </a:pPr>
            <a:r>
              <a:rPr lang="en-AU" sz="1200" b="0" i="0" baseline="0" dirty="0"/>
              <a:t>have fun.</a:t>
            </a:r>
          </a:p>
          <a:p>
            <a:endParaRPr lang="en-US" sz="1200" b="0" i="0" strike="noStrike" baseline="0" dirty="0"/>
          </a:p>
          <a:p>
            <a:pPr defTabSz="931641">
              <a:defRPr/>
            </a:pPr>
            <a:r>
              <a:rPr lang="en-AU" sz="1200" b="1" i="0" strike="noStrike" dirty="0"/>
              <a:t>If you feel nervous or scared, start slowly:</a:t>
            </a:r>
          </a:p>
          <a:p>
            <a:pPr marL="120032" indent="-120032" defTabSz="931641">
              <a:buFont typeface="Arial" panose="020B0604020202020204" pitchFamily="34" charset="0"/>
              <a:buChar char="•"/>
              <a:defRPr/>
            </a:pPr>
            <a:r>
              <a:rPr lang="en-AU" sz="1200" b="0" i="0" strike="noStrike" dirty="0"/>
              <a:t>ask the person running the group to explain what happens in the group and to look after you </a:t>
            </a:r>
          </a:p>
          <a:p>
            <a:pPr marL="120032" indent="-120032" defTabSz="931641">
              <a:buFont typeface="Arial" panose="020B0604020202020204" pitchFamily="34" charset="0"/>
              <a:buChar char="•"/>
              <a:defRPr/>
            </a:pPr>
            <a:r>
              <a:rPr lang="en-AU" sz="1200" b="0" i="0" strike="noStrike" dirty="0"/>
              <a:t>go to the group and just listen</a:t>
            </a:r>
            <a:r>
              <a:rPr lang="en-US" sz="1200" dirty="0"/>
              <a:t> – </a:t>
            </a:r>
            <a:r>
              <a:rPr lang="en-AU" sz="1200" b="0" i="0" strike="noStrike" dirty="0"/>
              <a:t>you don’t have to say anything</a:t>
            </a:r>
          </a:p>
          <a:p>
            <a:pPr marL="120032" indent="-120032" defTabSz="931641">
              <a:buFont typeface="Arial" panose="020B0604020202020204" pitchFamily="34" charset="0"/>
              <a:buChar char="•"/>
              <a:defRPr/>
            </a:pPr>
            <a:r>
              <a:rPr lang="en-AU" sz="1200" b="0" i="0" strike="noStrike" dirty="0"/>
              <a:t>try it, but if you don’t like it, you can leave at any time</a:t>
            </a:r>
          </a:p>
          <a:p>
            <a:pPr marL="120032" indent="-120032" defTabSz="931641">
              <a:buFont typeface="Arial" panose="020B0604020202020204" pitchFamily="34" charset="0"/>
              <a:buChar char="•"/>
              <a:defRPr/>
            </a:pPr>
            <a:r>
              <a:rPr lang="en-AU" sz="1200" b="0" i="0" strike="noStrike" dirty="0"/>
              <a:t>ask a friend or family member to come with you. </a:t>
            </a:r>
          </a:p>
          <a:p>
            <a:pPr defTabSz="931641">
              <a:defRPr/>
            </a:pPr>
            <a:endParaRPr lang="en-AU" sz="1200" i="0" strike="noStrike" dirty="0"/>
          </a:p>
          <a:p>
            <a:pPr defTabSz="931641">
              <a:defRPr/>
            </a:pPr>
            <a:r>
              <a:rPr lang="en-AU" sz="1200" b="0" i="0" baseline="0" dirty="0"/>
              <a:t>Places where you can find groups include:</a:t>
            </a:r>
          </a:p>
          <a:p>
            <a:pPr marL="120032" indent="-120032" defTabSz="931641">
              <a:buFont typeface="Arial" panose="020B0604020202020204" pitchFamily="34" charset="0"/>
              <a:buChar char="•"/>
              <a:defRPr/>
            </a:pPr>
            <a:r>
              <a:rPr lang="en-AU" sz="1200" b="0" i="0" baseline="0" dirty="0"/>
              <a:t>neighbourhood houses</a:t>
            </a:r>
          </a:p>
          <a:p>
            <a:pPr marL="120032" indent="-120032" defTabSz="931641">
              <a:buFont typeface="Arial" panose="020B0604020202020204" pitchFamily="34" charset="0"/>
              <a:buChar char="•"/>
              <a:defRPr/>
            </a:pPr>
            <a:r>
              <a:rPr lang="en-AU" sz="1200" b="0" i="0" baseline="0" dirty="0"/>
              <a:t>community centres</a:t>
            </a:r>
          </a:p>
          <a:p>
            <a:pPr marL="120032" indent="-120032" defTabSz="931641">
              <a:buFont typeface="Arial" panose="020B0604020202020204" pitchFamily="34" charset="0"/>
              <a:buChar char="•"/>
              <a:defRPr/>
            </a:pPr>
            <a:r>
              <a:rPr lang="en-AU" sz="1200" b="0" i="0" baseline="0" dirty="0"/>
              <a:t>local schools</a:t>
            </a:r>
          </a:p>
          <a:p>
            <a:pPr marL="120032" indent="-120032" defTabSz="931641">
              <a:buFont typeface="Arial" panose="020B0604020202020204" pitchFamily="34" charset="0"/>
              <a:buChar char="•"/>
              <a:defRPr/>
            </a:pPr>
            <a:r>
              <a:rPr lang="en-AU" sz="1200" b="0" i="0" baseline="0" dirty="0"/>
              <a:t>sporting clubs and centres </a:t>
            </a:r>
          </a:p>
          <a:p>
            <a:pPr marL="120032" indent="-120032" defTabSz="931641">
              <a:buFont typeface="Arial" panose="020B0604020202020204" pitchFamily="34" charset="0"/>
              <a:buChar char="•"/>
              <a:defRPr/>
            </a:pPr>
            <a:r>
              <a:rPr lang="en-AU" sz="1200" b="0" i="0" baseline="0" dirty="0"/>
              <a:t>cultural organisations </a:t>
            </a:r>
          </a:p>
          <a:p>
            <a:pPr marL="120032" indent="-120032" defTabSz="931641">
              <a:buFont typeface="Arial" panose="020B0604020202020204" pitchFamily="34" charset="0"/>
              <a:buChar char="•"/>
              <a:defRPr/>
            </a:pPr>
            <a:r>
              <a:rPr lang="en-AU" sz="1200" b="0" i="0" baseline="0" dirty="0"/>
              <a:t>religious institutions </a:t>
            </a:r>
          </a:p>
          <a:p>
            <a:pPr marL="120032" indent="-120032" defTabSz="931641">
              <a:buFont typeface="Arial" panose="020B0604020202020204" pitchFamily="34" charset="0"/>
              <a:buChar char="•"/>
              <a:defRPr/>
            </a:pPr>
            <a:r>
              <a:rPr lang="en-AU" sz="1200" b="0" i="0" u="none" noProof="0" dirty="0"/>
              <a:t>the local paper has information about local groups.</a:t>
            </a:r>
            <a:endParaRPr lang="en-US" sz="1200" b="0" i="0" baseline="0"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12</a:t>
            </a:fld>
            <a:endParaRPr lang="en-AU"/>
          </a:p>
        </p:txBody>
      </p:sp>
    </p:spTree>
    <p:extLst>
      <p:ext uri="{BB962C8B-B14F-4D97-AF65-F5344CB8AC3E}">
        <p14:creationId xmlns:p14="http://schemas.microsoft.com/office/powerpoint/2010/main" val="190323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US" sz="1200" b="1" dirty="0"/>
              <a:t>Feeling bad can be a normal part of life. But if you don’t stop feeling bad, it can be a problem. </a:t>
            </a:r>
          </a:p>
          <a:p>
            <a:pPr defTabSz="931641">
              <a:defRPr/>
            </a:pPr>
            <a:r>
              <a:rPr lang="en-US" sz="1200" dirty="0"/>
              <a:t>When you keep feeling worried, angry, scared or sad, you should visit the doctor. </a:t>
            </a:r>
            <a:endParaRPr lang="en-US" sz="1200" b="1" dirty="0"/>
          </a:p>
          <a:p>
            <a:endParaRPr lang="en-US" sz="1200" b="1" dirty="0"/>
          </a:p>
          <a:p>
            <a:r>
              <a:rPr lang="en-US" sz="1200" b="1" dirty="0"/>
              <a:t>What will the doctor do?</a:t>
            </a:r>
          </a:p>
          <a:p>
            <a:pPr marL="120032" indent="-120032">
              <a:buFont typeface="Arial" panose="020B0604020202020204" pitchFamily="34" charset="0"/>
              <a:buChar char="•"/>
            </a:pPr>
            <a:r>
              <a:rPr lang="en-US" sz="1200" b="0" dirty="0"/>
              <a:t>The doctor will ask you to explain how you're feeling</a:t>
            </a:r>
          </a:p>
          <a:p>
            <a:pPr marL="120032" indent="-120032">
              <a:buFont typeface="Arial" panose="020B0604020202020204" pitchFamily="34" charset="0"/>
              <a:buChar char="•"/>
            </a:pPr>
            <a:r>
              <a:rPr lang="en-US" sz="1200" b="0" dirty="0"/>
              <a:t>The doctor can do tests to check if you have a physical illness</a:t>
            </a:r>
          </a:p>
          <a:p>
            <a:pPr marL="120032" indent="-120032">
              <a:buFont typeface="Arial" panose="020B0604020202020204" pitchFamily="34" charset="0"/>
              <a:buChar char="•"/>
            </a:pPr>
            <a:r>
              <a:rPr lang="en-US" sz="1200" b="0" dirty="0"/>
              <a:t>If the doctor thinks you need help with your bad feelings, they will </a:t>
            </a:r>
            <a:r>
              <a:rPr lang="en-US" sz="1200" b="0" strike="noStrike" dirty="0"/>
              <a:t>give you treatment options</a:t>
            </a:r>
            <a:r>
              <a:rPr lang="en-US" sz="1200" b="0" dirty="0"/>
              <a:t>.</a:t>
            </a:r>
          </a:p>
          <a:p>
            <a:r>
              <a:rPr lang="en-US" sz="1200" b="0" dirty="0"/>
              <a:t>If you have a Medicare card, it will cost less or be free to see a doctor.</a:t>
            </a:r>
            <a:endParaRPr lang="en-US" sz="1200" dirty="0"/>
          </a:p>
          <a:p>
            <a:endParaRPr lang="en-US" sz="1200" b="1" dirty="0"/>
          </a:p>
          <a:p>
            <a:r>
              <a:rPr lang="en-AU" sz="1200" b="1" baseline="0" dirty="0"/>
              <a:t>How can you make going to the doctor a good experience?</a:t>
            </a:r>
          </a:p>
          <a:p>
            <a:pPr marL="120032" indent="-120032">
              <a:buFont typeface="Arial" panose="020B0604020202020204" pitchFamily="34" charset="0"/>
              <a:buChar char="•"/>
            </a:pPr>
            <a:r>
              <a:rPr lang="en-AU" sz="1200" baseline="0" dirty="0"/>
              <a:t>Ask for a female doctor when you make an appointment</a:t>
            </a:r>
          </a:p>
          <a:p>
            <a:pPr marL="120032" indent="-120032">
              <a:buFont typeface="Arial" panose="020B0604020202020204" pitchFamily="34" charset="0"/>
              <a:buChar char="•"/>
            </a:pPr>
            <a:r>
              <a:rPr lang="en-AU" sz="1200" baseline="0" dirty="0"/>
              <a:t>Ask for an interpreter when you make an appointment if you feel better speaking your own language</a:t>
            </a:r>
          </a:p>
          <a:p>
            <a:pPr marL="120032" indent="-120032">
              <a:buFont typeface="Arial" panose="020B0604020202020204" pitchFamily="34" charset="0"/>
              <a:buChar char="•"/>
            </a:pPr>
            <a:r>
              <a:rPr lang="en-AU" sz="1200" baseline="0" dirty="0"/>
              <a:t>Take a support person to the doctor with you</a:t>
            </a:r>
          </a:p>
          <a:p>
            <a:pPr marL="120032" indent="-120032">
              <a:buFont typeface="Arial" panose="020B0604020202020204" pitchFamily="34" charset="0"/>
              <a:buChar char="•"/>
            </a:pPr>
            <a:r>
              <a:rPr lang="en-AU" sz="1200" baseline="0" dirty="0"/>
              <a:t>Write down what the doctor says so you can remember it later.</a:t>
            </a:r>
            <a:endParaRPr lang="en-US" sz="1200" baseline="0"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13</a:t>
            </a:fld>
            <a:endParaRPr lang="en-AU"/>
          </a:p>
        </p:txBody>
      </p:sp>
    </p:spTree>
    <p:extLst>
      <p:ext uri="{BB962C8B-B14F-4D97-AF65-F5344CB8AC3E}">
        <p14:creationId xmlns:p14="http://schemas.microsoft.com/office/powerpoint/2010/main" val="320633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US" sz="1200" b="1" dirty="0"/>
              <a:t>You are important. Your health is important. </a:t>
            </a:r>
            <a:r>
              <a:rPr lang="en-AU" sz="1200" b="1" dirty="0"/>
              <a:t>It is okay to ask for help.</a:t>
            </a:r>
            <a:endParaRPr lang="en-US" sz="1200" b="1" dirty="0"/>
          </a:p>
          <a:p>
            <a:pPr defTabSz="931641">
              <a:defRPr/>
            </a:pPr>
            <a:r>
              <a:rPr lang="en-AU" sz="1200" dirty="0"/>
              <a:t>It can be hard to ask for help or know where to go. You might also feel embarrassed.</a:t>
            </a:r>
          </a:p>
          <a:p>
            <a:pPr defTabSz="931641">
              <a:defRPr/>
            </a:pPr>
            <a:r>
              <a:rPr lang="en-AU" sz="1200" dirty="0"/>
              <a:t>But there are many people that can help you find the support you need. </a:t>
            </a:r>
            <a:endParaRPr lang="en-US" sz="1200" dirty="0"/>
          </a:p>
          <a:p>
            <a:pPr defTabSz="931641">
              <a:defRPr/>
            </a:pPr>
            <a:endParaRPr lang="en-AU" sz="1200" b="1" dirty="0"/>
          </a:p>
          <a:p>
            <a:pPr defTabSz="931641">
              <a:defRPr/>
            </a:pPr>
            <a:r>
              <a:rPr lang="en-AU" sz="1200" b="1" dirty="0"/>
              <a:t>Who can you ask?  </a:t>
            </a:r>
          </a:p>
          <a:p>
            <a:pPr marL="120032" indent="-120032" defTabSz="931641">
              <a:buFont typeface="Arial" panose="020B0604020202020204" pitchFamily="34" charset="0"/>
              <a:buChar char="•"/>
              <a:defRPr/>
            </a:pPr>
            <a:r>
              <a:rPr lang="en-AU" sz="1200" dirty="0"/>
              <a:t>A community health nurse or a social worker </a:t>
            </a:r>
          </a:p>
          <a:p>
            <a:pPr marL="120032" indent="-120032" defTabSz="931641">
              <a:buFont typeface="Arial" panose="020B0604020202020204" pitchFamily="34" charset="0"/>
              <a:buChar char="•"/>
              <a:defRPr/>
            </a:pPr>
            <a:r>
              <a:rPr lang="en-AU" sz="1200" dirty="0"/>
              <a:t>A religious or community leader that you trust </a:t>
            </a:r>
          </a:p>
          <a:p>
            <a:pPr marL="120032" indent="-120032" defTabSz="931641">
              <a:buFont typeface="Arial" panose="020B0604020202020204" pitchFamily="34" charset="0"/>
              <a:buChar char="•"/>
              <a:defRPr/>
            </a:pPr>
            <a:r>
              <a:rPr lang="en-AU" sz="1200" dirty="0"/>
              <a:t>A family member, a friend, a neighbour, or someone from your community you trust</a:t>
            </a:r>
          </a:p>
          <a:p>
            <a:pPr marL="120032" indent="-120032" defTabSz="931641">
              <a:buFont typeface="Arial" panose="020B0604020202020204" pitchFamily="34" charset="0"/>
              <a:buChar char="•"/>
              <a:defRPr/>
            </a:pPr>
            <a:r>
              <a:rPr lang="en-AU" sz="1200" dirty="0"/>
              <a:t>Your doctor will know what is available and good for you</a:t>
            </a:r>
          </a:p>
          <a:p>
            <a:pPr marL="120032" indent="-120032" defTabSz="931641">
              <a:buFont typeface="Arial" panose="020B0604020202020204" pitchFamily="34" charset="0"/>
              <a:buChar char="•"/>
              <a:defRPr/>
            </a:pPr>
            <a:r>
              <a:rPr lang="en-AU" sz="1200" dirty="0"/>
              <a:t>Interpreters may also know services and people that can help you</a:t>
            </a:r>
          </a:p>
          <a:p>
            <a:pPr marL="120032" indent="-120032" defTabSz="931641">
              <a:buFont typeface="Arial" panose="020B0604020202020204" pitchFamily="34" charset="0"/>
              <a:buChar char="•"/>
              <a:defRPr/>
            </a:pPr>
            <a:r>
              <a:rPr lang="en-AU" sz="1200" dirty="0"/>
              <a:t>A counsellor - you might need a referral letter from the GP.</a:t>
            </a:r>
          </a:p>
          <a:p>
            <a:pPr marL="174683" indent="-174683" defTabSz="931641">
              <a:buFont typeface="Arial" panose="020B0604020202020204" pitchFamily="34" charset="0"/>
              <a:buChar char="•"/>
              <a:defRPr/>
            </a:pPr>
            <a:endParaRPr lang="en-AU" sz="1200" dirty="0"/>
          </a:p>
          <a:p>
            <a:r>
              <a:rPr lang="en-AU" sz="1200" b="1" dirty="0"/>
              <a:t>In Australia, it is common for people who are feeling bad to talk to trained support workers.  </a:t>
            </a:r>
            <a:endParaRPr lang="en-AU" sz="1200" u="sng"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14</a:t>
            </a:fld>
            <a:endParaRPr lang="en-AU"/>
          </a:p>
        </p:txBody>
      </p:sp>
    </p:spTree>
    <p:extLst>
      <p:ext uri="{BB962C8B-B14F-4D97-AF65-F5344CB8AC3E}">
        <p14:creationId xmlns:p14="http://schemas.microsoft.com/office/powerpoint/2010/main" val="205067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AU" sz="1200" b="1" dirty="0"/>
              <a:t>Taking the first step to look after yourself can be the hardest. </a:t>
            </a:r>
          </a:p>
          <a:p>
            <a:pPr defTabSz="931641">
              <a:defRPr/>
            </a:pPr>
            <a:r>
              <a:rPr lang="en-US" sz="1200" b="0" dirty="0">
                <a:solidFill>
                  <a:schemeClr val="tx1"/>
                </a:solidFill>
              </a:rPr>
              <a:t>Women often take care of their families or other people before they take care of themselves. </a:t>
            </a:r>
          </a:p>
          <a:p>
            <a:pPr defTabSz="931641">
              <a:defRPr/>
            </a:pPr>
            <a:r>
              <a:rPr lang="en-US" sz="1200" b="0" dirty="0">
                <a:solidFill>
                  <a:schemeClr val="tx1"/>
                </a:solidFill>
              </a:rPr>
              <a:t>But if you look after your health, you’re also looking after your family. </a:t>
            </a:r>
          </a:p>
          <a:p>
            <a:pPr defTabSz="931641">
              <a:defRPr/>
            </a:pPr>
            <a:endParaRPr lang="en-AU" sz="1200" dirty="0"/>
          </a:p>
          <a:p>
            <a:pPr defTabSz="931641">
              <a:defRPr/>
            </a:pPr>
            <a:r>
              <a:rPr lang="en-AU" sz="1200" b="1" dirty="0"/>
              <a:t>Small things can make a big difference – start slowly.</a:t>
            </a:r>
            <a:endParaRPr lang="en-AU" sz="1200" dirty="0"/>
          </a:p>
          <a:p>
            <a:pPr defTabSz="931641">
              <a:defRPr/>
            </a:pPr>
            <a:r>
              <a:rPr lang="en-AU" sz="1200" dirty="0"/>
              <a:t>If you think it is difficult, ask someone to help you. </a:t>
            </a:r>
          </a:p>
          <a:p>
            <a:pPr defTabSz="931641">
              <a:defRPr/>
            </a:pPr>
            <a:endParaRPr lang="en-AU" sz="1200" dirty="0"/>
          </a:p>
          <a:p>
            <a:pPr defTabSz="931641">
              <a:defRPr/>
            </a:pPr>
            <a:r>
              <a:rPr lang="en-US" sz="1200" b="1" baseline="0" dirty="0"/>
              <a:t>Be kind and talk to yourself like you would talk to a friend. </a:t>
            </a:r>
          </a:p>
          <a:p>
            <a:pPr defTabSz="931641">
              <a:defRPr/>
            </a:pPr>
            <a:r>
              <a:rPr lang="en-US" sz="1200" baseline="0" dirty="0"/>
              <a:t>What would you say to </a:t>
            </a:r>
            <a:r>
              <a:rPr lang="en-US" sz="1200" strike="noStrike" baseline="0" dirty="0"/>
              <a:t>a friend or a child </a:t>
            </a:r>
            <a:r>
              <a:rPr lang="en-US" sz="1200" baseline="0" dirty="0"/>
              <a:t>who is not feeling well? Can you say this to yourself? </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15</a:t>
            </a:fld>
            <a:endParaRPr lang="en-AU"/>
          </a:p>
        </p:txBody>
      </p:sp>
    </p:spTree>
    <p:extLst>
      <p:ext uri="{BB962C8B-B14F-4D97-AF65-F5344CB8AC3E}">
        <p14:creationId xmlns:p14="http://schemas.microsoft.com/office/powerpoint/2010/main" val="93781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strike="noStrike" dirty="0"/>
              <a:t>Help others who don’t feel well.</a:t>
            </a:r>
          </a:p>
          <a:p>
            <a:pPr defTabSz="931641">
              <a:defRPr/>
            </a:pPr>
            <a:r>
              <a:rPr lang="en-US" sz="1200" b="0" dirty="0"/>
              <a:t>Women often have similar problems in life, especially women who have moved to a new country.</a:t>
            </a:r>
            <a:endParaRPr lang="en-US" sz="1200" b="0" strike="sngStrike" dirty="0"/>
          </a:p>
          <a:p>
            <a:pPr defTabSz="931641">
              <a:defRPr/>
            </a:pPr>
            <a:r>
              <a:rPr lang="en-US" sz="1200" b="0" dirty="0"/>
              <a:t>You may know women who don’t feel good, </a:t>
            </a:r>
            <a:r>
              <a:rPr lang="en-US" sz="1200" b="0" strike="noStrike" dirty="0"/>
              <a:t>or who are going through difficult times.   </a:t>
            </a:r>
            <a:r>
              <a:rPr lang="en-US" sz="1200" b="0" dirty="0"/>
              <a:t> </a:t>
            </a:r>
            <a:endParaRPr lang="en-US" sz="1200" b="1" dirty="0"/>
          </a:p>
          <a:p>
            <a:endParaRPr lang="en-US" sz="1200" b="1" dirty="0"/>
          </a:p>
          <a:p>
            <a:r>
              <a:rPr lang="en-US" sz="1200" b="1" dirty="0"/>
              <a:t>Ask if they’re okay.</a:t>
            </a:r>
          </a:p>
          <a:p>
            <a:pPr marL="120032" indent="-120032">
              <a:buFont typeface="Arial" panose="020B0604020202020204" pitchFamily="34" charset="0"/>
              <a:buChar char="•"/>
            </a:pPr>
            <a:r>
              <a:rPr lang="en-US" sz="1200" b="0" dirty="0"/>
              <a:t>Even if you can’t fix their problems, let them know that you care</a:t>
            </a:r>
          </a:p>
          <a:p>
            <a:pPr marL="120032" indent="-120032">
              <a:buFont typeface="Arial" panose="020B0604020202020204" pitchFamily="34" charset="0"/>
              <a:buChar char="•"/>
            </a:pPr>
            <a:r>
              <a:rPr lang="en-US" sz="1200" b="0" dirty="0"/>
              <a:t>Encourage the person to talk to someone they trust</a:t>
            </a:r>
          </a:p>
          <a:p>
            <a:pPr marL="120032" indent="-120032">
              <a:buFont typeface="Arial" panose="020B0604020202020204" pitchFamily="34" charset="0"/>
              <a:buChar char="•"/>
            </a:pPr>
            <a:r>
              <a:rPr lang="en-US" sz="1200" b="0" dirty="0"/>
              <a:t>Ask them how you can help. For example, if you can go for a walk together, visit them at home, do some shopping for them or take care of their children for a while. </a:t>
            </a:r>
          </a:p>
          <a:p>
            <a:endParaRPr lang="en-US" sz="1200" b="0" strike="sngStrike" dirty="0"/>
          </a:p>
          <a:p>
            <a:r>
              <a:rPr lang="en-US" sz="1200" b="1" i="1" strike="noStrike" dirty="0"/>
              <a:t>Facilitator note</a:t>
            </a:r>
          </a:p>
          <a:p>
            <a:r>
              <a:rPr lang="en-US" sz="1200" b="0" i="1" strike="noStrike" dirty="0"/>
              <a:t>Ask the group to think of what they could say to a friend or a family member who is feeling bad.</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16</a:t>
            </a:fld>
            <a:endParaRPr lang="en-AU"/>
          </a:p>
        </p:txBody>
      </p:sp>
    </p:spTree>
    <p:extLst>
      <p:ext uri="{BB962C8B-B14F-4D97-AF65-F5344CB8AC3E}">
        <p14:creationId xmlns:p14="http://schemas.microsoft.com/office/powerpoint/2010/main" val="295123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u="none" dirty="0">
                <a:solidFill>
                  <a:srgbClr val="000000"/>
                </a:solidFill>
              </a:rPr>
              <a:t>Note to the facilitator</a:t>
            </a:r>
            <a:r>
              <a:rPr lang="en-AU" sz="1200" i="1" u="none" kern="1200" dirty="0">
                <a:solidFill>
                  <a:srgbClr val="000000"/>
                </a:solidFill>
                <a:latin typeface="+mn-lt"/>
                <a:ea typeface="+mn-ea"/>
                <a:cs typeface="+mn-cs"/>
              </a:rPr>
              <a:t>: provide details of local support services.</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18</a:t>
            </a:fld>
            <a:endParaRPr lang="en-AU"/>
          </a:p>
        </p:txBody>
      </p:sp>
    </p:spTree>
    <p:extLst>
      <p:ext uri="{BB962C8B-B14F-4D97-AF65-F5344CB8AC3E}">
        <p14:creationId xmlns:p14="http://schemas.microsoft.com/office/powerpoint/2010/main" val="50286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are feelings?</a:t>
            </a:r>
            <a:endParaRPr lang="en-US" sz="1200" dirty="0"/>
          </a:p>
          <a:p>
            <a:r>
              <a:rPr lang="en-US" sz="1200" dirty="0"/>
              <a:t>Feelings are how you respond to what happens in your life. For example, when you’re away from family, you can feel sad or worried. But when you see a friend you haven’t seen for a long time, you can feel very happy. </a:t>
            </a:r>
          </a:p>
          <a:p>
            <a:endParaRPr lang="en-US" sz="1200" dirty="0"/>
          </a:p>
          <a:p>
            <a:r>
              <a:rPr lang="en-US" sz="1200" dirty="0"/>
              <a:t>There are </a:t>
            </a:r>
            <a:r>
              <a:rPr lang="en-US" sz="1200" b="1" dirty="0"/>
              <a:t>good</a:t>
            </a:r>
            <a:r>
              <a:rPr lang="en-US" sz="1200" dirty="0"/>
              <a:t> feelings, such as: </a:t>
            </a:r>
          </a:p>
          <a:p>
            <a:pPr marL="120032" indent="-120032">
              <a:buFont typeface="Arial" panose="020B0604020202020204" pitchFamily="34" charset="0"/>
              <a:buChar char="•"/>
            </a:pPr>
            <a:r>
              <a:rPr lang="en-US" sz="1200" dirty="0"/>
              <a:t>happiness</a:t>
            </a:r>
          </a:p>
          <a:p>
            <a:pPr marL="120032" indent="-120032">
              <a:buFont typeface="Arial" panose="020B0604020202020204" pitchFamily="34" charset="0"/>
              <a:buChar char="•"/>
            </a:pPr>
            <a:r>
              <a:rPr lang="en-US" sz="1200" dirty="0"/>
              <a:t>love</a:t>
            </a:r>
          </a:p>
          <a:p>
            <a:pPr marL="120032" indent="-120032">
              <a:buFont typeface="Arial" panose="020B0604020202020204" pitchFamily="34" charset="0"/>
              <a:buChar char="•"/>
            </a:pPr>
            <a:r>
              <a:rPr lang="en-US" sz="1200" dirty="0"/>
              <a:t>joy</a:t>
            </a:r>
          </a:p>
          <a:p>
            <a:pPr marL="120032" indent="-120032">
              <a:buFont typeface="Arial" panose="020B0604020202020204" pitchFamily="34" charset="0"/>
              <a:buChar char="•"/>
            </a:pPr>
            <a:r>
              <a:rPr lang="en-US" sz="1200" dirty="0"/>
              <a:t>excitement.</a:t>
            </a:r>
          </a:p>
          <a:p>
            <a:pPr marL="465821" lvl="1"/>
            <a:endParaRPr lang="en-US" sz="1200" dirty="0"/>
          </a:p>
          <a:p>
            <a:r>
              <a:rPr lang="en-US" sz="1200" dirty="0"/>
              <a:t>There are also </a:t>
            </a:r>
            <a:r>
              <a:rPr lang="en-US" sz="1200" b="1" dirty="0"/>
              <a:t>bad</a:t>
            </a:r>
            <a:r>
              <a:rPr lang="en-US" sz="1200" dirty="0"/>
              <a:t> feelings, such as:</a:t>
            </a:r>
          </a:p>
          <a:p>
            <a:pPr marL="120032" indent="-120032">
              <a:buFont typeface="Arial" panose="020B0604020202020204" pitchFamily="34" charset="0"/>
              <a:buChar char="•"/>
            </a:pPr>
            <a:r>
              <a:rPr lang="en-US" sz="1200" dirty="0"/>
              <a:t>sadness</a:t>
            </a:r>
          </a:p>
          <a:p>
            <a:pPr marL="120032" indent="-120032">
              <a:buFont typeface="Arial" panose="020B0604020202020204" pitchFamily="34" charset="0"/>
              <a:buChar char="•"/>
            </a:pPr>
            <a:r>
              <a:rPr lang="en-US" sz="1200" dirty="0"/>
              <a:t>anger</a:t>
            </a:r>
          </a:p>
          <a:p>
            <a:pPr marL="120032" indent="-120032">
              <a:buFont typeface="Arial" panose="020B0604020202020204" pitchFamily="34" charset="0"/>
              <a:buChar char="•"/>
            </a:pPr>
            <a:r>
              <a:rPr lang="en-US" sz="1200" dirty="0"/>
              <a:t>loneliness</a:t>
            </a:r>
          </a:p>
          <a:p>
            <a:pPr marL="120032" indent="-120032">
              <a:buFont typeface="Arial" panose="020B0604020202020204" pitchFamily="34" charset="0"/>
              <a:buChar char="•"/>
            </a:pPr>
            <a:r>
              <a:rPr lang="en-US" sz="1200" dirty="0"/>
              <a:t>fear</a:t>
            </a:r>
          </a:p>
          <a:p>
            <a:pPr marL="120032" indent="-120032">
              <a:buFont typeface="Arial" panose="020B0604020202020204" pitchFamily="34" charset="0"/>
              <a:buChar char="•"/>
            </a:pPr>
            <a:r>
              <a:rPr lang="en-US" sz="1200" dirty="0"/>
              <a:t>worry.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Bad feelings are a normal part of life. It’s ok to have them sometimes. We call them bad in this presentation to explain that they’re not nice feelings to have. If you have them all the time or they don’t go away, it can become a problem.</a:t>
            </a:r>
          </a:p>
          <a:p>
            <a:endParaRPr lang="en-US" sz="1200" dirty="0"/>
          </a:p>
          <a:p>
            <a:r>
              <a:rPr lang="en-US" sz="1200" b="1" dirty="0"/>
              <a:t>What things affect how you feel?</a:t>
            </a:r>
          </a:p>
          <a:p>
            <a:r>
              <a:rPr lang="en-US" sz="1200" dirty="0"/>
              <a:t>There are many things that affect how you feel, such as:</a:t>
            </a:r>
          </a:p>
          <a:p>
            <a:pPr marL="120032" indent="-120032">
              <a:buFont typeface="Arial" panose="020B0604020202020204" pitchFamily="34" charset="0"/>
              <a:buChar char="•"/>
            </a:pPr>
            <a:r>
              <a:rPr lang="en-US" sz="1200" dirty="0"/>
              <a:t>what happened in the past</a:t>
            </a:r>
          </a:p>
          <a:p>
            <a:pPr marL="120032" indent="-120032">
              <a:buFont typeface="Arial" panose="020B0604020202020204" pitchFamily="34" charset="0"/>
              <a:buChar char="•"/>
            </a:pPr>
            <a:r>
              <a:rPr lang="en-US" sz="1200" dirty="0"/>
              <a:t>how your life is now</a:t>
            </a:r>
          </a:p>
          <a:p>
            <a:pPr marL="120032" indent="-120032">
              <a:buFont typeface="Arial" panose="020B0604020202020204" pitchFamily="34" charset="0"/>
              <a:buChar char="•"/>
            </a:pPr>
            <a:r>
              <a:rPr lang="en-US" sz="1200" dirty="0"/>
              <a:t>how healthy you are</a:t>
            </a:r>
          </a:p>
          <a:p>
            <a:pPr marL="120032" indent="-120032">
              <a:buFont typeface="Arial" panose="020B0604020202020204" pitchFamily="34" charset="0"/>
              <a:buChar char="•"/>
            </a:pPr>
            <a:r>
              <a:rPr lang="en-US" sz="1200" dirty="0"/>
              <a:t>how often you see your friends and family.</a:t>
            </a:r>
          </a:p>
          <a:p>
            <a:endParaRPr lang="en-US" sz="1200"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4</a:t>
            </a:fld>
            <a:endParaRPr lang="en-AU"/>
          </a:p>
        </p:txBody>
      </p:sp>
    </p:spTree>
    <p:extLst>
      <p:ext uri="{BB962C8B-B14F-4D97-AF65-F5344CB8AC3E}">
        <p14:creationId xmlns:p14="http://schemas.microsoft.com/office/powerpoint/2010/main" val="338312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What things can make you feel bad?</a:t>
            </a:r>
          </a:p>
          <a:p>
            <a:pPr defTabSz="931641">
              <a:defRPr/>
            </a:pPr>
            <a:r>
              <a:rPr lang="en-US" sz="1200" dirty="0">
                <a:latin typeface="+mn-lt"/>
              </a:rPr>
              <a:t>There are many things that can make you feel sad, worried, stressed, angry or afraid, such as:  </a:t>
            </a:r>
            <a:endParaRPr lang="en-AU" sz="1200" dirty="0">
              <a:latin typeface="+mn-lt"/>
            </a:endParaRPr>
          </a:p>
          <a:p>
            <a:pPr marL="120032" indent="-120032" defTabSz="931641">
              <a:buFont typeface="Arial" panose="020B0604020202020204" pitchFamily="34" charset="0"/>
              <a:buChar char="•"/>
              <a:defRPr/>
            </a:pPr>
            <a:r>
              <a:rPr lang="en-AU" sz="1200" dirty="0">
                <a:latin typeface="+mn-lt"/>
              </a:rPr>
              <a:t>not knowing a new country and culture – everything can feel strange, different and difficult to understand</a:t>
            </a:r>
          </a:p>
          <a:p>
            <a:pPr marL="120032" indent="-120032" defTabSz="931641">
              <a:buFont typeface="Arial" panose="020B0604020202020204" pitchFamily="34" charset="0"/>
              <a:buChar char="•"/>
              <a:defRPr/>
            </a:pPr>
            <a:r>
              <a:rPr lang="en-AU" sz="1200" dirty="0">
                <a:latin typeface="+mn-lt"/>
              </a:rPr>
              <a:t>not being able to speak or understand English </a:t>
            </a:r>
          </a:p>
          <a:p>
            <a:pPr marL="120032" indent="-120032" defTabSz="931641">
              <a:buFont typeface="Arial" panose="020B0604020202020204" pitchFamily="34" charset="0"/>
              <a:buChar char="•"/>
              <a:defRPr/>
            </a:pPr>
            <a:r>
              <a:rPr lang="en-AU" sz="1200" dirty="0">
                <a:latin typeface="+mn-lt"/>
              </a:rPr>
              <a:t>being alone</a:t>
            </a:r>
            <a:endParaRPr lang="en-AU" sz="1200" strike="sngStrike" dirty="0">
              <a:solidFill>
                <a:srgbClr val="C00000"/>
              </a:solidFill>
              <a:highlight>
                <a:srgbClr val="FF0000"/>
              </a:highlight>
              <a:latin typeface="+mn-lt"/>
            </a:endParaRPr>
          </a:p>
          <a:p>
            <a:pPr marL="120032" indent="-120032">
              <a:buFont typeface="Arial" panose="020B0604020202020204" pitchFamily="34" charset="0"/>
              <a:buChar char="•"/>
            </a:pPr>
            <a:r>
              <a:rPr lang="en-AU" sz="1200" dirty="0">
                <a:latin typeface="+mn-lt"/>
              </a:rPr>
              <a:t>not having family and friends near </a:t>
            </a:r>
          </a:p>
          <a:p>
            <a:pPr marL="120032" indent="-120032">
              <a:buFont typeface="Arial" panose="020B0604020202020204" pitchFamily="34" charset="0"/>
              <a:buChar char="•"/>
            </a:pPr>
            <a:r>
              <a:rPr lang="en-AU" sz="1200" dirty="0">
                <a:latin typeface="+mn-lt"/>
              </a:rPr>
              <a:t>not having enough money</a:t>
            </a:r>
          </a:p>
          <a:p>
            <a:pPr marL="120032" indent="-120032">
              <a:buFont typeface="Arial" panose="020B0604020202020204" pitchFamily="34" charset="0"/>
              <a:buChar char="•"/>
            </a:pPr>
            <a:r>
              <a:rPr lang="en-AU" sz="1200" dirty="0">
                <a:latin typeface="+mn-lt"/>
              </a:rPr>
              <a:t>having problems finding a house</a:t>
            </a:r>
            <a:endParaRPr lang="en-AU" sz="1200" strike="sngStrike" dirty="0">
              <a:latin typeface="+mn-lt"/>
            </a:endParaRPr>
          </a:p>
          <a:p>
            <a:pPr marL="120032" indent="-120032">
              <a:buFont typeface="Arial" panose="020B0604020202020204" pitchFamily="34" charset="0"/>
              <a:buChar char="•"/>
            </a:pPr>
            <a:r>
              <a:rPr lang="en-AU" sz="1200" dirty="0">
                <a:latin typeface="+mn-lt"/>
              </a:rPr>
              <a:t>not working or having problems finding a job</a:t>
            </a:r>
          </a:p>
          <a:p>
            <a:pPr marL="120032" indent="-120032">
              <a:buFont typeface="Arial" panose="020B0604020202020204" pitchFamily="34" charset="0"/>
              <a:buChar char="•"/>
            </a:pPr>
            <a:r>
              <a:rPr lang="en-AU" sz="1200" dirty="0">
                <a:latin typeface="+mn-lt"/>
              </a:rPr>
              <a:t>being in a violent or </a:t>
            </a:r>
            <a:r>
              <a:rPr lang="en-AU" sz="1200" b="0" dirty="0">
                <a:latin typeface="+mn-lt"/>
              </a:rPr>
              <a:t>abusive </a:t>
            </a:r>
            <a:r>
              <a:rPr lang="en-AU" sz="1200" dirty="0">
                <a:latin typeface="+mn-lt"/>
              </a:rPr>
              <a:t>relationship – violence is not okay in Australia </a:t>
            </a:r>
          </a:p>
          <a:p>
            <a:pPr marL="120032" indent="-120032">
              <a:buFont typeface="Arial" panose="020B0604020202020204" pitchFamily="34" charset="0"/>
              <a:buChar char="•"/>
            </a:pPr>
            <a:r>
              <a:rPr lang="en-AU" sz="1200" dirty="0">
                <a:latin typeface="+mn-lt"/>
              </a:rPr>
              <a:t>difficult experiences you and your family had in the past.</a:t>
            </a:r>
            <a:endParaRPr lang="en-US" sz="1200" b="1" dirty="0">
              <a:latin typeface="+mn-lt"/>
            </a:endParaRPr>
          </a:p>
          <a:p>
            <a:pPr defTabSz="931641">
              <a:defRPr/>
            </a:pPr>
            <a:endParaRPr lang="en-US" sz="1200" dirty="0">
              <a:latin typeface="+mn-lt"/>
            </a:endParaRPr>
          </a:p>
          <a:p>
            <a:pPr defTabSz="931641">
              <a:defRPr/>
            </a:pPr>
            <a:r>
              <a:rPr lang="en-AU" sz="1200" b="1" dirty="0">
                <a:latin typeface="+mn-lt"/>
              </a:rPr>
              <a:t>Bad feelings are part of life, but it’s important to notice when you’re having them so you can look after yourself.</a:t>
            </a:r>
            <a:r>
              <a:rPr lang="en-US" sz="1200" b="1" dirty="0">
                <a:latin typeface="+mn-lt"/>
              </a:rPr>
              <a:t> </a:t>
            </a:r>
          </a:p>
          <a:p>
            <a:pPr defTabSz="931641">
              <a:defRPr/>
            </a:pPr>
            <a:r>
              <a:rPr lang="en-US" sz="1200" dirty="0">
                <a:latin typeface="+mn-lt"/>
              </a:rPr>
              <a:t>Sometimes feelings, such as worry, fear, stress or sadness, can help you think about what is happening in your life and how you can deal with it. </a:t>
            </a:r>
          </a:p>
          <a:p>
            <a:pPr defTabSz="931641">
              <a:defRPr/>
            </a:pPr>
            <a:r>
              <a:rPr lang="en-US" sz="1200" dirty="0">
                <a:latin typeface="+mn-lt"/>
              </a:rPr>
              <a:t>When you feel bad, it can be a sign that things are not right in your life. </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5</a:t>
            </a:fld>
            <a:endParaRPr lang="en-AU"/>
          </a:p>
        </p:txBody>
      </p:sp>
    </p:spTree>
    <p:extLst>
      <p:ext uri="{BB962C8B-B14F-4D97-AF65-F5344CB8AC3E}">
        <p14:creationId xmlns:p14="http://schemas.microsoft.com/office/powerpoint/2010/main" val="309691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US" sz="1200" b="1" strike="noStrike" dirty="0"/>
              <a:t>If bad feelings don’t go away, </a:t>
            </a:r>
            <a:r>
              <a:rPr lang="en-US" sz="1200" b="1" u="none" strike="noStrike" dirty="0"/>
              <a:t>they can lead to problems</a:t>
            </a:r>
            <a:r>
              <a:rPr lang="en-US" sz="1200" u="none" strike="noStrike" dirty="0"/>
              <a:t>, such as</a:t>
            </a:r>
            <a:r>
              <a:rPr lang="en-US" sz="1200" strike="noStrike" dirty="0"/>
              <a:t>: </a:t>
            </a:r>
            <a:endParaRPr lang="en-AU" sz="1200" dirty="0"/>
          </a:p>
          <a:p>
            <a:pPr marL="120032" indent="-120032">
              <a:buFont typeface="Arial" panose="020B0604020202020204" pitchFamily="34" charset="0"/>
              <a:buChar char="•"/>
            </a:pPr>
            <a:r>
              <a:rPr lang="en-US" sz="1200" dirty="0"/>
              <a:t>headaches</a:t>
            </a:r>
          </a:p>
          <a:p>
            <a:pPr marL="120032" indent="-120032">
              <a:buFont typeface="Arial" panose="020B0604020202020204" pitchFamily="34" charset="0"/>
              <a:buChar char="•"/>
            </a:pPr>
            <a:r>
              <a:rPr lang="en-US" sz="1200" dirty="0"/>
              <a:t>stomach pains </a:t>
            </a:r>
          </a:p>
          <a:p>
            <a:pPr marL="120032" indent="-120032">
              <a:buFont typeface="Arial" panose="020B0604020202020204" pitchFamily="34" charset="0"/>
              <a:buChar char="•"/>
            </a:pPr>
            <a:r>
              <a:rPr lang="en-US" sz="1200" dirty="0"/>
              <a:t>chest pain  </a:t>
            </a:r>
          </a:p>
          <a:p>
            <a:pPr marL="120032" indent="-120032">
              <a:buFont typeface="Arial" panose="020B0604020202020204" pitchFamily="34" charset="0"/>
              <a:buChar char="•"/>
            </a:pPr>
            <a:r>
              <a:rPr lang="en-AU" sz="1200" b="0" noProof="0" dirty="0"/>
              <a:t>diarrhoea</a:t>
            </a:r>
            <a:r>
              <a:rPr lang="en-US" sz="1200" b="0" dirty="0"/>
              <a:t> or constipation </a:t>
            </a:r>
          </a:p>
          <a:p>
            <a:pPr marL="120032" indent="-120032">
              <a:buFont typeface="Arial" panose="020B0604020202020204" pitchFamily="34" charset="0"/>
              <a:buChar char="•"/>
            </a:pPr>
            <a:r>
              <a:rPr lang="en-AU" sz="1200" dirty="0"/>
              <a:t>not sleeping enough or sleeping all the time</a:t>
            </a:r>
            <a:endParaRPr lang="en-US" sz="1200" dirty="0"/>
          </a:p>
          <a:p>
            <a:pPr marL="120032" indent="-120032">
              <a:buFont typeface="Arial" panose="020B0604020202020204" pitchFamily="34" charset="0"/>
              <a:buChar char="•"/>
            </a:pPr>
            <a:r>
              <a:rPr lang="en-US" sz="1200" dirty="0"/>
              <a:t>difficulty eating – too little or too much </a:t>
            </a:r>
          </a:p>
          <a:p>
            <a:pPr marL="120032" indent="-120032">
              <a:buFont typeface="Arial" panose="020B0604020202020204" pitchFamily="34" charset="0"/>
              <a:buChar char="•"/>
            </a:pPr>
            <a:r>
              <a:rPr lang="en-US" sz="1200" dirty="0"/>
              <a:t>anxiety and depression.</a:t>
            </a:r>
          </a:p>
          <a:p>
            <a:pPr marL="174683" indent="-174683">
              <a:buFont typeface="Arial" panose="020B0604020202020204" pitchFamily="34" charset="0"/>
              <a:buChar char="•"/>
            </a:pPr>
            <a:endParaRPr lang="en-US" sz="1200" dirty="0"/>
          </a:p>
          <a:p>
            <a:r>
              <a:rPr lang="en-US" sz="1200" dirty="0"/>
              <a:t>If these problems don’t stop, you need to talk to a doctor. They can check if anything else is causing you to feel that way. </a:t>
            </a:r>
            <a:endParaRPr lang="en-US" sz="1200" strike="sngStrike"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6</a:t>
            </a:fld>
            <a:endParaRPr lang="en-AU"/>
          </a:p>
        </p:txBody>
      </p:sp>
    </p:spTree>
    <p:extLst>
      <p:ext uri="{BB962C8B-B14F-4D97-AF65-F5344CB8AC3E}">
        <p14:creationId xmlns:p14="http://schemas.microsoft.com/office/powerpoint/2010/main" val="287892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You can’t avoid bad feelings. Everyone has bad feelings sometimes. They can be very difficult, but you can learn to handle them.</a:t>
            </a:r>
          </a:p>
          <a:p>
            <a:r>
              <a:rPr lang="en-AU" sz="1200" dirty="0"/>
              <a:t>There are things that can help you change the bad feelings.</a:t>
            </a:r>
          </a:p>
          <a:p>
            <a:endParaRPr lang="en-AU" sz="1200" dirty="0"/>
          </a:p>
          <a:p>
            <a:r>
              <a:rPr lang="en-US" sz="1200" b="1" i="1" dirty="0"/>
              <a:t>Facilitator questions for a group discussion (time permitting) </a:t>
            </a:r>
          </a:p>
          <a:p>
            <a:r>
              <a:rPr lang="en-US" sz="1200" b="0" i="1" dirty="0"/>
              <a:t>What do you do when you’re not feeling good?</a:t>
            </a:r>
          </a:p>
          <a:p>
            <a:r>
              <a:rPr lang="en-US" sz="1200" b="0" i="1" dirty="0"/>
              <a:t>What are the things that make you feel better when you feel bad?</a:t>
            </a:r>
            <a:endParaRPr lang="en-AU" i="1"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7</a:t>
            </a:fld>
            <a:endParaRPr lang="en-AU"/>
          </a:p>
        </p:txBody>
      </p:sp>
    </p:spTree>
    <p:extLst>
      <p:ext uri="{BB962C8B-B14F-4D97-AF65-F5344CB8AC3E}">
        <p14:creationId xmlns:p14="http://schemas.microsoft.com/office/powerpoint/2010/main" val="4036238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AU" sz="1200" b="1" u="none" dirty="0"/>
              <a:t>If you talk to someone when you feel bad, it can make you feel better.</a:t>
            </a:r>
          </a:p>
          <a:p>
            <a:pPr defTabSz="931641">
              <a:defRPr/>
            </a:pPr>
            <a:r>
              <a:rPr lang="en-AU" sz="1200" b="0" u="none" dirty="0"/>
              <a:t>If people know that you’re feeling bad, they can help you.</a:t>
            </a:r>
          </a:p>
          <a:p>
            <a:pPr defTabSz="931641">
              <a:defRPr/>
            </a:pPr>
            <a:r>
              <a:rPr lang="en-AU" sz="1200" b="0" u="none" dirty="0"/>
              <a:t>Talking to someone you trust can help you:</a:t>
            </a:r>
          </a:p>
          <a:p>
            <a:pPr marL="120032" indent="-120032" defTabSz="931641">
              <a:buFont typeface="Arial" panose="020B0604020202020204" pitchFamily="34" charset="0"/>
              <a:buChar char="•"/>
              <a:defRPr/>
            </a:pPr>
            <a:r>
              <a:rPr lang="en-AU" sz="1200" b="0" u="none" dirty="0"/>
              <a:t>understand a problem or find a solution</a:t>
            </a:r>
          </a:p>
          <a:p>
            <a:pPr marL="120032" indent="-120032" defTabSz="931641">
              <a:buFont typeface="Arial" panose="020B0604020202020204" pitchFamily="34" charset="0"/>
              <a:buChar char="•"/>
              <a:defRPr/>
            </a:pPr>
            <a:r>
              <a:rPr lang="en-AU" sz="1200" b="0" u="none" dirty="0"/>
              <a:t>see a situation more clearly or in a different way</a:t>
            </a:r>
          </a:p>
          <a:p>
            <a:pPr marL="120032" indent="-120032" defTabSz="931641">
              <a:buFont typeface="Arial" panose="020B0604020202020204" pitchFamily="34" charset="0"/>
              <a:buChar char="•"/>
              <a:defRPr/>
            </a:pPr>
            <a:r>
              <a:rPr lang="en-AU" sz="1200" b="0" u="none" dirty="0"/>
              <a:t>feel less lonely.</a:t>
            </a:r>
          </a:p>
          <a:p>
            <a:pPr defTabSz="931641">
              <a:defRPr/>
            </a:pPr>
            <a:endParaRPr lang="en-AU" sz="1200" b="0" u="none" dirty="0"/>
          </a:p>
          <a:p>
            <a:pPr defTabSz="931641">
              <a:defRPr/>
            </a:pPr>
            <a:r>
              <a:rPr lang="en-AU" sz="1200" b="0" dirty="0"/>
              <a:t>If you don’t talk to anyone when you feel bad, things can get worse.</a:t>
            </a:r>
          </a:p>
          <a:p>
            <a:pPr defTabSz="931641">
              <a:defRPr/>
            </a:pPr>
            <a:endParaRPr lang="en-AU" sz="1200" b="0" dirty="0"/>
          </a:p>
          <a:p>
            <a:pPr defTabSz="931641">
              <a:defRPr/>
            </a:pPr>
            <a:r>
              <a:rPr lang="en-AU" sz="1200" b="1" dirty="0"/>
              <a:t>What might stop you from talking about feeling bad?</a:t>
            </a:r>
            <a:endParaRPr lang="en-US" sz="1200" b="1" dirty="0"/>
          </a:p>
          <a:p>
            <a:pPr marL="171450" indent="-171450" defTabSz="931641">
              <a:buFont typeface="Arial" panose="020B0604020202020204" pitchFamily="34" charset="0"/>
              <a:buChar char="•"/>
              <a:defRPr/>
            </a:pPr>
            <a:r>
              <a:rPr lang="en-AU" sz="1200" b="0" dirty="0">
                <a:solidFill>
                  <a:schemeClr val="tx1"/>
                </a:solidFill>
              </a:rPr>
              <a:t>You might find it difficult to talk about your bad feelings. But if you don’t talk about what’s wrong, it’s harder to get better.</a:t>
            </a:r>
          </a:p>
          <a:p>
            <a:pPr marL="171450" indent="-171450" defTabSz="931641">
              <a:buFont typeface="Arial" panose="020B0604020202020204" pitchFamily="34" charset="0"/>
              <a:buChar char="•"/>
              <a:defRPr/>
            </a:pPr>
            <a:r>
              <a:rPr lang="en-AU" sz="1200" b="0" dirty="0">
                <a:solidFill>
                  <a:schemeClr val="tx1"/>
                </a:solidFill>
              </a:rPr>
              <a:t>You might think that talking about things won’t help. But talking can be very helpful if you talk to the right person</a:t>
            </a:r>
            <a:r>
              <a:rPr lang="en-US" sz="1200" b="0" dirty="0">
                <a:solidFill>
                  <a:schemeClr val="tx1"/>
                </a:solidFill>
              </a:rPr>
              <a:t>. </a:t>
            </a:r>
          </a:p>
          <a:p>
            <a:pPr marL="171450" indent="-171450" defTabSz="931641">
              <a:buFont typeface="Arial" panose="020B0604020202020204" pitchFamily="34" charset="0"/>
              <a:buChar char="•"/>
              <a:defRPr/>
            </a:pPr>
            <a:r>
              <a:rPr lang="en-AU" sz="1200" b="0" dirty="0">
                <a:solidFill>
                  <a:schemeClr val="tx1"/>
                </a:solidFill>
              </a:rPr>
              <a:t>You might find it embarrassing or shameful to talk about your life and worries. But many people have similar difficulties, so you’re not alone.</a:t>
            </a:r>
            <a:endParaRPr lang="en-US" sz="1200"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8</a:t>
            </a:fld>
            <a:endParaRPr lang="en-AU"/>
          </a:p>
        </p:txBody>
      </p:sp>
    </p:spTree>
    <p:extLst>
      <p:ext uri="{BB962C8B-B14F-4D97-AF65-F5344CB8AC3E}">
        <p14:creationId xmlns:p14="http://schemas.microsoft.com/office/powerpoint/2010/main" val="323260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When people feel bad, they can stop talking to family and friends, which can make things worse.</a:t>
            </a:r>
          </a:p>
          <a:p>
            <a:r>
              <a:rPr lang="en-AU" sz="1200" b="1" dirty="0"/>
              <a:t>Talking to people you trust about what worries you can make you feel better.</a:t>
            </a:r>
          </a:p>
          <a:p>
            <a:endParaRPr lang="en-US" sz="1200" b="0" dirty="0"/>
          </a:p>
          <a:p>
            <a:r>
              <a:rPr lang="en-US" sz="1200" b="0" dirty="0"/>
              <a:t>Stay connected with your family and friends.</a:t>
            </a:r>
          </a:p>
          <a:p>
            <a:pPr marL="120032" indent="-120032">
              <a:buFont typeface="Arial" panose="020B0604020202020204" pitchFamily="34" charset="0"/>
              <a:buChar char="•"/>
            </a:pPr>
            <a:r>
              <a:rPr lang="en-AU" sz="1200" dirty="0"/>
              <a:t>Ask a friend to come to your house or meet at the cafe.</a:t>
            </a:r>
          </a:p>
          <a:p>
            <a:pPr marL="120032" indent="-120032">
              <a:buFont typeface="Arial" panose="020B0604020202020204" pitchFamily="34" charset="0"/>
              <a:buChar char="•"/>
            </a:pPr>
            <a:r>
              <a:rPr lang="en-AU" sz="1200" dirty="0"/>
              <a:t>Go for a walk with family, a friend, or a neighbour near your home.</a:t>
            </a:r>
          </a:p>
          <a:p>
            <a:pPr marL="120032" indent="-120032">
              <a:buFont typeface="Arial" panose="020B0604020202020204" pitchFamily="34" charset="0"/>
              <a:buChar char="•"/>
            </a:pPr>
            <a:r>
              <a:rPr lang="en-AU" sz="1200" dirty="0"/>
              <a:t>Use social media, like Skype, Facebook, or WhatsApp, to talk to your friends and family.</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9</a:t>
            </a:fld>
            <a:endParaRPr lang="en-AU"/>
          </a:p>
        </p:txBody>
      </p:sp>
    </p:spTree>
    <p:extLst>
      <p:ext uri="{BB962C8B-B14F-4D97-AF65-F5344CB8AC3E}">
        <p14:creationId xmlns:p14="http://schemas.microsoft.com/office/powerpoint/2010/main" val="381148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Remember things you loved doing in the past that made you happy. Start doing them again. </a:t>
            </a:r>
          </a:p>
          <a:p>
            <a:endParaRPr lang="en-AU" sz="1200" b="0" dirty="0"/>
          </a:p>
          <a:p>
            <a:r>
              <a:rPr lang="en-AU" sz="1200" b="0" dirty="0"/>
              <a:t>Examples of things you can do:</a:t>
            </a:r>
            <a:endParaRPr lang="en-US" sz="1200" b="0" dirty="0"/>
          </a:p>
          <a:p>
            <a:pPr marL="120032" indent="-120032">
              <a:buFont typeface="Arial" panose="020B0604020202020204" pitchFamily="34" charset="0"/>
              <a:buChar char="•"/>
            </a:pPr>
            <a:r>
              <a:rPr lang="en-US" sz="1200" dirty="0"/>
              <a:t>visit local markets </a:t>
            </a:r>
          </a:p>
          <a:p>
            <a:pPr marL="120032" indent="-120032">
              <a:buFont typeface="Arial" panose="020B0604020202020204" pitchFamily="34" charset="0"/>
              <a:buChar char="•"/>
            </a:pPr>
            <a:r>
              <a:rPr lang="en-US" sz="1200" dirty="0"/>
              <a:t>find a group of women from your own country </a:t>
            </a:r>
          </a:p>
          <a:p>
            <a:pPr marL="120032" indent="-120032">
              <a:buFont typeface="Arial" panose="020B0604020202020204" pitchFamily="34" charset="0"/>
              <a:buChar char="•"/>
            </a:pPr>
            <a:r>
              <a:rPr lang="en-US" sz="1200" dirty="0"/>
              <a:t>do tai chi or yoga</a:t>
            </a:r>
          </a:p>
          <a:p>
            <a:pPr marL="120032" indent="-120032">
              <a:buFont typeface="Arial" panose="020B0604020202020204" pitchFamily="34" charset="0"/>
              <a:buChar char="•"/>
            </a:pPr>
            <a:r>
              <a:rPr lang="en-US" sz="1200" dirty="0"/>
              <a:t>sew or do craft projects</a:t>
            </a:r>
          </a:p>
          <a:p>
            <a:pPr marL="120032" indent="-120032">
              <a:buFont typeface="Arial" panose="020B0604020202020204" pitchFamily="34" charset="0"/>
              <a:buChar char="•"/>
            </a:pPr>
            <a:r>
              <a:rPr lang="en-US" sz="1200" dirty="0"/>
              <a:t>work in the garden </a:t>
            </a:r>
          </a:p>
          <a:p>
            <a:pPr marL="120032" indent="-120032">
              <a:buFont typeface="Arial" panose="020B0604020202020204" pitchFamily="34" charset="0"/>
              <a:buChar char="•"/>
            </a:pPr>
            <a:r>
              <a:rPr lang="en-US" sz="1200" dirty="0"/>
              <a:t>ride a bike </a:t>
            </a:r>
          </a:p>
          <a:p>
            <a:pPr marL="120032" indent="-120032">
              <a:buFont typeface="Arial" panose="020B0604020202020204" pitchFamily="34" charset="0"/>
              <a:buChar char="•"/>
            </a:pPr>
            <a:r>
              <a:rPr lang="en-US" sz="1200" dirty="0"/>
              <a:t>meditate or pray </a:t>
            </a:r>
          </a:p>
          <a:p>
            <a:pPr marL="120032" indent="-120032">
              <a:buFont typeface="Arial" panose="020B0604020202020204" pitchFamily="34" charset="0"/>
              <a:buChar char="•"/>
            </a:pPr>
            <a:r>
              <a:rPr lang="en-US" sz="1200" baseline="0" dirty="0"/>
              <a:t>meet with people on special days.</a:t>
            </a:r>
            <a:endParaRPr lang="en-US" sz="1200" dirty="0"/>
          </a:p>
          <a:p>
            <a:endParaRPr lang="en-US" sz="1200" dirty="0"/>
          </a:p>
          <a:p>
            <a:r>
              <a:rPr lang="en-US" sz="1200" b="1" i="1" dirty="0"/>
              <a:t>Facilitator note</a:t>
            </a:r>
          </a:p>
          <a:p>
            <a:r>
              <a:rPr lang="en-US" sz="1200" i="1" dirty="0"/>
              <a:t>You might like to start this discussion by sharing with the group an example of what you did in the past or do now that helps you feel good.</a:t>
            </a:r>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10</a:t>
            </a:fld>
            <a:endParaRPr lang="en-AU"/>
          </a:p>
        </p:txBody>
      </p:sp>
    </p:spTree>
    <p:extLst>
      <p:ext uri="{BB962C8B-B14F-4D97-AF65-F5344CB8AC3E}">
        <p14:creationId xmlns:p14="http://schemas.microsoft.com/office/powerpoint/2010/main" val="2946907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41">
              <a:defRPr/>
            </a:pPr>
            <a:r>
              <a:rPr lang="en-AU" sz="1200" b="1" baseline="0" dirty="0"/>
              <a:t>Exercise, sleep and healthy foods will help keep your body and mind strong</a:t>
            </a:r>
            <a:r>
              <a:rPr lang="en-US" sz="1200" b="1" baseline="0" dirty="0"/>
              <a:t>.</a:t>
            </a:r>
            <a:endParaRPr lang="en-US" sz="1200" b="1" strike="sngStrike" baseline="0" dirty="0"/>
          </a:p>
          <a:p>
            <a:pPr defTabSz="931641">
              <a:defRPr/>
            </a:pPr>
            <a:endParaRPr lang="en-US" sz="1200" b="1" baseline="0" dirty="0"/>
          </a:p>
          <a:p>
            <a:pPr defTabSz="931641">
              <a:defRPr/>
            </a:pPr>
            <a:r>
              <a:rPr lang="en-AU" sz="1200" b="1" dirty="0"/>
              <a:t>Exercise</a:t>
            </a:r>
            <a:r>
              <a:rPr lang="en-AU" sz="1200" dirty="0"/>
              <a:t> for 30 minutes every day to help keep your mind and body strong. Exercising releases good chemicals in the body to make you feel better.</a:t>
            </a:r>
          </a:p>
          <a:p>
            <a:pPr defTabSz="931641">
              <a:defRPr/>
            </a:pPr>
            <a:r>
              <a:rPr lang="en-AU" sz="1200" dirty="0"/>
              <a:t>For example:</a:t>
            </a:r>
          </a:p>
          <a:p>
            <a:pPr marL="120032" indent="-120032" defTabSz="931641">
              <a:buFont typeface="Arial" panose="020B0604020202020204" pitchFamily="34" charset="0"/>
              <a:buChar char="•"/>
              <a:defRPr/>
            </a:pPr>
            <a:r>
              <a:rPr lang="en-US" sz="1200" dirty="0"/>
              <a:t>walk to the shops rather than drive or take public transport, if possible</a:t>
            </a:r>
          </a:p>
          <a:p>
            <a:pPr marL="120032" indent="-120032" defTabSz="931641">
              <a:buFont typeface="Arial" panose="020B0604020202020204" pitchFamily="34" charset="0"/>
              <a:buChar char="•"/>
              <a:defRPr/>
            </a:pPr>
            <a:r>
              <a:rPr lang="en-US" sz="1200" dirty="0"/>
              <a:t>get off one or two stops earlier or park further away</a:t>
            </a:r>
          </a:p>
          <a:p>
            <a:pPr marL="120032" indent="-120032" defTabSz="931641">
              <a:buFont typeface="Arial" panose="020B0604020202020204" pitchFamily="34" charset="0"/>
              <a:buChar char="•"/>
              <a:defRPr/>
            </a:pPr>
            <a:r>
              <a:rPr lang="en-US" sz="1200" dirty="0"/>
              <a:t>stand up to get something rather than ask someone to pass it to you </a:t>
            </a:r>
          </a:p>
          <a:p>
            <a:pPr marL="120032" indent="-120032" defTabSz="931641">
              <a:buFont typeface="Arial" panose="020B0604020202020204" pitchFamily="34" charset="0"/>
              <a:buChar char="•"/>
              <a:defRPr/>
            </a:pPr>
            <a:r>
              <a:rPr lang="en-US" sz="1200" dirty="0"/>
              <a:t>play with your children </a:t>
            </a:r>
          </a:p>
          <a:p>
            <a:pPr marL="120032" indent="-120032" defTabSz="931641">
              <a:buFont typeface="Arial" panose="020B0604020202020204" pitchFamily="34" charset="0"/>
              <a:buChar char="•"/>
              <a:defRPr/>
            </a:pPr>
            <a:r>
              <a:rPr lang="en-US" sz="1200" dirty="0"/>
              <a:t>find a fitness or sports club to try.</a:t>
            </a:r>
          </a:p>
          <a:p>
            <a:pPr marL="465821" lvl="1" defTabSz="931641">
              <a:defRPr/>
            </a:pPr>
            <a:endParaRPr lang="en-US" sz="1200" dirty="0"/>
          </a:p>
          <a:p>
            <a:r>
              <a:rPr lang="en-AU" sz="1200" b="1" dirty="0"/>
              <a:t>Sleep</a:t>
            </a:r>
            <a:r>
              <a:rPr lang="en-AU" sz="1200" dirty="0"/>
              <a:t> for 7 to 8 hours a night to feel better, have more energy and think more clearly.</a:t>
            </a:r>
          </a:p>
          <a:p>
            <a:r>
              <a:rPr lang="en-AU" sz="1200" dirty="0"/>
              <a:t>If you are worried or sad, it can be difficult to get enough sleep. </a:t>
            </a:r>
          </a:p>
          <a:p>
            <a:r>
              <a:rPr lang="en-AU" sz="1200" dirty="0"/>
              <a:t>If you’re having trouble sleeping:</a:t>
            </a:r>
          </a:p>
          <a:p>
            <a:pPr marL="120032" indent="-120032">
              <a:buFont typeface="Arial" panose="020B0604020202020204" pitchFamily="34" charset="0"/>
              <a:buChar char="•"/>
            </a:pPr>
            <a:r>
              <a:rPr lang="en-AU" sz="1200" dirty="0"/>
              <a:t>go to bed at the same time every night and wake up at the same time every day</a:t>
            </a:r>
          </a:p>
          <a:p>
            <a:pPr marL="120032" indent="-120032">
              <a:buFont typeface="Arial" panose="020B0604020202020204" pitchFamily="34" charset="0"/>
              <a:buChar char="•"/>
            </a:pPr>
            <a:r>
              <a:rPr lang="en-AU" sz="1200" dirty="0"/>
              <a:t>have a bath before you go to bed</a:t>
            </a:r>
          </a:p>
          <a:p>
            <a:pPr marL="120032" indent="-120032">
              <a:buFont typeface="Arial" panose="020B0604020202020204" pitchFamily="34" charset="0"/>
              <a:buChar char="•"/>
            </a:pPr>
            <a:r>
              <a:rPr lang="en-AU" sz="1200" dirty="0"/>
              <a:t>have a warm drink before you go to bed – but no caffeine or sugar!</a:t>
            </a:r>
          </a:p>
          <a:p>
            <a:pPr marL="120032" indent="-120032">
              <a:buFont typeface="Arial" panose="020B0604020202020204" pitchFamily="34" charset="0"/>
              <a:buChar char="•"/>
            </a:pPr>
            <a:r>
              <a:rPr lang="en-AU" sz="1200" dirty="0"/>
              <a:t>do some deep breathing or meditation</a:t>
            </a:r>
            <a:r>
              <a:rPr lang="en-US" sz="1200" dirty="0"/>
              <a:t>.</a:t>
            </a:r>
            <a:endParaRPr lang="en-US" sz="1200" strike="sngStrike" baseline="0" dirty="0"/>
          </a:p>
          <a:p>
            <a:r>
              <a:rPr lang="en-AU" sz="1200" baseline="0" dirty="0"/>
              <a:t>If you can’t sleep, get up and do something you like for 30 minutes and then try to go back to sleep.</a:t>
            </a:r>
          </a:p>
          <a:p>
            <a:endParaRPr lang="en-US" sz="1200" baseline="0" dirty="0"/>
          </a:p>
          <a:p>
            <a:r>
              <a:rPr lang="en-US" sz="1200" b="1" baseline="0" dirty="0"/>
              <a:t>E</a:t>
            </a:r>
            <a:r>
              <a:rPr lang="en-AU" sz="1200" b="1" baseline="0" dirty="0"/>
              <a:t>at </a:t>
            </a:r>
            <a:r>
              <a:rPr lang="en-AU" sz="1200" b="0" baseline="0" dirty="0"/>
              <a:t>healthy foods to have more energy and feel good. Eat foods like:</a:t>
            </a:r>
            <a:r>
              <a:rPr lang="en-US" sz="1200" dirty="0"/>
              <a:t> </a:t>
            </a:r>
          </a:p>
          <a:p>
            <a:pPr marL="120032" indent="-120032">
              <a:buFont typeface="Arial" panose="020B0604020202020204" pitchFamily="34" charset="0"/>
              <a:buChar char="•"/>
            </a:pPr>
            <a:r>
              <a:rPr lang="en-US" sz="1200" dirty="0"/>
              <a:t>meat, fish, eggs, tofu</a:t>
            </a:r>
          </a:p>
          <a:p>
            <a:pPr marL="120032" indent="-120032">
              <a:buFont typeface="Arial" panose="020B0604020202020204" pitchFamily="34" charset="0"/>
              <a:buChar char="•"/>
            </a:pPr>
            <a:r>
              <a:rPr lang="en-US" sz="1200" b="0" baseline="0" dirty="0"/>
              <a:t>vegetables and fruit</a:t>
            </a:r>
          </a:p>
          <a:p>
            <a:pPr marL="120032" indent="-120032">
              <a:buFont typeface="Arial" panose="020B0604020202020204" pitchFamily="34" charset="0"/>
              <a:buChar char="•"/>
            </a:pPr>
            <a:r>
              <a:rPr lang="en-US" sz="1200" b="0" baseline="0" dirty="0"/>
              <a:t>rice, bread, pasta, couscous, and grains</a:t>
            </a:r>
          </a:p>
          <a:p>
            <a:pPr marL="120032" indent="-120032">
              <a:buFont typeface="Arial" panose="020B0604020202020204" pitchFamily="34" charset="0"/>
              <a:buChar char="•"/>
            </a:pPr>
            <a:r>
              <a:rPr lang="en-US" sz="1200" b="0" baseline="0" dirty="0"/>
              <a:t>milk, cheese, yoghurt</a:t>
            </a:r>
          </a:p>
          <a:p>
            <a:pPr marL="120032" indent="-120032">
              <a:buFont typeface="Arial" panose="020B0604020202020204" pitchFamily="34" charset="0"/>
              <a:buChar char="•"/>
            </a:pPr>
            <a:r>
              <a:rPr lang="en-US" sz="1200" b="0" baseline="0" dirty="0"/>
              <a:t>good fats, like avocado, olive oil, nuts</a:t>
            </a:r>
          </a:p>
          <a:p>
            <a:pPr marL="120032" indent="-120032">
              <a:buFont typeface="Arial" panose="020B0604020202020204" pitchFamily="34" charset="0"/>
              <a:buChar char="•"/>
            </a:pPr>
            <a:r>
              <a:rPr lang="en-US" sz="1200" b="0" baseline="0" dirty="0"/>
              <a:t>lots of water.</a:t>
            </a:r>
          </a:p>
          <a:p>
            <a:r>
              <a:rPr lang="en-AU" sz="1200" dirty="0"/>
              <a:t>Coffee, cola and drinks with lots of sugar can have a negative impact on your health. Have these drinks in small amounts. Avoid alcohol and drugs. Your doctor can help you if you need to understand the effects of these things. </a:t>
            </a:r>
          </a:p>
          <a:p>
            <a:endParaRPr lang="en-AU" sz="1200" dirty="0"/>
          </a:p>
          <a:p>
            <a:r>
              <a:rPr lang="en-AU" sz="1200" b="1" i="1" dirty="0"/>
              <a:t>Facilitator questions </a:t>
            </a:r>
          </a:p>
          <a:p>
            <a:r>
              <a:rPr lang="en-AU" sz="1200" i="1" dirty="0"/>
              <a:t>In your home country: did you exercise more? did you sleep better? did you eat healthier foods?</a:t>
            </a:r>
          </a:p>
          <a:p>
            <a:endParaRPr lang="en-AU" dirty="0"/>
          </a:p>
          <a:p>
            <a:endParaRPr lang="en-AU" dirty="0"/>
          </a:p>
        </p:txBody>
      </p:sp>
      <p:sp>
        <p:nvSpPr>
          <p:cNvPr id="4" name="Slide Number Placeholder 3"/>
          <p:cNvSpPr>
            <a:spLocks noGrp="1"/>
          </p:cNvSpPr>
          <p:nvPr>
            <p:ph type="sldNum" sz="quarter" idx="5"/>
          </p:nvPr>
        </p:nvSpPr>
        <p:spPr/>
        <p:txBody>
          <a:bodyPr/>
          <a:lstStyle/>
          <a:p>
            <a:fld id="{969076A3-1C91-46D6-B9BA-23BEE1ACBA52}" type="slidenum">
              <a:rPr lang="en-AU" smtClean="0"/>
              <a:t>11</a:t>
            </a:fld>
            <a:endParaRPr lang="en-AU"/>
          </a:p>
        </p:txBody>
      </p:sp>
    </p:spTree>
    <p:extLst>
      <p:ext uri="{BB962C8B-B14F-4D97-AF65-F5344CB8AC3E}">
        <p14:creationId xmlns:p14="http://schemas.microsoft.com/office/powerpoint/2010/main" val="150259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AA50-DE2D-AC52-8D3E-6E4105B41180}"/>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DA88847-0A92-0FA0-58C2-E250945E8692}"/>
              </a:ext>
            </a:extLst>
          </p:cNvPr>
          <p:cNvSpPr>
            <a:spLocks noGrp="1"/>
          </p:cNvSpPr>
          <p:nvPr>
            <p:ph type="dt" sz="half" idx="10"/>
          </p:nvPr>
        </p:nvSpPr>
        <p:spPr/>
        <p:txBody>
          <a:bodyPr/>
          <a:lstStyle/>
          <a:p>
            <a:fld id="{1CE7D03D-4644-46E3-AA24-3BD5C2E11671}" type="datetimeFigureOut">
              <a:rPr lang="en-AU" smtClean="0"/>
              <a:t>1/08/2024</a:t>
            </a:fld>
            <a:endParaRPr lang="en-AU"/>
          </a:p>
        </p:txBody>
      </p:sp>
      <p:sp>
        <p:nvSpPr>
          <p:cNvPr id="4" name="Footer Placeholder 3">
            <a:extLst>
              <a:ext uri="{FF2B5EF4-FFF2-40B4-BE49-F238E27FC236}">
                <a16:creationId xmlns:a16="http://schemas.microsoft.com/office/drawing/2014/main" id="{93EA5084-29DD-D732-3A34-B17E6E9724E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FC527DD-A063-85BB-CF17-4963D4E8E3CD}"/>
              </a:ext>
            </a:extLst>
          </p:cNvPr>
          <p:cNvSpPr>
            <a:spLocks noGrp="1"/>
          </p:cNvSpPr>
          <p:nvPr>
            <p:ph type="sldNum" sz="quarter" idx="12"/>
          </p:nvPr>
        </p:nvSpPr>
        <p:spPr/>
        <p:txBody>
          <a:bodyPr/>
          <a:lstStyle/>
          <a:p>
            <a:fld id="{69F83EE7-BDFE-4981-A7A2-CE036515FB9E}" type="slidenum">
              <a:rPr lang="en-AU" smtClean="0"/>
              <a:t>‹#›</a:t>
            </a:fld>
            <a:endParaRPr lang="en-AU"/>
          </a:p>
        </p:txBody>
      </p:sp>
    </p:spTree>
    <p:extLst>
      <p:ext uri="{BB962C8B-B14F-4D97-AF65-F5344CB8AC3E}">
        <p14:creationId xmlns:p14="http://schemas.microsoft.com/office/powerpoint/2010/main" val="3771705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93F83-ABAE-5F45-1529-53B2A8227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C27D54-AE12-B4BC-9999-1F27EC39DE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C289E2-E5F5-3F27-0EAA-CD3D3C92A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E7D03D-4644-46E3-AA24-3BD5C2E11671}" type="datetimeFigureOut">
              <a:rPr lang="en-AU" smtClean="0"/>
              <a:t>1/08/2024</a:t>
            </a:fld>
            <a:endParaRPr lang="en-AU"/>
          </a:p>
        </p:txBody>
      </p:sp>
      <p:sp>
        <p:nvSpPr>
          <p:cNvPr id="5" name="Footer Placeholder 4">
            <a:extLst>
              <a:ext uri="{FF2B5EF4-FFF2-40B4-BE49-F238E27FC236}">
                <a16:creationId xmlns:a16="http://schemas.microsoft.com/office/drawing/2014/main" id="{2B17AAF6-FE3F-A911-171C-58FEC6E0A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CAFFE3A-9D2B-49CE-6AE6-7D2DD1452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F83EE7-BDFE-4981-A7A2-CE036515FB9E}" type="slidenum">
              <a:rPr lang="en-AU" smtClean="0"/>
              <a:t>‹#›</a:t>
            </a:fld>
            <a:endParaRPr lang="en-AU"/>
          </a:p>
        </p:txBody>
      </p:sp>
    </p:spTree>
    <p:extLst>
      <p:ext uri="{BB962C8B-B14F-4D97-AF65-F5344CB8AC3E}">
        <p14:creationId xmlns:p14="http://schemas.microsoft.com/office/powerpoint/2010/main" val="325749998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379248-AF0A-73F0-B1A1-359453590AB3}"/>
              </a:ext>
            </a:extLst>
          </p:cNvPr>
          <p:cNvSpPr>
            <a:spLocks noGrp="1"/>
          </p:cNvSpPr>
          <p:nvPr>
            <p:ph type="title"/>
          </p:nvPr>
        </p:nvSpPr>
        <p:spPr/>
        <p:txBody>
          <a:bodyPr/>
          <a:lstStyle/>
          <a:p>
            <a:r>
              <a:rPr lang="en-AU"/>
              <a:t>Feeling good</a:t>
            </a:r>
            <a:endParaRPr lang="en-AU" dirty="0"/>
          </a:p>
        </p:txBody>
      </p:sp>
      <p:pic>
        <p:nvPicPr>
          <p:cNvPr id="3" name="Picture 2">
            <a:extLst>
              <a:ext uri="{FF2B5EF4-FFF2-40B4-BE49-F238E27FC236}">
                <a16:creationId xmlns:a16="http://schemas.microsoft.com/office/drawing/2014/main" id="{BEE89EFD-773D-201D-B633-682E23ADFD2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3209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16087B-1E4E-579E-F816-9DE51405D35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DC3B341-80D6-E843-8F71-12D5E70379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678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22C328-CEE9-DB2A-AF5D-67A4BAAF0E3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F91B62B-18AE-BEE6-4445-1AA9B7D150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793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2B6F78-0952-3268-F294-B5100F69F97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095FBC-79DB-71B0-49AD-D78C5CE8AB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588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6FA48A-3E0B-A24F-0562-6DECB46F969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4A914E2-D32E-C572-CAE6-E14EC87FE4F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755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EC4605-1C6A-6428-9D34-0085760466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159F148-325F-8CD0-FDC8-ED813158A0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029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7E6B31-145F-F035-5B21-1BDE766760C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153D8B1-2E75-9B77-93DF-53A33410E2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666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F9603D-CCEC-4C54-FF17-D8FF6164C52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F81307-AF8E-F7DD-F3B0-A947894395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088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131810-4B24-BB5B-7879-6C9D6B6BB8BD}"/>
              </a:ext>
            </a:extLst>
          </p:cNvPr>
          <p:cNvSpPr>
            <a:spLocks noGrp="1"/>
          </p:cNvSpPr>
          <p:nvPr>
            <p:ph type="title"/>
          </p:nvPr>
        </p:nvSpPr>
        <p:spPr/>
        <p:txBody>
          <a:bodyPr/>
          <a:lstStyle/>
          <a:p>
            <a:r>
              <a:rPr lang="en-AU" b="1"/>
              <a:t>Remember…</a:t>
            </a:r>
            <a:endParaRPr lang="en-AU" b="1" dirty="0"/>
          </a:p>
        </p:txBody>
      </p:sp>
      <p:pic>
        <p:nvPicPr>
          <p:cNvPr id="3" name="Picture 2">
            <a:extLst>
              <a:ext uri="{FF2B5EF4-FFF2-40B4-BE49-F238E27FC236}">
                <a16:creationId xmlns:a16="http://schemas.microsoft.com/office/drawing/2014/main" id="{D1AAC594-A195-A44D-A10B-66AC308CFC5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3911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43E094-D06B-DB43-7B20-A658C73BB2F3}"/>
              </a:ext>
            </a:extLst>
          </p:cNvPr>
          <p:cNvSpPr>
            <a:spLocks noGrp="1"/>
          </p:cNvSpPr>
          <p:nvPr>
            <p:ph type="title"/>
          </p:nvPr>
        </p:nvSpPr>
        <p:spPr/>
        <p:txBody>
          <a:bodyPr/>
          <a:lstStyle/>
          <a:p>
            <a:r>
              <a:rPr lang="en-AU" b="1"/>
              <a:t>Local support services </a:t>
            </a:r>
            <a:endParaRPr lang="en-AU" b="1" dirty="0"/>
          </a:p>
        </p:txBody>
      </p:sp>
      <p:pic>
        <p:nvPicPr>
          <p:cNvPr id="3" name="Picture 2">
            <a:extLst>
              <a:ext uri="{FF2B5EF4-FFF2-40B4-BE49-F238E27FC236}">
                <a16:creationId xmlns:a16="http://schemas.microsoft.com/office/drawing/2014/main" id="{12A842F8-8FF8-9D9B-5073-EFA2CB3766F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087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F761CD-41A6-FAC1-3AD6-469CED7FB28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D7C4DE1-5958-4707-3683-8EBDEB9AA73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416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2A6BF6-C22A-D0D2-B553-E58AE915984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CBA6751-B6C7-EC6C-F342-BBC013384E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25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9B893A-B0DE-3B78-544B-22DE85AC5601}"/>
              </a:ext>
            </a:extLst>
          </p:cNvPr>
          <p:cNvSpPr>
            <a:spLocks noGrp="1"/>
          </p:cNvSpPr>
          <p:nvPr>
            <p:ph type="title"/>
          </p:nvPr>
        </p:nvSpPr>
        <p:spPr/>
        <p:txBody>
          <a:bodyPr/>
          <a:lstStyle/>
          <a:p>
            <a:r>
              <a:rPr lang="en-AU" sz="4000" b="1"/>
              <a:t>My body. My health.</a:t>
            </a:r>
            <a:br>
              <a:rPr lang="en-AU" sz="4000"/>
            </a:br>
            <a:r>
              <a:rPr lang="en-AU" sz="3600"/>
              <a:t>A health education toolkit</a:t>
            </a:r>
            <a:endParaRPr lang="en-AU" dirty="0"/>
          </a:p>
        </p:txBody>
      </p:sp>
      <p:pic>
        <p:nvPicPr>
          <p:cNvPr id="3" name="Picture 2">
            <a:extLst>
              <a:ext uri="{FF2B5EF4-FFF2-40B4-BE49-F238E27FC236}">
                <a16:creationId xmlns:a16="http://schemas.microsoft.com/office/drawing/2014/main" id="{8AF98DE6-1BBC-0CB6-2F43-34871026261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147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AA9C73-0140-D3DE-D82A-C1D35CEDA7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4C6C91-430D-540C-8472-9D4E679F841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501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C934FAE-EB0D-645B-A008-35E0B26456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5AAC70A-3346-42D7-BF90-446778C2CD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512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57BF1A-CFC2-7C82-B32D-BF3AF582AB3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22E9329-C247-AA6A-A9AE-7463202EF87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666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621CD4-9687-B2F4-16B7-00D63A62259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4CF7002-0136-24CC-0F6E-C1808C50D0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582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3DE5F1-A17E-0E84-A258-40F952384B3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8DF19D6-1173-2222-8CF8-C77C46689C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6240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A404EA-65FD-5AFA-28EF-7840E1058DD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9D3A1A-52CA-A54B-DD96-7F77B01EFB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318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2014</Words>
  <Application>Microsoft Office PowerPoint</Application>
  <PresentationFormat>Widescreen</PresentationFormat>
  <Paragraphs>209</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Feeling good</vt:lpstr>
      <vt:lpstr>PowerPoint Presentation</vt:lpstr>
      <vt:lpstr>My body. My health. A health education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Local support services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2024-08-01T00:36:01Z</dcterms:created>
  <dcterms:modified xsi:type="dcterms:W3CDTF">2024-08-01T00:39:45Z</dcterms:modified>
</cp:coreProperties>
</file>