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303" autoAdjust="0"/>
  </p:normalViewPr>
  <p:slideViewPr>
    <p:cSldViewPr snapToGrid="0">
      <p:cViewPr varScale="1">
        <p:scale>
          <a:sx n="124" d="100"/>
          <a:sy n="124" d="100"/>
        </p:scale>
        <p:origin x="16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634A9177-C3FB-4CBA-A8AB-95619CF40185}" type="datetimeFigureOut">
              <a:rPr lang="en-AU" smtClean="0"/>
              <a:t>13/08/2024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143C1978-8E9F-4D40-A6C5-A3ED3C8825CC}" type="slidenum">
              <a:rPr lang="en-AU" smtClean="0"/>
              <a:t>‹#›</a:t>
            </a:fld>
            <a:endParaRPr lang="en-AU"/>
          </a:p>
        </p:txBody>
      </p:sp>
    </p:spTree>
    <p:extLst>
      <p:ext uri="{BB962C8B-B14F-4D97-AF65-F5344CB8AC3E}">
        <p14:creationId xmlns:p14="http://schemas.microsoft.com/office/powerpoint/2010/main" val="199181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26" rtl="0">
              <a:defRPr/>
            </a:pPr>
            <a:r>
              <a:rPr lang="sw" sz="1200" b="1" i="0" u="none" strike="noStrike" dirty="0">
                <a:highlight>
                  <a:srgbClr val="000000">
                    <a:alpha val="0"/>
                  </a:srgbClr>
                </a:highlight>
                <a:latin typeface="+mn-lt"/>
              </a:rPr>
              <a:t>Leo tutazungumzia njia ambazo tunaweza kuboresha afya yetu kupitia shughuli za kimwili. Tutazungumza juu ya: </a:t>
            </a:r>
          </a:p>
          <a:p>
            <a:pPr marL="120032" indent="-120032" defTabSz="932026" rtl="0">
              <a:buFont typeface="Arial" panose="020B0604020202020204" pitchFamily="34" charset="0"/>
              <a:buChar char="•"/>
              <a:defRPr/>
            </a:pPr>
            <a:r>
              <a:rPr lang="sw" sz="1200" b="0" i="0" u="none" strike="noStrike" dirty="0">
                <a:highlight>
                  <a:srgbClr val="000000">
                    <a:alpha val="0"/>
                  </a:srgbClr>
                </a:highlight>
                <a:latin typeface="+mn-lt"/>
              </a:rPr>
              <a:t>shughuli za kimwili zina maana gani</a:t>
            </a:r>
          </a:p>
          <a:p>
            <a:pPr marL="120032" indent="-120032" defTabSz="932026" rtl="0">
              <a:buFont typeface="Arial" panose="020B0604020202020204" pitchFamily="34" charset="0"/>
              <a:buChar char="•"/>
              <a:defRPr/>
            </a:pPr>
            <a:r>
              <a:rPr lang="sw" sz="1200" b="0" i="0" u="none" strike="noStrike" dirty="0">
                <a:highlight>
                  <a:srgbClr val="000000">
                    <a:alpha val="0"/>
                  </a:srgbClr>
                </a:highlight>
                <a:latin typeface="+mn-lt"/>
              </a:rPr>
              <a:t>sababu shughuli za kimwili ni muhimu </a:t>
            </a:r>
          </a:p>
          <a:p>
            <a:pPr marL="120032" indent="-120032" defTabSz="932026" rtl="0">
              <a:buFont typeface="Arial" panose="020B0604020202020204" pitchFamily="34" charset="0"/>
              <a:buChar char="•"/>
              <a:defRPr/>
            </a:pPr>
            <a:r>
              <a:rPr lang="sw" sz="1200" b="0" i="0" u="none" strike="noStrike" dirty="0">
                <a:highlight>
                  <a:srgbClr val="000000">
                    <a:alpha val="0"/>
                  </a:srgbClr>
                </a:highlight>
                <a:latin typeface="+mn-lt"/>
              </a:rPr>
              <a:t>kiasi gani cha shughuli za kimwili tunahitaji kufanya</a:t>
            </a:r>
          </a:p>
          <a:p>
            <a:pPr marL="120032" indent="-120032" defTabSz="932026" rtl="0">
              <a:buFont typeface="Arial" panose="020B0604020202020204" pitchFamily="34" charset="0"/>
              <a:buChar char="•"/>
              <a:defRPr/>
            </a:pPr>
            <a:r>
              <a:rPr lang="sw" sz="1200" b="0" i="0" u="none" strike="noStrike" dirty="0">
                <a:highlight>
                  <a:srgbClr val="000000">
                    <a:alpha val="0"/>
                  </a:srgbClr>
                </a:highlight>
                <a:latin typeface="+mn-lt"/>
              </a:rPr>
              <a:t>jinsi gani tunavyoweza kuongeza shughuli zetu za kimwili. </a:t>
            </a:r>
          </a:p>
          <a:p>
            <a:pPr marL="120032" indent="-120032" defTabSz="932026">
              <a:buFont typeface="Arial" panose="020B0604020202020204" pitchFamily="34" charset="0"/>
              <a:buChar char="•"/>
              <a:defRPr/>
            </a:pPr>
            <a:endParaRPr lang="en-AU" sz="1200" b="0" dirty="0">
              <a:latin typeface="+mn-lt"/>
            </a:endParaRPr>
          </a:p>
          <a:p>
            <a:pPr rtl="0"/>
            <a:r>
              <a:rPr lang="sw" sz="1200" b="1" i="0" u="none" strike="noStrike" dirty="0">
                <a:highlight>
                  <a:srgbClr val="000000">
                    <a:alpha val="0"/>
                  </a:srgbClr>
                </a:highlight>
                <a:latin typeface="+mn-lt"/>
              </a:rPr>
              <a:t>Kwa nini tunaongea kuhusu hii leo?</a:t>
            </a:r>
          </a:p>
          <a:p>
            <a:pPr marL="120032" indent="-120032" defTabSz="640171" rtl="0">
              <a:buFont typeface="Arial" panose="020B0604020202020204" pitchFamily="34" charset="0"/>
              <a:buChar char="•"/>
              <a:defRPr/>
            </a:pPr>
            <a:r>
              <a:rPr lang="sw" sz="1200" b="0" i="0" u="none" strike="noStrike" dirty="0">
                <a:highlight>
                  <a:srgbClr val="000000">
                    <a:alpha val="0"/>
                  </a:srgbClr>
                </a:highlight>
                <a:latin typeface="+mn-lt"/>
              </a:rPr>
              <a:t>Watu wengi nchini Australia hawapati mazoezi ya kutosha au shughuli za kimwili na hutumia muda mwingi kuketi</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Shughuli za kimwili mara kwa mara zinaweza kuboresha maisha yako, pamoja na afya yako ya kimwili na ya kihisia </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Wanawake wanafanya mazoezi ya kimwili kidogo zaidi kuliko wanaume </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Hata mabadiliko madogo yanaweza kusababisha utofauti.  </a:t>
            </a:r>
          </a:p>
          <a:p>
            <a:endParaRPr lang="en-AU" sz="1200" dirty="0">
              <a:latin typeface="+mn-lt"/>
            </a:endParaRPr>
          </a:p>
          <a:p>
            <a:pPr rtl="0"/>
            <a:r>
              <a:rPr lang="sw" sz="1200" b="1" i="0" u="none" strike="noStrike" dirty="0">
                <a:highlight>
                  <a:srgbClr val="000000">
                    <a:alpha val="0"/>
                  </a:srgbClr>
                </a:highlight>
                <a:latin typeface="+mn-lt"/>
              </a:rPr>
              <a:t>Kumbukumbu ya mwezeshaji</a:t>
            </a:r>
          </a:p>
          <a:p>
            <a:pPr defTabSz="640171" rtl="0">
              <a:defRPr/>
            </a:pPr>
            <a:r>
              <a:rPr lang="sw" sz="1200" b="0" i="0" u="none" strike="noStrike" dirty="0">
                <a:highlight>
                  <a:srgbClr val="000000">
                    <a:alpha val="0"/>
                  </a:srgbClr>
                </a:highlight>
                <a:latin typeface="+mn-lt"/>
              </a:rPr>
              <a:t>Kikao hiki kitazingatia faida ya kiafya kutoka shughuli za kimwili. Kitaangalia miongozo ya mazoezi ya mwili yaliyopendekezwa, kujadili mikakati ya kujumuisha mazoezi zaidi ya kimwili kila siku, na kuhimiza wanawake kupata shughuli wanazofurahia.  </a:t>
            </a:r>
          </a:p>
          <a:p>
            <a:pPr defTabSz="640171">
              <a:defRPr/>
            </a:pPr>
            <a:endParaRPr lang="en-AU" sz="1200" b="0" dirty="0">
              <a:latin typeface="+mn-lt"/>
            </a:endParaRPr>
          </a:p>
        </p:txBody>
      </p:sp>
      <p:sp>
        <p:nvSpPr>
          <p:cNvPr id="4" name="Slide Number Placeholder 3"/>
          <p:cNvSpPr>
            <a:spLocks noGrp="1"/>
          </p:cNvSpPr>
          <p:nvPr>
            <p:ph type="sldNum" sz="quarter" idx="5"/>
          </p:nvPr>
        </p:nvSpPr>
        <p:spPr/>
        <p:txBody>
          <a:bodyPr/>
          <a:lstStyle/>
          <a:p>
            <a:fld id="{143C1978-8E9F-4D40-A6C5-A3ED3C8825CC}" type="slidenum">
              <a:rPr lang="en-AU" smtClean="0"/>
              <a:t>1</a:t>
            </a:fld>
            <a:endParaRPr lang="en-AU"/>
          </a:p>
        </p:txBody>
      </p:sp>
    </p:spTree>
    <p:extLst>
      <p:ext uri="{BB962C8B-B14F-4D97-AF65-F5344CB8AC3E}">
        <p14:creationId xmlns:p14="http://schemas.microsoft.com/office/powerpoint/2010/main" val="3800479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26" rtl="0">
              <a:defRPr/>
            </a:pPr>
            <a:r>
              <a:rPr lang="sw" sz="1200" b="1" i="0" u="none" strike="noStrike" dirty="0">
                <a:highlight>
                  <a:srgbClr val="000000">
                    <a:alpha val="0"/>
                  </a:srgbClr>
                </a:highlight>
                <a:latin typeface="+mn-lt"/>
              </a:rPr>
              <a:t>Ninawezaje kusonga zaidi nyumbani?</a:t>
            </a:r>
            <a:endParaRPr lang="en-AU" sz="1200" dirty="0">
              <a:latin typeface="+mn-lt"/>
            </a:endParaRPr>
          </a:p>
          <a:p>
            <a:pPr rtl="0"/>
            <a:r>
              <a:rPr lang="sw" sz="1200" b="0" i="0" u="none" strike="noStrike" dirty="0">
                <a:highlight>
                  <a:srgbClr val="000000">
                    <a:alpha val="0"/>
                  </a:srgbClr>
                </a:highlight>
                <a:latin typeface="+mn-lt"/>
              </a:rPr>
              <a:t>Kuna njia nyingi ambazo unaweza kusonga zaidi nyumbani:</a:t>
            </a:r>
          </a:p>
          <a:p>
            <a:pPr marL="174755" indent="-174755" defTabSz="932026" rtl="0">
              <a:buFont typeface="Arial" panose="020B0604020202020204" pitchFamily="34" charset="0"/>
              <a:buChar char="•"/>
              <a:defRPr/>
            </a:pPr>
            <a:r>
              <a:rPr lang="sw" sz="1200" b="0" i="0" u="none" strike="noStrike" dirty="0">
                <a:highlight>
                  <a:srgbClr val="000000">
                    <a:alpha val="0"/>
                  </a:srgbClr>
                </a:highlight>
                <a:latin typeface="+mn-lt"/>
              </a:rPr>
              <a:t>fanya shughuli na watoto wako - tumia muda wa familia kuwa nafasi ya kusonga zaidi, kucheza zaidi na kufurahi pamoja</a:t>
            </a:r>
          </a:p>
          <a:p>
            <a:pPr marL="174755" indent="-174755" rtl="0">
              <a:buFont typeface="Arial" panose="020B0604020202020204" pitchFamily="34" charset="0"/>
              <a:buChar char="•"/>
            </a:pPr>
            <a:r>
              <a:rPr lang="sw" sz="1200" b="0" i="0" u="none" strike="noStrike" dirty="0">
                <a:highlight>
                  <a:srgbClr val="000000">
                    <a:alpha val="0"/>
                  </a:srgbClr>
                </a:highlight>
                <a:latin typeface="+mn-lt"/>
              </a:rPr>
              <a:t>shughulikia bustani</a:t>
            </a:r>
          </a:p>
          <a:p>
            <a:pPr marL="174755" indent="-174755" rtl="0">
              <a:buFont typeface="Arial" panose="020B0604020202020204" pitchFamily="34" charset="0"/>
              <a:buChar char="•"/>
            </a:pPr>
            <a:r>
              <a:rPr lang="sw" sz="1200" b="0" i="0" u="none" strike="noStrike" dirty="0">
                <a:highlight>
                  <a:srgbClr val="000000">
                    <a:alpha val="0"/>
                  </a:srgbClr>
                </a:highlight>
                <a:latin typeface="+mn-lt"/>
              </a:rPr>
              <a:t>fyeka nyasi</a:t>
            </a:r>
          </a:p>
          <a:p>
            <a:pPr marL="174755" indent="-174755" rtl="0">
              <a:buFont typeface="Arial" panose="020B0604020202020204" pitchFamily="34" charset="0"/>
              <a:buChar char="•"/>
            </a:pPr>
            <a:r>
              <a:rPr lang="sw" sz="1200" b="0" i="0" u="none" strike="noStrike" dirty="0">
                <a:highlight>
                  <a:srgbClr val="000000">
                    <a:alpha val="0"/>
                  </a:srgbClr>
                </a:highlight>
                <a:latin typeface="+mn-lt"/>
              </a:rPr>
              <a:t>safisha sakafu</a:t>
            </a:r>
          </a:p>
          <a:p>
            <a:pPr marL="174755" indent="-174755" rtl="0">
              <a:buFont typeface="Arial" panose="020B0604020202020204" pitchFamily="34" charset="0"/>
              <a:buChar char="•"/>
            </a:pPr>
            <a:r>
              <a:rPr lang="sw" sz="1200" b="0" i="0" u="none" strike="noStrike" dirty="0">
                <a:highlight>
                  <a:srgbClr val="000000">
                    <a:alpha val="0"/>
                  </a:srgbClr>
                </a:highlight>
                <a:latin typeface="+mn-lt"/>
              </a:rPr>
              <a:t>safisha madirisha</a:t>
            </a:r>
          </a:p>
          <a:p>
            <a:pPr marL="174755" indent="-174755" rtl="0">
              <a:buFont typeface="Arial" panose="020B0604020202020204" pitchFamily="34" charset="0"/>
              <a:buChar char="•"/>
            </a:pPr>
            <a:r>
              <a:rPr lang="sw" sz="1200" b="0" i="0" u="none" strike="noStrike" dirty="0">
                <a:highlight>
                  <a:srgbClr val="000000">
                    <a:alpha val="0"/>
                  </a:srgbClr>
                </a:highlight>
                <a:latin typeface="+mn-lt"/>
              </a:rPr>
              <a:t>safisha gari lako</a:t>
            </a:r>
          </a:p>
          <a:p>
            <a:pPr marL="174755" indent="-174755" rtl="0">
              <a:buFont typeface="Arial" panose="020B0604020202020204" pitchFamily="34" charset="0"/>
              <a:buChar char="•"/>
            </a:pPr>
            <a:r>
              <a:rPr lang="sw" sz="1200" b="0" i="0" u="none" strike="noStrike" dirty="0">
                <a:highlight>
                  <a:srgbClr val="000000">
                    <a:alpha val="0"/>
                  </a:srgbClr>
                </a:highlight>
                <a:latin typeface="+mn-lt"/>
              </a:rPr>
              <a:t>tembeza mbwa</a:t>
            </a:r>
          </a:p>
          <a:p>
            <a:pPr marL="174755" indent="-174755" rtl="0">
              <a:buFont typeface="Arial" panose="020B0604020202020204" pitchFamily="34" charset="0"/>
              <a:buChar char="•"/>
            </a:pPr>
            <a:r>
              <a:rPr lang="sw" sz="1200" b="0" i="0" u="none" strike="noStrike" dirty="0">
                <a:highlight>
                  <a:srgbClr val="000000">
                    <a:alpha val="0"/>
                  </a:srgbClr>
                </a:highlight>
                <a:latin typeface="+mn-lt"/>
              </a:rPr>
              <a:t>inuka kubadilisha kituo cha TV</a:t>
            </a:r>
          </a:p>
          <a:p>
            <a:pPr marL="174755" indent="-174755" rtl="0">
              <a:buFont typeface="Arial" panose="020B0604020202020204" pitchFamily="34" charset="0"/>
              <a:buChar char="•"/>
            </a:pPr>
            <a:r>
              <a:rPr lang="sw" sz="1200" b="0" i="0" u="none" strike="noStrike" dirty="0">
                <a:highlight>
                  <a:srgbClr val="000000">
                    <a:alpha val="0"/>
                  </a:srgbClr>
                </a:highlight>
                <a:latin typeface="+mn-lt"/>
              </a:rPr>
              <a:t>tembea kwa au simamisha gari mbali kutoka maduka ili uhakikishe utembee.</a:t>
            </a:r>
          </a:p>
          <a:p>
            <a:endParaRPr lang="en-AU" dirty="0"/>
          </a:p>
        </p:txBody>
      </p:sp>
      <p:sp>
        <p:nvSpPr>
          <p:cNvPr id="4" name="Slide Number Placeholder 3"/>
          <p:cNvSpPr>
            <a:spLocks noGrp="1"/>
          </p:cNvSpPr>
          <p:nvPr>
            <p:ph type="sldNum" sz="quarter" idx="5"/>
          </p:nvPr>
        </p:nvSpPr>
        <p:spPr/>
        <p:txBody>
          <a:bodyPr/>
          <a:lstStyle/>
          <a:p>
            <a:fld id="{143C1978-8E9F-4D40-A6C5-A3ED3C8825CC}" type="slidenum">
              <a:rPr lang="en-AU" smtClean="0"/>
              <a:t>11</a:t>
            </a:fld>
            <a:endParaRPr lang="en-AU"/>
          </a:p>
        </p:txBody>
      </p:sp>
    </p:spTree>
    <p:extLst>
      <p:ext uri="{BB962C8B-B14F-4D97-AF65-F5344CB8AC3E}">
        <p14:creationId xmlns:p14="http://schemas.microsoft.com/office/powerpoint/2010/main" val="1529786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26" rtl="0">
              <a:defRPr/>
            </a:pPr>
            <a:r>
              <a:rPr lang="sw" sz="1200" b="1" i="0" u="none" strike="noStrike" dirty="0">
                <a:highlight>
                  <a:srgbClr val="000000">
                    <a:alpha val="0"/>
                  </a:srgbClr>
                </a:highlight>
                <a:latin typeface="+mn-lt"/>
              </a:rPr>
              <a:t>Ninawezaje kusonga zaidi kazini?</a:t>
            </a:r>
            <a:endParaRPr lang="en-AU" sz="1200" dirty="0">
              <a:latin typeface="+mn-lt"/>
            </a:endParaRPr>
          </a:p>
          <a:p>
            <a:pPr defTabSz="932026" rtl="0">
              <a:defRPr/>
            </a:pPr>
            <a:r>
              <a:rPr lang="sw" sz="1200" b="0" i="0" u="none" strike="noStrike" dirty="0">
                <a:highlight>
                  <a:srgbClr val="000000">
                    <a:alpha val="0"/>
                  </a:srgbClr>
                </a:highlight>
                <a:latin typeface="+mn-lt"/>
              </a:rPr>
              <a:t>Kuna njia nyingi ambazo unaweza kusonga zaidi kazini kila siku:</a:t>
            </a:r>
          </a:p>
          <a:p>
            <a:pPr marL="233007" indent="-233007" rtl="0">
              <a:buFont typeface="Arial" panose="020B0604020202020204" pitchFamily="34" charset="0"/>
              <a:buChar char="•"/>
            </a:pPr>
            <a:r>
              <a:rPr lang="sw" sz="1200" b="0" i="0" u="none" strike="noStrike" dirty="0">
                <a:highlight>
                  <a:srgbClr val="000000">
                    <a:alpha val="0"/>
                  </a:srgbClr>
                </a:highlight>
                <a:latin typeface="+mn-lt"/>
              </a:rPr>
              <a:t>tembea, endesha baiskeli au tumia usafiri wa umma kwenda kazini badala ya kuendesha gari </a:t>
            </a:r>
          </a:p>
          <a:p>
            <a:pPr marL="233007" indent="-233007" rtl="0">
              <a:buFont typeface="Arial" panose="020B0604020202020204" pitchFamily="34" charset="0"/>
              <a:buChar char="•"/>
            </a:pPr>
            <a:r>
              <a:rPr lang="sw" sz="1200" b="0" i="0" u="none" strike="noStrike" dirty="0">
                <a:highlight>
                  <a:srgbClr val="000000">
                    <a:alpha val="0"/>
                  </a:srgbClr>
                </a:highlight>
                <a:latin typeface="+mn-lt"/>
              </a:rPr>
              <a:t>panda ngazi badala kutumia lifti </a:t>
            </a:r>
          </a:p>
          <a:p>
            <a:pPr marL="233007" indent="-233007" rtl="0">
              <a:buFont typeface="Arial" panose="020B0604020202020204" pitchFamily="34" charset="0"/>
              <a:buChar char="•"/>
            </a:pPr>
            <a:r>
              <a:rPr lang="sw" sz="1200" b="0" i="0" u="none" strike="noStrike" dirty="0">
                <a:highlight>
                  <a:srgbClr val="000000">
                    <a:alpha val="0"/>
                  </a:srgbClr>
                </a:highlight>
                <a:latin typeface="+mn-lt"/>
              </a:rPr>
              <a:t>shusha basi au tram kituo kimoja au viwili mapema, au simamisha mbali zaidi na mahali pako pa kazi </a:t>
            </a:r>
          </a:p>
          <a:p>
            <a:pPr marL="233007" indent="-233007" rtl="0">
              <a:buFont typeface="Arial" panose="020B0604020202020204" pitchFamily="34" charset="0"/>
              <a:buChar char="•"/>
            </a:pPr>
            <a:r>
              <a:rPr lang="sw" sz="1200" b="0" i="0" u="none" strike="noStrike" dirty="0">
                <a:highlight>
                  <a:srgbClr val="000000">
                    <a:alpha val="0"/>
                  </a:srgbClr>
                </a:highlight>
                <a:latin typeface="+mn-lt"/>
              </a:rPr>
              <a:t>dokeza mkutano wa kutembea badala ya kukaa</a:t>
            </a:r>
          </a:p>
          <a:p>
            <a:pPr marL="233007" indent="-233007" rtl="0">
              <a:buFont typeface="Arial" panose="020B0604020202020204" pitchFamily="34" charset="0"/>
              <a:buChar char="•"/>
            </a:pPr>
            <a:r>
              <a:rPr lang="sw" sz="1200" b="0" i="0" u="none" strike="noStrike" dirty="0">
                <a:highlight>
                  <a:srgbClr val="000000">
                    <a:alpha val="0"/>
                  </a:srgbClr>
                </a:highlight>
                <a:latin typeface="+mn-lt"/>
              </a:rPr>
              <a:t>tembea unapozungumza kwa simu</a:t>
            </a:r>
          </a:p>
          <a:p>
            <a:pPr marL="233007" indent="-233007" rtl="0">
              <a:buFont typeface="Arial" panose="020B0604020202020204" pitchFamily="34" charset="0"/>
              <a:buChar char="•"/>
            </a:pPr>
            <a:r>
              <a:rPr lang="sw" sz="1200" b="0" i="0" u="none" strike="noStrike" dirty="0">
                <a:highlight>
                  <a:srgbClr val="000000">
                    <a:alpha val="0"/>
                  </a:srgbClr>
                </a:highlight>
                <a:latin typeface="+mn-lt"/>
              </a:rPr>
              <a:t>ikiwezekana, tembea kutoa ujumbe badala ya kutuma barua pepe au kupiga simu</a:t>
            </a:r>
          </a:p>
          <a:p>
            <a:pPr marL="233007" indent="-233007" rtl="0">
              <a:buFont typeface="Arial" panose="020B0604020202020204" pitchFamily="34" charset="0"/>
              <a:buChar char="•"/>
            </a:pPr>
            <a:r>
              <a:rPr lang="sw" sz="1200" b="0" i="0" u="none" strike="noStrike" dirty="0">
                <a:highlight>
                  <a:srgbClr val="000000">
                    <a:alpha val="0"/>
                  </a:srgbClr>
                </a:highlight>
                <a:latin typeface="+mn-lt"/>
              </a:rPr>
              <a:t>tembea nje wakati wa chakula cha mchana. </a:t>
            </a:r>
          </a:p>
          <a:p>
            <a:endParaRPr lang="en-AU" dirty="0"/>
          </a:p>
        </p:txBody>
      </p:sp>
      <p:sp>
        <p:nvSpPr>
          <p:cNvPr id="4" name="Slide Number Placeholder 3"/>
          <p:cNvSpPr>
            <a:spLocks noGrp="1"/>
          </p:cNvSpPr>
          <p:nvPr>
            <p:ph type="sldNum" sz="quarter" idx="5"/>
          </p:nvPr>
        </p:nvSpPr>
        <p:spPr/>
        <p:txBody>
          <a:bodyPr/>
          <a:lstStyle/>
          <a:p>
            <a:fld id="{143C1978-8E9F-4D40-A6C5-A3ED3C8825CC}" type="slidenum">
              <a:rPr lang="en-AU" smtClean="0"/>
              <a:t>12</a:t>
            </a:fld>
            <a:endParaRPr lang="en-AU"/>
          </a:p>
        </p:txBody>
      </p:sp>
    </p:spTree>
    <p:extLst>
      <p:ext uri="{BB962C8B-B14F-4D97-AF65-F5344CB8AC3E}">
        <p14:creationId xmlns:p14="http://schemas.microsoft.com/office/powerpoint/2010/main" val="2627887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26" rtl="0">
              <a:defRPr/>
            </a:pPr>
            <a:r>
              <a:rPr lang="sw" sz="1200" b="1" i="0" u="none" strike="noStrike" dirty="0">
                <a:highlight>
                  <a:srgbClr val="000000">
                    <a:alpha val="0"/>
                  </a:srgbClr>
                </a:highlight>
                <a:latin typeface="+mn-lt"/>
              </a:rPr>
              <a:t>Je! Ninawezaje kufanya zaidi?</a:t>
            </a:r>
          </a:p>
          <a:p>
            <a:pPr defTabSz="932026" rtl="0">
              <a:defRPr/>
            </a:pPr>
            <a:r>
              <a:rPr lang="sw" sz="1200" b="0" i="0" u="none" strike="noStrike" dirty="0">
                <a:highlight>
                  <a:srgbClr val="000000">
                    <a:alpha val="0"/>
                  </a:srgbClr>
                </a:highlight>
                <a:latin typeface="+mn-lt"/>
              </a:rPr>
              <a:t>Unaweza kusonga zaidi kwa kufanya mazoezi na kufanya michezo.</a:t>
            </a:r>
          </a:p>
          <a:p>
            <a:pPr defTabSz="932026" rtl="0">
              <a:defRPr/>
            </a:pPr>
            <a:r>
              <a:rPr lang="sw" sz="1200" b="0" i="0" u="none" strike="noStrike" dirty="0">
                <a:highlight>
                  <a:srgbClr val="000000">
                    <a:alpha val="0"/>
                  </a:srgbClr>
                </a:highlight>
                <a:latin typeface="+mn-lt"/>
              </a:rPr>
              <a:t>Nchini Australia, kuna michezo na shughuli nyingi tofauti ambazo unaweza kuchagua, kama vile kuogelea, kucheza ngoma, badminton, yoga, sanaa ya kijeshi, kujiunga ukumbi wa mazoezi, kujiunga kilabu cha kutembea, au kucheza michezo ya timu kama mpira wa wavu, mpira wa magongo, kriketi, mpira wa miguu. </a:t>
            </a:r>
          </a:p>
          <a:p>
            <a:pPr defTabSz="932026">
              <a:defRPr/>
            </a:pPr>
            <a:endParaRPr lang="en-AU" sz="1200" dirty="0">
              <a:latin typeface="+mn-lt"/>
            </a:endParaRPr>
          </a:p>
          <a:p>
            <a:pPr defTabSz="932026" rtl="0">
              <a:defRPr/>
            </a:pPr>
            <a:r>
              <a:rPr lang="sw" sz="1200" b="0" i="0" u="none" strike="noStrike" dirty="0">
                <a:highlight>
                  <a:srgbClr val="000000">
                    <a:alpha val="0"/>
                  </a:srgbClr>
                </a:highlight>
                <a:latin typeface="+mn-lt"/>
              </a:rPr>
              <a:t>Jaribu shughuli tofauti, pata kile ambacho unafurahia kufanya na umkaribishe rafiki ajiunge nawe.</a:t>
            </a:r>
            <a:endParaRPr lang="en-AU" sz="1200" b="1" dirty="0">
              <a:latin typeface="+mn-lt"/>
            </a:endParaRPr>
          </a:p>
          <a:p>
            <a:pPr defTabSz="932026">
              <a:defRPr/>
            </a:pPr>
            <a:endParaRPr lang="en-AU" dirty="0"/>
          </a:p>
        </p:txBody>
      </p:sp>
      <p:sp>
        <p:nvSpPr>
          <p:cNvPr id="4" name="Slide Number Placeholder 3"/>
          <p:cNvSpPr>
            <a:spLocks noGrp="1"/>
          </p:cNvSpPr>
          <p:nvPr>
            <p:ph type="sldNum" sz="quarter" idx="5"/>
          </p:nvPr>
        </p:nvSpPr>
        <p:spPr/>
        <p:txBody>
          <a:bodyPr/>
          <a:lstStyle/>
          <a:p>
            <a:fld id="{143C1978-8E9F-4D40-A6C5-A3ED3C8825CC}" type="slidenum">
              <a:rPr lang="en-AU" smtClean="0"/>
              <a:t>13</a:t>
            </a:fld>
            <a:endParaRPr lang="en-AU"/>
          </a:p>
        </p:txBody>
      </p:sp>
    </p:spTree>
    <p:extLst>
      <p:ext uri="{BB962C8B-B14F-4D97-AF65-F5344CB8AC3E}">
        <p14:creationId xmlns:p14="http://schemas.microsoft.com/office/powerpoint/2010/main" val="554588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0" i="0" u="none" strike="noStrike" dirty="0">
                <a:highlight>
                  <a:srgbClr val="000000">
                    <a:alpha val="0"/>
                  </a:srgbClr>
                </a:highlight>
                <a:latin typeface="+mn-lt"/>
              </a:rPr>
              <a:t>Ikiwa hufanyi shughuli zozote za kimwili kwa sasa, </a:t>
            </a:r>
            <a:r>
              <a:rPr lang="sw" sz="1200" b="1" i="0" u="none" strike="noStrike" dirty="0">
                <a:highlight>
                  <a:srgbClr val="000000">
                    <a:alpha val="0"/>
                  </a:srgbClr>
                </a:highlight>
                <a:latin typeface="+mn-lt"/>
              </a:rPr>
              <a:t>ni rahisi kuanza</a:t>
            </a:r>
            <a:r>
              <a:rPr lang="sw" sz="1200" b="0" i="0" u="none" strike="noStrike" dirty="0">
                <a:highlight>
                  <a:srgbClr val="000000">
                    <a:alpha val="0"/>
                  </a:srgbClr>
                </a:highlight>
                <a:latin typeface="+mn-lt"/>
              </a:rPr>
              <a:t>, bila kujali umri wako.</a:t>
            </a:r>
          </a:p>
          <a:p>
            <a:pPr rtl="0"/>
            <a:r>
              <a:rPr lang="sw" sz="1200" b="0" i="0" u="none" strike="noStrike" dirty="0">
                <a:highlight>
                  <a:srgbClr val="000000">
                    <a:alpha val="0"/>
                  </a:srgbClr>
                </a:highlight>
                <a:latin typeface="+mn-lt"/>
              </a:rPr>
              <a:t>Unaweza </a:t>
            </a:r>
            <a:r>
              <a:rPr lang="sw" sz="1200" b="1" i="0" u="none" strike="noStrike" dirty="0">
                <a:highlight>
                  <a:srgbClr val="000000">
                    <a:alpha val="0"/>
                  </a:srgbClr>
                </a:highlight>
                <a:latin typeface="+mn-lt"/>
              </a:rPr>
              <a:t>kuanza polepole </a:t>
            </a:r>
            <a:r>
              <a:rPr lang="sw" sz="1200" b="0" i="0" u="none" strike="noStrike" dirty="0">
                <a:highlight>
                  <a:srgbClr val="000000">
                    <a:alpha val="0"/>
                  </a:srgbClr>
                </a:highlight>
                <a:latin typeface="+mn-lt"/>
              </a:rPr>
              <a:t>na kuongeza kiasi cha shughuli za kimwili unazofanya kila wiki. </a:t>
            </a:r>
          </a:p>
          <a:p>
            <a:endParaRPr lang="en-AU" sz="1200" dirty="0">
              <a:latin typeface="+mn-lt"/>
            </a:endParaRPr>
          </a:p>
          <a:p>
            <a:pPr rtl="0"/>
            <a:r>
              <a:rPr lang="sw" sz="1200" b="0" i="0" u="none" strike="noStrike" dirty="0">
                <a:highlight>
                  <a:srgbClr val="000000">
                    <a:alpha val="0"/>
                  </a:srgbClr>
                </a:highlight>
                <a:latin typeface="+mn-lt"/>
              </a:rPr>
              <a:t>Kadiri unavyozidi kusogea utakuwa na afya njema. </a:t>
            </a:r>
          </a:p>
          <a:p>
            <a:pPr rtl="0"/>
            <a:r>
              <a:rPr lang="sw" sz="1200" b="0" i="0" u="none" strike="noStrike" dirty="0">
                <a:highlight>
                  <a:srgbClr val="000000">
                    <a:alpha val="0"/>
                  </a:srgbClr>
                </a:highlight>
                <a:latin typeface="+mn-lt"/>
              </a:rPr>
              <a:t>Ikiwa wewe una umri wa miaka 65 au zaidi, ni muhimu hasa kusonga. </a:t>
            </a:r>
            <a:endParaRPr lang="en-AU" sz="1200" b="1" dirty="0">
              <a:latin typeface="+mn-lt"/>
            </a:endParaRPr>
          </a:p>
          <a:p>
            <a:endParaRPr lang="en-AU" sz="1200" dirty="0">
              <a:latin typeface="+mn-lt"/>
            </a:endParaRPr>
          </a:p>
          <a:p>
            <a:pPr rtl="0"/>
            <a:r>
              <a:rPr lang="sw" sz="1200" b="0" i="0" u="none" strike="noStrike" dirty="0">
                <a:highlight>
                  <a:srgbClr val="000000">
                    <a:alpha val="0"/>
                  </a:srgbClr>
                </a:highlight>
                <a:latin typeface="+mn-lt"/>
              </a:rPr>
              <a:t>Ikiwa wewe ni mpya kwa shughuli za kimwili, una tatizo la kiafya, au hujui kama ni salama kwako kuwa hai zaidi, ongea na daktari wako kwanza kuhusu shughuli bora kwako.</a:t>
            </a:r>
          </a:p>
          <a:p>
            <a:pPr defTabSz="932026">
              <a:defRPr/>
            </a:pPr>
            <a:endParaRPr lang="en-AU" sz="1100" b="1" dirty="0"/>
          </a:p>
        </p:txBody>
      </p:sp>
      <p:sp>
        <p:nvSpPr>
          <p:cNvPr id="4" name="Slide Number Placeholder 3"/>
          <p:cNvSpPr>
            <a:spLocks noGrp="1"/>
          </p:cNvSpPr>
          <p:nvPr>
            <p:ph type="sldNum" sz="quarter" idx="5"/>
          </p:nvPr>
        </p:nvSpPr>
        <p:spPr/>
        <p:txBody>
          <a:bodyPr/>
          <a:lstStyle/>
          <a:p>
            <a:fld id="{143C1978-8E9F-4D40-A6C5-A3ED3C8825CC}" type="slidenum">
              <a:rPr lang="en-AU" smtClean="0"/>
              <a:t>14</a:t>
            </a:fld>
            <a:endParaRPr lang="en-AU"/>
          </a:p>
        </p:txBody>
      </p:sp>
    </p:spTree>
    <p:extLst>
      <p:ext uri="{BB962C8B-B14F-4D97-AF65-F5344CB8AC3E}">
        <p14:creationId xmlns:p14="http://schemas.microsoft.com/office/powerpoint/2010/main" val="3201687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dirty="0">
                <a:highlight>
                  <a:srgbClr val="000000">
                    <a:alpha val="0"/>
                  </a:srgbClr>
                </a:highlight>
                <a:latin typeface="+mn-lt"/>
              </a:rPr>
              <a:t>Majadiliano ya kikundi</a:t>
            </a:r>
          </a:p>
          <a:p>
            <a:endParaRPr lang="en-AU" sz="1200" dirty="0">
              <a:latin typeface="+mn-lt"/>
            </a:endParaRPr>
          </a:p>
          <a:p>
            <a:pPr defTabSz="932026" rtl="0">
              <a:defRPr/>
            </a:pPr>
            <a:r>
              <a:rPr lang="sw" sz="1200" b="0" i="1" u="none" strike="noStrike" dirty="0">
                <a:highlight>
                  <a:srgbClr val="000000">
                    <a:alpha val="0"/>
                  </a:srgbClr>
                </a:highlight>
                <a:latin typeface="+mn-lt"/>
              </a:rPr>
              <a:t>Kumbukumbu kwa mwezeshaji: maliza kikao kwa majadiliano juu ya jinsi washiriki wanaweza kujumuisha mazoezi zaidi ya mwili katika siku zao.</a:t>
            </a:r>
          </a:p>
          <a:p>
            <a:endParaRPr lang="en-AU" sz="1200" dirty="0">
              <a:latin typeface="+mn-lt"/>
            </a:endParaRPr>
          </a:p>
        </p:txBody>
      </p:sp>
      <p:sp>
        <p:nvSpPr>
          <p:cNvPr id="4" name="Slide Number Placeholder 3"/>
          <p:cNvSpPr>
            <a:spLocks noGrp="1"/>
          </p:cNvSpPr>
          <p:nvPr>
            <p:ph type="sldNum" sz="quarter" idx="5"/>
          </p:nvPr>
        </p:nvSpPr>
        <p:spPr/>
        <p:txBody>
          <a:bodyPr/>
          <a:lstStyle/>
          <a:p>
            <a:fld id="{143C1978-8E9F-4D40-A6C5-A3ED3C8825CC}" type="slidenum">
              <a:rPr lang="en-AU" smtClean="0"/>
              <a:t>15</a:t>
            </a:fld>
            <a:endParaRPr lang="en-AU"/>
          </a:p>
        </p:txBody>
      </p:sp>
    </p:spTree>
    <p:extLst>
      <p:ext uri="{BB962C8B-B14F-4D97-AF65-F5344CB8AC3E}">
        <p14:creationId xmlns:p14="http://schemas.microsoft.com/office/powerpoint/2010/main" val="906749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w" sz="1200" b="0" i="1" u="none" strike="noStrike" dirty="0">
                <a:highlight>
                  <a:srgbClr val="000000">
                    <a:alpha val="0"/>
                  </a:srgbClr>
                </a:highlight>
                <a:latin typeface="+mn-lt"/>
              </a:rPr>
              <a:t>Kumbukumbu kwa mwezeshaji: toa chaguo/mipango/vifaa vya eneo nk.</a:t>
            </a:r>
          </a:p>
          <a:p>
            <a:endParaRPr lang="en-AU" dirty="0"/>
          </a:p>
        </p:txBody>
      </p:sp>
      <p:sp>
        <p:nvSpPr>
          <p:cNvPr id="4" name="Slide Number Placeholder 3"/>
          <p:cNvSpPr>
            <a:spLocks noGrp="1"/>
          </p:cNvSpPr>
          <p:nvPr>
            <p:ph type="sldNum" sz="quarter" idx="5"/>
          </p:nvPr>
        </p:nvSpPr>
        <p:spPr/>
        <p:txBody>
          <a:bodyPr/>
          <a:lstStyle/>
          <a:p>
            <a:fld id="{143C1978-8E9F-4D40-A6C5-A3ED3C8825CC}" type="slidenum">
              <a:rPr lang="en-AU" smtClean="0"/>
              <a:t>17</a:t>
            </a:fld>
            <a:endParaRPr lang="en-AU"/>
          </a:p>
        </p:txBody>
      </p:sp>
    </p:spTree>
    <p:extLst>
      <p:ext uri="{BB962C8B-B14F-4D97-AF65-F5344CB8AC3E}">
        <p14:creationId xmlns:p14="http://schemas.microsoft.com/office/powerpoint/2010/main" val="1138902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sw" sz="1200" b="1" i="0" u="none" strike="noStrike" dirty="0">
                <a:solidFill>
                  <a:srgbClr val="000000"/>
                </a:solidFill>
                <a:highlight>
                  <a:srgbClr val="000000">
                    <a:alpha val="0"/>
                  </a:srgbClr>
                </a:highlight>
                <a:latin typeface="+mn-lt"/>
              </a:rPr>
              <a:t>Mwili Wangu. Afya Yangu.</a:t>
            </a:r>
            <a:r>
              <a:rPr lang="sw" sz="1200" b="0" i="0" u="none" strike="noStrike" dirty="0">
                <a:solidFill>
                  <a:srgbClr val="000000"/>
                </a:solidFill>
                <a:highlight>
                  <a:srgbClr val="000000">
                    <a:alpha val="0"/>
                  </a:srgbClr>
                </a:highlight>
                <a:latin typeface="+mn-lt"/>
              </a:rPr>
              <a:t> ni zana ya kielimu ya kusaidia mashirika na waelimishaji kutoa maelezo ya afya kwa wanawake wenye asili ya wahamiaji na wakimbizi. Pia inahimiza mazungumzo na wanawake kuhusu afya zao. </a:t>
            </a:r>
          </a:p>
          <a:p>
            <a:pPr defTabSz="966612" rtl="0">
              <a:lnSpc>
                <a:spcPct val="90000"/>
              </a:lnSpc>
              <a:spcBef>
                <a:spcPts val="634"/>
              </a:spcBef>
              <a:defRPr/>
            </a:pPr>
            <a:r>
              <a:rPr lang="sw" sz="1200" b="0" i="0" u="none" strike="noStrike" dirty="0">
                <a:solidFill>
                  <a:srgbClr val="000000"/>
                </a:solidFill>
                <a:highlight>
                  <a:srgbClr val="000000">
                    <a:alpha val="0"/>
                  </a:srgbClr>
                </a:highlight>
                <a:latin typeface="+mn-lt"/>
              </a:rPr>
              <a:t>Seti hiyo ya zana ni mfululizo wa maonyesho unaopanuka kuhusu mada muhimu za afya, kama vile kuishi kiafya, afya ya kihisia, kukoma hedhi au afya ya ngono.</a:t>
            </a:r>
          </a:p>
          <a:p>
            <a:pPr defTabSz="966612" rtl="0">
              <a:lnSpc>
                <a:spcPct val="90000"/>
              </a:lnSpc>
              <a:spcBef>
                <a:spcPts val="634"/>
              </a:spcBef>
              <a:defRPr/>
            </a:pPr>
            <a:r>
              <a:rPr lang="sw" sz="1200" b="0" i="0" u="none" strike="noStrike" dirty="0">
                <a:solidFill>
                  <a:srgbClr val="000000"/>
                </a:solidFill>
                <a:highlight>
                  <a:srgbClr val="000000">
                    <a:alpha val="0"/>
                  </a:srgbClr>
                </a:highlight>
                <a:latin typeface="+mn-lt"/>
              </a:rPr>
              <a:t>Tembelea </a:t>
            </a:r>
            <a:r>
              <a:rPr lang="sw" sz="1200" b="0" i="0" u="sng" strike="noStrike" dirty="0">
                <a:solidFill>
                  <a:srgbClr val="000000"/>
                </a:solidFill>
                <a:highlight>
                  <a:srgbClr val="000000">
                    <a:alpha val="0"/>
                  </a:srgbClr>
                </a:highlight>
                <a:latin typeface="+mn-lt"/>
              </a:rPr>
              <a:t>jeanhailes.org.au</a:t>
            </a:r>
            <a:r>
              <a:rPr lang="sw" sz="1200" b="0" i="0" u="none" strike="noStrike" dirty="0">
                <a:solidFill>
                  <a:srgbClr val="000000"/>
                </a:solidFill>
                <a:highlight>
                  <a:srgbClr val="000000">
                    <a:alpha val="0"/>
                  </a:srgbClr>
                </a:highlight>
                <a:latin typeface="+mn-lt"/>
              </a:rPr>
              <a:t> kwa maelezo zaidi na orodha ya maonyesho yanayopatikana katika Kiingereza na lugha zingine.</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143C1978-8E9F-4D40-A6C5-A3ED3C8825CC}" type="slidenum">
              <a:rPr lang="en-AU" smtClean="0"/>
              <a:t>3</a:t>
            </a:fld>
            <a:endParaRPr lang="en-AU"/>
          </a:p>
        </p:txBody>
      </p:sp>
    </p:spTree>
    <p:extLst>
      <p:ext uri="{BB962C8B-B14F-4D97-AF65-F5344CB8AC3E}">
        <p14:creationId xmlns:p14="http://schemas.microsoft.com/office/powerpoint/2010/main" val="161820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019"/>
              </a:spcBef>
            </a:pPr>
            <a:r>
              <a:rPr lang="sw" sz="1200" b="1" i="0" u="none" strike="noStrike" dirty="0">
                <a:highlight>
                  <a:srgbClr val="000000">
                    <a:alpha val="0"/>
                  </a:srgbClr>
                </a:highlight>
                <a:latin typeface="+mn-lt"/>
              </a:rPr>
              <a:t>Anza kikao na majadiliano ya kundi kuhusu aina gani ya shughuli na mazoezi za kimwili ambazo wanawake wanafanya sasa. Je! Hizi ni tofauti na zile ambazo walifanya katika nchi zao za nyumbani? </a:t>
            </a:r>
          </a:p>
          <a:p>
            <a:pPr>
              <a:spcBef>
                <a:spcPts val="1019"/>
              </a:spcBef>
            </a:pPr>
            <a:endParaRPr lang="en-AU" sz="1200" b="1" dirty="0">
              <a:latin typeface="+mn-lt"/>
            </a:endParaRPr>
          </a:p>
          <a:p>
            <a:pPr rtl="0">
              <a:spcBef>
                <a:spcPts val="1019"/>
              </a:spcBef>
            </a:pPr>
            <a:r>
              <a:rPr lang="sw" sz="1200" b="0" i="0" u="none" strike="noStrike" dirty="0">
                <a:highlight>
                  <a:srgbClr val="000000">
                    <a:alpha val="0"/>
                  </a:srgbClr>
                </a:highlight>
                <a:latin typeface="+mn-lt"/>
              </a:rPr>
              <a:t>Maswali ya kufikiria*:</a:t>
            </a:r>
          </a:p>
          <a:p>
            <a:pPr marL="174755" indent="-174755" rtl="0">
              <a:buFont typeface="Arial" panose="020B0604020202020204" pitchFamily="34" charset="0"/>
              <a:buChar char="•"/>
            </a:pPr>
            <a:r>
              <a:rPr lang="sw" sz="1200" b="0" i="0" u="none" strike="noStrike" dirty="0">
                <a:highlight>
                  <a:srgbClr val="000000">
                    <a:alpha val="0"/>
                  </a:srgbClr>
                </a:highlight>
                <a:latin typeface="+mn-lt"/>
              </a:rPr>
              <a:t>Je! Watu katika nchi yako ya nyumbani/ utamaduni wako wanasogeza jinsi gani kila siku: kutembea sana, kukimbia, kubeba chakula kutoka maduka, kucheza ngoma?</a:t>
            </a:r>
          </a:p>
          <a:p>
            <a:pPr marL="174755" indent="-174755" rtl="0">
              <a:buFont typeface="Arial" panose="020B0604020202020204" pitchFamily="34" charset="0"/>
              <a:buChar char="•"/>
            </a:pPr>
            <a:r>
              <a:rPr lang="sw" sz="1200" b="0" i="0" u="none" strike="noStrike" dirty="0">
                <a:highlight>
                  <a:srgbClr val="000000">
                    <a:alpha val="0"/>
                  </a:srgbClr>
                </a:highlight>
                <a:latin typeface="+mn-lt"/>
              </a:rPr>
              <a:t>Je, ulifanya mazoezi zaidi katika nchi yako kuliko huko Australia?</a:t>
            </a:r>
          </a:p>
          <a:p>
            <a:pPr marL="174755" indent="-174755" rtl="0">
              <a:buFont typeface="Arial" panose="020B0604020202020204" pitchFamily="34" charset="0"/>
              <a:buChar char="•"/>
            </a:pPr>
            <a:r>
              <a:rPr lang="sw" sz="1200" b="0" i="0" u="none" strike="noStrike" dirty="0">
                <a:highlight>
                  <a:srgbClr val="000000">
                    <a:alpha val="0"/>
                  </a:srgbClr>
                </a:highlight>
                <a:latin typeface="+mn-lt"/>
              </a:rPr>
              <a:t>Je, unajua kwamba ni muhimu sana kwa afya yako kusogeza mwili wako kila siku?</a:t>
            </a:r>
          </a:p>
          <a:p>
            <a:pPr marL="174755" indent="-174755" rtl="0">
              <a:buClr>
                <a:srgbClr val="159690"/>
              </a:buClr>
              <a:buFont typeface="Arial" panose="020B0604020202020204" pitchFamily="34" charset="0"/>
              <a:buChar char="•"/>
            </a:pPr>
            <a:r>
              <a:rPr lang="sw" sz="1200" b="0" i="0" u="none" strike="noStrike" dirty="0">
                <a:solidFill>
                  <a:srgbClr val="000000"/>
                </a:solidFill>
                <a:highlight>
                  <a:srgbClr val="000000">
                    <a:alpha val="0"/>
                  </a:srgbClr>
                </a:highlight>
                <a:latin typeface="+mn-lt"/>
              </a:rPr>
              <a:t>Je! Unafanya michezo au mazoezi yoyote? Je! Ni tofauti na kile ulichofanya katika nchi zako za nyumbani?</a:t>
            </a:r>
          </a:p>
          <a:p>
            <a:endParaRPr lang="en-AU" sz="1200" dirty="0">
              <a:latin typeface="+mn-lt"/>
            </a:endParaRPr>
          </a:p>
          <a:p>
            <a:pPr rtl="0"/>
            <a:r>
              <a:rPr lang="sw" sz="1200" b="0" i="1" u="none" strike="noStrike" dirty="0">
                <a:highlight>
                  <a:srgbClr val="000000">
                    <a:alpha val="0"/>
                  </a:srgbClr>
                </a:highlight>
                <a:latin typeface="+mn-lt"/>
              </a:rPr>
              <a:t>*Kumbukumbu kwa mwezeshaji: chagua maswali machache ya kuanzisha mazungumzo mafupi.</a:t>
            </a:r>
          </a:p>
          <a:p>
            <a:endParaRPr lang="en-AU" dirty="0"/>
          </a:p>
        </p:txBody>
      </p:sp>
      <p:sp>
        <p:nvSpPr>
          <p:cNvPr id="4" name="Slide Number Placeholder 3"/>
          <p:cNvSpPr>
            <a:spLocks noGrp="1"/>
          </p:cNvSpPr>
          <p:nvPr>
            <p:ph type="sldNum" sz="quarter" idx="5"/>
          </p:nvPr>
        </p:nvSpPr>
        <p:spPr/>
        <p:txBody>
          <a:bodyPr/>
          <a:lstStyle/>
          <a:p>
            <a:fld id="{143C1978-8E9F-4D40-A6C5-A3ED3C8825CC}" type="slidenum">
              <a:rPr lang="en-AU" smtClean="0"/>
              <a:t>4</a:t>
            </a:fld>
            <a:endParaRPr lang="en-AU"/>
          </a:p>
        </p:txBody>
      </p:sp>
    </p:spTree>
    <p:extLst>
      <p:ext uri="{BB962C8B-B14F-4D97-AF65-F5344CB8AC3E}">
        <p14:creationId xmlns:p14="http://schemas.microsoft.com/office/powerpoint/2010/main" val="3133272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26" rtl="0">
              <a:defRPr/>
            </a:pPr>
            <a:r>
              <a:rPr lang="sw" sz="1200" b="1" i="0" u="none" strike="noStrike" dirty="0">
                <a:highlight>
                  <a:srgbClr val="000000">
                    <a:alpha val="0"/>
                  </a:srgbClr>
                </a:highlight>
                <a:latin typeface="+mn-lt"/>
              </a:rPr>
              <a:t>Mwili wako umeumbwa ili kukimbia, kuruka, kunyoosha na kusonga. Ni muhimu sana kwa afya yako kusogeza mwili wako kila siku.</a:t>
            </a:r>
          </a:p>
          <a:p>
            <a:pPr defTabSz="932026" rtl="0">
              <a:defRPr/>
            </a:pPr>
            <a:r>
              <a:rPr lang="sw" sz="1200" b="0" i="0" u="none" strike="noStrike" dirty="0">
                <a:highlight>
                  <a:srgbClr val="000000">
                    <a:alpha val="0"/>
                  </a:srgbClr>
                </a:highlight>
                <a:latin typeface="+mn-lt"/>
              </a:rPr>
              <a:t>Hata hivyo,</a:t>
            </a:r>
          </a:p>
          <a:p>
            <a:pPr marL="174755" indent="-174755" defTabSz="932026" rtl="0">
              <a:buFont typeface="Arial" panose="020B0604020202020204" pitchFamily="34" charset="0"/>
              <a:buChar char="•"/>
              <a:defRPr/>
            </a:pPr>
            <a:r>
              <a:rPr lang="sw" sz="1200" b="0" i="0" u="none" strike="noStrike" dirty="0">
                <a:highlight>
                  <a:srgbClr val="000000">
                    <a:alpha val="0"/>
                  </a:srgbClr>
                </a:highlight>
                <a:latin typeface="+mn-lt"/>
              </a:rPr>
              <a:t>zaidi kuliko nusu ya watu wazima wote nchini Australia, na </a:t>
            </a:r>
          </a:p>
          <a:p>
            <a:pPr marL="174755" indent="-174755" defTabSz="932026" rtl="0">
              <a:buFont typeface="Arial" panose="020B0604020202020204" pitchFamily="34" charset="0"/>
              <a:buChar char="•"/>
              <a:defRPr/>
            </a:pPr>
            <a:r>
              <a:rPr lang="sw" sz="1200" b="0" i="0" u="none" strike="noStrike" dirty="0">
                <a:highlight>
                  <a:srgbClr val="000000">
                    <a:alpha val="0"/>
                  </a:srgbClr>
                </a:highlight>
                <a:latin typeface="+mn-lt"/>
              </a:rPr>
              <a:t>4 kati wa watoto 5 </a:t>
            </a:r>
          </a:p>
          <a:p>
            <a:pPr defTabSz="932026" rtl="0">
              <a:defRPr/>
            </a:pPr>
            <a:r>
              <a:rPr lang="sw" sz="1200" b="0" i="0" u="none" strike="noStrike" dirty="0">
                <a:highlight>
                  <a:srgbClr val="000000">
                    <a:alpha val="0"/>
                  </a:srgbClr>
                </a:highlight>
                <a:latin typeface="+mn-lt"/>
              </a:rPr>
              <a:t>hawasongi ya kutosha.</a:t>
            </a:r>
          </a:p>
          <a:p>
            <a:pPr defTabSz="932026">
              <a:defRPr/>
            </a:pPr>
            <a:endParaRPr lang="en-AU" sz="1200" dirty="0">
              <a:latin typeface="+mn-lt"/>
            </a:endParaRPr>
          </a:p>
          <a:p>
            <a:pPr rtl="0"/>
            <a:r>
              <a:rPr lang="sw" sz="1200" b="0" i="0" u="none" strike="noStrike" dirty="0">
                <a:highlight>
                  <a:srgbClr val="000000">
                    <a:alpha val="0"/>
                  </a:srgbClr>
                </a:highlight>
                <a:latin typeface="+mn-lt"/>
              </a:rPr>
              <a:t>Wanawake wanasogeza kidogo zaidi kuliko wanaume.</a:t>
            </a:r>
            <a:endParaRPr lang="en-AU" sz="1200" b="1" dirty="0">
              <a:latin typeface="+mn-lt"/>
            </a:endParaRPr>
          </a:p>
          <a:p>
            <a:endParaRPr lang="en-AU" sz="1200" b="1" dirty="0">
              <a:latin typeface="+mn-lt"/>
            </a:endParaRPr>
          </a:p>
          <a:p>
            <a:pPr defTabSz="932026" rtl="0">
              <a:defRPr/>
            </a:pPr>
            <a:r>
              <a:rPr lang="sw" sz="1200" b="1" i="0" u="none" strike="noStrike" dirty="0">
                <a:highlight>
                  <a:srgbClr val="000000">
                    <a:alpha val="0"/>
                  </a:srgbClr>
                </a:highlight>
                <a:latin typeface="+mn-lt"/>
              </a:rPr>
              <a:t>Watu nchini Australia wanatumia muda zaidi kukaa au kulala.</a:t>
            </a:r>
          </a:p>
          <a:p>
            <a:pPr defTabSz="932026" rtl="0">
              <a:defRPr/>
            </a:pPr>
            <a:r>
              <a:rPr lang="sw" sz="1200" b="0" i="0" u="none" strike="noStrike" dirty="0">
                <a:highlight>
                  <a:srgbClr val="000000">
                    <a:alpha val="0"/>
                  </a:srgbClr>
                </a:highlight>
                <a:latin typeface="+mn-lt"/>
              </a:rPr>
              <a:t>Mifano inajumuisha: </a:t>
            </a:r>
          </a:p>
          <a:p>
            <a:pPr marL="174755" indent="-174755" rtl="0" fontAlgn="t">
              <a:buFont typeface="Arial" panose="020B0604020202020204" pitchFamily="34" charset="0"/>
              <a:buChar char="•"/>
            </a:pPr>
            <a:r>
              <a:rPr lang="sw" sz="1200" b="0" i="0" u="none" strike="noStrike" dirty="0">
                <a:highlight>
                  <a:srgbClr val="000000">
                    <a:alpha val="0"/>
                  </a:srgbClr>
                </a:highlight>
                <a:latin typeface="+mn-lt"/>
              </a:rPr>
              <a:t>kukaa au kulala chini wakati wa kutazama televisheni au kucheza michezo ya elektroniki</a:t>
            </a:r>
          </a:p>
          <a:p>
            <a:pPr marL="174755" indent="-174755" rtl="0" fontAlgn="t">
              <a:buFont typeface="Arial" panose="020B0604020202020204" pitchFamily="34" charset="0"/>
              <a:buChar char="•"/>
            </a:pPr>
            <a:r>
              <a:rPr lang="sw" sz="1200" b="0" i="0" u="none" strike="noStrike" dirty="0">
                <a:highlight>
                  <a:srgbClr val="000000">
                    <a:alpha val="0"/>
                  </a:srgbClr>
                </a:highlight>
                <a:latin typeface="+mn-lt"/>
              </a:rPr>
              <a:t>kuendesha gari au kusafiri kwa usafiri wa umma </a:t>
            </a:r>
          </a:p>
          <a:p>
            <a:pPr marL="174755" indent="-174755" rtl="0" fontAlgn="t">
              <a:buFont typeface="Arial" panose="020B0604020202020204" pitchFamily="34" charset="0"/>
              <a:buChar char="•"/>
            </a:pPr>
            <a:r>
              <a:rPr lang="sw" sz="1200" b="0" i="0" u="none" strike="noStrike" dirty="0">
                <a:highlight>
                  <a:srgbClr val="000000">
                    <a:alpha val="0"/>
                  </a:srgbClr>
                </a:highlight>
                <a:latin typeface="+mn-lt"/>
              </a:rPr>
              <a:t>kukaa au kulala chini kusoma, kuandika, au kufanya kazi kwa dawati au kompyuta</a:t>
            </a:r>
          </a:p>
          <a:p>
            <a:pPr marL="174755" indent="-174755" rtl="0" fontAlgn="t">
              <a:buFont typeface="Arial" panose="020B0604020202020204" pitchFamily="34" charset="0"/>
              <a:buChar char="•"/>
            </a:pPr>
            <a:r>
              <a:rPr lang="sw" sz="1200" b="0" i="0" u="none" strike="noStrike" dirty="0">
                <a:highlight>
                  <a:srgbClr val="000000">
                    <a:alpha val="0"/>
                  </a:srgbClr>
                </a:highlight>
                <a:latin typeface="+mn-lt"/>
              </a:rPr>
              <a:t>kula chakula au kahawa na marafiki au ndugu. </a:t>
            </a:r>
          </a:p>
          <a:p>
            <a:endParaRPr lang="en-AU" sz="1200" dirty="0">
              <a:latin typeface="+mn-lt"/>
            </a:endParaRPr>
          </a:p>
        </p:txBody>
      </p:sp>
      <p:sp>
        <p:nvSpPr>
          <p:cNvPr id="4" name="Slide Number Placeholder 3"/>
          <p:cNvSpPr>
            <a:spLocks noGrp="1"/>
          </p:cNvSpPr>
          <p:nvPr>
            <p:ph type="sldNum" sz="quarter" idx="5"/>
          </p:nvPr>
        </p:nvSpPr>
        <p:spPr/>
        <p:txBody>
          <a:bodyPr/>
          <a:lstStyle/>
          <a:p>
            <a:fld id="{143C1978-8E9F-4D40-A6C5-A3ED3C8825CC}" type="slidenum">
              <a:rPr lang="en-AU" smtClean="0"/>
              <a:t>5</a:t>
            </a:fld>
            <a:endParaRPr lang="en-AU"/>
          </a:p>
        </p:txBody>
      </p:sp>
    </p:spTree>
    <p:extLst>
      <p:ext uri="{BB962C8B-B14F-4D97-AF65-F5344CB8AC3E}">
        <p14:creationId xmlns:p14="http://schemas.microsoft.com/office/powerpoint/2010/main" val="3161401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dirty="0">
                <a:highlight>
                  <a:srgbClr val="000000">
                    <a:alpha val="0"/>
                  </a:srgbClr>
                </a:highlight>
                <a:latin typeface="+mn-lt"/>
              </a:rPr>
              <a:t>Shughuli za kimwili ni nini? </a:t>
            </a:r>
          </a:p>
          <a:p>
            <a:pPr rtl="0"/>
            <a:r>
              <a:rPr lang="sw" sz="1200" b="0" i="0" u="none" strike="noStrike" dirty="0">
                <a:highlight>
                  <a:srgbClr val="000000">
                    <a:alpha val="0"/>
                  </a:srgbClr>
                </a:highlight>
                <a:latin typeface="+mn-lt"/>
              </a:rPr>
              <a:t>Shughuli za kimwili ni kusogeza mwili wako ili:</a:t>
            </a:r>
          </a:p>
          <a:p>
            <a:pPr marL="174755" indent="-174755" rtl="0">
              <a:buFont typeface="Arial" panose="020B0604020202020204" pitchFamily="34" charset="0"/>
              <a:buChar char="•"/>
            </a:pPr>
            <a:r>
              <a:rPr lang="sw" sz="1200" b="0" i="0" u="none" strike="noStrike" dirty="0">
                <a:highlight>
                  <a:srgbClr val="000000">
                    <a:alpha val="0"/>
                  </a:srgbClr>
                </a:highlight>
                <a:latin typeface="+mn-lt"/>
              </a:rPr>
              <a:t>unapumua haraka zaidi</a:t>
            </a:r>
          </a:p>
          <a:p>
            <a:pPr marL="174755" indent="-174755" rtl="0">
              <a:buFont typeface="Arial" panose="020B0604020202020204" pitchFamily="34" charset="0"/>
              <a:buChar char="•"/>
            </a:pPr>
            <a:r>
              <a:rPr lang="sw-KE" sz="1200" b="0" i="0" noProof="0" dirty="0">
                <a:solidFill>
                  <a:srgbClr val="222222"/>
                </a:solidFill>
                <a:effectLst/>
                <a:latin typeface="+mn-lt"/>
              </a:rPr>
              <a:t>moyo wako unapiga </a:t>
            </a:r>
            <a:r>
              <a:rPr lang="sw" sz="1200" b="0" i="0" u="none" strike="noStrike" dirty="0">
                <a:highlight>
                  <a:srgbClr val="000000">
                    <a:alpha val="0"/>
                  </a:srgbClr>
                </a:highlight>
                <a:latin typeface="+mn-lt"/>
              </a:rPr>
              <a:t>haraka zaidi.</a:t>
            </a:r>
          </a:p>
          <a:p>
            <a:pPr rtl="0"/>
            <a:r>
              <a:rPr lang="sw" sz="1200" b="0" i="0" u="none" strike="noStrike" dirty="0">
                <a:highlight>
                  <a:srgbClr val="000000">
                    <a:alpha val="0"/>
                  </a:srgbClr>
                </a:highlight>
                <a:latin typeface="+mn-lt"/>
              </a:rPr>
              <a:t>Unaweza kufanya hivyo kwa kufanya mazoezi katika ukumbi wa mazoezi au kucheza michezo, lakini pia kwa shughuli za kila siku kama kusafisha nyumba au kupanda ngazi badala ya lifti. </a:t>
            </a:r>
          </a:p>
          <a:p>
            <a:pPr defTabSz="932026">
              <a:defRPr/>
            </a:pPr>
            <a:endParaRPr lang="en-AU" sz="1200" dirty="0">
              <a:latin typeface="+mn-lt"/>
            </a:endParaRPr>
          </a:p>
          <a:p>
            <a:pPr defTabSz="932026" rtl="0">
              <a:defRPr/>
            </a:pPr>
            <a:r>
              <a:rPr lang="sw" sz="1200" b="1" i="0" u="none" strike="noStrike" dirty="0">
                <a:highlight>
                  <a:srgbClr val="000000">
                    <a:alpha val="0"/>
                  </a:srgbClr>
                </a:highlight>
                <a:latin typeface="+mn-lt"/>
              </a:rPr>
              <a:t>Nini inaweza kutokea ikiwa sitasonga ya kutosha?</a:t>
            </a:r>
          </a:p>
          <a:p>
            <a:pPr defTabSz="932026" rtl="0">
              <a:defRPr/>
            </a:pPr>
            <a:r>
              <a:rPr lang="sw" sz="1200" b="0" i="0" u="none" strike="noStrike" dirty="0">
                <a:highlight>
                  <a:srgbClr val="000000">
                    <a:alpha val="0"/>
                  </a:srgbClr>
                </a:highlight>
                <a:latin typeface="+mn-lt"/>
              </a:rPr>
              <a:t>Ikiwa hutasonga ya kutosha, unaweza kuugua. Baada ya muda, unaweza kupata: </a:t>
            </a:r>
          </a:p>
          <a:p>
            <a:pPr marL="174755" indent="-174755" defTabSz="932026" rtl="0">
              <a:buFont typeface="Arial" panose="020B0604020202020204" pitchFamily="34" charset="0"/>
              <a:buChar char="•"/>
              <a:defRPr/>
            </a:pPr>
            <a:r>
              <a:rPr lang="sw" sz="1200" b="0" i="0" u="none" strike="noStrike" dirty="0">
                <a:highlight>
                  <a:srgbClr val="000000">
                    <a:alpha val="0"/>
                  </a:srgbClr>
                </a:highlight>
                <a:latin typeface="+mn-lt"/>
              </a:rPr>
              <a:t>uzito mno (uzito kupita kiasi)</a:t>
            </a:r>
          </a:p>
          <a:p>
            <a:pPr marL="174755" indent="-174755" defTabSz="932026" rtl="0">
              <a:buFont typeface="Arial" panose="020B0604020202020204" pitchFamily="34" charset="0"/>
              <a:buChar char="•"/>
              <a:defRPr/>
            </a:pPr>
            <a:r>
              <a:rPr lang="sw" sz="1200" b="0" i="0" u="none" strike="noStrike" dirty="0">
                <a:highlight>
                  <a:srgbClr val="000000">
                    <a:alpha val="0"/>
                  </a:srgbClr>
                </a:highlight>
                <a:latin typeface="+mn-lt"/>
              </a:rPr>
              <a:t>shinikizo la juu la damu</a:t>
            </a:r>
          </a:p>
          <a:p>
            <a:pPr marL="174755" indent="-174755" defTabSz="932026" rtl="0">
              <a:buFont typeface="Arial" panose="020B0604020202020204" pitchFamily="34" charset="0"/>
              <a:buChar char="•"/>
              <a:defRPr/>
            </a:pPr>
            <a:r>
              <a:rPr lang="sw" sz="1200" b="0" i="0" u="none" strike="noStrike" dirty="0">
                <a:highlight>
                  <a:srgbClr val="000000">
                    <a:alpha val="0"/>
                  </a:srgbClr>
                </a:highlight>
                <a:latin typeface="+mn-lt"/>
              </a:rPr>
              <a:t>ugonjwa wa kisukari</a:t>
            </a:r>
          </a:p>
          <a:p>
            <a:pPr marL="174755" indent="-174755" defTabSz="932026" rtl="0">
              <a:buFont typeface="Arial" panose="020B0604020202020204" pitchFamily="34" charset="0"/>
              <a:buChar char="•"/>
              <a:defRPr/>
            </a:pPr>
            <a:r>
              <a:rPr lang="sw" sz="1200" b="0" i="0" u="none" strike="noStrike" dirty="0">
                <a:highlight>
                  <a:srgbClr val="000000">
                    <a:alpha val="0"/>
                  </a:srgbClr>
                </a:highlight>
                <a:latin typeface="+mn-lt"/>
              </a:rPr>
              <a:t>maumivu ya mgongo</a:t>
            </a:r>
          </a:p>
          <a:p>
            <a:pPr marL="174755" indent="-174755" defTabSz="932026" rtl="0">
              <a:buFont typeface="Arial" panose="020B0604020202020204" pitchFamily="34" charset="0"/>
              <a:buChar char="•"/>
              <a:defRPr/>
            </a:pPr>
            <a:r>
              <a:rPr lang="sw" sz="1200" b="0" i="0" u="none" strike="noStrike" dirty="0">
                <a:highlight>
                  <a:srgbClr val="000000">
                    <a:alpha val="0"/>
                  </a:srgbClr>
                </a:highlight>
                <a:latin typeface="+mn-lt"/>
              </a:rPr>
              <a:t>saratani</a:t>
            </a:r>
          </a:p>
          <a:p>
            <a:pPr marL="174755" indent="-174755" defTabSz="932026" rtl="0">
              <a:buFont typeface="Arial" panose="020B0604020202020204" pitchFamily="34" charset="0"/>
              <a:buChar char="•"/>
              <a:defRPr/>
            </a:pPr>
            <a:r>
              <a:rPr lang="sw" sz="1200" b="0" i="0" u="none" strike="noStrike" dirty="0">
                <a:highlight>
                  <a:srgbClr val="000000">
                    <a:alpha val="0"/>
                  </a:srgbClr>
                </a:highlight>
                <a:latin typeface="+mn-lt"/>
              </a:rPr>
              <a:t>ugonjwa wa moyo </a:t>
            </a:r>
          </a:p>
          <a:p>
            <a:pPr marL="174755" indent="-174755" defTabSz="932026" rtl="0">
              <a:buFont typeface="Arial" panose="020B0604020202020204" pitchFamily="34" charset="0"/>
              <a:buChar char="•"/>
              <a:defRPr/>
            </a:pPr>
            <a:r>
              <a:rPr lang="sw" sz="1200" b="0" i="0" u="none" strike="noStrike" dirty="0">
                <a:highlight>
                  <a:srgbClr val="000000">
                    <a:alpha val="0"/>
                  </a:srgbClr>
                </a:highlight>
                <a:latin typeface="+mn-lt"/>
              </a:rPr>
              <a:t>unyogovu. </a:t>
            </a:r>
          </a:p>
          <a:p>
            <a:endParaRPr lang="en-AU" dirty="0"/>
          </a:p>
        </p:txBody>
      </p:sp>
      <p:sp>
        <p:nvSpPr>
          <p:cNvPr id="4" name="Slide Number Placeholder 3"/>
          <p:cNvSpPr>
            <a:spLocks noGrp="1"/>
          </p:cNvSpPr>
          <p:nvPr>
            <p:ph type="sldNum" sz="quarter" idx="5"/>
          </p:nvPr>
        </p:nvSpPr>
        <p:spPr/>
        <p:txBody>
          <a:bodyPr/>
          <a:lstStyle/>
          <a:p>
            <a:fld id="{143C1978-8E9F-4D40-A6C5-A3ED3C8825CC}" type="slidenum">
              <a:rPr lang="en-AU" smtClean="0"/>
              <a:t>6</a:t>
            </a:fld>
            <a:endParaRPr lang="en-AU"/>
          </a:p>
        </p:txBody>
      </p:sp>
    </p:spTree>
    <p:extLst>
      <p:ext uri="{BB962C8B-B14F-4D97-AF65-F5344CB8AC3E}">
        <p14:creationId xmlns:p14="http://schemas.microsoft.com/office/powerpoint/2010/main" val="364091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26" rtl="0">
              <a:defRPr/>
            </a:pPr>
            <a:r>
              <a:rPr lang="sw" sz="1200" b="1" i="0" u="none" strike="noStrike" dirty="0">
                <a:highlight>
                  <a:srgbClr val="000000">
                    <a:alpha val="0"/>
                  </a:srgbClr>
                </a:highlight>
                <a:latin typeface="+mn-lt"/>
              </a:rPr>
              <a:t>Je! Naweza kufanya nini ili kukaa kidogo wakati wa siku?</a:t>
            </a:r>
          </a:p>
          <a:p>
            <a:pPr marL="174755" indent="-174755" rtl="0">
              <a:buFont typeface="Arial" panose="020B0604020202020204" pitchFamily="34" charset="0"/>
              <a:buChar char="•"/>
            </a:pPr>
            <a:r>
              <a:rPr lang="sw" sz="1200" b="0" i="0" u="none" strike="noStrike" dirty="0">
                <a:highlight>
                  <a:srgbClr val="000000">
                    <a:alpha val="0"/>
                  </a:srgbClr>
                </a:highlight>
                <a:latin typeface="+mn-lt"/>
              </a:rPr>
              <a:t>Vunja muda mrefu wa kukaa mara nyingi iwezekanavyo. Kila baada ya dakika 20-30, inuka, songa na nyoosha kwa dakika chache.</a:t>
            </a:r>
          </a:p>
          <a:p>
            <a:pPr marL="174755" indent="-174755" rtl="0">
              <a:buFont typeface="Arial" panose="020B0604020202020204" pitchFamily="34" charset="0"/>
              <a:buChar char="•"/>
            </a:pPr>
            <a:r>
              <a:rPr lang="sw" sz="1200" b="0" i="0" u="none" strike="noStrike" dirty="0">
                <a:highlight>
                  <a:srgbClr val="000000">
                    <a:alpha val="0"/>
                  </a:srgbClr>
                </a:highlight>
                <a:latin typeface="+mn-lt"/>
              </a:rPr>
              <a:t>Ikiwa unatumia muda mwingi kuwa mbele ya skrini ya TV au kompyuta, inuka mara nyingi na songa. </a:t>
            </a:r>
          </a:p>
          <a:p>
            <a:pPr marL="174755" indent="-174755" rtl="0">
              <a:buFont typeface="Arial" panose="020B0604020202020204" pitchFamily="34" charset="0"/>
              <a:buChar char="•"/>
            </a:pPr>
            <a:r>
              <a:rPr lang="sw" sz="1200" b="0" i="0" u="none" strike="noStrike" dirty="0">
                <a:highlight>
                  <a:srgbClr val="000000">
                    <a:alpha val="0"/>
                  </a:srgbClr>
                </a:highlight>
                <a:latin typeface="+mn-lt"/>
              </a:rPr>
              <a:t>Chukua nafasi yoyote unayoweza kusonga, bila kujali kama ni fupi.</a:t>
            </a:r>
          </a:p>
          <a:p>
            <a:endParaRPr lang="en-AU" dirty="0"/>
          </a:p>
        </p:txBody>
      </p:sp>
      <p:sp>
        <p:nvSpPr>
          <p:cNvPr id="4" name="Slide Number Placeholder 3"/>
          <p:cNvSpPr>
            <a:spLocks noGrp="1"/>
          </p:cNvSpPr>
          <p:nvPr>
            <p:ph type="sldNum" sz="quarter" idx="5"/>
          </p:nvPr>
        </p:nvSpPr>
        <p:spPr/>
        <p:txBody>
          <a:bodyPr/>
          <a:lstStyle/>
          <a:p>
            <a:fld id="{143C1978-8E9F-4D40-A6C5-A3ED3C8825CC}" type="slidenum">
              <a:rPr lang="en-AU" smtClean="0"/>
              <a:t>7</a:t>
            </a:fld>
            <a:endParaRPr lang="en-AU"/>
          </a:p>
        </p:txBody>
      </p:sp>
    </p:spTree>
    <p:extLst>
      <p:ext uri="{BB962C8B-B14F-4D97-AF65-F5344CB8AC3E}">
        <p14:creationId xmlns:p14="http://schemas.microsoft.com/office/powerpoint/2010/main" val="2872586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dirty="0">
                <a:highlight>
                  <a:srgbClr val="000000">
                    <a:alpha val="0"/>
                  </a:srgbClr>
                </a:highlight>
                <a:latin typeface="+mn-lt"/>
              </a:rPr>
              <a:t>Kwa nini shughuli za kimwili ni nzuri kwa afya yangu?</a:t>
            </a:r>
          </a:p>
          <a:p>
            <a:pPr rtl="0"/>
            <a:r>
              <a:rPr lang="sw" sz="1200" b="0" i="0" u="none" strike="noStrike" dirty="0">
                <a:highlight>
                  <a:srgbClr val="000000">
                    <a:alpha val="0"/>
                  </a:srgbClr>
                </a:highlight>
                <a:latin typeface="+mn-lt"/>
              </a:rPr>
              <a:t>Kuwa na shughuli za kimwili na kupunguza muda unaotumia kukaa kila siku ni muhimu sana kwa afya yako. </a:t>
            </a:r>
          </a:p>
          <a:p>
            <a:pPr rtl="0"/>
            <a:r>
              <a:rPr lang="sw" sz="1200" b="0" i="0" u="none" strike="noStrike" dirty="0">
                <a:highlight>
                  <a:srgbClr val="000000">
                    <a:alpha val="0"/>
                  </a:srgbClr>
                </a:highlight>
                <a:latin typeface="+mn-lt"/>
              </a:rPr>
              <a:t>Kuwa na shughuli za kimwili: </a:t>
            </a:r>
          </a:p>
          <a:p>
            <a:pPr marL="174755" indent="-174755" rtl="0">
              <a:buFont typeface="Arial" panose="020B0604020202020204" pitchFamily="34" charset="0"/>
              <a:buChar char="•"/>
            </a:pPr>
            <a:r>
              <a:rPr lang="sw" sz="1200" b="0" i="0" u="none" strike="noStrike" dirty="0">
                <a:highlight>
                  <a:srgbClr val="000000">
                    <a:alpha val="0"/>
                  </a:srgbClr>
                </a:highlight>
                <a:latin typeface="+mn-lt"/>
              </a:rPr>
              <a:t>hupunguza hatari ya ugonjwa wa moyo na kiharusi </a:t>
            </a:r>
          </a:p>
          <a:p>
            <a:pPr marL="174755" indent="-174755" rtl="0">
              <a:buFont typeface="Arial" panose="020B0604020202020204" pitchFamily="34" charset="0"/>
              <a:buChar char="•"/>
            </a:pPr>
            <a:r>
              <a:rPr lang="sw" sz="1200" b="0" i="0" u="none" strike="noStrike" dirty="0">
                <a:highlight>
                  <a:srgbClr val="000000">
                    <a:alpha val="0"/>
                  </a:srgbClr>
                </a:highlight>
                <a:latin typeface="+mn-lt"/>
              </a:rPr>
              <a:t>hupunguza hatari ya baadhi ya saratani </a:t>
            </a:r>
          </a:p>
          <a:p>
            <a:pPr marL="174755" indent="-174755" rtl="0">
              <a:buFont typeface="Arial" panose="020B0604020202020204" pitchFamily="34" charset="0"/>
              <a:buChar char="•"/>
            </a:pPr>
            <a:r>
              <a:rPr lang="sw" sz="1200" b="0" i="0" u="none" strike="noStrike" dirty="0">
                <a:highlight>
                  <a:srgbClr val="000000">
                    <a:alpha val="0"/>
                  </a:srgbClr>
                </a:highlight>
                <a:latin typeface="+mn-lt"/>
              </a:rPr>
              <a:t>hupunguza kiwango cha mafuta mabaya katika damu yako </a:t>
            </a:r>
          </a:p>
          <a:p>
            <a:pPr marL="174755" indent="-174755" rtl="0">
              <a:buFont typeface="Arial" panose="020B0604020202020204" pitchFamily="34" charset="0"/>
              <a:buChar char="•"/>
            </a:pPr>
            <a:r>
              <a:rPr lang="sw" sz="1200" b="0" i="0" u="none" strike="noStrike" dirty="0">
                <a:highlight>
                  <a:srgbClr val="000000">
                    <a:alpha val="0"/>
                  </a:srgbClr>
                </a:highlight>
                <a:latin typeface="+mn-lt"/>
              </a:rPr>
              <a:t>husaidia kupunguza shinikizo la damu </a:t>
            </a:r>
          </a:p>
          <a:p>
            <a:pPr marL="174755" indent="-174755" rtl="0">
              <a:buFont typeface="Arial" panose="020B0604020202020204" pitchFamily="34" charset="0"/>
              <a:buChar char="•"/>
            </a:pPr>
            <a:r>
              <a:rPr lang="sw" sz="1200" b="0" i="0" u="none" strike="noStrike" dirty="0">
                <a:highlight>
                  <a:srgbClr val="000000">
                    <a:alpha val="0"/>
                  </a:srgbClr>
                </a:highlight>
                <a:latin typeface="+mn-lt"/>
              </a:rPr>
              <a:t>hujenga misuli na mifupa yenye nguvu</a:t>
            </a:r>
          </a:p>
          <a:p>
            <a:pPr marL="174755" indent="-174755" rtl="0">
              <a:buFont typeface="Arial" panose="020B0604020202020204" pitchFamily="34" charset="0"/>
              <a:buChar char="•"/>
            </a:pPr>
            <a:r>
              <a:rPr lang="sw" sz="1200" b="0" i="0" u="none" strike="noStrike" dirty="0">
                <a:highlight>
                  <a:srgbClr val="000000">
                    <a:alpha val="0"/>
                  </a:srgbClr>
                </a:highlight>
                <a:latin typeface="+mn-lt"/>
              </a:rPr>
              <a:t>huongeza nguvu, usawa na kubadilika</a:t>
            </a:r>
          </a:p>
          <a:p>
            <a:pPr marL="174755" indent="-174755" defTabSz="932026" rtl="0">
              <a:buFont typeface="Arial" panose="020B0604020202020204" pitchFamily="34" charset="0"/>
              <a:buChar char="•"/>
              <a:defRPr/>
            </a:pPr>
            <a:r>
              <a:rPr lang="sw" sz="1200" b="0" i="0" u="none" strike="noStrike" dirty="0">
                <a:highlight>
                  <a:srgbClr val="000000">
                    <a:alpha val="0"/>
                  </a:srgbClr>
                </a:highlight>
                <a:latin typeface="+mn-lt"/>
              </a:rPr>
              <a:t>husaidia wewe kupoteza uzito na kudumisha uzito wenye afya.  </a:t>
            </a:r>
          </a:p>
          <a:p>
            <a:endParaRPr lang="en-AU" dirty="0"/>
          </a:p>
        </p:txBody>
      </p:sp>
      <p:sp>
        <p:nvSpPr>
          <p:cNvPr id="4" name="Slide Number Placeholder 3"/>
          <p:cNvSpPr>
            <a:spLocks noGrp="1"/>
          </p:cNvSpPr>
          <p:nvPr>
            <p:ph type="sldNum" sz="quarter" idx="5"/>
          </p:nvPr>
        </p:nvSpPr>
        <p:spPr/>
        <p:txBody>
          <a:bodyPr/>
          <a:lstStyle/>
          <a:p>
            <a:fld id="{143C1978-8E9F-4D40-A6C5-A3ED3C8825CC}" type="slidenum">
              <a:rPr lang="en-AU" smtClean="0"/>
              <a:t>8</a:t>
            </a:fld>
            <a:endParaRPr lang="en-AU"/>
          </a:p>
        </p:txBody>
      </p:sp>
    </p:spTree>
    <p:extLst>
      <p:ext uri="{BB962C8B-B14F-4D97-AF65-F5344CB8AC3E}">
        <p14:creationId xmlns:p14="http://schemas.microsoft.com/office/powerpoint/2010/main" val="2139612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dirty="0">
                <a:highlight>
                  <a:srgbClr val="000000">
                    <a:alpha val="0"/>
                  </a:srgbClr>
                </a:highlight>
                <a:latin typeface="+mn-lt"/>
              </a:rPr>
              <a:t>Jinsi gani shughuli za kimwili zinaweza kusababisha nijisikie vizuri?</a:t>
            </a:r>
            <a:endParaRPr lang="en-AU" sz="1200" dirty="0">
              <a:latin typeface="+mn-lt"/>
            </a:endParaRPr>
          </a:p>
          <a:p>
            <a:pPr rtl="0"/>
            <a:r>
              <a:rPr lang="sw" sz="1200" b="0" i="0" u="none" strike="noStrike" dirty="0">
                <a:highlight>
                  <a:srgbClr val="000000">
                    <a:alpha val="0"/>
                  </a:srgbClr>
                </a:highlight>
                <a:latin typeface="+mn-lt"/>
              </a:rPr>
              <a:t>Shughuli za kimwili zinaweza kukusaidia: </a:t>
            </a:r>
          </a:p>
          <a:p>
            <a:pPr marL="174755" indent="-174755" rtl="0">
              <a:buFont typeface="Arial" panose="020B0604020202020204" pitchFamily="34" charset="0"/>
              <a:buChar char="•"/>
            </a:pPr>
            <a:r>
              <a:rPr lang="sw" sz="1200" b="0" i="0" u="none" strike="noStrike" dirty="0">
                <a:highlight>
                  <a:srgbClr val="000000">
                    <a:alpha val="0"/>
                  </a:srgbClr>
                </a:highlight>
                <a:latin typeface="+mn-lt"/>
              </a:rPr>
              <a:t>kupumzika </a:t>
            </a:r>
          </a:p>
          <a:p>
            <a:pPr marL="174755" indent="-174755" rtl="0">
              <a:buFont typeface="Arial" panose="020B0604020202020204" pitchFamily="34" charset="0"/>
              <a:buChar char="•"/>
            </a:pPr>
            <a:r>
              <a:rPr lang="sw" sz="1200" b="0" i="0" u="none" strike="noStrike" dirty="0">
                <a:highlight>
                  <a:srgbClr val="000000">
                    <a:alpha val="0"/>
                  </a:srgbClr>
                </a:highlight>
                <a:latin typeface="+mn-lt"/>
              </a:rPr>
              <a:t>kufurahia maisha</a:t>
            </a:r>
          </a:p>
          <a:p>
            <a:pPr marL="174755" indent="-174755" rtl="0">
              <a:buFont typeface="Arial" panose="020B0604020202020204" pitchFamily="34" charset="0"/>
              <a:buChar char="•"/>
            </a:pPr>
            <a:r>
              <a:rPr lang="sw" sz="1200" b="0" i="0" u="none" strike="noStrike" dirty="0">
                <a:highlight>
                  <a:srgbClr val="000000">
                    <a:alpha val="0"/>
                  </a:srgbClr>
                </a:highlight>
                <a:latin typeface="+mn-lt"/>
              </a:rPr>
              <a:t>kufurahi</a:t>
            </a:r>
          </a:p>
          <a:p>
            <a:pPr marL="174755" indent="-174755" rtl="0">
              <a:buFont typeface="Arial" panose="020B0604020202020204" pitchFamily="34" charset="0"/>
              <a:buChar char="•"/>
            </a:pPr>
            <a:r>
              <a:rPr lang="sw" sz="1200" b="0" i="0" u="none" strike="noStrike" dirty="0">
                <a:highlight>
                  <a:srgbClr val="000000">
                    <a:alpha val="0"/>
                  </a:srgbClr>
                </a:highlight>
                <a:latin typeface="+mn-lt"/>
              </a:rPr>
              <a:t>kulala vizuri</a:t>
            </a:r>
          </a:p>
          <a:p>
            <a:pPr marL="174755" indent="-174755" rtl="0">
              <a:buFont typeface="Arial" panose="020B0604020202020204" pitchFamily="34" charset="0"/>
              <a:buChar char="•"/>
            </a:pPr>
            <a:r>
              <a:rPr lang="sw" sz="1200" b="0" i="0" u="none" strike="noStrike" dirty="0">
                <a:highlight>
                  <a:srgbClr val="000000">
                    <a:alpha val="0"/>
                  </a:srgbClr>
                </a:highlight>
                <a:latin typeface="+mn-lt"/>
              </a:rPr>
              <a:t>kupata nguvu zaidi</a:t>
            </a:r>
          </a:p>
          <a:p>
            <a:pPr marL="174755" indent="-174755" defTabSz="932026" rtl="0">
              <a:buFont typeface="Arial" panose="020B0604020202020204" pitchFamily="34" charset="0"/>
              <a:buChar char="•"/>
              <a:defRPr/>
            </a:pPr>
            <a:r>
              <a:rPr lang="sw" sz="1200" b="0" i="0" u="none" strike="noStrike" dirty="0">
                <a:highlight>
                  <a:srgbClr val="000000">
                    <a:alpha val="0"/>
                  </a:srgbClr>
                </a:highlight>
                <a:latin typeface="+mn-lt"/>
              </a:rPr>
              <a:t>kupata marafiki</a:t>
            </a:r>
          </a:p>
          <a:p>
            <a:pPr marL="174755" indent="-174755" rtl="0">
              <a:buFont typeface="Arial" panose="020B0604020202020204" pitchFamily="34" charset="0"/>
              <a:buChar char="•"/>
            </a:pPr>
            <a:r>
              <a:rPr lang="sw" sz="1200" b="0" i="0" u="none" strike="noStrike" dirty="0">
                <a:highlight>
                  <a:srgbClr val="000000">
                    <a:alpha val="0"/>
                  </a:srgbClr>
                </a:highlight>
                <a:latin typeface="+mn-lt"/>
              </a:rPr>
              <a:t>kutumia wakati na watu wengine.</a:t>
            </a:r>
          </a:p>
          <a:p>
            <a:pPr marL="174755" indent="-174755">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143C1978-8E9F-4D40-A6C5-A3ED3C8825CC}" type="slidenum">
              <a:rPr lang="en-AU" smtClean="0"/>
              <a:t>9</a:t>
            </a:fld>
            <a:endParaRPr lang="en-AU"/>
          </a:p>
        </p:txBody>
      </p:sp>
    </p:spTree>
    <p:extLst>
      <p:ext uri="{BB962C8B-B14F-4D97-AF65-F5344CB8AC3E}">
        <p14:creationId xmlns:p14="http://schemas.microsoft.com/office/powerpoint/2010/main" val="3677269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dirty="0">
                <a:highlight>
                  <a:srgbClr val="000000">
                    <a:alpha val="0"/>
                  </a:srgbClr>
                </a:highlight>
                <a:latin typeface="+mn-lt"/>
              </a:rPr>
              <a:t>Ninahitaji kufanya nini kila siku ili kuwa na afya?</a:t>
            </a:r>
          </a:p>
          <a:p>
            <a:pPr rtl="0"/>
            <a:r>
              <a:rPr lang="sw" sz="1200" b="0" i="0" u="none" strike="noStrike" dirty="0">
                <a:highlight>
                  <a:srgbClr val="000000">
                    <a:alpha val="0"/>
                  </a:srgbClr>
                </a:highlight>
                <a:latin typeface="+mn-lt"/>
              </a:rPr>
              <a:t>Kuboresha afya yako, unahitaji:</a:t>
            </a:r>
          </a:p>
          <a:p>
            <a:pPr marL="174755" indent="-174755" rtl="0" fontAlgn="t">
              <a:buFont typeface="Arial" panose="020B0604020202020204" pitchFamily="34" charset="0"/>
              <a:buChar char="•"/>
            </a:pPr>
            <a:r>
              <a:rPr lang="sw-KE" sz="1200" b="0" i="0" u="none" strike="noStrike" noProof="0" dirty="0">
                <a:highlight>
                  <a:srgbClr val="000000">
                    <a:alpha val="0"/>
                  </a:srgbClr>
                </a:highlight>
                <a:latin typeface="+mn-lt"/>
              </a:rPr>
              <a:t>kus</a:t>
            </a:r>
            <a:r>
              <a:rPr lang="sw" sz="1200" b="0" i="0" u="none" strike="noStrike" dirty="0">
                <a:highlight>
                  <a:srgbClr val="000000">
                    <a:alpha val="0"/>
                  </a:srgbClr>
                </a:highlight>
                <a:latin typeface="+mn-lt"/>
              </a:rPr>
              <a:t>ongeza kwa siku nyingi, ikiwezekana siku zote, ya kila wiki</a:t>
            </a:r>
          </a:p>
          <a:p>
            <a:pPr marL="174755" indent="-174755" defTabSz="932026" rtl="0" fontAlgn="t">
              <a:buFont typeface="Arial" panose="020B0604020202020204" pitchFamily="34" charset="0"/>
              <a:buChar char="•"/>
              <a:defRPr/>
            </a:pPr>
            <a:r>
              <a:rPr lang="sw" sz="1200" b="0" i="0" u="none" strike="noStrike" dirty="0">
                <a:highlight>
                  <a:srgbClr val="000000">
                    <a:alpha val="0"/>
                  </a:srgbClr>
                </a:highlight>
                <a:latin typeface="+mn-lt"/>
              </a:rPr>
              <a:t>kufanya shughuli za kiwili </a:t>
            </a:r>
            <a:r>
              <a:rPr lang="sw" sz="1200" b="1" i="0" u="none" strike="noStrike" dirty="0">
                <a:highlight>
                  <a:srgbClr val="000000">
                    <a:alpha val="0"/>
                  </a:srgbClr>
                </a:highlight>
                <a:latin typeface="+mn-lt"/>
              </a:rPr>
              <a:t>angalau za dakika 30</a:t>
            </a:r>
            <a:r>
              <a:rPr lang="sw" sz="1200" b="0" i="0" u="none" strike="noStrike" dirty="0">
                <a:highlight>
                  <a:srgbClr val="000000">
                    <a:alpha val="0"/>
                  </a:srgbClr>
                </a:highlight>
                <a:latin typeface="+mn-lt"/>
              </a:rPr>
              <a:t> kila siku, kwa mfano:</a:t>
            </a:r>
          </a:p>
          <a:p>
            <a:pPr marL="640768" lvl="1" indent="-174755" defTabSz="932026" rtl="0" fontAlgn="t">
              <a:buFont typeface="Arial" panose="020B0604020202020204" pitchFamily="34" charset="0"/>
              <a:buChar char="•"/>
              <a:defRPr/>
            </a:pPr>
            <a:r>
              <a:rPr lang="sw" sz="1200" b="0" i="0" u="none" strike="noStrike" dirty="0">
                <a:highlight>
                  <a:srgbClr val="000000">
                    <a:alpha val="0"/>
                  </a:srgbClr>
                </a:highlight>
                <a:latin typeface="+mn-lt"/>
              </a:rPr>
              <a:t>kutembea haraka, kucheza ngoma, tai chi </a:t>
            </a:r>
          </a:p>
          <a:p>
            <a:pPr marL="640768" lvl="1" indent="-174755" defTabSz="932026" rtl="0" fontAlgn="t">
              <a:buFont typeface="Arial" panose="020B0604020202020204" pitchFamily="34" charset="0"/>
              <a:buChar char="•"/>
              <a:defRPr/>
            </a:pPr>
            <a:r>
              <a:rPr lang="sw" sz="1200" b="0" i="0" u="none" strike="noStrike" dirty="0">
                <a:highlight>
                  <a:srgbClr val="000000">
                    <a:alpha val="0"/>
                  </a:srgbClr>
                </a:highlight>
                <a:latin typeface="+mn-lt"/>
              </a:rPr>
              <a:t>kusukuma kigari cha mtoto au kucheza na watoto wako nje</a:t>
            </a:r>
          </a:p>
          <a:p>
            <a:pPr marL="640768" lvl="1" indent="-174755" defTabSz="932026" rtl="0" fontAlgn="t">
              <a:buFont typeface="Arial" panose="020B0604020202020204" pitchFamily="34" charset="0"/>
              <a:buChar char="•"/>
              <a:defRPr/>
            </a:pPr>
            <a:r>
              <a:rPr lang="sw" sz="1200" b="0" i="0" u="none" strike="noStrike" dirty="0">
                <a:highlight>
                  <a:srgbClr val="000000">
                    <a:alpha val="0"/>
                  </a:srgbClr>
                </a:highlight>
                <a:latin typeface="+mn-lt"/>
              </a:rPr>
              <a:t>kazi ya nyumbani kama kusafisha madirisha, kusaga majani. </a:t>
            </a:r>
          </a:p>
          <a:p>
            <a:pPr defTabSz="932026" fontAlgn="t">
              <a:defRPr/>
            </a:pPr>
            <a:endParaRPr lang="en-AU" sz="1200" dirty="0">
              <a:latin typeface="+mn-lt"/>
            </a:endParaRPr>
          </a:p>
          <a:p>
            <a:pPr defTabSz="932026" rtl="0" fontAlgn="t">
              <a:defRPr/>
            </a:pPr>
            <a:r>
              <a:rPr lang="sw" sz="1200" b="0" i="0" u="none" strike="noStrike" dirty="0">
                <a:highlight>
                  <a:srgbClr val="000000">
                    <a:alpha val="0"/>
                  </a:srgbClr>
                </a:highlight>
                <a:latin typeface="+mn-lt"/>
              </a:rPr>
              <a:t>Unaweza kuvunja shughuli za mwili katika vipindi vidogo vya shughuli katika siku nzima, kama vipindi vitatu vya dakika 10.</a:t>
            </a:r>
          </a:p>
          <a:p>
            <a:pPr defTabSz="932026" rtl="0" fontAlgn="t">
              <a:defRPr/>
            </a:pPr>
            <a:r>
              <a:rPr lang="sw" sz="1200" b="0" i="0" u="none" strike="noStrike" dirty="0">
                <a:highlight>
                  <a:srgbClr val="000000">
                    <a:alpha val="0"/>
                  </a:srgbClr>
                </a:highlight>
                <a:latin typeface="+mn-lt"/>
              </a:rPr>
              <a:t>Hata kidogo kama </a:t>
            </a:r>
            <a:r>
              <a:rPr lang="sw" sz="1200" b="1" i="0" u="none" strike="noStrike" dirty="0">
                <a:highlight>
                  <a:srgbClr val="000000">
                    <a:alpha val="0"/>
                  </a:srgbClr>
                </a:highlight>
                <a:latin typeface="+mn-lt"/>
              </a:rPr>
              <a:t>dakika 15</a:t>
            </a:r>
            <a:r>
              <a:rPr lang="sw" sz="1200" b="0" i="0" u="none" strike="noStrike" dirty="0">
                <a:highlight>
                  <a:srgbClr val="000000">
                    <a:alpha val="0"/>
                  </a:srgbClr>
                </a:highlight>
                <a:latin typeface="+mn-lt"/>
              </a:rPr>
              <a:t> ya </a:t>
            </a:r>
            <a:r>
              <a:rPr lang="sw" sz="1200" b="1" i="0" u="none" strike="noStrike" dirty="0">
                <a:highlight>
                  <a:srgbClr val="000000">
                    <a:alpha val="0"/>
                  </a:srgbClr>
                </a:highlight>
                <a:latin typeface="+mn-lt"/>
              </a:rPr>
              <a:t>kutembea</a:t>
            </a:r>
            <a:r>
              <a:rPr lang="sw" sz="1200" b="0" i="0" u="none" strike="noStrike" dirty="0">
                <a:highlight>
                  <a:srgbClr val="000000">
                    <a:alpha val="0"/>
                  </a:srgbClr>
                </a:highlight>
                <a:latin typeface="+mn-lt"/>
              </a:rPr>
              <a:t> </a:t>
            </a:r>
            <a:r>
              <a:rPr lang="sw" sz="1200" b="1" i="0" u="none" strike="noStrike" dirty="0">
                <a:highlight>
                  <a:srgbClr val="000000">
                    <a:alpha val="0"/>
                  </a:srgbClr>
                </a:highlight>
                <a:latin typeface="+mn-lt"/>
              </a:rPr>
              <a:t>haraka</a:t>
            </a:r>
            <a:r>
              <a:rPr lang="sw" sz="1200" b="0" i="0" u="none" strike="noStrike" dirty="0">
                <a:highlight>
                  <a:srgbClr val="000000">
                    <a:alpha val="0"/>
                  </a:srgbClr>
                </a:highlight>
                <a:latin typeface="+mn-lt"/>
              </a:rPr>
              <a:t>, </a:t>
            </a:r>
            <a:r>
              <a:rPr lang="sw" sz="1200" b="1" i="0" u="none" strike="noStrike" dirty="0">
                <a:highlight>
                  <a:srgbClr val="000000">
                    <a:alpha val="0"/>
                  </a:srgbClr>
                </a:highlight>
                <a:latin typeface="+mn-lt"/>
              </a:rPr>
              <a:t>siku 5 kila wiki</a:t>
            </a:r>
            <a:r>
              <a:rPr lang="sw" sz="1200" b="0" i="0" u="none" strike="noStrike" dirty="0">
                <a:highlight>
                  <a:srgbClr val="000000">
                    <a:alpha val="0"/>
                  </a:srgbClr>
                </a:highlight>
                <a:latin typeface="+mn-lt"/>
              </a:rPr>
              <a:t>, kunaweza kuboresha afya yako. </a:t>
            </a:r>
          </a:p>
          <a:p>
            <a:pPr fontAlgn="t"/>
            <a:endParaRPr lang="en-AU" sz="1200" dirty="0">
              <a:latin typeface="+mn-lt"/>
            </a:endParaRPr>
          </a:p>
          <a:p>
            <a:pPr rtl="0" fontAlgn="t"/>
            <a:r>
              <a:rPr lang="sw" sz="1200" b="0" i="0" u="none" strike="noStrike" dirty="0">
                <a:highlight>
                  <a:srgbClr val="000000">
                    <a:alpha val="0"/>
                  </a:srgbClr>
                </a:highlight>
                <a:latin typeface="+mn-lt"/>
              </a:rPr>
              <a:t>Kila wiki, fanya shughuli ambazo huchukua bidii zaidi, kama:</a:t>
            </a:r>
          </a:p>
          <a:p>
            <a:pPr marL="183568" lvl="0" indent="-174755" rtl="0" fontAlgn="t">
              <a:buFont typeface="Arial" panose="020B0604020202020204" pitchFamily="34" charset="0"/>
              <a:buChar char="•"/>
            </a:pPr>
            <a:r>
              <a:rPr lang="sw" sz="1200" b="0" i="0" u="none" strike="noStrike" dirty="0">
                <a:highlight>
                  <a:srgbClr val="000000">
                    <a:alpha val="0"/>
                  </a:srgbClr>
                </a:highlight>
                <a:latin typeface="+mn-lt"/>
              </a:rPr>
              <a:t>kukimbia, mazoezi ya kuongeza hewa, kuendesha baiskeli haraka, michezo mingi iliyopangwa</a:t>
            </a:r>
          </a:p>
          <a:p>
            <a:pPr marL="183568" lvl="0" indent="-174755" rtl="0" fontAlgn="t">
              <a:buFont typeface="Arial" panose="020B0604020202020204" pitchFamily="34" charset="0"/>
              <a:buChar char="•"/>
            </a:pPr>
            <a:r>
              <a:rPr lang="sw" sz="1200" b="0" i="0" u="none" strike="noStrike" dirty="0">
                <a:highlight>
                  <a:srgbClr val="000000">
                    <a:alpha val="0"/>
                  </a:srgbClr>
                </a:highlight>
                <a:latin typeface="+mn-lt"/>
              </a:rPr>
              <a:t>majukumu ya nyumbani ambayo yanahusu kuinua, kubeba au kuchimba.</a:t>
            </a:r>
          </a:p>
          <a:p>
            <a:endParaRPr lang="en-AU" sz="1200" dirty="0">
              <a:latin typeface="+mn-lt"/>
            </a:endParaRPr>
          </a:p>
          <a:p>
            <a:pPr rtl="0"/>
            <a:r>
              <a:rPr lang="sw" sz="1200" b="1" i="0" u="none" strike="noStrike" dirty="0">
                <a:highlight>
                  <a:srgbClr val="000000">
                    <a:alpha val="0"/>
                  </a:srgbClr>
                </a:highlight>
                <a:latin typeface="+mn-lt"/>
              </a:rPr>
              <a:t>Kumbuka - kufanya mazoezi yoyote ya mwili ni bora kuliko kutofanya! </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143C1978-8E9F-4D40-A6C5-A3ED3C8825CC}" type="slidenum">
              <a:rPr lang="en-AU" smtClean="0"/>
              <a:t>10</a:t>
            </a:fld>
            <a:endParaRPr lang="en-AU"/>
          </a:p>
        </p:txBody>
      </p:sp>
    </p:spTree>
    <p:extLst>
      <p:ext uri="{BB962C8B-B14F-4D97-AF65-F5344CB8AC3E}">
        <p14:creationId xmlns:p14="http://schemas.microsoft.com/office/powerpoint/2010/main" val="1043221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EEBA-2735-41B7-B0CF-DF0ED24BF4D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7ECFCE5-D54A-E422-D9B5-41893EB4669C}"/>
              </a:ext>
            </a:extLst>
          </p:cNvPr>
          <p:cNvSpPr>
            <a:spLocks noGrp="1"/>
          </p:cNvSpPr>
          <p:nvPr>
            <p:ph type="dt" sz="half" idx="10"/>
          </p:nvPr>
        </p:nvSpPr>
        <p:spPr/>
        <p:txBody>
          <a:bodyPr/>
          <a:lstStyle/>
          <a:p>
            <a:fld id="{563BF023-2C93-485B-9935-D272ECEF6DD0}" type="datetimeFigureOut">
              <a:rPr lang="en-AU" smtClean="0"/>
              <a:t>13/08/2024</a:t>
            </a:fld>
            <a:endParaRPr lang="en-AU"/>
          </a:p>
        </p:txBody>
      </p:sp>
      <p:sp>
        <p:nvSpPr>
          <p:cNvPr id="4" name="Footer Placeholder 3">
            <a:extLst>
              <a:ext uri="{FF2B5EF4-FFF2-40B4-BE49-F238E27FC236}">
                <a16:creationId xmlns:a16="http://schemas.microsoft.com/office/drawing/2014/main" id="{99D8682F-A42D-86BD-C1F2-37BE8C37F08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2C83437-666E-D859-4B25-EAAA55E47BA7}"/>
              </a:ext>
            </a:extLst>
          </p:cNvPr>
          <p:cNvSpPr>
            <a:spLocks noGrp="1"/>
          </p:cNvSpPr>
          <p:nvPr>
            <p:ph type="sldNum" sz="quarter" idx="12"/>
          </p:nvPr>
        </p:nvSpPr>
        <p:spPr/>
        <p:txBody>
          <a:bodyPr/>
          <a:lstStyle/>
          <a:p>
            <a:fld id="{E3B5A744-08AB-431B-87BF-23CD9C05DF1B}" type="slidenum">
              <a:rPr lang="en-AU" smtClean="0"/>
              <a:t>‹#›</a:t>
            </a:fld>
            <a:endParaRPr lang="en-AU"/>
          </a:p>
        </p:txBody>
      </p:sp>
    </p:spTree>
    <p:extLst>
      <p:ext uri="{BB962C8B-B14F-4D97-AF65-F5344CB8AC3E}">
        <p14:creationId xmlns:p14="http://schemas.microsoft.com/office/powerpoint/2010/main" val="213848566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13A01D-F8C8-AFF8-FF6F-858024CA77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4D61755-39C7-8773-9F7E-3F97D931DA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D42E7A4-1307-77B7-1253-48B5FFA38D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63BF023-2C93-485B-9935-D272ECEF6DD0}" type="datetimeFigureOut">
              <a:rPr lang="en-AU" smtClean="0"/>
              <a:t>13/08/2024</a:t>
            </a:fld>
            <a:endParaRPr lang="en-AU"/>
          </a:p>
        </p:txBody>
      </p:sp>
      <p:sp>
        <p:nvSpPr>
          <p:cNvPr id="5" name="Footer Placeholder 4">
            <a:extLst>
              <a:ext uri="{FF2B5EF4-FFF2-40B4-BE49-F238E27FC236}">
                <a16:creationId xmlns:a16="http://schemas.microsoft.com/office/drawing/2014/main" id="{233291AD-038B-C51D-ADCD-3A6BF36D47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8F8C4649-F1F9-7F9F-6C13-327708A52C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B5A744-08AB-431B-87BF-23CD9C05DF1B}" type="slidenum">
              <a:rPr lang="en-AU" smtClean="0"/>
              <a:t>‹#›</a:t>
            </a:fld>
            <a:endParaRPr lang="en-AU"/>
          </a:p>
        </p:txBody>
      </p:sp>
    </p:spTree>
    <p:extLst>
      <p:ext uri="{BB962C8B-B14F-4D97-AF65-F5344CB8AC3E}">
        <p14:creationId xmlns:p14="http://schemas.microsoft.com/office/powerpoint/2010/main" val="3995170284"/>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54A169C-1153-273B-B3AF-73EA53B199F5}"/>
              </a:ext>
            </a:extLst>
          </p:cNvPr>
          <p:cNvSpPr>
            <a:spLocks noGrp="1"/>
          </p:cNvSpPr>
          <p:nvPr>
            <p:ph type="title"/>
          </p:nvPr>
        </p:nvSpPr>
        <p:spPr/>
        <p:txBody>
          <a:bodyPr/>
          <a:lstStyle/>
          <a:p>
            <a:r>
              <a:rPr lang="sw" sz="4800" b="1" i="0" u="none" strike="noStrike">
                <a:highlight>
                  <a:srgbClr val="000000">
                    <a:alpha val="0"/>
                  </a:srgbClr>
                </a:highlight>
                <a:latin typeface="Arial"/>
              </a:rPr>
              <a:t>Sogeza zaidi. </a:t>
            </a:r>
            <a:br>
              <a:rPr lang="sw" sz="4800" b="1" i="0" u="none" strike="noStrike">
                <a:highlight>
                  <a:srgbClr val="000000">
                    <a:alpha val="0"/>
                  </a:srgbClr>
                </a:highlight>
                <a:latin typeface="Arial"/>
              </a:rPr>
            </a:br>
            <a:r>
              <a:rPr lang="sw" sz="4800" b="1" i="0" u="none" strike="noStrike">
                <a:highlight>
                  <a:srgbClr val="000000">
                    <a:alpha val="0"/>
                  </a:srgbClr>
                </a:highlight>
                <a:latin typeface="Arial"/>
              </a:rPr>
              <a:t>Keti kidogo.</a:t>
            </a:r>
            <a:endParaRPr lang="en-AU" dirty="0"/>
          </a:p>
        </p:txBody>
      </p:sp>
      <p:pic>
        <p:nvPicPr>
          <p:cNvPr id="3" name="Picture 2">
            <a:extLst>
              <a:ext uri="{FF2B5EF4-FFF2-40B4-BE49-F238E27FC236}">
                <a16:creationId xmlns:a16="http://schemas.microsoft.com/office/drawing/2014/main" id="{EDE7CACA-D784-2C82-25C7-A4268847503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24836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538F2BE-B9B3-93F1-DE44-98945C21901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6C9B2B1-DB3D-9220-E692-F471F7E0452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6858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D0A8A80-93FB-1DB8-3114-FA9579352D2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54F2527-E534-817B-1363-78ABBFDEE64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39274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C5824F4-F7B8-5C99-EF3E-EC009526722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6141C7F-E83E-DF86-28CD-ED8DA367443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83947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E3894FE-7EF5-D24C-A838-EC304769B03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F9BD2E3-FC8E-2C93-D368-1FCB0E8FF46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58741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BA037B9-CCFA-9D73-C4FF-DC9B57CAFCA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8944316-2A6A-CEA3-4A8D-16327D4F7AF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55265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6CA8251-46C4-E8FE-7AF5-0781441A43D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E2F76BE-E2E3-5DBB-E24F-4420555EAAC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89883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C381055-964E-83BF-9693-AF06849FE4E9}"/>
              </a:ext>
            </a:extLst>
          </p:cNvPr>
          <p:cNvSpPr>
            <a:spLocks noGrp="1"/>
          </p:cNvSpPr>
          <p:nvPr>
            <p:ph type="title"/>
          </p:nvPr>
        </p:nvSpPr>
        <p:spPr/>
        <p:txBody>
          <a:bodyPr/>
          <a:lstStyle/>
          <a:p>
            <a:pPr rtl="0"/>
            <a:r>
              <a:rPr lang="sw" b="1" i="0" u="none" strike="noStrike">
                <a:highlight>
                  <a:srgbClr val="000000">
                    <a:alpha val="0"/>
                  </a:srgbClr>
                </a:highlight>
                <a:latin typeface="Arial"/>
              </a:rPr>
              <a:t>Kumbuka...</a:t>
            </a:r>
            <a:endParaRPr lang="sw" b="1"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96C84AD1-374C-D49A-8F9C-D4858769150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8313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646D5FF-92BB-5F85-CC20-E3D7B837FE15}"/>
              </a:ext>
            </a:extLst>
          </p:cNvPr>
          <p:cNvSpPr>
            <a:spLocks noGrp="1"/>
          </p:cNvSpPr>
          <p:nvPr>
            <p:ph type="title"/>
          </p:nvPr>
        </p:nvSpPr>
        <p:spPr/>
        <p:txBody>
          <a:bodyPr/>
          <a:lstStyle/>
          <a:p>
            <a:pPr rtl="0"/>
            <a:r>
              <a:rPr lang="sw" b="1" i="0" u="none" strike="noStrike">
                <a:highlight>
                  <a:srgbClr val="000000">
                    <a:alpha val="0"/>
                  </a:srgbClr>
                </a:highlight>
                <a:latin typeface="Arial"/>
              </a:rPr>
              <a:t>Programu na huduma za mtaani </a:t>
            </a:r>
            <a:endParaRPr lang="sw" b="1"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F2F6C014-4756-FCD3-E2A2-E7EBD260079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55194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83B4DEA-2F46-8DDE-B2A9-AAD22FEDEB3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E9FCED7-89ED-1794-3486-A3B75BD091A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25782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1EDD0FC-5795-98FF-5D86-02AA00ED488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A12F9B2-63AA-32ED-3046-06F1D35DD9B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91045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330D434-2CE4-D316-AEC5-07A274D94D7C}"/>
              </a:ext>
            </a:extLst>
          </p:cNvPr>
          <p:cNvSpPr>
            <a:spLocks noGrp="1"/>
          </p:cNvSpPr>
          <p:nvPr>
            <p:ph type="title"/>
          </p:nvPr>
        </p:nvSpPr>
        <p:spPr/>
        <p:txBody>
          <a:bodyPr/>
          <a:lstStyle/>
          <a:p>
            <a:pPr rtl="0"/>
            <a:r>
              <a:rPr lang="sw" sz="4000" b="1" i="0" u="none" strike="noStrike">
                <a:highlight>
                  <a:srgbClr val="000000">
                    <a:alpha val="0"/>
                  </a:srgbClr>
                </a:highlight>
                <a:latin typeface="Arial"/>
              </a:rPr>
              <a:t>Mwili Wangu. Afya Yangu.</a:t>
            </a:r>
            <a:br>
              <a:rPr lang="sw" sz="4000" b="0" i="0" u="none" strike="noStrike">
                <a:highlight>
                  <a:srgbClr val="000000">
                    <a:alpha val="0"/>
                  </a:srgbClr>
                </a:highlight>
                <a:latin typeface="Arial"/>
              </a:rPr>
            </a:br>
            <a:r>
              <a:rPr lang="sw" b="0" i="0" u="none" strike="noStrike">
                <a:highlight>
                  <a:srgbClr val="000000">
                    <a:alpha val="0"/>
                  </a:srgbClr>
                </a:highlight>
                <a:latin typeface="Arial"/>
              </a:rPr>
              <a:t>Seti ya zana ya elimu ya afya.</a:t>
            </a:r>
            <a:endParaRPr lang="en-AU" dirty="0"/>
          </a:p>
        </p:txBody>
      </p:sp>
      <p:pic>
        <p:nvPicPr>
          <p:cNvPr id="3" name="Picture 2">
            <a:extLst>
              <a:ext uri="{FF2B5EF4-FFF2-40B4-BE49-F238E27FC236}">
                <a16:creationId xmlns:a16="http://schemas.microsoft.com/office/drawing/2014/main" id="{F92C47AF-816D-785D-3A4D-6F53913DE90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80725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90B7532-CBE0-D7A5-EB4D-0B6C41CA35FC}"/>
              </a:ext>
            </a:extLst>
          </p:cNvPr>
          <p:cNvSpPr>
            <a:spLocks noGrp="1"/>
          </p:cNvSpPr>
          <p:nvPr>
            <p:ph type="title"/>
          </p:nvPr>
        </p:nvSpPr>
        <p:spPr/>
        <p:txBody>
          <a:bodyPr/>
          <a:lstStyle/>
          <a:p>
            <a:pPr algn="ctr" rtl="0"/>
            <a:r>
              <a:rPr lang="sw" sz="3500" b="1" i="0" u="none" strike="noStrike">
                <a:solidFill>
                  <a:srgbClr val="000000"/>
                </a:solidFill>
                <a:highlight>
                  <a:srgbClr val="000000">
                    <a:alpha val="0"/>
                  </a:srgbClr>
                </a:highlight>
                <a:latin typeface="Lucida Handwriting"/>
              </a:rPr>
              <a:t>tuongee…</a:t>
            </a:r>
            <a:endParaRPr lang="sw" sz="3500" b="1" i="0" u="none" strike="noStrike" dirty="0">
              <a:solidFill>
                <a:srgbClr val="000000"/>
              </a:solidFill>
              <a:highlight>
                <a:srgbClr val="000000">
                  <a:alpha val="0"/>
                </a:srgbClr>
              </a:highlight>
              <a:latin typeface="Lucida Handwriting"/>
            </a:endParaRPr>
          </a:p>
        </p:txBody>
      </p:sp>
      <p:pic>
        <p:nvPicPr>
          <p:cNvPr id="3" name="Picture 2">
            <a:extLst>
              <a:ext uri="{FF2B5EF4-FFF2-40B4-BE49-F238E27FC236}">
                <a16:creationId xmlns:a16="http://schemas.microsoft.com/office/drawing/2014/main" id="{4F7A91E1-1616-ADB2-CB7F-26B47C66D13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28077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F6B4CB0-B4D8-9EE6-DC32-88D825DC38F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CB9185E-3B04-BF82-0D03-2394E90CC2B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13578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9174A65-3FD2-7478-792C-83825E641E8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2190A6D-A242-FC25-05D8-1AE95D68467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98707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01C436A-138A-F0CB-91EA-9DC86DCE7D2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E767744-77DA-5939-DA58-7AF60475F90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07473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37E8E90-CD90-A66E-99AD-52E1089E54B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21B9552-8691-ED9A-5CCC-E61C3331D78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13371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AAC71AD-B411-0C0B-7764-CC4116AEC3D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E1ECC01-F603-F58E-FFAE-7B09DAC627A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99418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1339</Words>
  <Application>Microsoft Office PowerPoint</Application>
  <PresentationFormat>Widescreen</PresentationFormat>
  <Paragraphs>150</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Aptos Display</vt:lpstr>
      <vt:lpstr>Arial</vt:lpstr>
      <vt:lpstr>Lucida Handwriting</vt:lpstr>
      <vt:lpstr>Office Theme</vt:lpstr>
      <vt:lpstr>Sogeza zaidi.  Keti kidogo.</vt:lpstr>
      <vt:lpstr>PowerPoint Presentation</vt:lpstr>
      <vt:lpstr>Mwili Wangu. Afya Yangu. Seti ya zana ya elimu ya afya.</vt:lpstr>
      <vt:lpstr>tuongee…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Kumbuka...</vt:lpstr>
      <vt:lpstr>Programu na huduma za mtaani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2</cp:revision>
  <dcterms:created xsi:type="dcterms:W3CDTF">2024-08-13T04:52:15Z</dcterms:created>
  <dcterms:modified xsi:type="dcterms:W3CDTF">2024-08-13T04:55:53Z</dcterms:modified>
</cp:coreProperties>
</file>