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49162" autoAdjust="0"/>
  </p:normalViewPr>
  <p:slideViewPr>
    <p:cSldViewPr snapToGrid="0">
      <p:cViewPr varScale="1">
        <p:scale>
          <a:sx n="79" d="100"/>
          <a:sy n="79" d="100"/>
        </p:scale>
        <p:origin x="1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6AFADAB-5BC8-4A7D-ACB6-BEB7CBEBCF0B}" type="datetimeFigureOut">
              <a:rPr lang="en-AU" smtClean="0"/>
              <a:t>18/09/2024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5BC548E-67DA-487F-8032-E6DCBF7DE79E}" type="slidenum">
              <a:rPr lang="en-AU" smtClean="0"/>
              <a:t>‹#›</a:t>
            </a:fld>
            <a:endParaRPr lang="en-AU"/>
          </a:p>
        </p:txBody>
      </p:sp>
    </p:spTree>
    <p:extLst>
      <p:ext uri="{BB962C8B-B14F-4D97-AF65-F5344CB8AC3E}">
        <p14:creationId xmlns:p14="http://schemas.microsoft.com/office/powerpoint/2010/main" val="180403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o" sz="1200" b="1" i="0" u="none" strike="noStrike" dirty="0">
                <a:highlight>
                  <a:srgbClr val="000000">
                    <a:alpha val="0"/>
                  </a:srgbClr>
                </a:highlight>
                <a:latin typeface="+mn-lt"/>
              </a:rPr>
              <a:t>Maanta waxaan ka hadli doonaa siyaabaha aan ku wanaajin karno caafimaadkeena iyadoo loo maraayoo jimicsiga jirka. Waxaan ka hadli doonaa: </a:t>
            </a:r>
          </a:p>
          <a:p>
            <a:pPr marL="180000" indent="-180000" defTabSz="932026" rtl="0">
              <a:buFont typeface="Arial" panose="020B0604020202020204" pitchFamily="34" charset="0"/>
              <a:buChar char="•"/>
              <a:defRPr/>
            </a:pPr>
            <a:r>
              <a:rPr lang="so" sz="1200" b="0" i="0" u="none" strike="noStrike" dirty="0">
                <a:highlight>
                  <a:srgbClr val="000000">
                    <a:alpha val="0"/>
                  </a:srgbClr>
                </a:highlight>
                <a:latin typeface="+mn-lt"/>
              </a:rPr>
              <a:t>waxa loola jeedo dhaqdhaqaaqa jireed</a:t>
            </a:r>
          </a:p>
          <a:p>
            <a:pPr marL="180000" indent="-180000" defTabSz="932026" rtl="0">
              <a:buFont typeface="Arial" panose="020B0604020202020204" pitchFamily="34" charset="0"/>
              <a:buChar char="•"/>
              <a:defRPr/>
            </a:pPr>
            <a:r>
              <a:rPr lang="so" sz="1200" b="0" i="0" u="none" strike="noStrike" dirty="0">
                <a:highlight>
                  <a:srgbClr val="000000">
                    <a:alpha val="0"/>
                  </a:srgbClr>
                </a:highlight>
                <a:latin typeface="+mn-lt"/>
              </a:rPr>
              <a:t>sababta dhaqdhaqaaqa jireed uu muhiim u yahay </a:t>
            </a:r>
          </a:p>
          <a:p>
            <a:pPr marL="180000" indent="-180000" defTabSz="932026" rtl="0">
              <a:buFont typeface="Arial" panose="020B0604020202020204" pitchFamily="34" charset="0"/>
              <a:buChar char="•"/>
              <a:defRPr/>
            </a:pPr>
            <a:r>
              <a:rPr lang="so" sz="1200" b="0" i="0" u="none" strike="noStrike" dirty="0">
                <a:highlight>
                  <a:srgbClr val="000000">
                    <a:alpha val="0"/>
                  </a:srgbClr>
                </a:highlight>
                <a:latin typeface="+mn-lt"/>
              </a:rPr>
              <a:t>intee in le'eg dhaqdhaqaaqa jirka ayaan u baahanahay inaan sameyno</a:t>
            </a:r>
          </a:p>
          <a:p>
            <a:pPr marL="180000" indent="-180000" defTabSz="932026" rtl="0">
              <a:buFont typeface="Arial" panose="020B0604020202020204" pitchFamily="34" charset="0"/>
              <a:buChar char="•"/>
              <a:defRPr/>
            </a:pPr>
            <a:r>
              <a:rPr lang="so" sz="1200" b="0" i="0" u="none" strike="noStrike" dirty="0">
                <a:highlight>
                  <a:srgbClr val="000000">
                    <a:alpha val="0"/>
                  </a:srgbClr>
                </a:highlight>
                <a:latin typeface="+mn-lt"/>
              </a:rPr>
              <a:t>sida aan u kordhin karno dhaqdhaqaaqa jirkeena. </a:t>
            </a:r>
          </a:p>
          <a:p>
            <a:pPr marL="120032" indent="-120032" defTabSz="932026">
              <a:buFont typeface="Arial" panose="020B0604020202020204" pitchFamily="34" charset="0"/>
              <a:buChar char="•"/>
              <a:defRPr/>
            </a:pPr>
            <a:endParaRPr lang="en-AU" b="0" dirty="0">
              <a:latin typeface="+mn-lt"/>
            </a:endParaRPr>
          </a:p>
          <a:p>
            <a:pPr rtl="0"/>
            <a:r>
              <a:rPr lang="so" sz="1200" b="1" i="0" u="none" strike="noStrike" dirty="0">
                <a:highlight>
                  <a:srgbClr val="000000">
                    <a:alpha val="0"/>
                  </a:srgbClr>
                </a:highlight>
                <a:latin typeface="+mn-lt"/>
              </a:rPr>
              <a:t>Maxaan maanta uga hadlaynaa arrintan?</a:t>
            </a:r>
          </a:p>
          <a:p>
            <a:pPr marL="180000" indent="-180000" defTabSz="640171" rtl="0">
              <a:buFont typeface="Arial" panose="020B0604020202020204" pitchFamily="34" charset="0"/>
              <a:buChar char="•"/>
              <a:defRPr/>
            </a:pPr>
            <a:r>
              <a:rPr lang="so" sz="1200" b="0" i="0" u="none" strike="noStrike" dirty="0">
                <a:highlight>
                  <a:srgbClr val="000000">
                    <a:alpha val="0"/>
                  </a:srgbClr>
                </a:highlight>
                <a:latin typeface="+mn-lt"/>
              </a:rPr>
              <a:t>Inta badan dadka Ostraliya jooga ma helaan jimicsi ku filan ama dhaqdhaqaaq jireed waxayna ku qaataan waqti badan fadhiga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Dhaqdhaqaaqa jireed ee joogtada ah wuxuu wanaajin karaa noloshaada, oo ay ku jiraan caafimaadkaaga jireed iyo shucuureed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Dumarku waxay sameeyaan dhaqdhaqaaq jireed yar marka loo eego raga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Xitaa isbeddellada yaryar ayaa keeni kara kala duwanaansho.  </a:t>
            </a:r>
          </a:p>
          <a:p>
            <a:endParaRPr lang="en-AU" dirty="0">
              <a:latin typeface="+mn-lt"/>
            </a:endParaRPr>
          </a:p>
          <a:p>
            <a:pPr rtl="0"/>
            <a:r>
              <a:rPr lang="so" sz="1200" b="1" i="0" u="none" strike="noStrike" dirty="0">
                <a:highlight>
                  <a:srgbClr val="000000">
                    <a:alpha val="0"/>
                  </a:srgbClr>
                </a:highlight>
                <a:latin typeface="+mn-lt"/>
              </a:rPr>
              <a:t>Qoraallada fududeeyaha</a:t>
            </a:r>
          </a:p>
          <a:p>
            <a:pPr defTabSz="640171" rtl="0">
              <a:defRPr/>
            </a:pPr>
            <a:r>
              <a:rPr lang="so-SO" sz="1200" b="0" i="0" u="none" strike="noStrike" noProof="0" dirty="0">
                <a:highlight>
                  <a:srgbClr val="000000">
                    <a:alpha val="0"/>
                  </a:srgbClr>
                </a:highlight>
                <a:latin typeface="+mn-lt"/>
              </a:rPr>
              <a:t>Casharkaan</a:t>
            </a:r>
            <a:r>
              <a:rPr lang="so" sz="1200" b="0" i="0" u="none" strike="noStrike" dirty="0">
                <a:highlight>
                  <a:srgbClr val="000000">
                    <a:alpha val="0"/>
                  </a:srgbClr>
                </a:highlight>
                <a:latin typeface="+mn-lt"/>
              </a:rPr>
              <a:t> wuxuu diiradda saari doonaa faa'iidooyinka caafimaad ee dhaqdhaqaaqa jireed. Waxay eegi doontaa tilmaamaha dhaqdhaqaaqa jireed ee lagu taliyay, ka wadahadalka xeeladaha si loogu daro dhaqdhaqaaq jireed oo badan maalin kasta, waxayna ku dhiirigelisaa haweenka inay helaan hawlo ay ku raaxaystaan.  </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1</a:t>
            </a:fld>
            <a:endParaRPr lang="en-AU"/>
          </a:p>
        </p:txBody>
      </p:sp>
    </p:spTree>
    <p:extLst>
      <p:ext uri="{BB962C8B-B14F-4D97-AF65-F5344CB8AC3E}">
        <p14:creationId xmlns:p14="http://schemas.microsoft.com/office/powerpoint/2010/main" val="430953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Maxaan u baahanahay inaan sameeyo maalin kasta si aan u caafimaad qabo?</a:t>
            </a:r>
          </a:p>
          <a:p>
            <a:pPr rtl="0"/>
            <a:r>
              <a:rPr lang="so" sz="1200" b="0" i="0" u="none" strike="noStrike" dirty="0">
                <a:highlight>
                  <a:srgbClr val="000000">
                    <a:alpha val="0"/>
                  </a:srgbClr>
                </a:highlight>
                <a:latin typeface="+mn-lt"/>
              </a:rPr>
              <a:t>Si aad uu wanaajiso caafimaadkaaga, waxaad u baahan tahay:</a:t>
            </a:r>
          </a:p>
          <a:p>
            <a:pPr marL="174755" indent="-174755" rtl="0" fontAlgn="t">
              <a:buFont typeface="Arial" panose="020B0604020202020204" pitchFamily="34" charset="0"/>
              <a:buChar char="•"/>
            </a:pPr>
            <a:r>
              <a:rPr lang="so" sz="1200" b="0" i="0" u="none" strike="noStrike" dirty="0">
                <a:highlight>
                  <a:srgbClr val="000000">
                    <a:alpha val="0"/>
                  </a:srgbClr>
                </a:highlight>
                <a:latin typeface="+mn-lt"/>
              </a:rPr>
              <a:t>firfircoonow maalmaha badankooda, la door bidayo maalmaha oo dhan, ee toddobaad kasta</a:t>
            </a:r>
          </a:p>
          <a:p>
            <a:pPr marL="174755" indent="-174755" defTabSz="932026" rtl="0" fontAlgn="t">
              <a:buFont typeface="Arial" panose="020B0604020202020204" pitchFamily="34" charset="0"/>
              <a:buChar char="•"/>
              <a:defRPr/>
            </a:pPr>
            <a:r>
              <a:rPr lang="so" sz="1200" b="0" i="0" u="none" strike="noStrike" dirty="0">
                <a:highlight>
                  <a:srgbClr val="000000">
                    <a:alpha val="0"/>
                  </a:srgbClr>
                </a:highlight>
                <a:latin typeface="+mn-lt"/>
              </a:rPr>
              <a:t>samee </a:t>
            </a:r>
            <a:r>
              <a:rPr lang="so" sz="1200" b="1" i="0" u="none" strike="noStrike" dirty="0">
                <a:highlight>
                  <a:srgbClr val="000000">
                    <a:alpha val="0"/>
                  </a:srgbClr>
                </a:highlight>
                <a:latin typeface="+mn-lt"/>
              </a:rPr>
              <a:t>ugu yaraan 30 daqiiqo</a:t>
            </a:r>
            <a:r>
              <a:rPr lang="so" sz="1200" b="0" i="0" u="none" strike="noStrike" dirty="0">
                <a:highlight>
                  <a:srgbClr val="000000">
                    <a:alpha val="0"/>
                  </a:srgbClr>
                </a:highlight>
                <a:latin typeface="+mn-lt"/>
              </a:rPr>
              <a:t> oo dhaqdhaqaaq jireed ah maalin kasta, tusaale ahaan:</a:t>
            </a:r>
          </a:p>
          <a:p>
            <a:pPr marL="640768" lvl="1" indent="-174755" defTabSz="932026" rtl="0" fontAlgn="t">
              <a:buFont typeface="Arial" panose="020B0604020202020204" pitchFamily="34" charset="0"/>
              <a:buChar char="•"/>
              <a:defRPr/>
            </a:pPr>
            <a:r>
              <a:rPr lang="so" sz="1200" b="0" i="0" u="none" strike="noStrike" dirty="0">
                <a:highlight>
                  <a:srgbClr val="000000">
                    <a:alpha val="0"/>
                  </a:srgbClr>
                </a:highlight>
                <a:latin typeface="+mn-lt"/>
              </a:rPr>
              <a:t>socodka degdega ah, qoob ka ciyaarka, dhaqdhaqaaqa gaabiska ah </a:t>
            </a:r>
          </a:p>
          <a:p>
            <a:pPr marL="640768" lvl="1" indent="-174755" defTabSz="932026" rtl="0" fontAlgn="t">
              <a:buFont typeface="Arial" panose="020B0604020202020204" pitchFamily="34" charset="0"/>
              <a:buChar char="•"/>
              <a:defRPr/>
            </a:pPr>
            <a:r>
              <a:rPr lang="en-US" sz="1200" b="0" i="0" u="none" strike="noStrike" dirty="0">
                <a:highlight>
                  <a:srgbClr val="000000">
                    <a:alpha val="0"/>
                  </a:srgbClr>
                </a:highlight>
                <a:latin typeface="+mn-lt"/>
              </a:rPr>
              <a:t>r</a:t>
            </a:r>
            <a:r>
              <a:rPr lang="so" sz="1200" b="0" i="0" u="none" strike="noStrike" dirty="0">
                <a:highlight>
                  <a:srgbClr val="000000">
                    <a:alpha val="0"/>
                  </a:srgbClr>
                </a:highlight>
                <a:latin typeface="+mn-lt"/>
              </a:rPr>
              <a:t>iixida gariga ilmaha ama kula ciyaar carruurtaada dibadda</a:t>
            </a:r>
          </a:p>
          <a:p>
            <a:pPr marL="640768" lvl="1" indent="-174755" defTabSz="932026" rtl="0" fontAlgn="t">
              <a:buFont typeface="Arial" panose="020B0604020202020204" pitchFamily="34" charset="0"/>
              <a:buChar char="•"/>
              <a:defRPr/>
            </a:pPr>
            <a:r>
              <a:rPr lang="so" sz="1200" b="0" i="0" u="none" strike="noStrike" dirty="0">
                <a:highlight>
                  <a:srgbClr val="000000">
                    <a:alpha val="0"/>
                  </a:srgbClr>
                </a:highlight>
                <a:latin typeface="+mn-lt"/>
              </a:rPr>
              <a:t>shaqooyinka guriga sida nadiifinta daaqadaha, ruxitaanka caleemaha. </a:t>
            </a:r>
          </a:p>
          <a:p>
            <a:pPr defTabSz="932026" fontAlgn="t">
              <a:defRPr/>
            </a:pPr>
            <a:endParaRPr lang="en-AU" sz="1200" dirty="0">
              <a:latin typeface="+mn-lt"/>
            </a:endParaRPr>
          </a:p>
          <a:p>
            <a:pPr defTabSz="932026" rtl="0" fontAlgn="t">
              <a:defRPr/>
            </a:pPr>
            <a:r>
              <a:rPr lang="so" sz="1200" b="0" i="0" u="none" strike="noStrike" dirty="0">
                <a:highlight>
                  <a:srgbClr val="000000">
                    <a:alpha val="0"/>
                  </a:srgbClr>
                </a:highlight>
                <a:latin typeface="+mn-lt"/>
              </a:rPr>
              <a:t>Waxaad u kala qaybin kartaa dhaqdhaqaaqa jirka wakhtiyo yar oo dhaqdhaqaaq ah maalintii oo dhan, sida saddex qeybo oo 10-daqiiqo ah.</a:t>
            </a:r>
          </a:p>
          <a:p>
            <a:pPr defTabSz="932026" rtl="0" fontAlgn="t">
              <a:defRPr/>
            </a:pPr>
            <a:r>
              <a:rPr lang="so" sz="1200" b="0" i="0" u="none" strike="noStrike" dirty="0">
                <a:highlight>
                  <a:srgbClr val="000000">
                    <a:alpha val="0"/>
                  </a:srgbClr>
                </a:highlight>
                <a:latin typeface="+mn-lt"/>
              </a:rPr>
              <a:t>In yar oo ah </a:t>
            </a:r>
            <a:r>
              <a:rPr lang="so" sz="1200" b="1" i="0" u="none" strike="noStrike" dirty="0">
                <a:highlight>
                  <a:srgbClr val="000000">
                    <a:alpha val="0"/>
                  </a:srgbClr>
                </a:highlight>
                <a:latin typeface="+mn-lt"/>
              </a:rPr>
              <a:t>15 daqiiqo</a:t>
            </a:r>
            <a:r>
              <a:rPr lang="so" sz="1200" b="0" i="0" u="none" strike="noStrike" dirty="0">
                <a:highlight>
                  <a:srgbClr val="000000">
                    <a:alpha val="0"/>
                  </a:srgbClr>
                </a:highlight>
                <a:latin typeface="+mn-lt"/>
              </a:rPr>
              <a:t> oo </a:t>
            </a:r>
            <a:r>
              <a:rPr lang="so" sz="1200" b="1" i="0" u="none" strike="noStrike" dirty="0">
                <a:highlight>
                  <a:srgbClr val="000000">
                    <a:alpha val="0"/>
                  </a:srgbClr>
                </a:highlight>
                <a:latin typeface="+mn-lt"/>
              </a:rPr>
              <a:t>socod</a:t>
            </a:r>
            <a:r>
              <a:rPr lang="so" sz="1200" b="0" i="0" u="none" strike="noStrike" dirty="0">
                <a:highlight>
                  <a:srgbClr val="000000">
                    <a:alpha val="0"/>
                  </a:srgbClr>
                </a:highlight>
                <a:latin typeface="+mn-lt"/>
              </a:rPr>
              <a:t> </a:t>
            </a:r>
            <a:r>
              <a:rPr lang="so" sz="1200" b="1" i="0" u="none" strike="noStrike" dirty="0">
                <a:highlight>
                  <a:srgbClr val="000000">
                    <a:alpha val="0"/>
                  </a:srgbClr>
                </a:highlight>
                <a:latin typeface="+mn-lt"/>
              </a:rPr>
              <a:t>degdeg </a:t>
            </a:r>
            <a:r>
              <a:rPr lang="so" sz="1200" b="0" i="0" u="none" strike="noStrike" dirty="0">
                <a:highlight>
                  <a:srgbClr val="000000">
                    <a:alpha val="0"/>
                  </a:srgbClr>
                </a:highlight>
                <a:latin typeface="+mn-lt"/>
              </a:rPr>
              <a:t>ah, </a:t>
            </a:r>
            <a:r>
              <a:rPr lang="so" sz="1200" b="1" i="0" u="none" strike="noStrike" dirty="0">
                <a:highlight>
                  <a:srgbClr val="000000">
                    <a:alpha val="0"/>
                  </a:srgbClr>
                </a:highlight>
                <a:latin typeface="+mn-lt"/>
              </a:rPr>
              <a:t>5 maalmood toddobaad kasta</a:t>
            </a:r>
            <a:r>
              <a:rPr lang="so" sz="1200" b="0" i="0" u="none" strike="noStrike" dirty="0">
                <a:highlight>
                  <a:srgbClr val="000000">
                    <a:alpha val="0"/>
                  </a:srgbClr>
                </a:highlight>
                <a:latin typeface="+mn-lt"/>
              </a:rPr>
              <a:t>, waxay wanaajin kartaa caafimaadkaaga. </a:t>
            </a:r>
          </a:p>
          <a:p>
            <a:pPr fontAlgn="t"/>
            <a:endParaRPr lang="en-AU" sz="1200" dirty="0">
              <a:latin typeface="+mn-lt"/>
            </a:endParaRPr>
          </a:p>
          <a:p>
            <a:pPr rtl="0" fontAlgn="t"/>
            <a:r>
              <a:rPr lang="so" sz="1200" b="0" i="0" u="none" strike="noStrike" dirty="0">
                <a:highlight>
                  <a:srgbClr val="000000">
                    <a:alpha val="0"/>
                  </a:srgbClr>
                </a:highlight>
                <a:latin typeface="+mn-lt"/>
              </a:rPr>
              <a:t>Usbuuc kasta, samee qaar ka mid ah waxqabadyada dadaal badan qaata, sida:</a:t>
            </a:r>
          </a:p>
          <a:p>
            <a:pPr marL="183568" lvl="0" indent="-174755" rtl="0" fontAlgn="t">
              <a:buFont typeface="Arial" panose="020B0604020202020204" pitchFamily="34" charset="0"/>
              <a:buChar char="•"/>
            </a:pPr>
            <a:r>
              <a:rPr lang="so" sz="1200" b="0" i="0" u="none" strike="noStrike" dirty="0">
                <a:highlight>
                  <a:srgbClr val="000000">
                    <a:alpha val="0"/>
                  </a:srgbClr>
                </a:highlight>
                <a:latin typeface="+mn-lt"/>
              </a:rPr>
              <a:t>orodka, jimicsiyo xooggan oo loogu talagalay in lagu kordhiyo waxtarka wadnaha iyo xididdada dhiigga, in si degdeg ah baaskiil loo wado, ciyaaraha badan ee habaysan</a:t>
            </a:r>
          </a:p>
          <a:p>
            <a:pPr marL="183568" lvl="0" indent="-174755" rtl="0" fontAlgn="t">
              <a:buFont typeface="Arial" panose="020B0604020202020204" pitchFamily="34" charset="0"/>
              <a:buChar char="•"/>
            </a:pPr>
            <a:r>
              <a:rPr lang="so" sz="1200" b="0" i="0" u="none" strike="noStrike" dirty="0">
                <a:highlight>
                  <a:srgbClr val="000000">
                    <a:alpha val="0"/>
                  </a:srgbClr>
                </a:highlight>
                <a:latin typeface="+mn-lt"/>
              </a:rPr>
              <a:t>hawlaha guriga ee ku lug leh qaadista, dhaqaajinta ama qodista.</a:t>
            </a:r>
          </a:p>
          <a:p>
            <a:endParaRPr lang="en-AU" sz="1200" dirty="0">
              <a:latin typeface="+mn-lt"/>
            </a:endParaRPr>
          </a:p>
          <a:p>
            <a:pPr rtl="0"/>
            <a:r>
              <a:rPr lang="so" sz="1200" b="1" i="0" u="none" strike="noStrike" dirty="0">
                <a:highlight>
                  <a:srgbClr val="000000">
                    <a:alpha val="0"/>
                  </a:srgbClr>
                </a:highlight>
                <a:latin typeface="+mn-lt"/>
              </a:rPr>
              <a:t>Xusuusnow - samaynta dhaqdhaqaaq kasta oo jireed ayaa ka fiican inaadan midna samayn! </a:t>
            </a: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10</a:t>
            </a:fld>
            <a:endParaRPr lang="en-AU"/>
          </a:p>
        </p:txBody>
      </p:sp>
    </p:spTree>
    <p:extLst>
      <p:ext uri="{BB962C8B-B14F-4D97-AF65-F5344CB8AC3E}">
        <p14:creationId xmlns:p14="http://schemas.microsoft.com/office/powerpoint/2010/main" val="417941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o" sz="1200" b="1" i="0" u="none" strike="noStrike" dirty="0">
                <a:highlight>
                  <a:srgbClr val="000000">
                    <a:alpha val="0"/>
                  </a:srgbClr>
                </a:highlight>
                <a:latin typeface="+mn-lt"/>
              </a:rPr>
              <a:t>Sideen si badan ugu dhaqdhaqaaqi karaa guriga dhexdiisa?</a:t>
            </a:r>
            <a:endParaRPr lang="en-AU" sz="1200" dirty="0">
              <a:latin typeface="+mn-lt"/>
            </a:endParaRPr>
          </a:p>
          <a:p>
            <a:pPr rtl="0"/>
            <a:r>
              <a:rPr lang="so" sz="1200" b="0" i="0" u="none" strike="noStrike" dirty="0">
                <a:highlight>
                  <a:srgbClr val="000000">
                    <a:alpha val="0"/>
                  </a:srgbClr>
                </a:highlight>
                <a:latin typeface="+mn-lt"/>
              </a:rPr>
              <a:t>Waxaa jira siyaabo badan oo aad si badan ugu dhaqdhaqaaqi kartid guriga dhexdiisa:</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mn-lt"/>
              </a:rPr>
              <a:t>la ciyaar carruurtaada - ka yeel wakhtiga qoyska fursad aad wax badan ku dhaqdhaqaaqdo, in badan la ciyaarto oo aad wada madadashaan</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ka shaqee beerta</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jar cawska</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Ka shaqee dhulka</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nadiifi daaqadaha</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baabuurkaaga dhaq</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soo socodsii eyga</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kac si aad u bedesho kanaalka TV-ga</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u lugee ama dhig baaburkaaga meel ka fog dukaamada si aad ugu lugayso.</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11</a:t>
            </a:fld>
            <a:endParaRPr lang="en-AU"/>
          </a:p>
        </p:txBody>
      </p:sp>
    </p:spTree>
    <p:extLst>
      <p:ext uri="{BB962C8B-B14F-4D97-AF65-F5344CB8AC3E}">
        <p14:creationId xmlns:p14="http://schemas.microsoft.com/office/powerpoint/2010/main" val="354955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o" sz="1200" b="1" i="0" u="none" strike="noStrike" dirty="0">
                <a:highlight>
                  <a:srgbClr val="000000">
                    <a:alpha val="0"/>
                  </a:srgbClr>
                </a:highlight>
                <a:latin typeface="+mn-lt"/>
              </a:rPr>
              <a:t>Sideen dhaqdhaqaa badan ugu sameyn karaa goobta shaqada?</a:t>
            </a:r>
            <a:endParaRPr lang="en-AU" sz="1200" dirty="0">
              <a:latin typeface="+mn-lt"/>
            </a:endParaRPr>
          </a:p>
          <a:p>
            <a:pPr defTabSz="932026" rtl="0">
              <a:defRPr/>
            </a:pPr>
            <a:r>
              <a:rPr lang="so" sz="1200" b="0" i="0" u="none" strike="noStrike" dirty="0">
                <a:highlight>
                  <a:srgbClr val="000000">
                    <a:alpha val="0"/>
                  </a:srgbClr>
                </a:highlight>
                <a:latin typeface="+mn-lt"/>
              </a:rPr>
              <a:t>Waxaa jira siyaabo badan oo aad in badan ugu dhaqdhaqaaqi karto goobta shaqada maalin kasta:</a:t>
            </a:r>
          </a:p>
          <a:p>
            <a:pPr marL="180000" indent="-180000" rtl="0">
              <a:buFont typeface="Arial" panose="020B0604020202020204" pitchFamily="34" charset="0"/>
              <a:buChar char="•"/>
            </a:pPr>
            <a:r>
              <a:rPr lang="en-US" sz="1200" b="0" i="0" u="none" strike="noStrike" dirty="0">
                <a:highlight>
                  <a:srgbClr val="000000">
                    <a:alpha val="0"/>
                  </a:srgbClr>
                </a:highlight>
                <a:latin typeface="+mn-lt"/>
              </a:rPr>
              <a:t>s</a:t>
            </a:r>
            <a:r>
              <a:rPr lang="so" sz="1200" b="0" i="0" u="none" strike="noStrike" dirty="0">
                <a:highlight>
                  <a:srgbClr val="000000">
                    <a:alpha val="0"/>
                  </a:srgbClr>
                </a:highlight>
                <a:latin typeface="+mn-lt"/>
              </a:rPr>
              <a:t>oco, baaskiil u kaxee ama isticmaal gaadiidka dadweynaha si aad shaqada u tagto intii aad kaxeyn lahayd baabuur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isticmaal jaranjarada halkii aad adeegsan lahayd wiishka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ka deg baska ama baabuurka dadwaynaha mid ka mid ama laba meelaha ka horeeya goobaha uu ku joogsado, ama dhig baabuurkaaga meel ka sii fog goobtaada shaqada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soo jeedi shir socod ah halkii mid aad fadhiisan lahaydeen</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wareeg marka aad taleefanka ku hadlaysid</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haddii ay suurtogal tahay, soco si aad fariin u gudbiso halkii aad iimayl diri lahayd ama wici lahayd</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ku raaxayso in aad dibadda socoto xilliga qadada. </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12</a:t>
            </a:fld>
            <a:endParaRPr lang="en-AU"/>
          </a:p>
        </p:txBody>
      </p:sp>
    </p:spTree>
    <p:extLst>
      <p:ext uri="{BB962C8B-B14F-4D97-AF65-F5344CB8AC3E}">
        <p14:creationId xmlns:p14="http://schemas.microsoft.com/office/powerpoint/2010/main" val="343503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o" sz="1200" b="1" i="0" u="none" strike="noStrike" dirty="0">
                <a:highlight>
                  <a:srgbClr val="000000">
                    <a:alpha val="0"/>
                  </a:srgbClr>
                </a:highlight>
                <a:latin typeface="+mn-lt"/>
              </a:rPr>
              <a:t>Sideen wax badan u sameyn karaa?</a:t>
            </a:r>
          </a:p>
          <a:p>
            <a:pPr defTabSz="932026" rtl="0">
              <a:defRPr/>
            </a:pPr>
            <a:r>
              <a:rPr lang="so" sz="1200" b="0" i="0" u="none" strike="noStrike" dirty="0">
                <a:highlight>
                  <a:srgbClr val="000000">
                    <a:alpha val="0"/>
                  </a:srgbClr>
                </a:highlight>
                <a:latin typeface="+mn-lt"/>
              </a:rPr>
              <a:t>Waxa aad in badan ku dhaqaaqi kartaa adiga oo jimicsi ama ciyaaro samaynaya.</a:t>
            </a:r>
          </a:p>
          <a:p>
            <a:pPr defTabSz="932026" rtl="0">
              <a:defRPr/>
            </a:pPr>
            <a:r>
              <a:rPr lang="so" sz="1200" b="0" i="0" u="none" strike="noStrike" dirty="0">
                <a:highlight>
                  <a:srgbClr val="000000">
                    <a:alpha val="0"/>
                  </a:srgbClr>
                </a:highlight>
                <a:latin typeface="+mn-lt"/>
              </a:rPr>
              <a:t>Ostraliya gudaheeda, waxaa jira ciyaaro iyo waxqabadyo badan oo kala duwan oo aad ka dooran karto, sida dabaasha, qoob ka ciyaarka, kubadda gacanta, ciyaarta yoga, barashada dagaalka, ku biirista goobta jimicsiga, ku biirista naadiga lugaynta, ama ciyaarista ciyaaraha kooxda sida kubbada laliska, kubbadda kolayga, </a:t>
            </a:r>
            <a:r>
              <a:rPr lang="en-US" sz="1200" b="0" i="0" u="none" strike="noStrike" dirty="0" err="1">
                <a:highlight>
                  <a:srgbClr val="000000">
                    <a:alpha val="0"/>
                  </a:srgbClr>
                </a:highlight>
                <a:latin typeface="+mn-lt"/>
              </a:rPr>
              <a:t>kriket</a:t>
            </a:r>
            <a:r>
              <a:rPr lang="so" sz="1200" b="0" i="0" u="none" strike="noStrike" dirty="0">
                <a:highlight>
                  <a:srgbClr val="000000">
                    <a:alpha val="0"/>
                  </a:srgbClr>
                </a:highlight>
                <a:latin typeface="+mn-lt"/>
              </a:rPr>
              <a:t>-ka, kubbada cagta. </a:t>
            </a:r>
          </a:p>
          <a:p>
            <a:pPr defTabSz="932026">
              <a:defRPr/>
            </a:pPr>
            <a:endParaRPr lang="en-AU" sz="1200" dirty="0">
              <a:latin typeface="+mn-lt"/>
            </a:endParaRPr>
          </a:p>
          <a:p>
            <a:pPr defTabSz="932026" rtl="0">
              <a:defRPr/>
            </a:pPr>
            <a:r>
              <a:rPr lang="so" sz="1200" b="0" i="0" u="none" strike="noStrike" dirty="0">
                <a:highlight>
                  <a:srgbClr val="000000">
                    <a:alpha val="0"/>
                  </a:srgbClr>
                </a:highlight>
                <a:latin typeface="+mn-lt"/>
              </a:rPr>
              <a:t>Isku day hawlo kala duwan, raadi waxaad jeceshahay inaad samayso oo waydii saaxiibka inuu kugu soo biiro.</a:t>
            </a:r>
            <a:endParaRPr lang="en-AU" sz="1200" b="1" dirty="0">
              <a:latin typeface="+mn-lt"/>
            </a:endParaRP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13</a:t>
            </a:fld>
            <a:endParaRPr lang="en-AU"/>
          </a:p>
        </p:txBody>
      </p:sp>
    </p:spTree>
    <p:extLst>
      <p:ext uri="{BB962C8B-B14F-4D97-AF65-F5344CB8AC3E}">
        <p14:creationId xmlns:p14="http://schemas.microsoft.com/office/powerpoint/2010/main" val="1857013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Haddii aadan samaynaynin wax dhaqdhaqaaq jireed waqtigan, </a:t>
            </a:r>
            <a:r>
              <a:rPr lang="so" sz="1200" b="1" i="0" u="none" strike="noStrike" dirty="0">
                <a:highlight>
                  <a:srgbClr val="000000">
                    <a:alpha val="0"/>
                  </a:srgbClr>
                </a:highlight>
                <a:latin typeface="+mn-lt"/>
              </a:rPr>
              <a:t>way fududahay inaad bilowdo</a:t>
            </a:r>
            <a:r>
              <a:rPr lang="so" sz="1200" b="0" i="0" u="none" strike="noStrike" dirty="0">
                <a:highlight>
                  <a:srgbClr val="000000">
                    <a:alpha val="0"/>
                  </a:srgbClr>
                </a:highlight>
                <a:latin typeface="+mn-lt"/>
              </a:rPr>
              <a:t>, iyadoon loo eegayn da'daada.</a:t>
            </a:r>
          </a:p>
          <a:p>
            <a:pPr rtl="0"/>
            <a:r>
              <a:rPr lang="so" sz="1200" b="0" i="0" u="none" strike="noStrike" dirty="0">
                <a:highlight>
                  <a:srgbClr val="000000">
                    <a:alpha val="0"/>
                  </a:srgbClr>
                </a:highlight>
                <a:latin typeface="+mn-lt"/>
              </a:rPr>
              <a:t>Waxaad </a:t>
            </a:r>
            <a:r>
              <a:rPr lang="so" sz="1200" b="1" i="0" u="none" strike="noStrike" dirty="0">
                <a:highlight>
                  <a:srgbClr val="000000">
                    <a:alpha val="0"/>
                  </a:srgbClr>
                </a:highlight>
                <a:latin typeface="+mn-lt"/>
              </a:rPr>
              <a:t>u bilabi kartaa si tartib tartib ah oo</a:t>
            </a:r>
            <a:r>
              <a:rPr lang="so" sz="1200" b="0" i="0" u="none" strike="noStrike" dirty="0">
                <a:highlight>
                  <a:srgbClr val="000000">
                    <a:alpha val="0"/>
                  </a:srgbClr>
                </a:highlight>
                <a:latin typeface="+mn-lt"/>
              </a:rPr>
              <a:t> kordhin kartaa qadarka dhaqdhaqaaqa jirka ee aad sameyso todobaad kasta. </a:t>
            </a:r>
          </a:p>
          <a:p>
            <a:endParaRPr lang="en-AU" sz="1200" dirty="0">
              <a:latin typeface="+mn-lt"/>
            </a:endParaRPr>
          </a:p>
          <a:p>
            <a:pPr rtl="0"/>
            <a:r>
              <a:rPr lang="so" sz="1200" b="0" i="0" u="none" strike="noStrike" dirty="0">
                <a:highlight>
                  <a:srgbClr val="000000">
                    <a:alpha val="0"/>
                  </a:srgbClr>
                </a:highlight>
                <a:latin typeface="+mn-lt"/>
              </a:rPr>
              <a:t>Inta badan oo aad dhaqdhaqaaqdo ayaad caafimaad qabi doontaa. </a:t>
            </a:r>
          </a:p>
          <a:p>
            <a:pPr rtl="0"/>
            <a:r>
              <a:rPr lang="so" sz="1200" b="0" i="0" u="none" strike="noStrike" dirty="0">
                <a:highlight>
                  <a:srgbClr val="000000">
                    <a:alpha val="0"/>
                  </a:srgbClr>
                </a:highlight>
                <a:latin typeface="+mn-lt"/>
              </a:rPr>
              <a:t>Haddii aad tahay 65 jir ama qof ka weyn, waxaa si gaar ah muhiim u ah inaad dhaqdhaqaaqdo. </a:t>
            </a:r>
            <a:endParaRPr lang="en-AU" sz="1200" b="1" dirty="0">
              <a:latin typeface="+mn-lt"/>
            </a:endParaRPr>
          </a:p>
          <a:p>
            <a:endParaRPr lang="en-AU" sz="1200" dirty="0">
              <a:latin typeface="+mn-lt"/>
            </a:endParaRPr>
          </a:p>
          <a:p>
            <a:pPr rtl="0"/>
            <a:r>
              <a:rPr lang="so" sz="1200" b="0" i="0" u="none" strike="noStrike" dirty="0">
                <a:highlight>
                  <a:srgbClr val="000000">
                    <a:alpha val="0"/>
                  </a:srgbClr>
                </a:highlight>
                <a:latin typeface="+mn-lt"/>
              </a:rPr>
              <a:t>Haddii aad ku cusub tahay dhaqdhaqaaqa jireed, aad qabto dhibaato caafimaad, ama aadan ogeyn in ay badbaado kuu leedahay in aad firfircoonaato, kala hadal dhakhtarkaaga ama kalkaalisada marka hore hawlaha kuugu fiican.</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14</a:t>
            </a:fld>
            <a:endParaRPr lang="en-AU"/>
          </a:p>
        </p:txBody>
      </p:sp>
    </p:spTree>
    <p:extLst>
      <p:ext uri="{BB962C8B-B14F-4D97-AF65-F5344CB8AC3E}">
        <p14:creationId xmlns:p14="http://schemas.microsoft.com/office/powerpoint/2010/main" val="113527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Dood-kooxeed</a:t>
            </a:r>
          </a:p>
          <a:p>
            <a:endParaRPr lang="en-AU" sz="1200" dirty="0">
              <a:latin typeface="+mn-lt"/>
            </a:endParaRPr>
          </a:p>
          <a:p>
            <a:pPr defTabSz="932026" rtl="0">
              <a:defRPr/>
            </a:pPr>
            <a:r>
              <a:rPr lang="so" sz="1200" b="0" i="1" u="none" strike="noStrike" dirty="0">
                <a:highlight>
                  <a:srgbClr val="000000">
                    <a:alpha val="0"/>
                  </a:srgbClr>
                </a:highlight>
                <a:latin typeface="+mn-lt"/>
              </a:rPr>
              <a:t>Qoraalka fududeeyaha: ku soo gunaanad casharka dood ku saabsan sida ka qaybgalayaashu ay ugu dari karaan dhaqdhaqaaq jireed oo dheeraad ah maalintii.</a:t>
            </a:r>
          </a:p>
          <a:p>
            <a:endParaRPr lang="en-AU" sz="1100" dirty="0"/>
          </a:p>
        </p:txBody>
      </p:sp>
      <p:sp>
        <p:nvSpPr>
          <p:cNvPr id="4" name="Slide Number Placeholder 3"/>
          <p:cNvSpPr>
            <a:spLocks noGrp="1"/>
          </p:cNvSpPr>
          <p:nvPr>
            <p:ph type="sldNum" sz="quarter" idx="5"/>
          </p:nvPr>
        </p:nvSpPr>
        <p:spPr/>
        <p:txBody>
          <a:bodyPr/>
          <a:lstStyle/>
          <a:p>
            <a:fld id="{25BC548E-67DA-487F-8032-E6DCBF7DE79E}" type="slidenum">
              <a:rPr lang="en-AU" smtClean="0"/>
              <a:t>15</a:t>
            </a:fld>
            <a:endParaRPr lang="en-AU"/>
          </a:p>
        </p:txBody>
      </p:sp>
    </p:spTree>
    <p:extLst>
      <p:ext uri="{BB962C8B-B14F-4D97-AF65-F5344CB8AC3E}">
        <p14:creationId xmlns:p14="http://schemas.microsoft.com/office/powerpoint/2010/main" val="237230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1" u="none" strike="noStrike" dirty="0">
                <a:highlight>
                  <a:srgbClr val="000000">
                    <a:alpha val="0"/>
                  </a:srgbClr>
                </a:highlight>
                <a:latin typeface="Aptos" panose="020B0004020202020204" pitchFamily="34" charset="0"/>
              </a:rPr>
              <a:t>Qoraal ku socota fududeeyaha: bixi doorashooyin/barnaamijyo/xarumo maxali ah iyo wixii lamid ah.</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17</a:t>
            </a:fld>
            <a:endParaRPr lang="en-AU"/>
          </a:p>
        </p:txBody>
      </p:sp>
    </p:spTree>
    <p:extLst>
      <p:ext uri="{BB962C8B-B14F-4D97-AF65-F5344CB8AC3E}">
        <p14:creationId xmlns:p14="http://schemas.microsoft.com/office/powerpoint/2010/main" val="3805007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18</a:t>
            </a:fld>
            <a:endParaRPr lang="en-AU"/>
          </a:p>
        </p:txBody>
      </p:sp>
    </p:spTree>
    <p:extLst>
      <p:ext uri="{BB962C8B-B14F-4D97-AF65-F5344CB8AC3E}">
        <p14:creationId xmlns:p14="http://schemas.microsoft.com/office/powerpoint/2010/main" val="315981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2</a:t>
            </a:fld>
            <a:endParaRPr lang="en-AU"/>
          </a:p>
        </p:txBody>
      </p:sp>
    </p:spTree>
    <p:extLst>
      <p:ext uri="{BB962C8B-B14F-4D97-AF65-F5344CB8AC3E}">
        <p14:creationId xmlns:p14="http://schemas.microsoft.com/office/powerpoint/2010/main" val="256177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1" i="0" u="none" strike="noStrike" dirty="0">
                <a:solidFill>
                  <a:srgbClr val="000000"/>
                </a:solidFill>
                <a:highlight>
                  <a:srgbClr val="000000">
                    <a:alpha val="0"/>
                  </a:srgbClr>
                </a:highlight>
                <a:latin typeface="+mn-lt"/>
              </a:rPr>
              <a:t>Jirkayga. Caafimaadkayga. </a:t>
            </a:r>
            <a:r>
              <a:rPr lang="so" sz="1200" b="0" i="0" u="none" strike="noStrike" dirty="0">
                <a:solidFill>
                  <a:srgbClr val="000000"/>
                </a:solidFill>
                <a:highlight>
                  <a:srgbClr val="000000">
                    <a:alpha val="0"/>
                  </a:srgbClr>
                </a:highlight>
                <a:latin typeface="+mn-lt"/>
              </a:rPr>
              <a:t>waa qalab waxbarasho oo lagu caawiyo ururada iyo barayaashu si ay xogta caafimaadka ugu gudbiyaan haweenka ka soo jeeda asal ahaan soogalootiga iyo qaxootiga. Waxa kale oo ay dhiirigelisaa in dumarka lagala hadlo caafimaadkooda. </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Qalabku waa bandhigyo taxane ah oo sii fidaaya kuna saabsan mawduucyo caafimaad oo muhiim ah, sida nolol caafimaad qabta, caafimaadka dhanka shucuurta ah, xilliga caadada ay joogsaneyso ama caafimaadka galmada.</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Booqo jeanhailes.org.au si aad u hesho macluumaad dheeraad ah iyo liiska bandhigyada la heli karo ee Ingiriisiga iyo luqadaha kale.</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3</a:t>
            </a:fld>
            <a:endParaRPr lang="en-AU"/>
          </a:p>
        </p:txBody>
      </p:sp>
    </p:spTree>
    <p:extLst>
      <p:ext uri="{BB962C8B-B14F-4D97-AF65-F5344CB8AC3E}">
        <p14:creationId xmlns:p14="http://schemas.microsoft.com/office/powerpoint/2010/main" val="342070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66612" rtl="0" eaLnBrk="1" latinLnBrk="0" hangingPunct="1">
              <a:lnSpc>
                <a:spcPct val="90000"/>
              </a:lnSpc>
              <a:spcBef>
                <a:spcPts val="634"/>
              </a:spcBef>
              <a:defRPr/>
            </a:pPr>
            <a:r>
              <a:rPr lang="so" sz="1200" b="1" i="0" u="none" strike="noStrike" kern="1200" dirty="0">
                <a:solidFill>
                  <a:srgbClr val="000000"/>
                </a:solidFill>
                <a:highlight>
                  <a:srgbClr val="000000">
                    <a:alpha val="0"/>
                  </a:srgbClr>
                </a:highlight>
                <a:latin typeface="+mn-lt"/>
                <a:ea typeface="+mn-ea"/>
                <a:cs typeface="+mn-cs"/>
              </a:rPr>
              <a:t>Ku bilow kulanka dood kooxeed ku saabsan nooca dhaqdhaqaaqa jirka iyo jimicsiga haweenka hadda sameeyaan. Kuwani miyay ka duwan yihiin wixii ay dalalkooda hooyo ku sameyn jireen? </a:t>
            </a:r>
          </a:p>
          <a:p>
            <a:pPr marL="0" algn="l" defTabSz="966612" rtl="0" eaLnBrk="1" latinLnBrk="0" hangingPunct="1">
              <a:lnSpc>
                <a:spcPct val="90000"/>
              </a:lnSpc>
              <a:spcBef>
                <a:spcPts val="634"/>
              </a:spcBef>
              <a:defRPr/>
            </a:pPr>
            <a:endParaRPr lang="en-AU" sz="1200" b="0" i="0" u="none" strike="noStrike" kern="1200" dirty="0">
              <a:solidFill>
                <a:srgbClr val="000000"/>
              </a:solidFill>
              <a:highlight>
                <a:srgbClr val="000000">
                  <a:alpha val="0"/>
                </a:srgbClr>
              </a:highlight>
              <a:latin typeface="+mn-lt"/>
              <a:ea typeface="+mn-ea"/>
              <a:cs typeface="+mn-cs"/>
            </a:endParaRPr>
          </a:p>
          <a:p>
            <a:pPr marL="0" algn="l" defTabSz="966612" rtl="0" eaLnBrk="1" latinLnBrk="0" hangingPunct="1">
              <a:lnSpc>
                <a:spcPct val="90000"/>
              </a:lnSpc>
              <a:spcBef>
                <a:spcPts val="634"/>
              </a:spcBef>
              <a:defRPr/>
            </a:pPr>
            <a:r>
              <a:rPr lang="so" sz="1200" b="0" i="0" u="none" strike="noStrike" kern="1200" dirty="0">
                <a:solidFill>
                  <a:srgbClr val="000000"/>
                </a:solidFill>
                <a:highlight>
                  <a:srgbClr val="000000">
                    <a:alpha val="0"/>
                  </a:srgbClr>
                </a:highlight>
                <a:latin typeface="+mn-lt"/>
                <a:ea typeface="+mn-ea"/>
                <a:cs typeface="+mn-cs"/>
              </a:rPr>
              <a:t>Su'aalaha ay tahay in la tixgeliyo*:</a:t>
            </a:r>
          </a:p>
          <a:p>
            <a:pPr marL="0" indent="-180000" algn="l" defTabSz="966612" rtl="0" eaLnBrk="1" latinLnBrk="0" hangingPunct="1">
              <a:lnSpc>
                <a:spcPct val="90000"/>
              </a:lnSpc>
              <a:spcBef>
                <a:spcPts val="634"/>
              </a:spcBef>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Sidee dadka dalkaagii hooyo/dhaqankaagu u socdan maalin kasta: aad ayay u lugeeyaan, ordan, cunto ayay ka soo qaataan dukaamada, qoob ka ciyaar ayay sameeyan?</a:t>
            </a:r>
          </a:p>
          <a:p>
            <a:pPr marL="0" indent="-180000" algn="l" defTabSz="966612" rtl="0" eaLnBrk="1" latinLnBrk="0" hangingPunct="1">
              <a:lnSpc>
                <a:spcPct val="90000"/>
              </a:lnSpc>
              <a:spcBef>
                <a:spcPts val="634"/>
              </a:spcBef>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Miyaad kaga firfircoonayd dalkaagi hooyo marka loo eego Ostralia?</a:t>
            </a:r>
          </a:p>
          <a:p>
            <a:pPr marL="0" indent="-180000" algn="l" defTabSz="966612" rtl="0" eaLnBrk="1" latinLnBrk="0" hangingPunct="1">
              <a:lnSpc>
                <a:spcPct val="90000"/>
              </a:lnSpc>
              <a:spcBef>
                <a:spcPts val="634"/>
              </a:spcBef>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Ma ogtahay in ay aad muhiim ugu tahay caafimaadkaaga in uu jirkaagu dhaqdhaqaaqo maalin kasta?</a:t>
            </a:r>
          </a:p>
          <a:p>
            <a:pPr marL="0" indent="-180000" algn="l" defTabSz="966612" rtl="0" eaLnBrk="1" latinLnBrk="0" hangingPunct="1">
              <a:lnSpc>
                <a:spcPct val="90000"/>
              </a:lnSpc>
              <a:spcBef>
                <a:spcPts val="634"/>
              </a:spcBef>
              <a:buClr>
                <a:srgbClr val="159690"/>
              </a:buClr>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Ma samaysaa wax isboorti ama jimicsi ah? Miyay ka duwan tahay wixii aad ku samayn jirtay dalkaagi hooyo?</a:t>
            </a:r>
          </a:p>
          <a:p>
            <a:pPr marL="0" algn="l" defTabSz="966612" rtl="0" eaLnBrk="1" latinLnBrk="0" hangingPunct="1">
              <a:lnSpc>
                <a:spcPct val="90000"/>
              </a:lnSpc>
              <a:spcBef>
                <a:spcPts val="634"/>
              </a:spcBef>
              <a:defRPr/>
            </a:pPr>
            <a:endParaRPr lang="en-AU" sz="1200" b="0" i="0" u="none" strike="noStrike" kern="1200" dirty="0">
              <a:solidFill>
                <a:srgbClr val="000000"/>
              </a:solidFill>
              <a:highlight>
                <a:srgbClr val="000000">
                  <a:alpha val="0"/>
                </a:srgbClr>
              </a:highlight>
              <a:latin typeface="+mn-lt"/>
              <a:ea typeface="+mn-ea"/>
              <a:cs typeface="+mn-cs"/>
            </a:endParaRPr>
          </a:p>
          <a:p>
            <a:pPr marL="0" algn="l" defTabSz="966612" rtl="0" eaLnBrk="1" latinLnBrk="0" hangingPunct="1">
              <a:lnSpc>
                <a:spcPct val="90000"/>
              </a:lnSpc>
              <a:spcBef>
                <a:spcPts val="634"/>
              </a:spcBef>
              <a:defRPr/>
            </a:pPr>
            <a:r>
              <a:rPr lang="so" sz="1200" b="0" i="0" u="none" strike="noStrike" kern="1200" dirty="0">
                <a:solidFill>
                  <a:srgbClr val="000000"/>
                </a:solidFill>
                <a:highlight>
                  <a:srgbClr val="000000">
                    <a:alpha val="0"/>
                  </a:srgbClr>
                </a:highlight>
                <a:latin typeface="+mn-lt"/>
                <a:ea typeface="+mn-ea"/>
                <a:cs typeface="+mn-cs"/>
              </a:rPr>
              <a:t>*Qoraal ku socota fududeeyaha: dooro dhawr su'aalood si aad u hogaamiso dood kooban.</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4</a:t>
            </a:fld>
            <a:endParaRPr lang="en-AU"/>
          </a:p>
        </p:txBody>
      </p:sp>
    </p:spTree>
    <p:extLst>
      <p:ext uri="{BB962C8B-B14F-4D97-AF65-F5344CB8AC3E}">
        <p14:creationId xmlns:p14="http://schemas.microsoft.com/office/powerpoint/2010/main" val="249807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o" sz="1200" b="1" i="0" u="none" strike="noStrike" dirty="0">
                <a:highlight>
                  <a:srgbClr val="000000">
                    <a:alpha val="0"/>
                  </a:srgbClr>
                </a:highlight>
                <a:latin typeface="Aptos" panose="020B0004020202020204" pitchFamily="34" charset="0"/>
              </a:rPr>
              <a:t>Jirkaaga waxa loo qaabeeyey inuu ordo, boodo, is-fidiyo oo uu dhaqdhaqaaqo. Aad bay muhiim ugu tahay caafimaadkaaga inuu jirkaaga dhaqdhaqaaqo maalin kasta.</a:t>
            </a:r>
          </a:p>
          <a:p>
            <a:pPr defTabSz="932026" rtl="0">
              <a:defRPr/>
            </a:pPr>
            <a:r>
              <a:rPr lang="so" sz="1200" b="0" i="0" u="none" strike="noStrike" dirty="0">
                <a:highlight>
                  <a:srgbClr val="000000">
                    <a:alpha val="0"/>
                  </a:srgbClr>
                </a:highlight>
                <a:latin typeface="Aptos" panose="020B0004020202020204" pitchFamily="34" charset="0"/>
              </a:rPr>
              <a:t>Si kastaba ha ahaatee, gudaha Ostralia,</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Aptos" panose="020B0004020202020204" pitchFamily="34" charset="0"/>
              </a:rPr>
              <a:t>in ka badan kala bar dadka waaweyn oo dhan, iyo </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Aptos" panose="020B0004020202020204" pitchFamily="34" charset="0"/>
              </a:rPr>
              <a:t>4 ka mid ah 5-tii carruur </a:t>
            </a:r>
          </a:p>
          <a:p>
            <a:pPr defTabSz="932026" rtl="0">
              <a:defRPr/>
            </a:pPr>
            <a:r>
              <a:rPr lang="so" sz="1200" b="0" i="0" u="none" strike="noStrike" dirty="0">
                <a:highlight>
                  <a:srgbClr val="000000">
                    <a:alpha val="0"/>
                  </a:srgbClr>
                </a:highlight>
                <a:latin typeface="Aptos" panose="020B0004020202020204" pitchFamily="34" charset="0"/>
              </a:rPr>
              <a:t>in ku filan ma dhaqdhaqaan.</a:t>
            </a:r>
          </a:p>
          <a:p>
            <a:pPr defTabSz="932026">
              <a:defRPr/>
            </a:pPr>
            <a:endParaRPr lang="en-AU" sz="1200" dirty="0">
              <a:latin typeface="Aptos" panose="020B0004020202020204" pitchFamily="34" charset="0"/>
            </a:endParaRPr>
          </a:p>
          <a:p>
            <a:pPr rtl="0"/>
            <a:r>
              <a:rPr lang="so" sz="1200" b="0" i="0" u="none" strike="noStrike" dirty="0">
                <a:highlight>
                  <a:srgbClr val="000000">
                    <a:alpha val="0"/>
                  </a:srgbClr>
                </a:highlight>
                <a:latin typeface="Aptos" panose="020B0004020202020204" pitchFamily="34" charset="0"/>
              </a:rPr>
              <a:t>Dumarku wax ka yar ragga ayay dhaqdhaqaqaan.</a:t>
            </a:r>
            <a:endParaRPr lang="en-AU" sz="1200" b="1" dirty="0">
              <a:latin typeface="Aptos" panose="020B0004020202020204" pitchFamily="34" charset="0"/>
            </a:endParaRPr>
          </a:p>
          <a:p>
            <a:endParaRPr lang="en-AU" sz="1200" b="1" dirty="0">
              <a:latin typeface="Aptos" panose="020B0004020202020204" pitchFamily="34" charset="0"/>
            </a:endParaRPr>
          </a:p>
          <a:p>
            <a:pPr defTabSz="932026" rtl="0">
              <a:defRPr/>
            </a:pPr>
            <a:r>
              <a:rPr lang="so" sz="1200" b="1" i="0" u="none" strike="noStrike" dirty="0">
                <a:highlight>
                  <a:srgbClr val="000000">
                    <a:alpha val="0"/>
                  </a:srgbClr>
                </a:highlight>
                <a:latin typeface="Aptos" panose="020B0004020202020204" pitchFamily="34" charset="0"/>
              </a:rPr>
              <a:t>Dadka Ostraliya jooga waxay waqti badan ku qaataan fadhi ama jiif.</a:t>
            </a:r>
          </a:p>
          <a:p>
            <a:pPr defTabSz="932026" rtl="0">
              <a:defRPr/>
            </a:pPr>
            <a:r>
              <a:rPr lang="so" sz="1200" b="0" i="0" u="none" strike="noStrike" dirty="0">
                <a:highlight>
                  <a:srgbClr val="000000">
                    <a:alpha val="0"/>
                  </a:srgbClr>
                </a:highlight>
                <a:latin typeface="Aptos" panose="020B0004020202020204" pitchFamily="34" charset="0"/>
              </a:rPr>
              <a:t>Tusaalooyinka waxaa ka mid ah: </a:t>
            </a:r>
          </a:p>
          <a:p>
            <a:pPr marL="174755" indent="-174755" rtl="0" fontAlgn="t">
              <a:buFont typeface="Arial" panose="020B0604020202020204" pitchFamily="34" charset="0"/>
              <a:buChar char="•"/>
            </a:pPr>
            <a:r>
              <a:rPr lang="so" sz="1200" b="0" i="0" u="none" strike="noStrike" dirty="0">
                <a:highlight>
                  <a:srgbClr val="000000">
                    <a:alpha val="0"/>
                  </a:srgbClr>
                </a:highlight>
                <a:latin typeface="Aptos" panose="020B0004020202020204" pitchFamily="34" charset="0"/>
              </a:rPr>
              <a:t>fadhi ama jiif marka daawashada telefiishanka ama ciyaaraha elegtarooniga ah</a:t>
            </a:r>
          </a:p>
          <a:p>
            <a:pPr marL="174755" indent="-174755" rtl="0" fontAlgn="t">
              <a:buFont typeface="Arial" panose="020B0604020202020204" pitchFamily="34" charset="0"/>
              <a:buChar char="•"/>
            </a:pPr>
            <a:r>
              <a:rPr lang="so" sz="1200" b="0" i="0" u="none" strike="noStrike" dirty="0">
                <a:highlight>
                  <a:srgbClr val="000000">
                    <a:alpha val="0"/>
                  </a:srgbClr>
                </a:highlight>
                <a:latin typeface="Aptos" panose="020B0004020202020204" pitchFamily="34" charset="0"/>
              </a:rPr>
              <a:t>wadista baabuur ama xilliga aad raacayso gaadiidka dadweynaha </a:t>
            </a:r>
          </a:p>
          <a:p>
            <a:pPr marL="174755" indent="-174755" rtl="0" fontAlgn="t">
              <a:buFont typeface="Arial" panose="020B0604020202020204" pitchFamily="34" charset="0"/>
              <a:buChar char="•"/>
            </a:pPr>
            <a:r>
              <a:rPr lang="so" sz="1200" b="0" i="0" u="none" strike="noStrike" dirty="0">
                <a:highlight>
                  <a:srgbClr val="000000">
                    <a:alpha val="0"/>
                  </a:srgbClr>
                </a:highlight>
                <a:latin typeface="Aptos" panose="020B0004020202020204" pitchFamily="34" charset="0"/>
              </a:rPr>
              <a:t>fadhi ama jiif marka wax akhriska, qoritaanka, ama uga shaqeynta miiska ama kombiyuutarka</a:t>
            </a:r>
          </a:p>
          <a:p>
            <a:pPr marL="174755" indent="-174755" rtl="0" fontAlgn="t">
              <a:buFont typeface="Arial" panose="020B0604020202020204" pitchFamily="34" charset="0"/>
              <a:buChar char="•"/>
            </a:pPr>
            <a:r>
              <a:rPr lang="so" sz="1200" b="0" i="0" u="none" strike="noStrike" dirty="0">
                <a:highlight>
                  <a:srgbClr val="000000">
                    <a:alpha val="0"/>
                  </a:srgbClr>
                </a:highlight>
                <a:latin typeface="Aptos" panose="020B0004020202020204" pitchFamily="34" charset="0"/>
              </a:rPr>
              <a:t>la cunida cunto ama cabida qaxwo asxaabta iyo qoyska. </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5</a:t>
            </a:fld>
            <a:endParaRPr lang="en-AU"/>
          </a:p>
        </p:txBody>
      </p:sp>
    </p:spTree>
    <p:extLst>
      <p:ext uri="{BB962C8B-B14F-4D97-AF65-F5344CB8AC3E}">
        <p14:creationId xmlns:p14="http://schemas.microsoft.com/office/powerpoint/2010/main" val="345348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dhaqdhaqaaqa jireed? </a:t>
            </a:r>
          </a:p>
          <a:p>
            <a:pPr rtl="0"/>
            <a:r>
              <a:rPr lang="so" sz="1200" b="0" i="0" u="none" strike="noStrike" dirty="0">
                <a:highlight>
                  <a:srgbClr val="000000">
                    <a:alpha val="0"/>
                  </a:srgbClr>
                </a:highlight>
                <a:latin typeface="+mn-lt"/>
              </a:rPr>
              <a:t>Dhaqdhaqaaqa jireed ayaa ah dhaqdhaqaajinta jirkaaga si:</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si degdeg ah ayaad u neefsanaysaa</a:t>
            </a:r>
          </a:p>
          <a:p>
            <a:pPr marL="174755" indent="-174755" rtl="0">
              <a:buFont typeface="Arial" panose="020B0604020202020204" pitchFamily="34" charset="0"/>
              <a:buChar char="•"/>
            </a:pPr>
            <a:r>
              <a:rPr lang="en-US" sz="1200" b="0" i="0" u="none" strike="noStrike" dirty="0">
                <a:highlight>
                  <a:srgbClr val="000000">
                    <a:alpha val="0"/>
                  </a:srgbClr>
                </a:highlight>
                <a:latin typeface="+mn-lt"/>
              </a:rPr>
              <a:t>w</a:t>
            </a:r>
            <a:r>
              <a:rPr lang="so" sz="1200" b="0" i="0" u="none" strike="noStrike" dirty="0">
                <a:highlight>
                  <a:srgbClr val="000000">
                    <a:alpha val="0"/>
                  </a:srgbClr>
                </a:highlight>
                <a:latin typeface="+mn-lt"/>
              </a:rPr>
              <a:t>adnahaagu aad buu u garaacmayaa.</a:t>
            </a:r>
          </a:p>
          <a:p>
            <a:pPr rtl="0"/>
            <a:r>
              <a:rPr lang="so" sz="1200" b="0" i="0" u="none" strike="noStrike" dirty="0">
                <a:highlight>
                  <a:srgbClr val="000000">
                    <a:alpha val="0"/>
                  </a:srgbClr>
                </a:highlight>
                <a:latin typeface="+mn-lt"/>
              </a:rPr>
              <a:t>Waxa aad taan ku samayn kartaa adiga oo jimicsi ku sameeya goobta jimicsiga ama ciyaaraha, laakiin sidoo kale waxa aad samayn kartaa hawl maalmeedka sida nadiifinta guriga ama isticmaalka jaranjarada halkii aad wiish ka isticmaali lahayd. </a:t>
            </a:r>
          </a:p>
          <a:p>
            <a:pPr defTabSz="932026">
              <a:defRPr/>
            </a:pPr>
            <a:endParaRPr lang="en-AU" sz="1200" dirty="0">
              <a:latin typeface="+mn-lt"/>
            </a:endParaRPr>
          </a:p>
          <a:p>
            <a:pPr defTabSz="932026" rtl="0">
              <a:defRPr/>
            </a:pPr>
            <a:r>
              <a:rPr lang="so" sz="1200" b="1" i="0" u="none" strike="noStrike" dirty="0">
                <a:highlight>
                  <a:srgbClr val="000000">
                    <a:alpha val="0"/>
                  </a:srgbClr>
                </a:highlight>
                <a:latin typeface="+mn-lt"/>
              </a:rPr>
              <a:t>Maxaa dhici kara haddaan wax igu filan aan dhaqdhaqaaqin?</a:t>
            </a:r>
          </a:p>
          <a:p>
            <a:pPr defTabSz="932026" rtl="0">
              <a:defRPr/>
            </a:pPr>
            <a:r>
              <a:rPr lang="so" sz="1200" b="0" i="0" u="none" strike="noStrike" dirty="0">
                <a:highlight>
                  <a:srgbClr val="000000">
                    <a:alpha val="0"/>
                  </a:srgbClr>
                </a:highlight>
                <a:latin typeface="+mn-lt"/>
              </a:rPr>
              <a:t>Haddii aadan dhaqdhaqaaq kugu filan sameeyn, waad xanuunsan kartaa. Waqti ka dib, waxaad noqon kartaa: </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mn-lt"/>
              </a:rPr>
              <a:t>qof buuran (aad u cayilan)</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mn-lt"/>
              </a:rPr>
              <a:t>qaba dhiig karka</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mn-lt"/>
              </a:rPr>
              <a:t>qaba sonkorowga</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mn-lt"/>
              </a:rPr>
              <a:t>dhabar xanuun</a:t>
            </a:r>
          </a:p>
          <a:p>
            <a:pPr marL="174755" indent="-174755" defTabSz="932026" rtl="0">
              <a:buFont typeface="Arial" panose="020B0604020202020204" pitchFamily="34" charset="0"/>
              <a:buChar char="•"/>
              <a:defRPr/>
            </a:pPr>
            <a:r>
              <a:rPr lang="en-US" sz="1200" b="0" i="0" u="none" strike="noStrike" dirty="0">
                <a:highlight>
                  <a:srgbClr val="000000">
                    <a:alpha val="0"/>
                  </a:srgbClr>
                </a:highlight>
                <a:latin typeface="+mn-lt"/>
              </a:rPr>
              <a:t>k</a:t>
            </a:r>
            <a:r>
              <a:rPr lang="so" sz="1200" b="0" i="0" u="none" strike="noStrike" dirty="0">
                <a:highlight>
                  <a:srgbClr val="000000">
                    <a:alpha val="0"/>
                  </a:srgbClr>
                </a:highlight>
                <a:latin typeface="+mn-lt"/>
              </a:rPr>
              <a:t>ansarrada</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mn-lt"/>
              </a:rPr>
              <a:t>wadne xanuunka </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mn-lt"/>
              </a:rPr>
              <a:t>niyad jab. </a:t>
            </a:r>
          </a:p>
          <a:p>
            <a:pPr defTabSz="932026">
              <a:defRPr/>
            </a:pPr>
            <a:endParaRPr lang="en-AU" sz="800" b="1" dirty="0"/>
          </a:p>
        </p:txBody>
      </p:sp>
      <p:sp>
        <p:nvSpPr>
          <p:cNvPr id="4" name="Slide Number Placeholder 3"/>
          <p:cNvSpPr>
            <a:spLocks noGrp="1"/>
          </p:cNvSpPr>
          <p:nvPr>
            <p:ph type="sldNum" sz="quarter" idx="5"/>
          </p:nvPr>
        </p:nvSpPr>
        <p:spPr/>
        <p:txBody>
          <a:bodyPr/>
          <a:lstStyle/>
          <a:p>
            <a:fld id="{25BC548E-67DA-487F-8032-E6DCBF7DE79E}" type="slidenum">
              <a:rPr lang="en-AU" smtClean="0"/>
              <a:t>6</a:t>
            </a:fld>
            <a:endParaRPr lang="en-AU"/>
          </a:p>
        </p:txBody>
      </p:sp>
    </p:spTree>
    <p:extLst>
      <p:ext uri="{BB962C8B-B14F-4D97-AF65-F5344CB8AC3E}">
        <p14:creationId xmlns:p14="http://schemas.microsoft.com/office/powerpoint/2010/main" val="168603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so" sz="1200" b="1" i="0" u="none" strike="noStrike" dirty="0">
                <a:highlight>
                  <a:srgbClr val="000000">
                    <a:alpha val="0"/>
                  </a:srgbClr>
                </a:highlight>
                <a:latin typeface="+mn-lt"/>
              </a:rPr>
              <a:t>Maxaan samayn karaa si aan wax yar uu fadhiisto maalintii?</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Kala goy fadhiga dheer sida ugu badan ee suurtogalka ah. 20-30kii daqiiqo kasta, kac, dhaqdhaqaaq oo is kala bixi dhowr daqiiqo.</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Haddii aad waqti badan ku qaadanayso TV-ga hortiisa ama shaashadda kombiyuutarka, kac marar badan oo wareeg. </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Qaado fursad kasta oo aad ku dhaqdhaqaaqi karto, si kasta oo ay u gaaban tahay.</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7</a:t>
            </a:fld>
            <a:endParaRPr lang="en-AU"/>
          </a:p>
        </p:txBody>
      </p:sp>
    </p:spTree>
    <p:extLst>
      <p:ext uri="{BB962C8B-B14F-4D97-AF65-F5344CB8AC3E}">
        <p14:creationId xmlns:p14="http://schemas.microsoft.com/office/powerpoint/2010/main" val="44857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sababta dhaqdhaqaaqa jirku uu ugu fiican yahay caafimaadkayga?</a:t>
            </a:r>
          </a:p>
          <a:p>
            <a:pPr rtl="0"/>
            <a:r>
              <a:rPr lang="so" sz="1200" b="0" i="0" u="none" strike="noStrike" dirty="0">
                <a:highlight>
                  <a:srgbClr val="000000">
                    <a:alpha val="0"/>
                  </a:srgbClr>
                </a:highlight>
                <a:latin typeface="+mn-lt"/>
              </a:rPr>
              <a:t>Firfircoonaanta jireed iyo dhimista waqtiga aad maalin kasta fadhiidid aad bay muhiim ugu tahay caafimaadkaaga. </a:t>
            </a:r>
          </a:p>
          <a:p>
            <a:pPr rtl="0"/>
            <a:r>
              <a:rPr lang="so" sz="1200" b="0" i="0" u="none" strike="noStrike" dirty="0">
                <a:highlight>
                  <a:srgbClr val="000000">
                    <a:alpha val="0"/>
                  </a:srgbClr>
                </a:highlight>
                <a:latin typeface="+mn-lt"/>
              </a:rPr>
              <a:t>Firfircoonida jirka: </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waxay yaraynaysaa halista wadne xanuunka iyo faaliga </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waxay yaraynaysaa halista kansarrada qaarkood </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waxay hoos u dhigaysaa heerka dufanka xun ee dhiigaaga </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waxay ka caawisaa inay hoos u dhigto cadaadiska dhiigga </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waxay dhistaa muruqyo iyo lafo xooggan</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waxay kordhisaa xoogga, dheelitirnaanta iyo dabacsanaanta</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mn-lt"/>
              </a:rPr>
              <a:t>waxay kaa caawinaysaa inaad dhinto miisaanka oo aad lahaato miisaan caafimaad leh.  </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8</a:t>
            </a:fld>
            <a:endParaRPr lang="en-AU"/>
          </a:p>
        </p:txBody>
      </p:sp>
    </p:spTree>
    <p:extLst>
      <p:ext uri="{BB962C8B-B14F-4D97-AF65-F5344CB8AC3E}">
        <p14:creationId xmlns:p14="http://schemas.microsoft.com/office/powerpoint/2010/main" val="332958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Sidee dhaqdhaqaaqa jirku ii farxad gelin karaa?</a:t>
            </a:r>
            <a:endParaRPr lang="en-AU" sz="1200" dirty="0">
              <a:latin typeface="+mn-lt"/>
            </a:endParaRPr>
          </a:p>
          <a:p>
            <a:pPr rtl="0"/>
            <a:r>
              <a:rPr lang="so" sz="1200" b="0" i="0" u="none" strike="noStrike" dirty="0">
                <a:highlight>
                  <a:srgbClr val="000000">
                    <a:alpha val="0"/>
                  </a:srgbClr>
                </a:highlight>
                <a:latin typeface="+mn-lt"/>
              </a:rPr>
              <a:t>Dhaqdhaqaaqa jireed ayaa laga yaabaa inay ka caawiso: </a:t>
            </a:r>
          </a:p>
          <a:p>
            <a:pPr marL="174755" indent="-174755" rtl="0">
              <a:buFont typeface="Arial" panose="020B0604020202020204" pitchFamily="34" charset="0"/>
              <a:buChar char="•"/>
            </a:pPr>
            <a:r>
              <a:rPr lang="en-US" sz="1200" b="0" i="0" u="none" strike="noStrike" dirty="0">
                <a:highlight>
                  <a:srgbClr val="000000">
                    <a:alpha val="0"/>
                  </a:srgbClr>
                </a:highlight>
                <a:latin typeface="+mn-lt"/>
              </a:rPr>
              <a:t>n</a:t>
            </a:r>
            <a:r>
              <a:rPr lang="so" sz="1200" b="0" i="0" u="none" strike="noStrike" dirty="0">
                <a:highlight>
                  <a:srgbClr val="000000">
                    <a:alpha val="0"/>
                  </a:srgbClr>
                </a:highlight>
                <a:latin typeface="+mn-lt"/>
              </a:rPr>
              <a:t>asino </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nolosha aad ku raaxaysato</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aad faraxsanato</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hurdo fiican hesho</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hesho awood badan</a:t>
            </a:r>
          </a:p>
          <a:p>
            <a:pPr marL="174755" indent="-174755" defTabSz="932026" rtl="0">
              <a:buFont typeface="Arial" panose="020B0604020202020204" pitchFamily="34" charset="0"/>
              <a:buChar char="•"/>
              <a:defRPr/>
            </a:pPr>
            <a:r>
              <a:rPr lang="so" sz="1200" b="0" i="0" u="none" strike="noStrike" dirty="0">
                <a:highlight>
                  <a:srgbClr val="000000">
                    <a:alpha val="0"/>
                  </a:srgbClr>
                </a:highlight>
                <a:latin typeface="+mn-lt"/>
              </a:rPr>
              <a:t>aad samaysato saaxiibo</a:t>
            </a:r>
          </a:p>
          <a:p>
            <a:pPr marL="174755" indent="-174755" rtl="0">
              <a:buFont typeface="Arial" panose="020B0604020202020204" pitchFamily="34" charset="0"/>
              <a:buChar char="•"/>
            </a:pPr>
            <a:r>
              <a:rPr lang="so" sz="1200" b="0" i="0" u="none" strike="noStrike" dirty="0">
                <a:highlight>
                  <a:srgbClr val="000000">
                    <a:alpha val="0"/>
                  </a:srgbClr>
                </a:highlight>
                <a:latin typeface="+mn-lt"/>
              </a:rPr>
              <a:t>aad waqti la qaadato dadka kale.</a:t>
            </a:r>
          </a:p>
          <a:p>
            <a:endParaRPr lang="en-AU" dirty="0"/>
          </a:p>
        </p:txBody>
      </p:sp>
      <p:sp>
        <p:nvSpPr>
          <p:cNvPr id="4" name="Slide Number Placeholder 3"/>
          <p:cNvSpPr>
            <a:spLocks noGrp="1"/>
          </p:cNvSpPr>
          <p:nvPr>
            <p:ph type="sldNum" sz="quarter" idx="5"/>
          </p:nvPr>
        </p:nvSpPr>
        <p:spPr/>
        <p:txBody>
          <a:bodyPr/>
          <a:lstStyle/>
          <a:p>
            <a:fld id="{25BC548E-67DA-487F-8032-E6DCBF7DE79E}" type="slidenum">
              <a:rPr lang="en-AU" smtClean="0"/>
              <a:t>9</a:t>
            </a:fld>
            <a:endParaRPr lang="en-AU"/>
          </a:p>
        </p:txBody>
      </p:sp>
    </p:spTree>
    <p:extLst>
      <p:ext uri="{BB962C8B-B14F-4D97-AF65-F5344CB8AC3E}">
        <p14:creationId xmlns:p14="http://schemas.microsoft.com/office/powerpoint/2010/main" val="230505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5D8C-439F-BE2B-2504-36557288034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A4EA537-1536-CA7F-1FFF-E0C05A883841}"/>
              </a:ext>
            </a:extLst>
          </p:cNvPr>
          <p:cNvSpPr>
            <a:spLocks noGrp="1"/>
          </p:cNvSpPr>
          <p:nvPr>
            <p:ph type="dt" sz="half" idx="10"/>
          </p:nvPr>
        </p:nvSpPr>
        <p:spPr/>
        <p:txBody>
          <a:bodyPr/>
          <a:lstStyle/>
          <a:p>
            <a:fld id="{B42B9BC4-FAF3-4427-91B6-CD07402CD772}" type="datetimeFigureOut">
              <a:rPr lang="en-AU" smtClean="0"/>
              <a:t>18/09/2024</a:t>
            </a:fld>
            <a:endParaRPr lang="en-AU"/>
          </a:p>
        </p:txBody>
      </p:sp>
      <p:sp>
        <p:nvSpPr>
          <p:cNvPr id="4" name="Footer Placeholder 3">
            <a:extLst>
              <a:ext uri="{FF2B5EF4-FFF2-40B4-BE49-F238E27FC236}">
                <a16:creationId xmlns:a16="http://schemas.microsoft.com/office/drawing/2014/main" id="{3B36BF5F-C6F4-C44F-A4BE-32173F27EF3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8E5F544-C2E9-6B36-03CD-27B51428753C}"/>
              </a:ext>
            </a:extLst>
          </p:cNvPr>
          <p:cNvSpPr>
            <a:spLocks noGrp="1"/>
          </p:cNvSpPr>
          <p:nvPr>
            <p:ph type="sldNum" sz="quarter" idx="12"/>
          </p:nvPr>
        </p:nvSpPr>
        <p:spPr/>
        <p:txBody>
          <a:bodyPr/>
          <a:lstStyle/>
          <a:p>
            <a:fld id="{76CD5E49-FAEE-4F8B-8D84-7BB947552A08}" type="slidenum">
              <a:rPr lang="en-AU" smtClean="0"/>
              <a:t>‹#›</a:t>
            </a:fld>
            <a:endParaRPr lang="en-AU"/>
          </a:p>
        </p:txBody>
      </p:sp>
    </p:spTree>
    <p:extLst>
      <p:ext uri="{BB962C8B-B14F-4D97-AF65-F5344CB8AC3E}">
        <p14:creationId xmlns:p14="http://schemas.microsoft.com/office/powerpoint/2010/main" val="194754838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1163E-6625-070D-9C57-B6DD46EE0F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5A0CF23-AF9D-721A-D529-DBF7A49D4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F067BE-20BF-3186-68DB-641DA9214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2B9BC4-FAF3-4427-91B6-CD07402CD772}" type="datetimeFigureOut">
              <a:rPr lang="en-AU" smtClean="0"/>
              <a:t>18/09/2024</a:t>
            </a:fld>
            <a:endParaRPr lang="en-AU"/>
          </a:p>
        </p:txBody>
      </p:sp>
      <p:sp>
        <p:nvSpPr>
          <p:cNvPr id="5" name="Footer Placeholder 4">
            <a:extLst>
              <a:ext uri="{FF2B5EF4-FFF2-40B4-BE49-F238E27FC236}">
                <a16:creationId xmlns:a16="http://schemas.microsoft.com/office/drawing/2014/main" id="{6E7895DE-2720-ECC8-3ABE-E10098014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1456EA7-F429-F16F-5BCB-E626F02FC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CD5E49-FAEE-4F8B-8D84-7BB947552A08}" type="slidenum">
              <a:rPr lang="en-AU" smtClean="0"/>
              <a:t>‹#›</a:t>
            </a:fld>
            <a:endParaRPr lang="en-AU"/>
          </a:p>
        </p:txBody>
      </p:sp>
    </p:spTree>
    <p:extLst>
      <p:ext uri="{BB962C8B-B14F-4D97-AF65-F5344CB8AC3E}">
        <p14:creationId xmlns:p14="http://schemas.microsoft.com/office/powerpoint/2010/main" val="186615667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572892-B623-8136-420F-9A633E3BC180}"/>
              </a:ext>
            </a:extLst>
          </p:cNvPr>
          <p:cNvSpPr>
            <a:spLocks noGrp="1"/>
          </p:cNvSpPr>
          <p:nvPr>
            <p:ph type="title"/>
          </p:nvPr>
        </p:nvSpPr>
        <p:spPr/>
        <p:txBody>
          <a:bodyPr/>
          <a:lstStyle/>
          <a:p>
            <a:r>
              <a:rPr lang="so" sz="3600" b="1" i="0" u="none" strike="noStrike">
                <a:highlight>
                  <a:srgbClr val="000000">
                    <a:alpha val="0"/>
                  </a:srgbClr>
                </a:highlight>
                <a:latin typeface="Arial"/>
              </a:rPr>
              <a:t>Dhaqdhaqaaq badan samee. </a:t>
            </a:r>
            <a:br>
              <a:rPr lang="en-US" sz="3600" b="1" i="0" u="none" strike="noStrike">
                <a:highlight>
                  <a:srgbClr val="000000">
                    <a:alpha val="0"/>
                  </a:srgbClr>
                </a:highlight>
                <a:latin typeface="Arial"/>
              </a:rPr>
            </a:br>
            <a:r>
              <a:rPr lang="so" sz="3600" b="1" i="0" u="none" strike="noStrike">
                <a:highlight>
                  <a:srgbClr val="000000">
                    <a:alpha val="0"/>
                  </a:srgbClr>
                </a:highlight>
                <a:latin typeface="Arial"/>
              </a:rPr>
              <a:t>Iska yareey fadhiga.</a:t>
            </a:r>
            <a:endParaRPr lang="en-AU" sz="3600" dirty="0"/>
          </a:p>
        </p:txBody>
      </p:sp>
      <p:pic>
        <p:nvPicPr>
          <p:cNvPr id="4" name="Picture 3">
            <a:extLst>
              <a:ext uri="{FF2B5EF4-FFF2-40B4-BE49-F238E27FC236}">
                <a16:creationId xmlns:a16="http://schemas.microsoft.com/office/drawing/2014/main" id="{6B1504D7-63D8-0746-4D60-06BE29000D1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6747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BC02E6-79EC-5738-6F67-E7449ACDEC6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37E02E3-9271-5F85-DBA7-9719B71DB7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9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FF4EED-F527-675A-EA79-9E507B2DA0B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505BF8D-37DC-767F-9524-F4E2CA8C89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44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AC17CF-DFE1-7A59-116C-2397BB7E501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F8BEA08-C33B-9BDA-9873-33A23AD3CA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4668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86F7F5-55D0-057B-6FDB-BC66B85160F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115F9B-A99F-4CC8-3242-2C766BF821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600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7730B2-002B-C4C7-1D38-D560037539A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2F00E09-4E61-7C10-CC52-4A375E2AC6E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71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A56D46-2E39-B420-2BFE-07B6C16328F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9273CD8-4EC8-319C-8957-88202D7C0F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8133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763B41-D106-FEB3-69D1-3B236AE4D84F}"/>
              </a:ext>
            </a:extLst>
          </p:cNvPr>
          <p:cNvSpPr>
            <a:spLocks noGrp="1"/>
          </p:cNvSpPr>
          <p:nvPr>
            <p:ph type="title"/>
          </p:nvPr>
        </p:nvSpPr>
        <p:spPr/>
        <p:txBody>
          <a:bodyPr/>
          <a:lstStyle/>
          <a:p>
            <a:pPr rtl="0"/>
            <a:r>
              <a:rPr lang="so" b="1" i="0" u="none" strike="noStrike">
                <a:highlight>
                  <a:srgbClr val="000000">
                    <a:alpha val="0"/>
                  </a:srgbClr>
                </a:highlight>
                <a:latin typeface="Arial"/>
              </a:rPr>
              <a:t>Xusuusnow…</a:t>
            </a:r>
            <a:endParaRPr lang="so" sz="4400"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D13A2260-0E0E-12A1-43FD-49749BD24B0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134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FDC63C-851E-05C7-6DFB-946F8D8780CF}"/>
              </a:ext>
            </a:extLst>
          </p:cNvPr>
          <p:cNvSpPr>
            <a:spLocks noGrp="1"/>
          </p:cNvSpPr>
          <p:nvPr>
            <p:ph type="title"/>
          </p:nvPr>
        </p:nvSpPr>
        <p:spPr/>
        <p:txBody>
          <a:bodyPr/>
          <a:lstStyle/>
          <a:p>
            <a:pPr rtl="0"/>
            <a:r>
              <a:rPr lang="so" b="1" i="0" u="none" strike="noStrike">
                <a:highlight>
                  <a:srgbClr val="000000">
                    <a:alpha val="0"/>
                  </a:srgbClr>
                </a:highlight>
                <a:latin typeface="Arial"/>
              </a:rPr>
              <a:t>Barnaamijyada iyo adeegyada maxaliga ah </a:t>
            </a:r>
            <a:endParaRPr lang="en-AU" sz="2800" b="1" dirty="0"/>
          </a:p>
        </p:txBody>
      </p:sp>
      <p:pic>
        <p:nvPicPr>
          <p:cNvPr id="3" name="Picture 2">
            <a:extLst>
              <a:ext uri="{FF2B5EF4-FFF2-40B4-BE49-F238E27FC236}">
                <a16:creationId xmlns:a16="http://schemas.microsoft.com/office/drawing/2014/main" id="{B6EC5E8A-7DFB-FDD9-EB2D-07010CFA5E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615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27C946-3640-3C35-4BD2-A1438CE4D865}"/>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2574E991-E38A-6516-7327-F951637AED6D}"/>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30850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4310DD-7C16-5C60-6730-0A62DA0EBE01}"/>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5ACCC5A6-0BE2-0049-1EFC-BA501671677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958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BDDF8C-04C4-A7EB-16E3-D8F936DABA68}"/>
              </a:ext>
            </a:extLst>
          </p:cNvPr>
          <p:cNvSpPr>
            <a:spLocks noGrp="1"/>
          </p:cNvSpPr>
          <p:nvPr>
            <p:ph type="title"/>
          </p:nvPr>
        </p:nvSpPr>
        <p:spPr/>
        <p:txBody>
          <a:bodyPr/>
          <a:lstStyle/>
          <a:p>
            <a:pPr rtl="0"/>
            <a:r>
              <a:rPr lang="so" sz="4000" b="1" i="0" u="none" strike="noStrike">
                <a:highlight>
                  <a:srgbClr val="000000">
                    <a:alpha val="0"/>
                  </a:srgbClr>
                </a:highlight>
                <a:latin typeface="Arial"/>
              </a:rPr>
              <a:t>Jirkayga. Caafimaadkayga.</a:t>
            </a:r>
            <a:br>
              <a:rPr lang="so" sz="4400" b="0" i="0" u="none" strike="noStrike">
                <a:highlight>
                  <a:srgbClr val="000000">
                    <a:alpha val="0"/>
                  </a:srgbClr>
                </a:highlight>
                <a:latin typeface="Arial"/>
              </a:rPr>
            </a:br>
            <a:r>
              <a:rPr lang="so" b="0" i="0" u="none" strike="noStrike">
                <a:highlight>
                  <a:srgbClr val="000000">
                    <a:alpha val="0"/>
                  </a:srgbClr>
                </a:highlight>
                <a:latin typeface="Arial"/>
              </a:rPr>
              <a:t>Qalabka waxbarashada caafimaadka.</a:t>
            </a:r>
            <a:endParaRPr lang="en-AU" dirty="0"/>
          </a:p>
        </p:txBody>
      </p:sp>
      <p:pic>
        <p:nvPicPr>
          <p:cNvPr id="3" name="Picture 2">
            <a:extLst>
              <a:ext uri="{FF2B5EF4-FFF2-40B4-BE49-F238E27FC236}">
                <a16:creationId xmlns:a16="http://schemas.microsoft.com/office/drawing/2014/main" id="{33B83098-0D6C-EC01-1BE2-C01E6FAC15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4702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02DB71-EBE7-CE2A-2385-5A5DEABF1704}"/>
              </a:ext>
            </a:extLst>
          </p:cNvPr>
          <p:cNvSpPr>
            <a:spLocks noGrp="1"/>
          </p:cNvSpPr>
          <p:nvPr>
            <p:ph type="title"/>
          </p:nvPr>
        </p:nvSpPr>
        <p:spPr/>
        <p:txBody>
          <a:bodyPr/>
          <a:lstStyle/>
          <a:p>
            <a:pPr algn="ctr" rtl="0"/>
            <a:r>
              <a:rPr lang="so" sz="3600" b="1" i="0" u="none" strike="noStrike">
                <a:solidFill>
                  <a:srgbClr val="000000"/>
                </a:solidFill>
                <a:highlight>
                  <a:srgbClr val="000000">
                    <a:alpha val="0"/>
                  </a:srgbClr>
                </a:highlight>
                <a:latin typeface="Lucida Handwriting"/>
              </a:rPr>
              <a:t>hadalno</a:t>
            </a:r>
            <a:r>
              <a:rPr lang="so" sz="4800" b="1" i="0" u="none" strike="noStrike">
                <a:solidFill>
                  <a:srgbClr val="000000"/>
                </a:solidFill>
                <a:highlight>
                  <a:srgbClr val="000000">
                    <a:alpha val="0"/>
                  </a:srgbClr>
                </a:highlight>
                <a:latin typeface="Lucida Handwriting"/>
              </a:rPr>
              <a:t>…</a:t>
            </a:r>
            <a:endParaRPr lang="so" sz="4800" b="1" i="0" u="none" strike="noStrike" dirty="0">
              <a:solidFill>
                <a:srgbClr val="000000"/>
              </a:solidFill>
              <a:highlight>
                <a:srgbClr val="000000">
                  <a:alpha val="0"/>
                </a:srgbClr>
              </a:highlight>
              <a:latin typeface="Lucida Handwriting"/>
            </a:endParaRPr>
          </a:p>
        </p:txBody>
      </p:sp>
      <p:pic>
        <p:nvPicPr>
          <p:cNvPr id="3" name="Picture 2">
            <a:extLst>
              <a:ext uri="{FF2B5EF4-FFF2-40B4-BE49-F238E27FC236}">
                <a16:creationId xmlns:a16="http://schemas.microsoft.com/office/drawing/2014/main" id="{422B18A7-451E-CF2A-295C-5B1229DF7B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929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B68F59-E74F-CBE7-9F2C-118BB52B2D5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2FBD89-937D-B337-F104-18666F7BFB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2425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D3F323-4726-7682-DC7F-46322C541E5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74638BC-F0F2-F0E9-F9D2-A358960BE7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059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A7E40E-ACDB-2E07-7E60-E6BD7563493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36A03F0-2EC3-DD74-4BB0-68A80C7DBE7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37838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F20AE7-8DE3-B22F-5AEB-2A6F07B49DB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C9D2362-071A-73B6-FE00-C77FE7F297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991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FD184B-B142-CF12-97C8-475139603C5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2211908-F47E-6511-CDD8-15F0D5F722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148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1520</Words>
  <Application>Microsoft Office PowerPoint</Application>
  <PresentationFormat>Widescreen</PresentationFormat>
  <Paragraphs>152</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Lucida Handwriting</vt:lpstr>
      <vt:lpstr>Office Theme</vt:lpstr>
      <vt:lpstr>Dhaqdhaqaaq badan samee.  Iska yareey fadhiga.</vt:lpstr>
      <vt:lpstr>PowerPoint Presentation</vt:lpstr>
      <vt:lpstr>Jirkayga. Caafimaadkayga. Qalabka waxbarashada caafimaadka.</vt:lpstr>
      <vt:lpstr>hadalno…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Xusuusnow…</vt:lpstr>
      <vt:lpstr>Barnaamijyada iyo adeegyada maxaliga ah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5</cp:revision>
  <dcterms:created xsi:type="dcterms:W3CDTF">2024-08-01T05:46:31Z</dcterms:created>
  <dcterms:modified xsi:type="dcterms:W3CDTF">2024-09-18T03:15:20Z</dcterms:modified>
</cp:coreProperties>
</file>