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757" autoAdjust="0"/>
  </p:normalViewPr>
  <p:slideViewPr>
    <p:cSldViewPr snapToGrid="0">
      <p:cViewPr varScale="1">
        <p:scale>
          <a:sx n="136" d="100"/>
          <a:sy n="136" d="100"/>
        </p:scale>
        <p:origin x="121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857E2DD-0723-4161-9B1A-3E1BBB7872CB}"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31A3E7A-1D11-4A27-83C2-923877D6826B}" type="slidenum">
              <a:rPr lang="en-AU" smtClean="0"/>
              <a:t>‹#›</a:t>
            </a:fld>
            <a:endParaRPr lang="en-AU"/>
          </a:p>
        </p:txBody>
      </p:sp>
    </p:spTree>
    <p:extLst>
      <p:ext uri="{BB962C8B-B14F-4D97-AF65-F5344CB8AC3E}">
        <p14:creationId xmlns:p14="http://schemas.microsoft.com/office/powerpoint/2010/main" val="141997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zh-Hans" sz="1200" b="1" i="0" u="none" strike="noStrike" dirty="0">
                <a:highlight>
                  <a:srgbClr val="000000">
                    <a:alpha val="0"/>
                  </a:srgbClr>
                </a:highlight>
                <a:latin typeface="Simsun"/>
                <a:ea typeface="Simsun"/>
              </a:rPr>
              <a:t>今天我们将讨论通过体育锻炼来改善健康的方法。我们将谈论：</a:t>
            </a:r>
          </a:p>
          <a:p>
            <a:pPr marL="120032" indent="-120032"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体育锻炼意味着什么</a:t>
            </a:r>
          </a:p>
          <a:p>
            <a:pPr marL="120032" indent="-120032"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为什么体育锻炼很重要</a:t>
            </a:r>
          </a:p>
          <a:p>
            <a:pPr marL="120032" indent="-120032"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我们需要进行多少体育锻炼</a:t>
            </a:r>
          </a:p>
          <a:p>
            <a:pPr marL="120032" indent="-120032"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我们能够如何增加体育锻炼。</a:t>
            </a:r>
          </a:p>
          <a:p>
            <a:pPr marL="120032" indent="-120032" defTabSz="932026">
              <a:buFont typeface="Arial" panose="020B0604020202020204" pitchFamily="34" charset="0"/>
              <a:buChar char="•"/>
              <a:defRPr/>
            </a:pPr>
            <a:endParaRPr lang="en-AU" b="0" dirty="0"/>
          </a:p>
          <a:p>
            <a:pPr rtl="0"/>
            <a:r>
              <a:rPr lang="zh-Hans" sz="1200" b="1" i="0" u="none" strike="noStrike" dirty="0">
                <a:highlight>
                  <a:srgbClr val="000000">
                    <a:alpha val="0"/>
                  </a:srgbClr>
                </a:highlight>
                <a:latin typeface="Simsun"/>
                <a:ea typeface="Simsun"/>
              </a:rPr>
              <a:t>我们今天为什么要谈论这个？</a:t>
            </a:r>
          </a:p>
          <a:p>
            <a:pPr marL="120032" indent="-120032" defTabSz="640171" rtl="0">
              <a:buFont typeface="Arial" panose="020B0604020202020204" pitchFamily="34" charset="0"/>
              <a:buChar char="•"/>
              <a:defRPr/>
            </a:pPr>
            <a:r>
              <a:rPr lang="zh-Hans" sz="1200" b="0" i="0" u="none" strike="noStrike" dirty="0">
                <a:highlight>
                  <a:srgbClr val="000000">
                    <a:alpha val="0"/>
                  </a:srgbClr>
                </a:highlight>
                <a:latin typeface="Simsun"/>
                <a:ea typeface="Simsun"/>
              </a:rPr>
              <a:t>在澳大利亚，大多数人都没有进行足够的运动或体育锻炼，而且坐着的时间太多</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定期进行体育锻炼可以改善您的生活，包括身心健康</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女性进行的体育锻炼少于男性</a:t>
            </a:r>
          </a:p>
          <a:p>
            <a:pPr marL="120032" indent="-120032" rtl="0">
              <a:buFont typeface="Arial" panose="020B0604020202020204" pitchFamily="34" charset="0"/>
              <a:buChar char="•"/>
            </a:pPr>
            <a:r>
              <a:rPr lang="zh-Hans" sz="1200" b="0" i="0" u="none" strike="noStrike" dirty="0">
                <a:highlight>
                  <a:srgbClr val="000000">
                    <a:alpha val="0"/>
                  </a:srgbClr>
                </a:highlight>
                <a:latin typeface="Simsun"/>
                <a:ea typeface="Simsun"/>
              </a:rPr>
              <a:t>即使是很小的改变也会有作用。</a:t>
            </a:r>
          </a:p>
          <a:p>
            <a:endParaRPr lang="en-AU" dirty="0"/>
          </a:p>
          <a:p>
            <a:pPr rtl="0"/>
            <a:r>
              <a:rPr lang="zh-Hans" sz="1200" b="1" i="0" u="none" strike="noStrike" dirty="0">
                <a:highlight>
                  <a:srgbClr val="000000">
                    <a:alpha val="0"/>
                  </a:srgbClr>
                </a:highlight>
                <a:latin typeface="Simsun"/>
                <a:ea typeface="Simsun"/>
              </a:rPr>
              <a:t>主持人注意</a:t>
            </a:r>
          </a:p>
          <a:p>
            <a:pPr defTabSz="640171" rtl="0">
              <a:defRPr/>
            </a:pPr>
            <a:r>
              <a:rPr lang="zh-Hans" sz="1200" b="0" i="0" u="none" strike="noStrike" dirty="0">
                <a:highlight>
                  <a:srgbClr val="000000">
                    <a:alpha val="0"/>
                  </a:srgbClr>
                </a:highlight>
                <a:latin typeface="Simsun"/>
                <a:ea typeface="Simsun"/>
              </a:rPr>
              <a:t>本环节将重点讨论体育锻炼对健康的益处。我们将探讨推荐的体育锻炼准则，讨论每天进行更多体育锻炼的策略，并鼓励女性找到自己喜欢的运动。</a:t>
            </a:r>
          </a:p>
          <a:p>
            <a:pPr defTabSz="640171">
              <a:defRPr/>
            </a:pPr>
            <a:endParaRPr lang="en-AU" b="0" dirty="0"/>
          </a:p>
        </p:txBody>
      </p:sp>
      <p:sp>
        <p:nvSpPr>
          <p:cNvPr id="4" name="Slide Number Placeholder 3"/>
          <p:cNvSpPr>
            <a:spLocks noGrp="1"/>
          </p:cNvSpPr>
          <p:nvPr>
            <p:ph type="sldNum" sz="quarter" idx="5"/>
          </p:nvPr>
        </p:nvSpPr>
        <p:spPr/>
        <p:txBody>
          <a:bodyPr/>
          <a:lstStyle/>
          <a:p>
            <a:fld id="{331A3E7A-1D11-4A27-83C2-923877D6826B}" type="slidenum">
              <a:rPr lang="en-AU" smtClean="0"/>
              <a:t>1</a:t>
            </a:fld>
            <a:endParaRPr lang="en-AU"/>
          </a:p>
        </p:txBody>
      </p:sp>
    </p:spTree>
    <p:extLst>
      <p:ext uri="{BB962C8B-B14F-4D97-AF65-F5344CB8AC3E}">
        <p14:creationId xmlns:p14="http://schemas.microsoft.com/office/powerpoint/2010/main" val="3021479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zh-Hans" sz="1200" b="1" i="0" u="none" strike="noStrike" dirty="0">
                <a:highlight>
                  <a:srgbClr val="000000">
                    <a:alpha val="0"/>
                  </a:srgbClr>
                </a:highlight>
                <a:latin typeface="Simsun"/>
                <a:ea typeface="Simsun"/>
              </a:rPr>
              <a:t>我如何在家里多活动？</a:t>
            </a:r>
            <a:endParaRPr lang="en-AU" sz="1200" dirty="0"/>
          </a:p>
          <a:p>
            <a:pPr rtl="0"/>
            <a:r>
              <a:rPr lang="zh-Hans" sz="1200" b="0" i="0" u="none" strike="noStrike" dirty="0">
                <a:highlight>
                  <a:srgbClr val="000000">
                    <a:alpha val="0"/>
                  </a:srgbClr>
                </a:highlight>
                <a:latin typeface="Simsun"/>
                <a:ea typeface="Simsun"/>
              </a:rPr>
              <a:t>有很多方法可以让您在家里多活动： </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与孩子们一起活动——让家人们有机会多运动、多玩耍和一起玩乐</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园艺</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修剪草坪</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用吸尘器清洁地面</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清洁窗户</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洗车</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遛狗</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站起来给电视机换频道</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步行前往商店，或将车停在离商店更远的位置，以便步行到商店。</a:t>
            </a:r>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11</a:t>
            </a:fld>
            <a:endParaRPr lang="en-AU"/>
          </a:p>
        </p:txBody>
      </p:sp>
    </p:spTree>
    <p:extLst>
      <p:ext uri="{BB962C8B-B14F-4D97-AF65-F5344CB8AC3E}">
        <p14:creationId xmlns:p14="http://schemas.microsoft.com/office/powerpoint/2010/main" val="280015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zh-Hans" sz="1200" b="1" i="0" u="none" strike="noStrike" dirty="0">
                <a:highlight>
                  <a:srgbClr val="000000">
                    <a:alpha val="0"/>
                  </a:srgbClr>
                </a:highlight>
                <a:latin typeface="Simsun"/>
                <a:ea typeface="Simsun"/>
              </a:rPr>
              <a:t>我如何在工作场所多活动？</a:t>
            </a:r>
            <a:endParaRPr lang="en-AU" sz="1200" dirty="0"/>
          </a:p>
          <a:p>
            <a:pPr defTabSz="932026" rtl="0">
              <a:defRPr/>
            </a:pPr>
            <a:r>
              <a:rPr lang="zh-Hans" sz="1200" b="0" i="0" u="none" strike="noStrike" dirty="0">
                <a:highlight>
                  <a:srgbClr val="000000">
                    <a:alpha val="0"/>
                  </a:srgbClr>
                </a:highlight>
                <a:latin typeface="Simsun"/>
                <a:ea typeface="Simsun"/>
              </a:rPr>
              <a:t>每天工作的时候有很多方法可以让您多动一动：</a:t>
            </a:r>
          </a:p>
          <a:p>
            <a:pPr marL="233007" indent="-233007" rtl="0">
              <a:buFont typeface="Arial" panose="020B0604020202020204" pitchFamily="34" charset="0"/>
              <a:buChar char="•"/>
            </a:pPr>
            <a:r>
              <a:rPr lang="zh-Hans" sz="1200" b="0" i="0" u="none" strike="noStrike" dirty="0">
                <a:highlight>
                  <a:srgbClr val="000000">
                    <a:alpha val="0"/>
                  </a:srgbClr>
                </a:highlight>
                <a:latin typeface="Simsun"/>
                <a:ea typeface="Simsun"/>
              </a:rPr>
              <a:t>步行、骑自行车或使用公共交通工具上班，而不是开车</a:t>
            </a:r>
          </a:p>
          <a:p>
            <a:pPr marL="233007" indent="-233007" rtl="0">
              <a:buFont typeface="Arial" panose="020B0604020202020204" pitchFamily="34" charset="0"/>
              <a:buChar char="•"/>
            </a:pPr>
            <a:r>
              <a:rPr lang="zh-Hans" sz="1200" b="0" i="0" u="none" strike="noStrike" dirty="0">
                <a:highlight>
                  <a:srgbClr val="000000">
                    <a:alpha val="0"/>
                  </a:srgbClr>
                </a:highlight>
                <a:latin typeface="Simsun"/>
                <a:ea typeface="Simsun"/>
              </a:rPr>
              <a:t>使用楼梯而不是电梯</a:t>
            </a:r>
          </a:p>
          <a:p>
            <a:pPr marL="233007" indent="-233007" rtl="0">
              <a:buFont typeface="Arial" panose="020B0604020202020204" pitchFamily="34" charset="0"/>
              <a:buChar char="•"/>
            </a:pPr>
            <a:r>
              <a:rPr lang="zh-Hans" sz="1200" b="0" i="0" u="none" strike="noStrike" dirty="0">
                <a:highlight>
                  <a:srgbClr val="000000">
                    <a:alpha val="0"/>
                  </a:srgbClr>
                </a:highlight>
                <a:latin typeface="Simsun"/>
                <a:ea typeface="Simsun"/>
              </a:rPr>
              <a:t>提前一到两站从公交车或有轨电车下车，或将车停在离工作场所较远的地方</a:t>
            </a:r>
          </a:p>
          <a:p>
            <a:pPr marL="233007" indent="-233007" rtl="0">
              <a:buFont typeface="Arial" panose="020B0604020202020204" pitchFamily="34" charset="0"/>
              <a:buChar char="•"/>
            </a:pPr>
            <a:r>
              <a:rPr lang="zh-Hans" sz="1200" b="0" i="0" u="none" strike="noStrike" dirty="0">
                <a:highlight>
                  <a:srgbClr val="000000">
                    <a:alpha val="0"/>
                  </a:srgbClr>
                </a:highlight>
                <a:latin typeface="Simsun"/>
                <a:ea typeface="Simsun"/>
              </a:rPr>
              <a:t>提议进行步行会议，而不是坐下来开会</a:t>
            </a:r>
          </a:p>
          <a:p>
            <a:pPr marL="233007" indent="-233007" rtl="0">
              <a:buFont typeface="Arial" panose="020B0604020202020204" pitchFamily="34" charset="0"/>
              <a:buChar char="•"/>
            </a:pPr>
            <a:r>
              <a:rPr lang="zh-Hans" sz="1200" b="0" i="0" u="none" strike="noStrike" dirty="0">
                <a:highlight>
                  <a:srgbClr val="000000">
                    <a:alpha val="0"/>
                  </a:srgbClr>
                </a:highlight>
                <a:latin typeface="Simsun"/>
                <a:ea typeface="Simsun"/>
              </a:rPr>
              <a:t>一边打电话一边四处走动</a:t>
            </a:r>
          </a:p>
          <a:p>
            <a:pPr marL="233007" indent="-233007" rtl="0">
              <a:buFont typeface="Arial" panose="020B0604020202020204" pitchFamily="34" charset="0"/>
              <a:buChar char="•"/>
            </a:pPr>
            <a:r>
              <a:rPr lang="zh-Hans" sz="1200" b="0" i="0" u="none" strike="noStrike" dirty="0">
                <a:highlight>
                  <a:srgbClr val="000000">
                    <a:alpha val="0"/>
                  </a:srgbClr>
                </a:highlight>
                <a:latin typeface="Simsun"/>
                <a:ea typeface="Simsun"/>
              </a:rPr>
              <a:t>如果可能，通过步行传递信息，而不是发邮件或打电话</a:t>
            </a:r>
          </a:p>
          <a:p>
            <a:pPr marL="233007" indent="-233007" rtl="0">
              <a:buFont typeface="Arial" panose="020B0604020202020204" pitchFamily="34" charset="0"/>
              <a:buChar char="•"/>
            </a:pPr>
            <a:r>
              <a:rPr lang="zh-Hans" sz="1200" b="0" i="0" u="none" strike="noStrike" dirty="0">
                <a:highlight>
                  <a:srgbClr val="000000">
                    <a:alpha val="0"/>
                  </a:srgbClr>
                </a:highlight>
                <a:latin typeface="Simsun"/>
                <a:ea typeface="Simsun"/>
              </a:rPr>
              <a:t>午休时间在户外散步。</a:t>
            </a:r>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12</a:t>
            </a:fld>
            <a:endParaRPr lang="en-AU"/>
          </a:p>
        </p:txBody>
      </p:sp>
    </p:spTree>
    <p:extLst>
      <p:ext uri="{BB962C8B-B14F-4D97-AF65-F5344CB8AC3E}">
        <p14:creationId xmlns:p14="http://schemas.microsoft.com/office/powerpoint/2010/main" val="2667773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zh-Hans" sz="1200" b="1" i="0" u="none" strike="noStrike" dirty="0">
                <a:highlight>
                  <a:srgbClr val="000000">
                    <a:alpha val="0"/>
                  </a:srgbClr>
                </a:highlight>
                <a:latin typeface="Simsun"/>
                <a:ea typeface="Simsun"/>
              </a:rPr>
              <a:t>怎样才能运动得更多呢？</a:t>
            </a:r>
          </a:p>
          <a:p>
            <a:pPr defTabSz="932026" rtl="0">
              <a:defRPr/>
            </a:pPr>
            <a:r>
              <a:rPr lang="zh-Hans" sz="1200" b="0" i="0" u="none" strike="noStrike" dirty="0">
                <a:highlight>
                  <a:srgbClr val="000000">
                    <a:alpha val="0"/>
                  </a:srgbClr>
                </a:highlight>
                <a:latin typeface="Simsun"/>
                <a:ea typeface="Simsun"/>
              </a:rPr>
              <a:t>您可以通过锻炼和体育活动来做运动。</a:t>
            </a:r>
          </a:p>
          <a:p>
            <a:pPr defTabSz="932026" rtl="0">
              <a:defRPr/>
            </a:pPr>
            <a:r>
              <a:rPr lang="zh-Hans" sz="1200" b="0" i="0" u="none" strike="noStrike" dirty="0">
                <a:highlight>
                  <a:srgbClr val="000000">
                    <a:alpha val="0"/>
                  </a:srgbClr>
                </a:highlight>
                <a:latin typeface="Simsun"/>
                <a:ea typeface="Simsun"/>
              </a:rPr>
              <a:t>在澳大利亚，您可以选择许多不同的体育活动和运动，例如游泳、跳舞、羽毛球、瑜伽、武术，加入健身房，加入步行俱乐部或参加团队体育运动，例如排球、篮球、板球、足球。</a:t>
            </a:r>
          </a:p>
          <a:p>
            <a:pPr defTabSz="932026">
              <a:defRPr/>
            </a:pPr>
            <a:endParaRPr lang="en-AU" sz="1200" dirty="0"/>
          </a:p>
          <a:p>
            <a:pPr defTabSz="932026" rtl="0">
              <a:defRPr/>
            </a:pPr>
            <a:r>
              <a:rPr lang="zh-Hans" sz="1200" b="0" i="0" u="none" strike="noStrike" dirty="0">
                <a:highlight>
                  <a:srgbClr val="000000">
                    <a:alpha val="0"/>
                  </a:srgbClr>
                </a:highlight>
                <a:latin typeface="Simsun"/>
                <a:ea typeface="Simsun"/>
              </a:rPr>
              <a:t>尝试不同的活动，找到自己喜欢的运动，然后邀请朋友和您一起参加。 </a:t>
            </a:r>
            <a:endParaRPr lang="en-AU" sz="1200" b="1" dirty="0"/>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13</a:t>
            </a:fld>
            <a:endParaRPr lang="en-AU"/>
          </a:p>
        </p:txBody>
      </p:sp>
    </p:spTree>
    <p:extLst>
      <p:ext uri="{BB962C8B-B14F-4D97-AF65-F5344CB8AC3E}">
        <p14:creationId xmlns:p14="http://schemas.microsoft.com/office/powerpoint/2010/main" val="307162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0" i="0" u="none" strike="noStrike" dirty="0">
                <a:highlight>
                  <a:srgbClr val="000000">
                    <a:alpha val="0"/>
                  </a:srgbClr>
                </a:highlight>
                <a:latin typeface="Simsun"/>
                <a:ea typeface="Simsun"/>
              </a:rPr>
              <a:t>如果您目前没有进行任何体育锻炼，那么不管您年龄多大，</a:t>
            </a:r>
            <a:r>
              <a:rPr lang="zh-Hans" sz="1200" b="1" i="0" u="none" strike="noStrike" dirty="0">
                <a:highlight>
                  <a:srgbClr val="000000">
                    <a:alpha val="0"/>
                  </a:srgbClr>
                </a:highlight>
                <a:latin typeface="Simsun"/>
                <a:ea typeface="Simsun"/>
              </a:rPr>
              <a:t>要开始锻炼都是很容易的</a:t>
            </a:r>
            <a:r>
              <a:rPr lang="zh-Hans" sz="1200" b="0" i="0" u="none" strike="noStrike" dirty="0">
                <a:highlight>
                  <a:srgbClr val="000000">
                    <a:alpha val="0"/>
                  </a:srgbClr>
                </a:highlight>
                <a:latin typeface="Simsun"/>
                <a:ea typeface="Simsun"/>
              </a:rPr>
              <a:t>。</a:t>
            </a:r>
          </a:p>
          <a:p>
            <a:pPr rtl="0"/>
            <a:r>
              <a:rPr lang="zh-Hans" sz="1200" b="0" i="0" u="none" strike="noStrike" dirty="0">
                <a:highlight>
                  <a:srgbClr val="000000">
                    <a:alpha val="0"/>
                  </a:srgbClr>
                </a:highlight>
                <a:latin typeface="Simsun"/>
                <a:ea typeface="Simsun"/>
              </a:rPr>
              <a:t>您可以</a:t>
            </a:r>
            <a:r>
              <a:rPr lang="zh-Hans" sz="1200" b="1" i="0" u="none" strike="noStrike" dirty="0">
                <a:highlight>
                  <a:srgbClr val="000000">
                    <a:alpha val="0"/>
                  </a:srgbClr>
                </a:highlight>
                <a:latin typeface="Simsun"/>
                <a:ea typeface="Simsun"/>
              </a:rPr>
              <a:t>慢慢开始</a:t>
            </a:r>
            <a:r>
              <a:rPr lang="zh-Hans" sz="1200" b="0" i="0" u="none" strike="noStrike" dirty="0">
                <a:highlight>
                  <a:srgbClr val="000000">
                    <a:alpha val="0"/>
                  </a:srgbClr>
                </a:highlight>
                <a:latin typeface="Simsun"/>
                <a:ea typeface="Simsun"/>
              </a:rPr>
              <a:t>，并增加每周的体育锻炼量。 </a:t>
            </a:r>
          </a:p>
          <a:p>
            <a:endParaRPr lang="en-AU" sz="1200" dirty="0"/>
          </a:p>
          <a:p>
            <a:pPr rtl="0"/>
            <a:r>
              <a:rPr lang="zh-Hans" sz="1200" b="0" i="0" u="none" strike="noStrike" dirty="0">
                <a:highlight>
                  <a:srgbClr val="000000">
                    <a:alpha val="0"/>
                  </a:srgbClr>
                </a:highlight>
                <a:latin typeface="Simsun"/>
                <a:ea typeface="Simsun"/>
              </a:rPr>
              <a:t>活动得越多，您就会越健康。</a:t>
            </a:r>
          </a:p>
          <a:p>
            <a:pPr rtl="0"/>
            <a:r>
              <a:rPr lang="zh-Hans" sz="1200" b="0" i="0" u="none" strike="noStrike" dirty="0">
                <a:highlight>
                  <a:srgbClr val="000000">
                    <a:alpha val="0"/>
                  </a:srgbClr>
                </a:highlight>
                <a:latin typeface="Simsun"/>
                <a:ea typeface="Simsun"/>
              </a:rPr>
              <a:t>如果您已年满</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mn-lt"/>
                <a:ea typeface="SimSun" panose="02010600030101010101" pitchFamily="2" charset="-122"/>
              </a:rPr>
              <a:t>65</a:t>
            </a:r>
            <a:r>
              <a:rPr lang="en-PH" altLang="zh-Hans" sz="1200" b="0" i="0" u="none" strike="noStrike" dirty="0">
                <a:highlight>
                  <a:srgbClr val="000000">
                    <a:alpha val="0"/>
                  </a:srgbClr>
                </a:highlight>
                <a:latin typeface="+mn-lt"/>
                <a:ea typeface="SimSun" panose="02010600030101010101" pitchFamily="2" charset="-122"/>
              </a:rPr>
              <a:t> </a:t>
            </a:r>
            <a:r>
              <a:rPr lang="zh-Hans" sz="1200" b="0" i="0" u="none" strike="noStrike" dirty="0">
                <a:highlight>
                  <a:srgbClr val="000000">
                    <a:alpha val="0"/>
                  </a:srgbClr>
                </a:highlight>
                <a:latin typeface="Simsun"/>
                <a:ea typeface="Simsun"/>
              </a:rPr>
              <a:t>岁，多活动就更加重要。</a:t>
            </a:r>
            <a:endParaRPr lang="en-AU" sz="1200" b="1" dirty="0"/>
          </a:p>
          <a:p>
            <a:endParaRPr lang="en-AU" sz="1200" dirty="0"/>
          </a:p>
          <a:p>
            <a:pPr rtl="0"/>
            <a:r>
              <a:rPr lang="zh-Hans" sz="1200" b="0" i="0" u="none" strike="noStrike" dirty="0">
                <a:highlight>
                  <a:srgbClr val="000000">
                    <a:alpha val="0"/>
                  </a:srgbClr>
                </a:highlight>
                <a:latin typeface="Simsun"/>
                <a:ea typeface="Simsun"/>
              </a:rPr>
              <a:t>如果您刚开始体育锻炼，有健康问题，或者不知道从事更多的体育活动是否安全，请首先咨询您的医生，了解最适合您的运动。</a:t>
            </a:r>
          </a:p>
          <a:p>
            <a:pPr defTabSz="932026">
              <a:defRPr/>
            </a:pPr>
            <a:endParaRPr lang="en-AU" sz="1100" b="1" dirty="0"/>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14</a:t>
            </a:fld>
            <a:endParaRPr lang="en-AU"/>
          </a:p>
        </p:txBody>
      </p:sp>
    </p:spTree>
    <p:extLst>
      <p:ext uri="{BB962C8B-B14F-4D97-AF65-F5344CB8AC3E}">
        <p14:creationId xmlns:p14="http://schemas.microsoft.com/office/powerpoint/2010/main" val="3130001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小组讨论</a:t>
            </a:r>
          </a:p>
          <a:p>
            <a:endParaRPr lang="en-AU" sz="1200" dirty="0"/>
          </a:p>
          <a:p>
            <a:pPr defTabSz="932026" rtl="0">
              <a:defRPr/>
            </a:pPr>
            <a:r>
              <a:rPr lang="zh-Hans" sz="1200" b="0" i="1" u="none" strike="noStrike" dirty="0">
                <a:highlight>
                  <a:srgbClr val="000000">
                    <a:alpha val="0"/>
                  </a:srgbClr>
                </a:highlight>
                <a:latin typeface="Simsun"/>
                <a:ea typeface="Simsun"/>
              </a:rPr>
              <a:t>主持人注意：在本环节结束之前与参与者讨论如何在一天中进行更多的体育锻炼。</a:t>
            </a:r>
          </a:p>
          <a:p>
            <a:endParaRPr lang="en-AU" sz="1100" dirty="0"/>
          </a:p>
        </p:txBody>
      </p:sp>
      <p:sp>
        <p:nvSpPr>
          <p:cNvPr id="4" name="Slide Number Placeholder 3"/>
          <p:cNvSpPr>
            <a:spLocks noGrp="1"/>
          </p:cNvSpPr>
          <p:nvPr>
            <p:ph type="sldNum" sz="quarter" idx="5"/>
          </p:nvPr>
        </p:nvSpPr>
        <p:spPr/>
        <p:txBody>
          <a:bodyPr/>
          <a:lstStyle/>
          <a:p>
            <a:fld id="{331A3E7A-1D11-4A27-83C2-923877D6826B}" type="slidenum">
              <a:rPr lang="en-AU" smtClean="0"/>
              <a:t>15</a:t>
            </a:fld>
            <a:endParaRPr lang="en-AU"/>
          </a:p>
        </p:txBody>
      </p:sp>
    </p:spTree>
    <p:extLst>
      <p:ext uri="{BB962C8B-B14F-4D97-AF65-F5344CB8AC3E}">
        <p14:creationId xmlns:p14="http://schemas.microsoft.com/office/powerpoint/2010/main" val="381559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Hans" sz="1200" b="0" i="1" u="none" strike="noStrike" dirty="0">
                <a:highlight>
                  <a:srgbClr val="000000">
                    <a:alpha val="0"/>
                  </a:srgbClr>
                </a:highlight>
                <a:latin typeface="Simsun"/>
                <a:ea typeface="Simsun"/>
              </a:rPr>
              <a:t>主持人注意：提供当地可选的服务/计划/设施，等等。</a:t>
            </a:r>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17</a:t>
            </a:fld>
            <a:endParaRPr lang="en-AU"/>
          </a:p>
        </p:txBody>
      </p:sp>
    </p:spTree>
    <p:extLst>
      <p:ext uri="{BB962C8B-B14F-4D97-AF65-F5344CB8AC3E}">
        <p14:creationId xmlns:p14="http://schemas.microsoft.com/office/powerpoint/2010/main" val="3865786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18</a:t>
            </a:fld>
            <a:endParaRPr lang="en-AU"/>
          </a:p>
        </p:txBody>
      </p:sp>
    </p:spTree>
    <p:extLst>
      <p:ext uri="{BB962C8B-B14F-4D97-AF65-F5344CB8AC3E}">
        <p14:creationId xmlns:p14="http://schemas.microsoft.com/office/powerpoint/2010/main" val="3329672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rtl="0">
              <a:defRPr/>
            </a:pPr>
            <a:r>
              <a:rPr lang="zh-Hans" sz="1200" b="1"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我的身体。我的健康。</a:t>
            </a: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是一个教育工具包，用于帮助各个组织机构和教育工作者向来自移民和难民背景的女性提供健康信息。它还鼓励就女性的健康问题与她们展开对话。</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该工具包中的介绍资料正在不断扩充中，内容涉及健康生活、情绪健康、更年期或性健康等重要的健康主题。</a:t>
            </a:r>
          </a:p>
          <a:p>
            <a:pPr defTabSz="966612" rtl="0">
              <a:lnSpc>
                <a:spcPct val="90000"/>
              </a:lnSpc>
              <a:spcBef>
                <a:spcPts val="634"/>
              </a:spcBef>
              <a:defRPr/>
            </a:pPr>
            <a:r>
              <a:rPr lang="zh-Hans" sz="1200" b="0" i="0" u="none" strike="noStrike" dirty="0">
                <a:solidFill>
                  <a:srgbClr val="000000"/>
                </a:solidFill>
                <a:highlight>
                  <a:srgbClr val="000000">
                    <a:alpha val="0"/>
                  </a:srgbClr>
                </a:highlight>
                <a:latin typeface="SimSun" panose="02010600030101010101" pitchFamily="2" charset="-122"/>
                <a:ea typeface="SimSun" panose="02010600030101010101" pitchFamily="2" charset="-122"/>
              </a:rPr>
              <a:t>请浏览 jeanhailes.org.au 了解更多信息并获取用英语和其他语言编写的一系列介绍资料。</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AU" sz="1200" b="0" i="0" u="none" strike="noStrike" kern="1200" cap="none" spc="0" normalizeH="0" baseline="0" noProof="0" dirty="0">
              <a:ln>
                <a:noFill/>
              </a:ln>
              <a:solidFill>
                <a:prstClr val="black"/>
              </a:solidFill>
              <a:effectLst/>
              <a:uLnTx/>
              <a:uFillTx/>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3</a:t>
            </a:fld>
            <a:endParaRPr lang="en-AU"/>
          </a:p>
        </p:txBody>
      </p:sp>
    </p:spTree>
    <p:extLst>
      <p:ext uri="{BB962C8B-B14F-4D97-AF65-F5344CB8AC3E}">
        <p14:creationId xmlns:p14="http://schemas.microsoft.com/office/powerpoint/2010/main" val="210910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1019"/>
              </a:spcBef>
            </a:pPr>
            <a:r>
              <a:rPr lang="zh-Hans" sz="1200" b="1" i="0" u="none" strike="noStrike" dirty="0">
                <a:highlight>
                  <a:srgbClr val="000000">
                    <a:alpha val="0"/>
                  </a:srgbClr>
                </a:highlight>
                <a:latin typeface="Simsun"/>
                <a:ea typeface="Simsun"/>
              </a:rPr>
              <a:t>开始这一环节时，让大家进行小组讨论，聊一聊女性目前在进行什么样的体育锻炼和运动。这些锻炼和运动与她们在祖国所做的有什么不同吗？</a:t>
            </a:r>
          </a:p>
          <a:p>
            <a:pPr>
              <a:spcBef>
                <a:spcPts val="1019"/>
              </a:spcBef>
            </a:pPr>
            <a:endParaRPr lang="en-AU" sz="1200" b="1" dirty="0"/>
          </a:p>
          <a:p>
            <a:pPr rtl="0">
              <a:spcBef>
                <a:spcPts val="1019"/>
              </a:spcBef>
            </a:pPr>
            <a:r>
              <a:rPr lang="zh-Hans" sz="1200" b="0" i="0" u="none" strike="noStrike" dirty="0">
                <a:highlight>
                  <a:srgbClr val="000000">
                    <a:alpha val="0"/>
                  </a:srgbClr>
                </a:highlight>
                <a:latin typeface="Simsun"/>
                <a:ea typeface="Simsun"/>
              </a:rPr>
              <a:t>值得思考的问题*：</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在您的祖国/文化中，人们每天如何运动：经常走路、跑步、搬运从商店购买的食物、跳舞？</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比起在澳大利亚，您在祖国是否运动地更多？</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您是否知道每天活动身体对您的健康非常重要？</a:t>
            </a:r>
          </a:p>
          <a:p>
            <a:pPr marL="174755" indent="-174755" rtl="0">
              <a:buClr>
                <a:srgbClr val="159690"/>
              </a:buClr>
              <a:buFont typeface="Arial" panose="020B0604020202020204" pitchFamily="34" charset="0"/>
              <a:buChar char="•"/>
            </a:pPr>
            <a:r>
              <a:rPr lang="zh-Hans" sz="1200" b="0" i="0" u="none" strike="noStrike" dirty="0">
                <a:solidFill>
                  <a:srgbClr val="000000"/>
                </a:solidFill>
                <a:highlight>
                  <a:srgbClr val="000000">
                    <a:alpha val="0"/>
                  </a:srgbClr>
                </a:highlight>
                <a:latin typeface="Simsun"/>
                <a:ea typeface="Simsun"/>
              </a:rPr>
              <a:t>您做什么运动或者锻炼身体吗？与您在祖国所做的有什么不同吗？</a:t>
            </a:r>
          </a:p>
          <a:p>
            <a:endParaRPr lang="en-AU" sz="1200" dirty="0"/>
          </a:p>
          <a:p>
            <a:pPr rtl="0"/>
            <a:r>
              <a:rPr lang="zh-Hans" sz="1200" b="0" i="1" u="none" strike="noStrike" dirty="0">
                <a:highlight>
                  <a:srgbClr val="000000">
                    <a:alpha val="0"/>
                  </a:srgbClr>
                </a:highlight>
                <a:latin typeface="Simsun"/>
                <a:ea typeface="Simsun"/>
              </a:rPr>
              <a:t>*主持人注意：选择一些问题进行简短讨论。</a:t>
            </a:r>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4</a:t>
            </a:fld>
            <a:endParaRPr lang="en-AU"/>
          </a:p>
        </p:txBody>
      </p:sp>
    </p:spTree>
    <p:extLst>
      <p:ext uri="{BB962C8B-B14F-4D97-AF65-F5344CB8AC3E}">
        <p14:creationId xmlns:p14="http://schemas.microsoft.com/office/powerpoint/2010/main" val="3287573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zh-Hans" sz="1200" b="1" i="0" u="none" strike="noStrike" dirty="0">
                <a:highlight>
                  <a:srgbClr val="000000">
                    <a:alpha val="0"/>
                  </a:srgbClr>
                </a:highlight>
                <a:latin typeface="Simsun"/>
                <a:ea typeface="Simsun"/>
              </a:rPr>
              <a:t>您的身体天生就是用来奔跑、跳跃、伸展和活动的。每天活动身体对您的健康非常重要。</a:t>
            </a:r>
          </a:p>
          <a:p>
            <a:pPr defTabSz="932026" rtl="0">
              <a:defRPr/>
            </a:pPr>
            <a:r>
              <a:rPr lang="zh-Hans" sz="1200" b="0" i="0" u="none" strike="noStrike" dirty="0">
                <a:highlight>
                  <a:srgbClr val="000000">
                    <a:alpha val="0"/>
                  </a:srgbClr>
                </a:highlight>
                <a:latin typeface="Simsun"/>
                <a:ea typeface="Simsun"/>
              </a:rPr>
              <a:t>然而，</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澳大利亚超过一半的成年人以及</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五分之四的儿童</a:t>
            </a:r>
          </a:p>
          <a:p>
            <a:pPr defTabSz="932026" rtl="0">
              <a:defRPr/>
            </a:pPr>
            <a:r>
              <a:rPr lang="zh-Hans" sz="1200" b="0" i="0" u="none" strike="noStrike" dirty="0">
                <a:highlight>
                  <a:srgbClr val="000000">
                    <a:alpha val="0"/>
                  </a:srgbClr>
                </a:highlight>
                <a:latin typeface="Simsun"/>
                <a:ea typeface="Simsun"/>
              </a:rPr>
              <a:t>运动量不足。</a:t>
            </a:r>
          </a:p>
          <a:p>
            <a:pPr defTabSz="932026">
              <a:defRPr/>
            </a:pPr>
            <a:endParaRPr lang="en-AU" sz="1200" dirty="0"/>
          </a:p>
          <a:p>
            <a:pPr rtl="0"/>
            <a:r>
              <a:rPr lang="zh-Hans" sz="1200" b="0" i="0" u="none" strike="noStrike" dirty="0">
                <a:highlight>
                  <a:srgbClr val="000000">
                    <a:alpha val="0"/>
                  </a:srgbClr>
                </a:highlight>
                <a:latin typeface="Simsun"/>
                <a:ea typeface="Simsun"/>
              </a:rPr>
              <a:t>女性比男性动得少。</a:t>
            </a:r>
            <a:endParaRPr lang="en-AU" sz="1200" b="1" dirty="0"/>
          </a:p>
          <a:p>
            <a:endParaRPr lang="en-AU" sz="1200" b="1" dirty="0"/>
          </a:p>
          <a:p>
            <a:pPr defTabSz="932026" rtl="0">
              <a:defRPr/>
            </a:pPr>
            <a:r>
              <a:rPr lang="zh-Hans" sz="1200" b="1" i="0" u="none" strike="noStrike" dirty="0">
                <a:highlight>
                  <a:srgbClr val="000000">
                    <a:alpha val="0"/>
                  </a:srgbClr>
                </a:highlight>
                <a:latin typeface="Simsun"/>
                <a:ea typeface="Simsun"/>
              </a:rPr>
              <a:t>澳大利亚的人坐着或躺着的时间越来越多。</a:t>
            </a:r>
          </a:p>
          <a:p>
            <a:pPr defTabSz="932026" rtl="0">
              <a:defRPr/>
            </a:pPr>
            <a:r>
              <a:rPr lang="zh-Hans" sz="1200" b="0" i="0" u="none" strike="noStrike" dirty="0">
                <a:highlight>
                  <a:srgbClr val="000000">
                    <a:alpha val="0"/>
                  </a:srgbClr>
                </a:highlight>
                <a:latin typeface="Simsun"/>
                <a:ea typeface="Simsun"/>
              </a:rPr>
              <a:t>一些例子包括：</a:t>
            </a:r>
          </a:p>
          <a:p>
            <a:pPr marL="174755" indent="-174755" rtl="0" fontAlgn="t">
              <a:buFont typeface="Arial" panose="020B0604020202020204" pitchFamily="34" charset="0"/>
              <a:buChar char="•"/>
            </a:pPr>
            <a:r>
              <a:rPr lang="zh-Hans" sz="1200" b="0" i="0" u="none" strike="noStrike" dirty="0">
                <a:highlight>
                  <a:srgbClr val="000000">
                    <a:alpha val="0"/>
                  </a:srgbClr>
                </a:highlight>
                <a:latin typeface="Simsun"/>
                <a:ea typeface="Simsun"/>
              </a:rPr>
              <a:t>坐着或躺着看电视或玩电子游戏</a:t>
            </a:r>
          </a:p>
          <a:p>
            <a:pPr marL="174755" indent="-174755" rtl="0" fontAlgn="t">
              <a:buFont typeface="Arial" panose="020B0604020202020204" pitchFamily="34" charset="0"/>
              <a:buChar char="•"/>
            </a:pPr>
            <a:r>
              <a:rPr lang="zh-Hans" sz="1200" b="0" i="0" u="none" strike="noStrike" dirty="0">
                <a:highlight>
                  <a:srgbClr val="000000">
                    <a:alpha val="0"/>
                  </a:srgbClr>
                </a:highlight>
                <a:latin typeface="Simsun"/>
                <a:ea typeface="Simsun"/>
              </a:rPr>
              <a:t>开车或者乘坐公共交通</a:t>
            </a:r>
          </a:p>
          <a:p>
            <a:pPr marL="174755" indent="-174755" rtl="0" fontAlgn="t">
              <a:buFont typeface="Arial" panose="020B0604020202020204" pitchFamily="34" charset="0"/>
              <a:buChar char="•"/>
            </a:pPr>
            <a:r>
              <a:rPr lang="zh-Hans" sz="1200" b="0" i="0" u="none" strike="noStrike" dirty="0">
                <a:highlight>
                  <a:srgbClr val="000000">
                    <a:alpha val="0"/>
                  </a:srgbClr>
                </a:highlight>
                <a:latin typeface="Simsun"/>
                <a:ea typeface="Simsun"/>
              </a:rPr>
              <a:t>坐着或躺着阅读、书写或在书桌上工作或使用电脑</a:t>
            </a:r>
          </a:p>
          <a:p>
            <a:pPr marL="174755" indent="-174755" rtl="0" fontAlgn="t">
              <a:buFont typeface="Arial" panose="020B0604020202020204" pitchFamily="34" charset="0"/>
              <a:buChar char="•"/>
            </a:pPr>
            <a:r>
              <a:rPr lang="zh-Hans" sz="1200" b="0" i="0" u="none" strike="noStrike" dirty="0">
                <a:highlight>
                  <a:srgbClr val="000000">
                    <a:alpha val="0"/>
                  </a:srgbClr>
                </a:highlight>
                <a:latin typeface="Simsun"/>
                <a:ea typeface="Simsun"/>
              </a:rPr>
              <a:t>与朋友和家人一起吃饭或喝咖啡</a:t>
            </a:r>
          </a:p>
          <a:p>
            <a:endParaRPr lang="en-AU" sz="1200" dirty="0"/>
          </a:p>
        </p:txBody>
      </p:sp>
      <p:sp>
        <p:nvSpPr>
          <p:cNvPr id="4" name="Slide Number Placeholder 3"/>
          <p:cNvSpPr>
            <a:spLocks noGrp="1"/>
          </p:cNvSpPr>
          <p:nvPr>
            <p:ph type="sldNum" sz="quarter" idx="5"/>
          </p:nvPr>
        </p:nvSpPr>
        <p:spPr/>
        <p:txBody>
          <a:bodyPr/>
          <a:lstStyle/>
          <a:p>
            <a:fld id="{331A3E7A-1D11-4A27-83C2-923877D6826B}" type="slidenum">
              <a:rPr lang="en-AU" smtClean="0"/>
              <a:t>5</a:t>
            </a:fld>
            <a:endParaRPr lang="en-AU"/>
          </a:p>
        </p:txBody>
      </p:sp>
    </p:spTree>
    <p:extLst>
      <p:ext uri="{BB962C8B-B14F-4D97-AF65-F5344CB8AC3E}">
        <p14:creationId xmlns:p14="http://schemas.microsoft.com/office/powerpoint/2010/main" val="318970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什么是体育锻炼？</a:t>
            </a:r>
          </a:p>
          <a:p>
            <a:pPr rtl="0"/>
            <a:r>
              <a:rPr lang="zh-Hans" sz="1200" b="0" i="0" u="none" strike="noStrike" dirty="0">
                <a:highlight>
                  <a:srgbClr val="000000">
                    <a:alpha val="0"/>
                  </a:srgbClr>
                </a:highlight>
                <a:latin typeface="Simsun"/>
                <a:ea typeface="Simsun"/>
              </a:rPr>
              <a:t>体育锻炼是指活动您的身体，使得：</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您的呼吸更快</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您的心跳加快。</a:t>
            </a:r>
          </a:p>
          <a:p>
            <a:pPr rtl="0"/>
            <a:r>
              <a:rPr lang="zh-Hans" sz="1200" b="0" i="0" u="none" strike="noStrike" dirty="0">
                <a:highlight>
                  <a:srgbClr val="000000">
                    <a:alpha val="0"/>
                  </a:srgbClr>
                </a:highlight>
                <a:latin typeface="Simsun"/>
                <a:ea typeface="Simsun"/>
              </a:rPr>
              <a:t>您可以通过在健身房锻炼或进行体育活动来锻炼，也可以通过日常活动来锻炼，例如打扫房屋，或爬楼梯而不是坐电梯。</a:t>
            </a:r>
          </a:p>
          <a:p>
            <a:pPr defTabSz="932026">
              <a:defRPr/>
            </a:pPr>
            <a:endParaRPr lang="en-AU" sz="1200" dirty="0"/>
          </a:p>
          <a:p>
            <a:pPr defTabSz="932026" rtl="0">
              <a:defRPr/>
            </a:pPr>
            <a:r>
              <a:rPr lang="zh-Hans" sz="1200" b="1" i="0" u="none" strike="noStrike" dirty="0">
                <a:highlight>
                  <a:srgbClr val="000000">
                    <a:alpha val="0"/>
                  </a:srgbClr>
                </a:highlight>
                <a:latin typeface="Simsun"/>
                <a:ea typeface="Simsun"/>
              </a:rPr>
              <a:t>如果我运动量不够，会发生什么？</a:t>
            </a:r>
          </a:p>
          <a:p>
            <a:pPr defTabSz="932026" rtl="0">
              <a:defRPr/>
            </a:pPr>
            <a:r>
              <a:rPr lang="zh-Hans" sz="1200" b="0" i="0" u="none" strike="noStrike" dirty="0">
                <a:highlight>
                  <a:srgbClr val="000000">
                    <a:alpha val="0"/>
                  </a:srgbClr>
                </a:highlight>
                <a:latin typeface="Simsun"/>
                <a:ea typeface="Simsun"/>
              </a:rPr>
              <a:t>如果您的运动量不够，您可能会生病。随着时间的推移，您可能会有：</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肥胖（超重）</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高血压</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糖尿病</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背部疼痛</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癌症</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心脏病</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抑郁症。</a:t>
            </a:r>
          </a:p>
          <a:p>
            <a:pPr defTabSz="932026">
              <a:defRPr/>
            </a:pPr>
            <a:endParaRPr lang="en-AU" sz="800" b="1" dirty="0"/>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6</a:t>
            </a:fld>
            <a:endParaRPr lang="en-AU"/>
          </a:p>
        </p:txBody>
      </p:sp>
    </p:spTree>
    <p:extLst>
      <p:ext uri="{BB962C8B-B14F-4D97-AF65-F5344CB8AC3E}">
        <p14:creationId xmlns:p14="http://schemas.microsoft.com/office/powerpoint/2010/main" val="18746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026" rtl="0">
              <a:defRPr/>
            </a:pPr>
            <a:r>
              <a:rPr lang="zh-Hans" sz="1200" b="1" i="0" u="none" strike="noStrike" dirty="0">
                <a:highlight>
                  <a:srgbClr val="000000">
                    <a:alpha val="0"/>
                  </a:srgbClr>
                </a:highlight>
                <a:latin typeface="Simsun"/>
                <a:ea typeface="Simsun"/>
              </a:rPr>
              <a:t>白天我该怎么做才能少坐？ </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尽可能中断久坐的时间。每隔</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20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到</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30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分钟站起来，活动活动，伸展身体几分钟。</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如果您花了很多时间看电视或电脑，那么经常站起来走动一下</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抓住一切可以活动的机会，无论时间多短。</a:t>
            </a:r>
          </a:p>
          <a:p>
            <a:endParaRPr lang="en-AU" dirty="0"/>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7</a:t>
            </a:fld>
            <a:endParaRPr lang="en-AU"/>
          </a:p>
        </p:txBody>
      </p:sp>
    </p:spTree>
    <p:extLst>
      <p:ext uri="{BB962C8B-B14F-4D97-AF65-F5344CB8AC3E}">
        <p14:creationId xmlns:p14="http://schemas.microsoft.com/office/powerpoint/2010/main" val="3377225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为什么体育锻炼对我的健康有益？</a:t>
            </a:r>
          </a:p>
          <a:p>
            <a:pPr rtl="0"/>
            <a:r>
              <a:rPr lang="zh-Hans" sz="1200" b="0" i="0" u="none" strike="noStrike" dirty="0">
                <a:highlight>
                  <a:srgbClr val="000000">
                    <a:alpha val="0"/>
                  </a:srgbClr>
                </a:highlight>
                <a:latin typeface="Simsun"/>
                <a:ea typeface="Simsun"/>
              </a:rPr>
              <a:t>每天进行体育锻炼并减少坐着的时间对您的健康非常重要。</a:t>
            </a:r>
          </a:p>
          <a:p>
            <a:pPr rtl="0"/>
            <a:r>
              <a:rPr lang="zh-Hans" sz="1200" b="0" i="0" u="none" strike="noStrike" dirty="0">
                <a:highlight>
                  <a:srgbClr val="000000">
                    <a:alpha val="0"/>
                  </a:srgbClr>
                </a:highlight>
                <a:latin typeface="Simsun"/>
                <a:ea typeface="Simsun"/>
              </a:rPr>
              <a:t>进行体育锻炼：</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可以降低心脏病和中风的风险</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可以降低患上一些癌症的风险</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可以降低血液中有害脂肪的含量</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有助于降低血压</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可以增强肌肉和骨骼</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可以增加力量、平衡和灵活性</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有助于减轻体重并保持健康的体重。</a:t>
            </a:r>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8</a:t>
            </a:fld>
            <a:endParaRPr lang="en-AU"/>
          </a:p>
        </p:txBody>
      </p:sp>
    </p:spTree>
    <p:extLst>
      <p:ext uri="{BB962C8B-B14F-4D97-AF65-F5344CB8AC3E}">
        <p14:creationId xmlns:p14="http://schemas.microsoft.com/office/powerpoint/2010/main" val="677220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体育锻炼如何使我感觉更好？</a:t>
            </a:r>
            <a:endParaRPr lang="en-AU" sz="1200" dirty="0"/>
          </a:p>
          <a:p>
            <a:pPr rtl="0"/>
            <a:r>
              <a:rPr lang="zh-Hans" sz="1200" b="0" i="0" u="none" strike="noStrike" dirty="0">
                <a:highlight>
                  <a:srgbClr val="000000">
                    <a:alpha val="0"/>
                  </a:srgbClr>
                </a:highlight>
                <a:latin typeface="Simsun"/>
                <a:ea typeface="Simsun"/>
              </a:rPr>
              <a:t>体育锻炼可以帮助您：</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放松</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享受生活</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变得开心</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改善睡眠</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获得更多能量</a:t>
            </a:r>
          </a:p>
          <a:p>
            <a:pPr marL="174755" indent="-174755" defTabSz="932026" rtl="0">
              <a:buFont typeface="Arial" panose="020B0604020202020204" pitchFamily="34" charset="0"/>
              <a:buChar char="•"/>
              <a:defRPr/>
            </a:pPr>
            <a:r>
              <a:rPr lang="zh-Hans" sz="1200" b="0" i="0" u="none" strike="noStrike" dirty="0">
                <a:highlight>
                  <a:srgbClr val="000000">
                    <a:alpha val="0"/>
                  </a:srgbClr>
                </a:highlight>
                <a:latin typeface="Simsun"/>
                <a:ea typeface="Simsun"/>
              </a:rPr>
              <a:t>结交朋友</a:t>
            </a:r>
          </a:p>
          <a:p>
            <a:pPr marL="174755" indent="-174755" rtl="0">
              <a:buFont typeface="Arial" panose="020B0604020202020204" pitchFamily="34" charset="0"/>
              <a:buChar char="•"/>
            </a:pPr>
            <a:r>
              <a:rPr lang="zh-Hans" sz="1200" b="0" i="0" u="none" strike="noStrike" dirty="0">
                <a:highlight>
                  <a:srgbClr val="000000">
                    <a:alpha val="0"/>
                  </a:srgbClr>
                </a:highlight>
                <a:latin typeface="Simsun"/>
                <a:ea typeface="Simsun"/>
              </a:rPr>
              <a:t>与其他人共度时光。</a:t>
            </a:r>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9</a:t>
            </a:fld>
            <a:endParaRPr lang="en-AU"/>
          </a:p>
        </p:txBody>
      </p:sp>
    </p:spTree>
    <p:extLst>
      <p:ext uri="{BB962C8B-B14F-4D97-AF65-F5344CB8AC3E}">
        <p14:creationId xmlns:p14="http://schemas.microsoft.com/office/powerpoint/2010/main" val="15880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zh-Hans" sz="1200" b="1" i="0" u="none" strike="noStrike" dirty="0">
                <a:highlight>
                  <a:srgbClr val="000000">
                    <a:alpha val="0"/>
                  </a:srgbClr>
                </a:highlight>
                <a:latin typeface="Simsun"/>
                <a:ea typeface="Simsun"/>
              </a:rPr>
              <a:t>我每天需要做什么来保持健康？ </a:t>
            </a:r>
          </a:p>
          <a:p>
            <a:pPr rtl="0"/>
            <a:r>
              <a:rPr lang="zh-Hans" sz="1200" b="0" i="0" u="none" strike="noStrike" dirty="0">
                <a:highlight>
                  <a:srgbClr val="000000">
                    <a:alpha val="0"/>
                  </a:srgbClr>
                </a:highlight>
                <a:latin typeface="Simsun"/>
                <a:ea typeface="Simsun"/>
              </a:rPr>
              <a:t>为了改善您的健康，您需要：</a:t>
            </a:r>
          </a:p>
          <a:p>
            <a:pPr marL="174755" indent="-174755" rtl="0" fontAlgn="t">
              <a:buFont typeface="Arial" panose="020B0604020202020204" pitchFamily="34" charset="0"/>
              <a:buChar char="•"/>
            </a:pPr>
            <a:r>
              <a:rPr lang="zh-Hans" sz="1200" b="0" i="0" u="none" strike="noStrike" dirty="0">
                <a:highlight>
                  <a:srgbClr val="000000">
                    <a:alpha val="0"/>
                  </a:srgbClr>
                </a:highlight>
                <a:latin typeface="Simsun"/>
                <a:ea typeface="Simsun"/>
              </a:rPr>
              <a:t>在每周的大多数日子（最好是所有日子）里都坚持运动</a:t>
            </a:r>
          </a:p>
          <a:p>
            <a:pPr marL="174755" indent="-174755" defTabSz="932026" rtl="0" fontAlgn="t">
              <a:buFont typeface="Arial" panose="020B0604020202020204" pitchFamily="34" charset="0"/>
              <a:buChar char="•"/>
              <a:defRPr/>
            </a:pPr>
            <a:r>
              <a:rPr lang="zh-Hans" sz="1200" b="0" i="0" u="none" strike="noStrike" dirty="0">
                <a:highlight>
                  <a:srgbClr val="000000">
                    <a:alpha val="0"/>
                  </a:srgbClr>
                </a:highlight>
                <a:latin typeface="Simsun"/>
                <a:ea typeface="Simsun"/>
              </a:rPr>
              <a:t>每天</a:t>
            </a:r>
            <a:r>
              <a:rPr lang="zh-Hans" sz="1200" b="1" i="0" u="none" strike="noStrike" dirty="0">
                <a:highlight>
                  <a:srgbClr val="000000">
                    <a:alpha val="0"/>
                  </a:srgbClr>
                </a:highlight>
                <a:latin typeface="Simsun"/>
                <a:ea typeface="Simsun"/>
              </a:rPr>
              <a:t>至少进行</a:t>
            </a:r>
            <a:r>
              <a:rPr lang="en-PH" altLang="zh-Hans" sz="1200" b="1" i="0" u="none" strike="noStrike" dirty="0">
                <a:highlight>
                  <a:srgbClr val="000000">
                    <a:alpha val="0"/>
                  </a:srgbClr>
                </a:highlight>
                <a:latin typeface="+mn-lt"/>
                <a:ea typeface="SimSun" panose="02010600030101010101" pitchFamily="2" charset="-122"/>
              </a:rPr>
              <a:t> </a:t>
            </a:r>
            <a:r>
              <a:rPr lang="zh-Hans" sz="1200" b="1" i="0" u="none" strike="noStrike" dirty="0">
                <a:highlight>
                  <a:srgbClr val="000000">
                    <a:alpha val="0"/>
                  </a:srgbClr>
                </a:highlight>
                <a:latin typeface="+mn-lt"/>
                <a:ea typeface="SimSun" panose="02010600030101010101" pitchFamily="2" charset="-122"/>
              </a:rPr>
              <a:t>30</a:t>
            </a:r>
            <a:r>
              <a:rPr lang="en-PH" altLang="zh-Hans" sz="1200" b="1" i="0" u="none" strike="noStrike" dirty="0">
                <a:highlight>
                  <a:srgbClr val="000000">
                    <a:alpha val="0"/>
                  </a:srgbClr>
                </a:highlight>
                <a:latin typeface="+mn-lt"/>
                <a:ea typeface="SimSun" panose="02010600030101010101" pitchFamily="2" charset="-122"/>
              </a:rPr>
              <a:t> </a:t>
            </a:r>
            <a:r>
              <a:rPr lang="zh-Hans" sz="1200" b="1" i="0" u="none" strike="noStrike" dirty="0">
                <a:highlight>
                  <a:srgbClr val="000000">
                    <a:alpha val="0"/>
                  </a:srgbClr>
                </a:highlight>
                <a:latin typeface="Simsun"/>
                <a:ea typeface="Simsun"/>
              </a:rPr>
              <a:t>分钟</a:t>
            </a:r>
            <a:r>
              <a:rPr lang="zh-Hans" sz="1200" b="0" i="0" u="none" strike="noStrike" dirty="0">
                <a:highlight>
                  <a:srgbClr val="000000">
                    <a:alpha val="0"/>
                  </a:srgbClr>
                </a:highlight>
                <a:latin typeface="Simsun"/>
                <a:ea typeface="Simsun"/>
              </a:rPr>
              <a:t>的体育锻炼，例如：</a:t>
            </a:r>
          </a:p>
          <a:p>
            <a:pPr marL="640768" lvl="1" indent="-174755" defTabSz="932026" rtl="0" fontAlgn="t">
              <a:buFont typeface="Arial" panose="020B0604020202020204" pitchFamily="34" charset="0"/>
              <a:buChar char="•"/>
              <a:defRPr/>
            </a:pPr>
            <a:r>
              <a:rPr lang="zh-Hans" sz="1200" b="0" i="0" u="none" strike="noStrike" dirty="0">
                <a:highlight>
                  <a:srgbClr val="000000">
                    <a:alpha val="0"/>
                  </a:srgbClr>
                </a:highlight>
                <a:latin typeface="Simsun"/>
                <a:ea typeface="Simsun"/>
              </a:rPr>
              <a:t>快步走、跳舞、太极拳</a:t>
            </a:r>
          </a:p>
          <a:p>
            <a:pPr marL="640768" lvl="1" indent="-174755" defTabSz="932026" rtl="0" fontAlgn="t">
              <a:buFont typeface="Arial" panose="020B0604020202020204" pitchFamily="34" charset="0"/>
              <a:buChar char="•"/>
              <a:defRPr/>
            </a:pPr>
            <a:r>
              <a:rPr lang="zh-Hans" sz="1200" b="0" i="0" u="none" strike="noStrike" dirty="0">
                <a:highlight>
                  <a:srgbClr val="000000">
                    <a:alpha val="0"/>
                  </a:srgbClr>
                </a:highlight>
                <a:latin typeface="Simsun"/>
                <a:ea typeface="Simsun"/>
              </a:rPr>
              <a:t>推着婴儿车或者和孩子们在外面玩耍</a:t>
            </a:r>
          </a:p>
          <a:p>
            <a:pPr marL="640768" lvl="1" indent="-174755" defTabSz="932026" rtl="0" fontAlgn="t">
              <a:buFont typeface="Arial" panose="020B0604020202020204" pitchFamily="34" charset="0"/>
              <a:buChar char="•"/>
              <a:defRPr/>
            </a:pPr>
            <a:r>
              <a:rPr lang="zh-Hans" sz="1200" b="0" i="0" u="none" strike="noStrike" dirty="0">
                <a:highlight>
                  <a:srgbClr val="000000">
                    <a:alpha val="0"/>
                  </a:srgbClr>
                </a:highlight>
                <a:latin typeface="Simsun"/>
                <a:ea typeface="Simsun"/>
              </a:rPr>
              <a:t>家务活，比如清洁窗户、清扫树叶。</a:t>
            </a:r>
          </a:p>
          <a:p>
            <a:pPr defTabSz="932026" fontAlgn="t">
              <a:defRPr/>
            </a:pPr>
            <a:endParaRPr lang="en-AU" sz="1200" dirty="0"/>
          </a:p>
          <a:p>
            <a:pPr defTabSz="932026" rtl="0" fontAlgn="t">
              <a:defRPr/>
            </a:pPr>
            <a:r>
              <a:rPr lang="zh-Hans" sz="1200" b="0" i="0" u="none" strike="noStrike" dirty="0">
                <a:highlight>
                  <a:srgbClr val="000000">
                    <a:alpha val="0"/>
                  </a:srgbClr>
                </a:highlight>
                <a:latin typeface="Simsun"/>
                <a:ea typeface="Simsun"/>
              </a:rPr>
              <a:t>您可以将一天当中的体育锻炼分解成更短时间的活动，比如三次</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mn-lt"/>
                <a:ea typeface="Simsun"/>
              </a:rPr>
              <a:t>10</a:t>
            </a:r>
            <a:r>
              <a:rPr lang="en-PH" altLang="zh-Hans" sz="1200" b="0" i="0" u="none" strike="noStrike" dirty="0">
                <a:highlight>
                  <a:srgbClr val="000000">
                    <a:alpha val="0"/>
                  </a:srgbClr>
                </a:highlight>
                <a:latin typeface="+mn-lt"/>
                <a:ea typeface="Simsun"/>
              </a:rPr>
              <a:t> </a:t>
            </a:r>
            <a:r>
              <a:rPr lang="zh-Hans" sz="1200" b="0" i="0" u="none" strike="noStrike" dirty="0">
                <a:highlight>
                  <a:srgbClr val="000000">
                    <a:alpha val="0"/>
                  </a:srgbClr>
                </a:highlight>
                <a:latin typeface="Simsun"/>
                <a:ea typeface="Simsun"/>
              </a:rPr>
              <a:t>分钟的活动。</a:t>
            </a:r>
          </a:p>
          <a:p>
            <a:pPr defTabSz="932026" rtl="0" fontAlgn="t">
              <a:defRPr/>
            </a:pPr>
            <a:r>
              <a:rPr lang="zh-Hans" sz="1200" b="0" i="0" u="none" strike="noStrike" dirty="0">
                <a:highlight>
                  <a:srgbClr val="000000">
                    <a:alpha val="0"/>
                  </a:srgbClr>
                </a:highlight>
                <a:latin typeface="Simsun"/>
                <a:ea typeface="Simsun"/>
              </a:rPr>
              <a:t>即使每天</a:t>
            </a:r>
            <a:r>
              <a:rPr lang="zh-Hans" sz="1200" b="1" i="0" u="none" strike="noStrike" dirty="0">
                <a:highlight>
                  <a:srgbClr val="000000">
                    <a:alpha val="0"/>
                  </a:srgbClr>
                </a:highlight>
                <a:latin typeface="Simsun"/>
                <a:ea typeface="Simsun"/>
              </a:rPr>
              <a:t>快步走</a:t>
            </a:r>
            <a:r>
              <a:rPr lang="zh-Hans" sz="1200" b="0" i="0" u="none" strike="noStrike" dirty="0">
                <a:highlight>
                  <a:srgbClr val="000000">
                    <a:alpha val="0"/>
                  </a:srgbClr>
                </a:highlight>
                <a:latin typeface="Simsun"/>
                <a:ea typeface="Simsun"/>
              </a:rPr>
              <a:t>短短的</a:t>
            </a:r>
            <a:r>
              <a:rPr lang="en-PH" altLang="zh-Hans" sz="1200" b="0"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mn-lt"/>
                <a:ea typeface="Simsun"/>
              </a:rPr>
              <a:t>15</a:t>
            </a:r>
            <a:r>
              <a:rPr lang="en-PH" altLang="zh-Hans" sz="1200" b="1" i="0" u="none" strike="noStrike" dirty="0">
                <a:highlight>
                  <a:srgbClr val="000000">
                    <a:alpha val="0"/>
                  </a:srgbClr>
                </a:highlight>
                <a:latin typeface="+mn-lt"/>
                <a:ea typeface="Simsun"/>
              </a:rPr>
              <a:t> </a:t>
            </a:r>
            <a:r>
              <a:rPr lang="zh-Hans" sz="1200" b="1" i="0" u="none" strike="noStrike" dirty="0">
                <a:highlight>
                  <a:srgbClr val="000000">
                    <a:alpha val="0"/>
                  </a:srgbClr>
                </a:highlight>
                <a:latin typeface="Simsun"/>
                <a:ea typeface="Simsun"/>
              </a:rPr>
              <a:t>分钟</a:t>
            </a:r>
            <a:r>
              <a:rPr lang="zh-Hans" sz="1200" b="0" i="0" u="none" strike="noStrike" dirty="0">
                <a:highlight>
                  <a:srgbClr val="000000">
                    <a:alpha val="0"/>
                  </a:srgbClr>
                </a:highlight>
                <a:latin typeface="Simsun"/>
                <a:ea typeface="Simsun"/>
              </a:rPr>
              <a:t>，</a:t>
            </a:r>
            <a:r>
              <a:rPr lang="zh-Hans" sz="1200" b="1" i="0" u="none" strike="noStrike" dirty="0">
                <a:highlight>
                  <a:srgbClr val="000000">
                    <a:alpha val="0"/>
                  </a:srgbClr>
                </a:highlight>
                <a:latin typeface="Simsun"/>
                <a:ea typeface="Simsun"/>
              </a:rPr>
              <a:t>每周坚持5天</a:t>
            </a:r>
            <a:r>
              <a:rPr lang="zh-Hans" sz="1200" b="0" i="0" u="none" strike="noStrike" dirty="0">
                <a:highlight>
                  <a:srgbClr val="000000">
                    <a:alpha val="0"/>
                  </a:srgbClr>
                </a:highlight>
                <a:latin typeface="Simsun"/>
                <a:ea typeface="Simsun"/>
              </a:rPr>
              <a:t>也能改善您的健康。</a:t>
            </a:r>
          </a:p>
          <a:p>
            <a:pPr fontAlgn="t"/>
            <a:endParaRPr lang="en-AU" sz="1200" dirty="0"/>
          </a:p>
          <a:p>
            <a:pPr rtl="0" fontAlgn="t"/>
            <a:r>
              <a:rPr lang="zh-Hans" sz="1200" b="0" i="0" u="none" strike="noStrike" dirty="0">
                <a:highlight>
                  <a:srgbClr val="000000">
                    <a:alpha val="0"/>
                  </a:srgbClr>
                </a:highlight>
                <a:latin typeface="Simsun"/>
                <a:ea typeface="Simsun"/>
              </a:rPr>
              <a:t>每周进行一些更费力的活动，比如：</a:t>
            </a:r>
          </a:p>
          <a:p>
            <a:pPr marL="183568" lvl="0" indent="-174755" rtl="0" fontAlgn="t">
              <a:buFont typeface="Arial" panose="020B0604020202020204" pitchFamily="34" charset="0"/>
              <a:buChar char="•"/>
            </a:pPr>
            <a:r>
              <a:rPr lang="zh-Hans" sz="1200" b="0" i="0" u="none" strike="noStrike" dirty="0">
                <a:highlight>
                  <a:srgbClr val="000000">
                    <a:alpha val="0"/>
                  </a:srgbClr>
                </a:highlight>
                <a:latin typeface="Simsun"/>
                <a:ea typeface="Simsun"/>
              </a:rPr>
              <a:t>慢跑、有氧运动、快速骑自行车、许多有组织的体育运动</a:t>
            </a:r>
          </a:p>
          <a:p>
            <a:pPr marL="183568" lvl="0" indent="-174755" rtl="0" fontAlgn="t">
              <a:buFont typeface="Arial" panose="020B0604020202020204" pitchFamily="34" charset="0"/>
              <a:buChar char="•"/>
            </a:pPr>
            <a:r>
              <a:rPr lang="zh-Hans" sz="1200" b="0" i="0" u="none" strike="noStrike" dirty="0">
                <a:highlight>
                  <a:srgbClr val="000000">
                    <a:alpha val="0"/>
                  </a:srgbClr>
                </a:highlight>
                <a:latin typeface="Simsun"/>
                <a:ea typeface="Simsun"/>
              </a:rPr>
              <a:t>涉及举起、搬运或挖掘的家务活。</a:t>
            </a:r>
          </a:p>
          <a:p>
            <a:endParaRPr lang="en-AU" sz="1200" dirty="0"/>
          </a:p>
          <a:p>
            <a:pPr rtl="0"/>
            <a:r>
              <a:rPr lang="zh-Hans" sz="1200" b="1" i="0" u="none" strike="noStrike" dirty="0">
                <a:highlight>
                  <a:srgbClr val="000000">
                    <a:alpha val="0"/>
                  </a:srgbClr>
                </a:highlight>
                <a:latin typeface="Simsun"/>
                <a:ea typeface="Simsun"/>
              </a:rPr>
              <a:t>请记住 —— 运动总比不运动要好！</a:t>
            </a:r>
          </a:p>
          <a:p>
            <a:endParaRPr lang="en-AU" dirty="0"/>
          </a:p>
        </p:txBody>
      </p:sp>
      <p:sp>
        <p:nvSpPr>
          <p:cNvPr id="4" name="Slide Number Placeholder 3"/>
          <p:cNvSpPr>
            <a:spLocks noGrp="1"/>
          </p:cNvSpPr>
          <p:nvPr>
            <p:ph type="sldNum" sz="quarter" idx="5"/>
          </p:nvPr>
        </p:nvSpPr>
        <p:spPr/>
        <p:txBody>
          <a:bodyPr/>
          <a:lstStyle/>
          <a:p>
            <a:fld id="{331A3E7A-1D11-4A27-83C2-923877D6826B}" type="slidenum">
              <a:rPr lang="en-AU" smtClean="0"/>
              <a:t>10</a:t>
            </a:fld>
            <a:endParaRPr lang="en-AU"/>
          </a:p>
        </p:txBody>
      </p:sp>
    </p:spTree>
    <p:extLst>
      <p:ext uri="{BB962C8B-B14F-4D97-AF65-F5344CB8AC3E}">
        <p14:creationId xmlns:p14="http://schemas.microsoft.com/office/powerpoint/2010/main" val="1598831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B5A1F-5E0E-A03D-7ED3-90FB9119F3B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287AFBD-C30B-385B-63B5-C1BBA9B9BE4A}"/>
              </a:ext>
            </a:extLst>
          </p:cNvPr>
          <p:cNvSpPr>
            <a:spLocks noGrp="1"/>
          </p:cNvSpPr>
          <p:nvPr>
            <p:ph type="dt" sz="half" idx="10"/>
          </p:nvPr>
        </p:nvSpPr>
        <p:spPr/>
        <p:txBody>
          <a:bodyPr/>
          <a:lstStyle/>
          <a:p>
            <a:fld id="{97D610FB-B064-4333-B156-5CC30EA3822A}" type="datetimeFigureOut">
              <a:rPr lang="en-AU" smtClean="0"/>
              <a:t>1/08/2024</a:t>
            </a:fld>
            <a:endParaRPr lang="en-AU"/>
          </a:p>
        </p:txBody>
      </p:sp>
      <p:sp>
        <p:nvSpPr>
          <p:cNvPr id="4" name="Footer Placeholder 3">
            <a:extLst>
              <a:ext uri="{FF2B5EF4-FFF2-40B4-BE49-F238E27FC236}">
                <a16:creationId xmlns:a16="http://schemas.microsoft.com/office/drawing/2014/main" id="{37776AAD-37C2-55C5-157D-22A732772E6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18702F7A-5410-F9AA-C4F0-C5E4C10922BF}"/>
              </a:ext>
            </a:extLst>
          </p:cNvPr>
          <p:cNvSpPr>
            <a:spLocks noGrp="1"/>
          </p:cNvSpPr>
          <p:nvPr>
            <p:ph type="sldNum" sz="quarter" idx="12"/>
          </p:nvPr>
        </p:nvSpPr>
        <p:spPr/>
        <p:txBody>
          <a:bodyPr/>
          <a:lstStyle/>
          <a:p>
            <a:fld id="{26C51E80-46A3-471E-98C2-48307AB15CF3}" type="slidenum">
              <a:rPr lang="en-AU" smtClean="0"/>
              <a:t>‹#›</a:t>
            </a:fld>
            <a:endParaRPr lang="en-AU"/>
          </a:p>
        </p:txBody>
      </p:sp>
    </p:spTree>
    <p:extLst>
      <p:ext uri="{BB962C8B-B14F-4D97-AF65-F5344CB8AC3E}">
        <p14:creationId xmlns:p14="http://schemas.microsoft.com/office/powerpoint/2010/main" val="169175305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5D5605-AAE7-F620-285A-B80ADF12AE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BE3C7C1-E4F8-7637-CA97-A7F24FCB1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4571C72-507F-C873-BA96-068945230B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D610FB-B064-4333-B156-5CC30EA3822A}" type="datetimeFigureOut">
              <a:rPr lang="en-AU" smtClean="0"/>
              <a:t>1/08/2024</a:t>
            </a:fld>
            <a:endParaRPr lang="en-AU"/>
          </a:p>
        </p:txBody>
      </p:sp>
      <p:sp>
        <p:nvSpPr>
          <p:cNvPr id="5" name="Footer Placeholder 4">
            <a:extLst>
              <a:ext uri="{FF2B5EF4-FFF2-40B4-BE49-F238E27FC236}">
                <a16:creationId xmlns:a16="http://schemas.microsoft.com/office/drawing/2014/main" id="{AAF793C5-4E5C-AE60-3135-18D13FC0E4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EB19FC4-3410-925F-B886-885B096DFA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6C51E80-46A3-471E-98C2-48307AB15CF3}" type="slidenum">
              <a:rPr lang="en-AU" smtClean="0"/>
              <a:t>‹#›</a:t>
            </a:fld>
            <a:endParaRPr lang="en-AU"/>
          </a:p>
        </p:txBody>
      </p:sp>
    </p:spTree>
    <p:extLst>
      <p:ext uri="{BB962C8B-B14F-4D97-AF65-F5344CB8AC3E}">
        <p14:creationId xmlns:p14="http://schemas.microsoft.com/office/powerpoint/2010/main" val="2619706742"/>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4E8048-C7AF-38A0-7DB2-9DF14ABC3F6B}"/>
              </a:ext>
            </a:extLst>
          </p:cNvPr>
          <p:cNvSpPr>
            <a:spLocks noGrp="1"/>
          </p:cNvSpPr>
          <p:nvPr>
            <p:ph type="title"/>
          </p:nvPr>
        </p:nvSpPr>
        <p:spPr/>
        <p:txBody>
          <a:bodyPr/>
          <a:lstStyle/>
          <a:p>
            <a:r>
              <a:rPr lang="zh-Hans" sz="48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多动。少坐。</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34C9CD1D-A753-3D32-F8A1-6F6E4D4FC8A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49355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D230E6-8182-177B-F6E2-EBE75749C93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515531C-6A84-C610-41B7-4FF534608C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8485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6888AC-2583-89F1-AC7D-2B693A0ECF9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A2E8B3D-C61F-5101-4B3C-9FD024D1274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877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20E8D24-4242-5C92-6314-DC0382B687E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C1EBC63-2962-06F0-5121-76848EE7EA4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6461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06F1599-E713-E88B-335A-9F468B7009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3F72A31-53E2-93E8-BAAB-FD636EEFE6F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53435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8B098D4-A132-8817-C109-1EFA2B19433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1956A8-2C31-7C99-B5EC-8214F3EF736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520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388B93-8C61-849A-19C1-9703FBCF910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67F3F3E-768B-6F91-B7A3-36C445921C0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986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C5A77D-3837-705D-3CAF-2143B36FAF35}"/>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请记住...</a:t>
            </a:r>
            <a:endParaRPr lang="zh-Hans" sz="4400"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B5497036-A5F8-34C8-73F6-706C2B30D99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160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5BA7C6-DC00-D2DA-90DF-66D20AE390AF}"/>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当地的计划和服务</a:t>
            </a:r>
            <a:endParaRPr lang="zh-Hans" sz="4400" b="1" i="0" u="none" strike="noStrike" dirty="0">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335E863A-1FB7-CD09-7AE0-73BB59302F8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251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B24A519-8B02-40DF-204D-01C21B2F75C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B5C4FA0-5763-2F27-8ACB-9C5581B6116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570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AA0089-8883-6CDE-8C66-FEBB775D720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4B10914-CC00-B299-187A-EE15338B4A1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90988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28A5CA7-B219-D896-F76E-0FAF28EA4F39}"/>
              </a:ext>
            </a:extLst>
          </p:cNvPr>
          <p:cNvSpPr>
            <a:spLocks noGrp="1"/>
          </p:cNvSpPr>
          <p:nvPr>
            <p:ph type="title"/>
          </p:nvPr>
        </p:nvSpPr>
        <p:spPr/>
        <p:txBody>
          <a:bodyPr/>
          <a:lstStyle/>
          <a:p>
            <a:pPr rtl="0"/>
            <a:r>
              <a:rPr lang="zh-Hans" sz="4400" b="1" i="0" u="none" strike="noStrike">
                <a:highlight>
                  <a:srgbClr val="000000">
                    <a:alpha val="0"/>
                  </a:srgbClr>
                </a:highlight>
                <a:latin typeface="Noto Sans CJK SC Regular" panose="020B0500000000000000" pitchFamily="34" charset="-128"/>
                <a:ea typeface="Noto Sans CJK SC Regular" panose="020B0500000000000000" pitchFamily="34" charset="-128"/>
              </a:rPr>
              <a:t>我的身体。我的健康。</a:t>
            </a:r>
            <a:br>
              <a:rPr lang="zh-Hans" sz="4400" b="0" i="0" u="none" strike="noStrike">
                <a:highlight>
                  <a:srgbClr val="000000">
                    <a:alpha val="0"/>
                  </a:srgbClr>
                </a:highlight>
                <a:latin typeface="Noto Sans CJK SC Regular" panose="020B0500000000000000" pitchFamily="34" charset="-128"/>
                <a:ea typeface="Noto Sans CJK SC Regular" panose="020B0500000000000000" pitchFamily="34" charset="-128"/>
              </a:rPr>
            </a:br>
            <a:r>
              <a:rPr lang="zh-Hans" sz="4000" b="0" i="0" u="none" strike="noStrike">
                <a:highlight>
                  <a:srgbClr val="000000">
                    <a:alpha val="0"/>
                  </a:srgbClr>
                </a:highlight>
                <a:latin typeface="Noto Sans CJK SC Regular" panose="020B0500000000000000" pitchFamily="34" charset="-128"/>
                <a:ea typeface="Noto Sans CJK SC Regular" panose="020B0500000000000000" pitchFamily="34" charset="-128"/>
              </a:rPr>
              <a:t>健康教育工具包</a:t>
            </a:r>
            <a:endParaRPr lang="en-AU" dirty="0">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E5AF61AC-0C13-7A92-6D95-8ABC3A30A88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6234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84E6A6-14C5-40A3-F7E6-6B1CEFF2AEE6}"/>
              </a:ext>
            </a:extLst>
          </p:cNvPr>
          <p:cNvSpPr>
            <a:spLocks noGrp="1"/>
          </p:cNvSpPr>
          <p:nvPr>
            <p:ph type="title"/>
          </p:nvPr>
        </p:nvSpPr>
        <p:spPr/>
        <p:txBody>
          <a:bodyPr/>
          <a:lstStyle/>
          <a:p>
            <a:pPr algn="ctr" rtl="0"/>
            <a:r>
              <a:rPr lang="zh-Hans" sz="4400" b="1" i="0" u="none" strike="noStrike">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rPr>
              <a:t>谈一谈...</a:t>
            </a:r>
            <a:endParaRPr lang="zh-Hans" sz="4400" b="1" i="0" u="none" strike="noStrike" dirty="0">
              <a:solidFill>
                <a:srgbClr val="000000"/>
              </a:solidFill>
              <a:highlight>
                <a:srgbClr val="000000">
                  <a:alpha val="0"/>
                </a:srgbClr>
              </a:highlight>
              <a:latin typeface="Noto Sans CJK SC Regular" panose="020B0500000000000000" pitchFamily="34" charset="-128"/>
              <a:ea typeface="Noto Sans CJK SC Regular" panose="020B0500000000000000" pitchFamily="34" charset="-128"/>
            </a:endParaRPr>
          </a:p>
        </p:txBody>
      </p:sp>
      <p:pic>
        <p:nvPicPr>
          <p:cNvPr id="3" name="Picture 2">
            <a:extLst>
              <a:ext uri="{FF2B5EF4-FFF2-40B4-BE49-F238E27FC236}">
                <a16:creationId xmlns:a16="http://schemas.microsoft.com/office/drawing/2014/main" id="{8CF41C71-2859-1175-A502-9A1007014F5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0585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E497EC-E9F3-3933-476D-337A780DDD8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8358C2B-524B-CFED-D1D3-40A6C5EFD0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5912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0BA46F-7B4B-397E-0D31-39733D6E687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2F6E100-EDC9-22DB-CAEE-ECD59B260CC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4925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E7AC36-52B0-469F-3D9C-0D80376B161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92F2F4C-B113-5095-EDDB-95DDA3FD5E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125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8223ED9-2872-FE69-239C-7FE4224B9B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F34BB6C-0E97-6415-2D92-CF816426181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071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307B31-C47C-97B5-43FE-252643846DB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A1869F5-BB05-F5E7-8AF2-E26AB0593A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81318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TotalTime>
  <Words>2158</Words>
  <Application>Microsoft Office PowerPoint</Application>
  <PresentationFormat>Widescreen</PresentationFormat>
  <Paragraphs>151</Paragraphs>
  <Slides>18</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SimSun</vt:lpstr>
      <vt:lpstr>SimSun</vt:lpstr>
      <vt:lpstr>Aptos</vt:lpstr>
      <vt:lpstr>Aptos Display</vt:lpstr>
      <vt:lpstr>Arial</vt:lpstr>
      <vt:lpstr>Noto Sans CJK SC Regular</vt:lpstr>
      <vt:lpstr>Office Theme</vt:lpstr>
      <vt:lpstr>多动。少坐。</vt:lpstr>
      <vt:lpstr>PowerPoint Presentation</vt:lpstr>
      <vt:lpstr>我的身体。我的健康。 健康教育工具包</vt:lpstr>
      <vt:lpstr>谈一谈...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请记住...</vt:lpstr>
      <vt:lpstr>当地的计划和服务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2024-08-01T03:02:34Z</dcterms:created>
  <dcterms:modified xsi:type="dcterms:W3CDTF">2024-08-01T03:06:11Z</dcterms:modified>
</cp:coreProperties>
</file>