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86" autoAdjust="0"/>
  </p:normalViewPr>
  <p:slideViewPr>
    <p:cSldViewPr snapToGrid="0">
      <p:cViewPr varScale="1">
        <p:scale>
          <a:sx n="118" d="100"/>
          <a:sy n="118" d="100"/>
        </p:scale>
        <p:origin x="1896" y="114"/>
      </p:cViewPr>
      <p:guideLst/>
    </p:cSldViewPr>
  </p:slideViewPr>
  <p:notesTextViewPr>
    <p:cViewPr>
      <p:scale>
        <a:sx n="120" d="100"/>
        <a:sy n="120" d="100"/>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17A283B-2168-46BA-83F2-B5B48C92B32E}" type="datetimeFigureOut">
              <a:rPr lang="en-AU" smtClean="0"/>
              <a:t>17/09/2024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CE41817-E897-4C91-A17B-3913B6F09ECB}" type="slidenum">
              <a:rPr lang="en-AU" smtClean="0"/>
              <a:t>‹#›</a:t>
            </a:fld>
            <a:endParaRPr lang="en-AU"/>
          </a:p>
        </p:txBody>
      </p:sp>
    </p:spTree>
    <p:extLst>
      <p:ext uri="{BB962C8B-B14F-4D97-AF65-F5344CB8AC3E}">
        <p14:creationId xmlns:p14="http://schemas.microsoft.com/office/powerpoint/2010/main" val="170887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IR" sz="1200" b="1" i="0" u="none" strike="noStrike" dirty="0">
                <a:highlight>
                  <a:srgbClr val="000000">
                    <a:alpha val="0"/>
                  </a:srgbClr>
                </a:highlight>
                <a:latin typeface="Calibri"/>
              </a:rPr>
              <a:t>امروز درباره راه‌های بهبود سلامتمان از طریق فعالیت بدنی صحبت خواهیم کرد. ما درباره این موارد صحبت می‌کنیم: </a:t>
            </a:r>
          </a:p>
          <a:p>
            <a:pPr marL="120032" indent="-120032" algn="r" defTabSz="932026" rtl="1">
              <a:buFont typeface="Arial" panose="020B0604020202020204" pitchFamily="34" charset="0"/>
              <a:buChar char="•"/>
              <a:defRPr/>
            </a:pPr>
            <a:r>
              <a:rPr lang="fa-IR" sz="1200" b="0" i="0" u="none" strike="noStrike" dirty="0">
                <a:highlight>
                  <a:srgbClr val="000000">
                    <a:alpha val="0"/>
                  </a:srgbClr>
                </a:highlight>
                <a:latin typeface="Calibri"/>
              </a:rPr>
              <a:t>فعالیت بدنی به چه معناست</a:t>
            </a:r>
          </a:p>
          <a:p>
            <a:pPr marL="120032" indent="-120032" algn="r" defTabSz="932026" rtl="1">
              <a:buFont typeface="Arial" panose="020B0604020202020204" pitchFamily="34" charset="0"/>
              <a:buChar char="•"/>
              <a:defRPr/>
            </a:pPr>
            <a:r>
              <a:rPr lang="fa-IR" sz="1200" b="0" i="0" u="none" strike="noStrike" dirty="0">
                <a:highlight>
                  <a:srgbClr val="000000">
                    <a:alpha val="0"/>
                  </a:srgbClr>
                </a:highlight>
                <a:latin typeface="Calibri"/>
              </a:rPr>
              <a:t>چرا فعالیت بدنی مهم است </a:t>
            </a:r>
          </a:p>
          <a:p>
            <a:pPr marL="120032" indent="-120032" algn="r" defTabSz="932026" rtl="1">
              <a:buFont typeface="Arial" panose="020B0604020202020204" pitchFamily="34" charset="0"/>
              <a:buChar char="•"/>
              <a:defRPr/>
            </a:pPr>
            <a:r>
              <a:rPr lang="fa-IR" sz="1200" b="0" i="0" u="none" strike="noStrike" dirty="0">
                <a:highlight>
                  <a:srgbClr val="000000">
                    <a:alpha val="0"/>
                  </a:srgbClr>
                </a:highlight>
                <a:latin typeface="Calibri"/>
              </a:rPr>
              <a:t>چقدر فعالیت بدنی باید داشته باشیم</a:t>
            </a:r>
          </a:p>
          <a:p>
            <a:pPr marL="120032" indent="-120032" algn="r" defTabSz="932026" rtl="1">
              <a:buFont typeface="Arial" panose="020B0604020202020204" pitchFamily="34" charset="0"/>
              <a:buChar char="•"/>
              <a:defRPr/>
            </a:pPr>
            <a:r>
              <a:rPr lang="fa-IR" sz="1200" b="0" i="0" u="none" strike="noStrike" dirty="0">
                <a:highlight>
                  <a:srgbClr val="000000">
                    <a:alpha val="0"/>
                  </a:srgbClr>
                </a:highlight>
                <a:latin typeface="Calibri"/>
              </a:rPr>
              <a:t>چگونه می‌توانیم فعالیت بدنی خود را افزایش دهیم. </a:t>
            </a:r>
          </a:p>
          <a:p>
            <a:pPr marL="120032" indent="-120032" algn="r" defTabSz="932026">
              <a:buFont typeface="Arial" panose="020B0604020202020204" pitchFamily="34" charset="0"/>
              <a:buChar char="•"/>
              <a:defRPr/>
            </a:pPr>
            <a:endParaRPr lang="en-AU" b="0" dirty="0"/>
          </a:p>
          <a:p>
            <a:pPr algn="r" rtl="1"/>
            <a:r>
              <a:rPr lang="fa-IR" sz="1200" b="1" i="0" u="none" strike="noStrike" dirty="0">
                <a:highlight>
                  <a:srgbClr val="000000">
                    <a:alpha val="0"/>
                  </a:srgbClr>
                </a:highlight>
                <a:latin typeface="Calibri"/>
              </a:rPr>
              <a:t>چرا امروز درباره این موضوع صحبت می‌کنیم؟</a:t>
            </a:r>
          </a:p>
          <a:p>
            <a:pPr marL="120032" indent="-120032" algn="r" defTabSz="640171" rtl="1">
              <a:buFont typeface="Arial" panose="020B0604020202020204" pitchFamily="34" charset="0"/>
              <a:buChar char="•"/>
              <a:defRPr/>
            </a:pPr>
            <a:r>
              <a:rPr lang="fa-IR" sz="1200" b="0" i="0" u="none" strike="noStrike" dirty="0">
                <a:highlight>
                  <a:srgbClr val="000000">
                    <a:alpha val="0"/>
                  </a:srgbClr>
                </a:highlight>
                <a:latin typeface="Calibri"/>
              </a:rPr>
              <a:t>اکثر مردم استرالیا ورزش یا فعالیت بدنی کافی ندارند و زمان‌های طولانی را صرف نشستن می کنند.</a:t>
            </a:r>
          </a:p>
          <a:p>
            <a:pPr marL="120032" indent="-120032" algn="r" rtl="1">
              <a:buFont typeface="Arial" panose="020B0604020202020204" pitchFamily="34" charset="0"/>
              <a:buChar char="•"/>
            </a:pPr>
            <a:r>
              <a:rPr lang="fa-IR" sz="1200" b="0" i="0" u="none" strike="noStrike" dirty="0">
                <a:highlight>
                  <a:srgbClr val="000000">
                    <a:alpha val="0"/>
                  </a:srgbClr>
                </a:highlight>
                <a:latin typeface="Calibri"/>
              </a:rPr>
              <a:t>فعالیت بدنی منظم می‌تواند زندگی شما را بهبود بخشد که این شامل سلامت جسمی و احساسی شماست. </a:t>
            </a:r>
          </a:p>
          <a:p>
            <a:pPr marL="120032" indent="-120032" algn="r" rtl="1">
              <a:buFont typeface="Arial" panose="020B0604020202020204" pitchFamily="34" charset="0"/>
              <a:buChar char="•"/>
            </a:pPr>
            <a:r>
              <a:rPr lang="fa-IR" sz="1200" b="0" i="0" u="none" strike="noStrike" dirty="0">
                <a:highlight>
                  <a:srgbClr val="000000">
                    <a:alpha val="0"/>
                  </a:srgbClr>
                </a:highlight>
                <a:latin typeface="Calibri"/>
              </a:rPr>
              <a:t>زنان نسبت به مردان فعالیت بدنی کمتری انجام می‌دهند. </a:t>
            </a:r>
          </a:p>
          <a:p>
            <a:pPr marL="120032" indent="-120032" algn="r" rtl="1">
              <a:buFont typeface="Arial" panose="020B0604020202020204" pitchFamily="34" charset="0"/>
              <a:buChar char="•"/>
            </a:pPr>
            <a:r>
              <a:rPr lang="fa-IR" sz="1200" b="0" i="0" u="none" strike="noStrike" dirty="0">
                <a:highlight>
                  <a:srgbClr val="000000">
                    <a:alpha val="0"/>
                  </a:srgbClr>
                </a:highlight>
                <a:latin typeface="Calibri"/>
              </a:rPr>
              <a:t>حتی تغییرات کوچک نیز می‌تواند تفاوت ایجاد کند.  </a:t>
            </a:r>
          </a:p>
          <a:p>
            <a:pPr algn="r"/>
            <a:endParaRPr lang="en-AU" dirty="0"/>
          </a:p>
          <a:p>
            <a:pPr algn="r" rtl="1"/>
            <a:r>
              <a:rPr lang="fa-IR" sz="1200" b="1" i="0" u="none" strike="noStrike" dirty="0">
                <a:highlight>
                  <a:srgbClr val="000000">
                    <a:alpha val="0"/>
                  </a:srgbClr>
                </a:highlight>
                <a:latin typeface="Calibri"/>
              </a:rPr>
              <a:t>یادداشت‌های برگزارکننده</a:t>
            </a:r>
          </a:p>
          <a:p>
            <a:pPr algn="r" defTabSz="640171" rtl="1">
              <a:defRPr/>
            </a:pPr>
            <a:r>
              <a:rPr lang="fa-IR" sz="1200" b="0" i="0" u="none" strike="noStrike" dirty="0">
                <a:highlight>
                  <a:srgbClr val="000000">
                    <a:alpha val="0"/>
                  </a:srgbClr>
                </a:highlight>
                <a:latin typeface="Calibri"/>
              </a:rPr>
              <a:t>این جلسه بر روی فواید فعالیت بدنی برای سلامت تمرکز خواهد داشت. در این جلسه درباره دستورالعمل‌های توصیه ‌شده برای فعالیت بدنی و استراتژی‌های گنجاندن فعالیت بدنی بیشتر در هر روز گفتگو می‌شود و زنان را ترغیب می‌کند تا فعالیت‌هایی که از آن لذت می‌برند را بیابند.  </a:t>
            </a:r>
          </a:p>
          <a:p>
            <a:pPr algn="r" defTabSz="640171">
              <a:defRPr/>
            </a:pPr>
            <a:endParaRPr lang="en-AU" b="0" dirty="0"/>
          </a:p>
          <a:p>
            <a:pPr algn="r" defTabSz="640171">
              <a:defRPr/>
            </a:pPr>
            <a:endParaRPr lang="en-AU" b="0" dirty="0"/>
          </a:p>
          <a:p>
            <a:pPr algn="r" defTabSz="640171">
              <a:defRPr/>
            </a:pPr>
            <a:endParaRPr lang="en-AU" b="0"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1</a:t>
            </a:fld>
            <a:endParaRPr lang="en-AU"/>
          </a:p>
        </p:txBody>
      </p:sp>
    </p:spTree>
    <p:extLst>
      <p:ext uri="{BB962C8B-B14F-4D97-AF65-F5344CB8AC3E}">
        <p14:creationId xmlns:p14="http://schemas.microsoft.com/office/powerpoint/2010/main" val="365893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IR" sz="1200" b="1" i="0" u="none" strike="noStrike" dirty="0">
                <a:highlight>
                  <a:srgbClr val="000000">
                    <a:alpha val="0"/>
                  </a:srgbClr>
                </a:highlight>
                <a:latin typeface="Calibri"/>
              </a:rPr>
              <a:t>چگونه می‌توانم بیشتردر خانه حرکت کنم؟</a:t>
            </a:r>
            <a:endParaRPr lang="en-AU" sz="1200" dirty="0"/>
          </a:p>
          <a:p>
            <a:pPr algn="r" rtl="1"/>
            <a:r>
              <a:rPr lang="fa-IR" sz="1200" b="0" i="0" u="none" strike="noStrike" dirty="0">
                <a:highlight>
                  <a:srgbClr val="000000">
                    <a:alpha val="0"/>
                  </a:srgbClr>
                </a:highlight>
                <a:latin typeface="Calibri"/>
              </a:rPr>
              <a:t>راه‌های زیادی برای حرکت بیشتر در خانه وجود دارد:</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با فرزندانتان فعال باشید - زمانی که با خانواده هستید را تبدیل به فرصتی برای حرکت بیشتر، بازی بیشتر و تفریح کنید.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در حیاط کار کنید.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چمن حیاط را بزنید.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زمین را جارو کنید.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پنجره‌ها را بشویید.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اتومبیل خود را بشویید.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سگ را برای قدم زدن بیرون ببرید.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برای عوض کردن کانال تلویزیون از جای خود بلند شوید.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پیاده بروید یا دورتر از مغازه‌ها پارک کنید که مجبور به پیاده روی شوید.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11</a:t>
            </a:fld>
            <a:endParaRPr lang="en-AU"/>
          </a:p>
        </p:txBody>
      </p:sp>
    </p:spTree>
    <p:extLst>
      <p:ext uri="{BB962C8B-B14F-4D97-AF65-F5344CB8AC3E}">
        <p14:creationId xmlns:p14="http://schemas.microsoft.com/office/powerpoint/2010/main" val="127663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IR" sz="1200" b="1" i="0" u="none" strike="noStrike" dirty="0">
                <a:highlight>
                  <a:srgbClr val="000000">
                    <a:alpha val="0"/>
                  </a:srgbClr>
                </a:highlight>
                <a:latin typeface="Calibri"/>
              </a:rPr>
              <a:t>چگونه می‌توانم در محل کار بیشتر حرکت کنم؟</a:t>
            </a:r>
            <a:endParaRPr lang="en-AU" sz="1200" dirty="0"/>
          </a:p>
          <a:p>
            <a:pPr algn="r" defTabSz="932026" rtl="1">
              <a:defRPr/>
            </a:pPr>
            <a:r>
              <a:rPr lang="fa-IR" sz="1200" b="0" i="0" u="none" strike="noStrike" dirty="0">
                <a:highlight>
                  <a:srgbClr val="000000">
                    <a:alpha val="0"/>
                  </a:srgbClr>
                </a:highlight>
                <a:latin typeface="Calibri"/>
              </a:rPr>
              <a:t>راه های زیادی وجود دارد که می‌توانید هر روز بیشتر در محل کار حرکت کنید:</a:t>
            </a:r>
          </a:p>
          <a:p>
            <a:pPr marL="176400" indent="-176400" algn="r" rtl="1">
              <a:buFont typeface="Arial" panose="020B0604020202020204" pitchFamily="34" charset="0"/>
              <a:buChar char="•"/>
            </a:pPr>
            <a:r>
              <a:rPr lang="fa-IR" sz="1200" b="0" i="0" u="none" strike="noStrike" dirty="0">
                <a:highlight>
                  <a:srgbClr val="000000">
                    <a:alpha val="0"/>
                  </a:srgbClr>
                </a:highlight>
                <a:latin typeface="Calibri"/>
              </a:rPr>
              <a:t>پیاده روی، دوچرخه سواری یا استفاده از وسایل حمل و نقل عمومی برای رسیدن به محل کار به جای رانندگی </a:t>
            </a:r>
          </a:p>
          <a:p>
            <a:pPr marL="176400" indent="-176400" algn="r" rtl="1">
              <a:buFont typeface="Arial" panose="020B0604020202020204" pitchFamily="34" charset="0"/>
              <a:buChar char="•"/>
            </a:pPr>
            <a:r>
              <a:rPr lang="fa-IR" sz="1200" b="0" i="0" u="none" strike="noStrike" dirty="0">
                <a:highlight>
                  <a:srgbClr val="000000">
                    <a:alpha val="0"/>
                  </a:srgbClr>
                </a:highlight>
                <a:latin typeface="Calibri"/>
              </a:rPr>
              <a:t>به جای آسانسور از پله‌ها بروید. </a:t>
            </a:r>
          </a:p>
          <a:p>
            <a:pPr marL="176400" indent="-176400" algn="r" rtl="1">
              <a:buFont typeface="Arial" panose="020B0604020202020204" pitchFamily="34" charset="0"/>
              <a:buChar char="•"/>
            </a:pPr>
            <a:r>
              <a:rPr lang="fa-IR" sz="1200" b="0" i="0" u="none" strike="noStrike" dirty="0">
                <a:highlight>
                  <a:srgbClr val="000000">
                    <a:alpha val="0"/>
                  </a:srgbClr>
                </a:highlight>
                <a:latin typeface="Calibri"/>
              </a:rPr>
              <a:t>یک یا دو ایستگاه زودتر از اتوبوس یا تراموا پیاده شوید یا دورتر از محل کار خود پارک کنید. </a:t>
            </a:r>
          </a:p>
          <a:p>
            <a:pPr marL="176400" indent="-176400" algn="r" rtl="1">
              <a:buFont typeface="Arial" panose="020B0604020202020204" pitchFamily="34" charset="0"/>
              <a:buChar char="•"/>
            </a:pPr>
            <a:r>
              <a:rPr lang="fa-IR" sz="1200" b="0" i="0" u="none" strike="noStrike" dirty="0">
                <a:highlight>
                  <a:srgbClr val="000000">
                    <a:alpha val="0"/>
                  </a:srgbClr>
                </a:highlight>
                <a:latin typeface="Calibri"/>
              </a:rPr>
              <a:t>پیشنهاد دهید که به جای جلسات نشسته، جلسات هنگام پیاده‌روی برگزار شوند.</a:t>
            </a:r>
          </a:p>
          <a:p>
            <a:pPr marL="176400" indent="-176400" algn="r" rtl="1">
              <a:buFont typeface="Arial" panose="020B0604020202020204" pitchFamily="34" charset="0"/>
              <a:buChar char="•"/>
            </a:pPr>
            <a:r>
              <a:rPr lang="fa-IR" sz="1200" b="0" i="0" u="none" strike="noStrike" dirty="0">
                <a:highlight>
                  <a:srgbClr val="000000">
                    <a:alpha val="0"/>
                  </a:srgbClr>
                </a:highlight>
                <a:latin typeface="Calibri"/>
              </a:rPr>
              <a:t>هنگام صحبت کردن با تلفن در اطراف قدم بزنید.</a:t>
            </a:r>
          </a:p>
          <a:p>
            <a:pPr marL="176400" indent="-176400" algn="r" rtl="1">
              <a:buFont typeface="Arial" panose="020B0604020202020204" pitchFamily="34" charset="0"/>
              <a:buChar char="•"/>
            </a:pPr>
            <a:r>
              <a:rPr lang="fa-IR" sz="1200" b="0" i="0" u="none" strike="noStrike" dirty="0">
                <a:highlight>
                  <a:srgbClr val="000000">
                    <a:alpha val="0"/>
                  </a:srgbClr>
                </a:highlight>
                <a:latin typeface="Calibri"/>
              </a:rPr>
              <a:t>در صورت امکان به جای ارسال ایمیل یا تلفن زدن، برای رساندن پیام پیاده بروید.</a:t>
            </a:r>
          </a:p>
          <a:p>
            <a:pPr marL="176400" indent="-176400" algn="r" rtl="1">
              <a:buFont typeface="Arial" panose="020B0604020202020204" pitchFamily="34" charset="0"/>
              <a:buChar char="•"/>
            </a:pPr>
            <a:r>
              <a:rPr lang="fa-IR" sz="1200" b="0" i="0" u="none" strike="noStrike" dirty="0">
                <a:highlight>
                  <a:srgbClr val="000000">
                    <a:alpha val="0"/>
                  </a:srgbClr>
                </a:highlight>
                <a:latin typeface="Calibri"/>
              </a:rPr>
              <a:t>هنگام ناهار از پیاده روی در فضای بیرون لذت ببرید. </a:t>
            </a:r>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12</a:t>
            </a:fld>
            <a:endParaRPr lang="en-AU"/>
          </a:p>
        </p:txBody>
      </p:sp>
    </p:spTree>
    <p:extLst>
      <p:ext uri="{BB962C8B-B14F-4D97-AF65-F5344CB8AC3E}">
        <p14:creationId xmlns:p14="http://schemas.microsoft.com/office/powerpoint/2010/main" val="380589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IR" sz="1200" b="1" i="0" u="none" strike="noStrike" dirty="0">
                <a:highlight>
                  <a:srgbClr val="000000">
                    <a:alpha val="0"/>
                  </a:srgbClr>
                </a:highlight>
                <a:latin typeface="Calibri"/>
              </a:rPr>
              <a:t>چگونه می‌توانم کارهای بیشتری انجام دهم؟</a:t>
            </a:r>
          </a:p>
          <a:p>
            <a:pPr algn="r" defTabSz="932026" rtl="1">
              <a:defRPr/>
            </a:pPr>
            <a:r>
              <a:rPr lang="fa-IR" sz="1200" b="0" i="0" u="none" strike="noStrike" dirty="0">
                <a:highlight>
                  <a:srgbClr val="000000">
                    <a:alpha val="0"/>
                  </a:srgbClr>
                </a:highlight>
                <a:latin typeface="Calibri"/>
              </a:rPr>
              <a:t>با ورزش و بازی‌های ورزشی می‌توانید بیشتر حرکت کنید.</a:t>
            </a:r>
          </a:p>
          <a:p>
            <a:pPr algn="r" defTabSz="932026" rtl="1">
              <a:defRPr/>
            </a:pPr>
            <a:r>
              <a:rPr lang="fa-IR" sz="1200" b="0" i="0" u="none" strike="noStrike" dirty="0">
                <a:highlight>
                  <a:srgbClr val="000000">
                    <a:alpha val="0"/>
                  </a:srgbClr>
                </a:highlight>
                <a:latin typeface="Calibri"/>
              </a:rPr>
              <a:t>در استرالیا بازی‌های ورزشی و فعالیت‌های بسیار متنوعی وجود دارد که می‌توانید انتخاب کنید، مانند شنا، رقص، بدمینتون، یوگا، هنرهای رزمی، عضویت در باشگاه، عضویت در باشگاه پیاده‌روی، یا انجام ورزش‌های گروهی مانند والیبال، بسکتبال، کریکت و فوتبال. </a:t>
            </a:r>
          </a:p>
          <a:p>
            <a:pPr algn="r" defTabSz="932026">
              <a:defRPr/>
            </a:pPr>
            <a:endParaRPr lang="en-AU" sz="1200" dirty="0"/>
          </a:p>
          <a:p>
            <a:pPr algn="r" defTabSz="932026" rtl="1">
              <a:defRPr/>
            </a:pPr>
            <a:r>
              <a:rPr lang="fa-IR" sz="1200" b="0" i="0" u="none" strike="noStrike" dirty="0">
                <a:highlight>
                  <a:srgbClr val="000000">
                    <a:alpha val="0"/>
                  </a:srgbClr>
                </a:highlight>
                <a:latin typeface="Calibri"/>
              </a:rPr>
              <a:t>فعالیت‌های مختلف را امتحان کنید، کارهایی که از انجام آن لذت می‌برید را پیدا کنید و از یک دوست بخواهید که به شما ملحق شود.</a:t>
            </a:r>
            <a:endParaRPr lang="en-AU" sz="1200" b="1" dirty="0"/>
          </a:p>
          <a:p>
            <a:pPr algn="r" defTabSz="932026">
              <a:defRPr/>
            </a:pPr>
            <a:endParaRPr lang="en-AU"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13</a:t>
            </a:fld>
            <a:endParaRPr lang="en-AU"/>
          </a:p>
        </p:txBody>
      </p:sp>
    </p:spTree>
    <p:extLst>
      <p:ext uri="{BB962C8B-B14F-4D97-AF65-F5344CB8AC3E}">
        <p14:creationId xmlns:p14="http://schemas.microsoft.com/office/powerpoint/2010/main" val="199937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Calibri"/>
              </a:rPr>
              <a:t>اگر در حال حاضر هیچ گونه فعالیت بدنی انجام نمی‌دهید، مهم نیست که چند ساله هستید، </a:t>
            </a:r>
            <a:r>
              <a:rPr lang="fa-IR" sz="1200" b="1" i="0" u="none" strike="noStrike" dirty="0">
                <a:highlight>
                  <a:srgbClr val="000000">
                    <a:alpha val="0"/>
                  </a:srgbClr>
                </a:highlight>
                <a:latin typeface="Calibri"/>
              </a:rPr>
              <a:t>شروع کردن آن آسان است</a:t>
            </a:r>
            <a:r>
              <a:rPr lang="fa-IR" sz="1200" b="0" i="0" u="none" strike="noStrike" dirty="0">
                <a:highlight>
                  <a:srgbClr val="000000">
                    <a:alpha val="0"/>
                  </a:srgbClr>
                </a:highlight>
                <a:latin typeface="Calibri"/>
              </a:rPr>
              <a:t>.</a:t>
            </a:r>
          </a:p>
          <a:p>
            <a:pPr algn="r" rtl="1"/>
            <a:r>
              <a:rPr lang="fa-IR" sz="1200" b="0" i="0" u="none" strike="noStrike" dirty="0">
                <a:highlight>
                  <a:srgbClr val="000000">
                    <a:alpha val="0"/>
                  </a:srgbClr>
                </a:highlight>
                <a:latin typeface="Calibri"/>
              </a:rPr>
              <a:t>می‌توانید </a:t>
            </a:r>
            <a:r>
              <a:rPr lang="fa-IR" sz="1200" b="1" i="0" u="none" strike="noStrike" dirty="0">
                <a:highlight>
                  <a:srgbClr val="000000">
                    <a:alpha val="0"/>
                  </a:srgbClr>
                </a:highlight>
                <a:latin typeface="Calibri"/>
              </a:rPr>
              <a:t>به آرامی شروع کنید</a:t>
            </a:r>
            <a:r>
              <a:rPr lang="fa-IR" sz="1200" b="0" i="0" u="none" strike="noStrike" dirty="0">
                <a:highlight>
                  <a:srgbClr val="000000">
                    <a:alpha val="0"/>
                  </a:srgbClr>
                </a:highlight>
                <a:latin typeface="Calibri"/>
              </a:rPr>
              <a:t> و هر هفته میزان فعالیت بدنی خود را افزایش دهید. </a:t>
            </a:r>
          </a:p>
          <a:p>
            <a:pPr algn="r"/>
            <a:endParaRPr lang="en-AU" sz="1200" dirty="0"/>
          </a:p>
          <a:p>
            <a:pPr algn="r" rtl="1"/>
            <a:r>
              <a:rPr lang="fa-IR" sz="1200" b="0" i="0" u="none" strike="noStrike" dirty="0">
                <a:highlight>
                  <a:srgbClr val="000000">
                    <a:alpha val="0"/>
                  </a:srgbClr>
                </a:highlight>
                <a:latin typeface="Calibri"/>
              </a:rPr>
              <a:t>هرچه بیشتر حرکت کنید سالم تر خواهید بود. </a:t>
            </a:r>
          </a:p>
          <a:p>
            <a:pPr algn="r" rtl="1"/>
            <a:r>
              <a:rPr lang="fa-IR" sz="1200" b="0" i="0" u="none" strike="noStrike" dirty="0">
                <a:highlight>
                  <a:srgbClr val="000000">
                    <a:alpha val="0"/>
                  </a:srgbClr>
                </a:highlight>
                <a:latin typeface="Calibri"/>
              </a:rPr>
              <a:t>اگر ۶۵ سال یا بیشتر دارید، تحرک اهمیت ویژه‌ای دارد. </a:t>
            </a:r>
            <a:endParaRPr lang="en-AU" sz="1200" b="1" dirty="0"/>
          </a:p>
          <a:p>
            <a:pPr algn="r"/>
            <a:endParaRPr lang="en-AU" sz="1200" dirty="0"/>
          </a:p>
          <a:p>
            <a:pPr algn="r" rtl="1"/>
            <a:r>
              <a:rPr lang="fa-IR" sz="1200" b="0" i="0" u="none" strike="noStrike" dirty="0">
                <a:highlight>
                  <a:srgbClr val="000000">
                    <a:alpha val="0"/>
                  </a:srgbClr>
                </a:highlight>
                <a:latin typeface="Calibri"/>
              </a:rPr>
              <a:t>اگر فعالیت بدنی را تازه شروع کرده‌اید، مشکل سلامتی دارید یا نمی‌دانید آیا فعالیت بیشتر برای شما بی‌خطر است یا خیر، ابتدا با پزشک یا پرستارتان درباره بهترین فعالیت‌های مناسب برای شما صحبت کنید.</a:t>
            </a:r>
          </a:p>
          <a:p>
            <a:pPr algn="r" defTabSz="932026">
              <a:defRPr/>
            </a:pPr>
            <a:endParaRPr lang="en-AU" sz="1100" b="1"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14</a:t>
            </a:fld>
            <a:endParaRPr lang="en-AU"/>
          </a:p>
        </p:txBody>
      </p:sp>
    </p:spTree>
    <p:extLst>
      <p:ext uri="{BB962C8B-B14F-4D97-AF65-F5344CB8AC3E}">
        <p14:creationId xmlns:p14="http://schemas.microsoft.com/office/powerpoint/2010/main" val="6987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بحث گروهی</a:t>
            </a:r>
          </a:p>
          <a:p>
            <a:pPr algn="r"/>
            <a:endParaRPr lang="en-AU" sz="1200" dirty="0"/>
          </a:p>
          <a:p>
            <a:pPr algn="r" defTabSz="932026" rtl="1">
              <a:defRPr/>
            </a:pPr>
            <a:r>
              <a:rPr lang="fa-IR" sz="1200" b="0" i="0" u="none" strike="noStrike" dirty="0">
                <a:highlight>
                  <a:srgbClr val="000000">
                    <a:alpha val="0"/>
                  </a:srgbClr>
                </a:highlight>
                <a:latin typeface="Calibri"/>
              </a:rPr>
              <a:t>یادداشت برای برگزار کننده: جلسه را با بحث در مورد اینکه شرکت‌کنندگان چگونه می‌‌توانند فعالیت بدنی بیشتری را در روز خود بگنجانند تمام کنید.</a:t>
            </a:r>
          </a:p>
          <a:p>
            <a:pPr algn="r"/>
            <a:endParaRPr lang="en-AU" sz="1100" i="0" dirty="0"/>
          </a:p>
        </p:txBody>
      </p:sp>
      <p:sp>
        <p:nvSpPr>
          <p:cNvPr id="4" name="Slide Number Placeholder 3"/>
          <p:cNvSpPr>
            <a:spLocks noGrp="1"/>
          </p:cNvSpPr>
          <p:nvPr>
            <p:ph type="sldNum" sz="quarter" idx="5"/>
          </p:nvPr>
        </p:nvSpPr>
        <p:spPr/>
        <p:txBody>
          <a:bodyPr/>
          <a:lstStyle/>
          <a:p>
            <a:fld id="{6CE41817-E897-4C91-A17B-3913B6F09ECB}" type="slidenum">
              <a:rPr lang="en-AU" smtClean="0"/>
              <a:t>15</a:t>
            </a:fld>
            <a:endParaRPr lang="en-AU"/>
          </a:p>
        </p:txBody>
      </p:sp>
    </p:spTree>
    <p:extLst>
      <p:ext uri="{BB962C8B-B14F-4D97-AF65-F5344CB8AC3E}">
        <p14:creationId xmlns:p14="http://schemas.microsoft.com/office/powerpoint/2010/main" val="246068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IR" sz="1200" b="0" i="0" u="none" strike="noStrike" dirty="0">
                <a:highlight>
                  <a:srgbClr val="000000">
                    <a:alpha val="0"/>
                  </a:srgbClr>
                </a:highlight>
                <a:latin typeface="Calibri"/>
              </a:rPr>
              <a:t>یادداشت برای برگزار کننده: گزینه ها/برنامه ها/تسهیلات محلی و غیره را ارائه دهید. </a:t>
            </a:r>
          </a:p>
          <a:p>
            <a:pPr algn="r"/>
            <a:endParaRPr lang="en-AU" i="0"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17</a:t>
            </a:fld>
            <a:endParaRPr lang="en-AU"/>
          </a:p>
        </p:txBody>
      </p:sp>
    </p:spTree>
    <p:extLst>
      <p:ext uri="{BB962C8B-B14F-4D97-AF65-F5344CB8AC3E}">
        <p14:creationId xmlns:p14="http://schemas.microsoft.com/office/powerpoint/2010/main" val="625547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18</a:t>
            </a:fld>
            <a:endParaRPr lang="en-AU"/>
          </a:p>
        </p:txBody>
      </p:sp>
    </p:spTree>
    <p:extLst>
      <p:ext uri="{BB962C8B-B14F-4D97-AF65-F5344CB8AC3E}">
        <p14:creationId xmlns:p14="http://schemas.microsoft.com/office/powerpoint/2010/main" val="86321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سلامت من.</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مجموعه ابزار آموزشی برای کمک به سازمان‌ها و مربی‌ها در ارائه اطلاعات سلامت به خانم‌های با پیشینه مهاجر و پناهنده است. این مجموعه ابزار، همچنین گفتگو با خانم‌ها درباره سلامتشان را ترغیب می‌کند. </a:t>
            </a:r>
          </a:p>
          <a:p>
            <a:pPr algn="r" defTabSz="966612" rtl="1">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مجموعه ابزار، مجموعه‌ای در حال گسترش از ارائه‌ها درباره موضوع‌های مهم سلامت مانند زندگی سالم، سلامت عاطفی، یائسگی و سلامت جنسی است.</a:t>
            </a:r>
          </a:p>
          <a:p>
            <a:pPr algn="r" defTabSz="966612" rtl="1">
              <a:lnSpc>
                <a:spcPct val="90000"/>
              </a:lnSpc>
              <a:spcBef>
                <a:spcPts val="634"/>
              </a:spcBef>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اطلاعات بیشتر و فهرستی از ارائه‌های موجود به انگلیسی و سایر زبان‌ها، </a:t>
            </a:r>
            <a:r>
              <a:rPr lang="fa-I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را ببینید.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3</a:t>
            </a:fld>
            <a:endParaRPr lang="en-AU"/>
          </a:p>
        </p:txBody>
      </p:sp>
    </p:spTree>
    <p:extLst>
      <p:ext uri="{BB962C8B-B14F-4D97-AF65-F5344CB8AC3E}">
        <p14:creationId xmlns:p14="http://schemas.microsoft.com/office/powerpoint/2010/main" val="246681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1019"/>
              </a:spcBef>
            </a:pPr>
            <a:r>
              <a:rPr lang="fa-IR" sz="1200" b="1" i="0" u="none" strike="noStrike" dirty="0">
                <a:highlight>
                  <a:srgbClr val="000000">
                    <a:alpha val="0"/>
                  </a:srgbClr>
                </a:highlight>
                <a:latin typeface="Calibri"/>
              </a:rPr>
              <a:t>جلسه را با بحث گروهی در مورد نوع فعالیت بدنی و ورزش فعلی زنان شروع کنید. آیا این‌ها با آنچه که در کشور خود انجام می‌دادند متفاوتند؟ </a:t>
            </a:r>
          </a:p>
          <a:p>
            <a:pPr algn="r">
              <a:spcBef>
                <a:spcPts val="1019"/>
              </a:spcBef>
            </a:pPr>
            <a:endParaRPr lang="en-AU" sz="1200" b="1" dirty="0"/>
          </a:p>
          <a:p>
            <a:pPr algn="r" rtl="1">
              <a:spcBef>
                <a:spcPts val="1019"/>
              </a:spcBef>
            </a:pPr>
            <a:r>
              <a:rPr lang="fa-IR" sz="1200" b="0" i="0" u="none" strike="noStrike" dirty="0">
                <a:highlight>
                  <a:srgbClr val="000000">
                    <a:alpha val="0"/>
                  </a:srgbClr>
                </a:highlight>
                <a:latin typeface="Calibri"/>
              </a:rPr>
              <a:t>سوالاتی که باید در نظر بگیرید*: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مردم در کشور شما/در فرهنگ شما هر روز چگونه حرکت می کنند: زیاد راه می روند، می دوند، مواد غذایی را از مغازه ها حمل می کنند، می رقصند؟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آیا در کشور خود نسبت به استرالیا فعال‌تر بودید؟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آیا می‌دانید تحرک روزانه بدن برای سلامتی شما بسیار مهم است؟</a:t>
            </a:r>
          </a:p>
          <a:p>
            <a:pPr marL="174755" indent="-174755" algn="r" rtl="1">
              <a:buClr>
                <a:srgbClr val="159690"/>
              </a:buClr>
              <a:buFont typeface="Arial" panose="020B0604020202020204" pitchFamily="34" charset="0"/>
              <a:buChar char="•"/>
            </a:pPr>
            <a:r>
              <a:rPr lang="fa-IR" sz="1200" b="0" i="0" u="none" strike="noStrike" dirty="0">
                <a:solidFill>
                  <a:srgbClr val="000000"/>
                </a:solidFill>
                <a:highlight>
                  <a:srgbClr val="000000">
                    <a:alpha val="0"/>
                  </a:srgbClr>
                </a:highlight>
                <a:latin typeface="Calibri"/>
              </a:rPr>
              <a:t>آیا شما ورزش یا نرمش می‌کنید؟ آیا این ورزش یا نرمش با آنچه در کشور خود انجام می‌‌دادید تفاوتی دارد؟</a:t>
            </a:r>
          </a:p>
          <a:p>
            <a:pPr algn="r"/>
            <a:endParaRPr lang="en-AU" sz="1200" dirty="0"/>
          </a:p>
          <a:p>
            <a:pPr algn="r" rtl="1"/>
            <a:r>
              <a:rPr lang="fa-IR" sz="1200" b="0" i="0" u="none" strike="noStrike" dirty="0">
                <a:highlight>
                  <a:srgbClr val="000000">
                    <a:alpha val="0"/>
                  </a:srgbClr>
                </a:highlight>
                <a:latin typeface="Calibri"/>
              </a:rPr>
              <a:t>* یادداشت برای برگزار کننده: چند سوال را برای هدایت یک بحث کوتاه انتخاب کنید.</a:t>
            </a:r>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4</a:t>
            </a:fld>
            <a:endParaRPr lang="en-AU"/>
          </a:p>
        </p:txBody>
      </p:sp>
    </p:spTree>
    <p:extLst>
      <p:ext uri="{BB962C8B-B14F-4D97-AF65-F5344CB8AC3E}">
        <p14:creationId xmlns:p14="http://schemas.microsoft.com/office/powerpoint/2010/main" val="189058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IR" sz="1200" b="1" i="0" u="none" strike="noStrike" dirty="0">
                <a:highlight>
                  <a:srgbClr val="000000">
                    <a:alpha val="0"/>
                  </a:srgbClr>
                </a:highlight>
                <a:latin typeface="Calibri"/>
              </a:rPr>
              <a:t>بدن شما برای دویدن، پریدن، کشش و تحرک طراحی شده است. برای سلامت شما بسیار مهم است که بدنتان هر روز تحرک داشته باشد.</a:t>
            </a:r>
          </a:p>
          <a:p>
            <a:pPr algn="r" defTabSz="932026" rtl="1">
              <a:defRPr/>
            </a:pPr>
            <a:r>
              <a:rPr lang="fa-IR" sz="1200" b="0" i="0" u="none" strike="noStrike" dirty="0">
                <a:highlight>
                  <a:srgbClr val="000000">
                    <a:alpha val="0"/>
                  </a:srgbClr>
                </a:highlight>
                <a:latin typeface="Calibri"/>
              </a:rPr>
              <a:t>با این حال، در استرالیا</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بیش از نیمی از کل بزرگسالان و </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۴ کودک از هر ۵ کودک </a:t>
            </a:r>
          </a:p>
          <a:p>
            <a:pPr algn="r" defTabSz="932026" rtl="1">
              <a:defRPr/>
            </a:pPr>
            <a:r>
              <a:rPr lang="fa-IR" sz="1200" b="0" i="0" u="none" strike="noStrike" dirty="0">
                <a:highlight>
                  <a:srgbClr val="000000">
                    <a:alpha val="0"/>
                  </a:srgbClr>
                </a:highlight>
                <a:latin typeface="Calibri"/>
              </a:rPr>
              <a:t>به اندازه کافی تحرک ندارند.</a:t>
            </a:r>
          </a:p>
          <a:p>
            <a:pPr algn="r" defTabSz="932026">
              <a:defRPr/>
            </a:pPr>
            <a:endParaRPr lang="en-AU" sz="1200" dirty="0"/>
          </a:p>
          <a:p>
            <a:pPr algn="r" rtl="1"/>
            <a:r>
              <a:rPr lang="fa-IR" sz="1200" b="0" i="0" u="none" strike="noStrike" dirty="0">
                <a:highlight>
                  <a:srgbClr val="000000">
                    <a:alpha val="0"/>
                  </a:srgbClr>
                </a:highlight>
                <a:latin typeface="Calibri"/>
              </a:rPr>
              <a:t> تحرک زنان کمتر از مردان است.</a:t>
            </a:r>
            <a:endParaRPr lang="en-AU" sz="1200" b="1" dirty="0"/>
          </a:p>
          <a:p>
            <a:pPr algn="r"/>
            <a:endParaRPr lang="en-AU" sz="1200" b="1" dirty="0"/>
          </a:p>
          <a:p>
            <a:pPr algn="r" defTabSz="932026" rtl="1">
              <a:defRPr/>
            </a:pPr>
            <a:r>
              <a:rPr lang="fa-IR" sz="1200" b="1" i="0" u="none" strike="noStrike" dirty="0">
                <a:highlight>
                  <a:srgbClr val="000000">
                    <a:alpha val="0"/>
                  </a:srgbClr>
                </a:highlight>
                <a:latin typeface="Calibri"/>
              </a:rPr>
              <a:t>مردم استرالیا زمان بیشتری را صرف نشستن یا دراز کشیدن می‌کنند.</a:t>
            </a:r>
          </a:p>
          <a:p>
            <a:pPr algn="r" defTabSz="932026" rtl="1">
              <a:defRPr/>
            </a:pPr>
            <a:r>
              <a:rPr lang="fa-IR" sz="1200" b="0" i="0" u="none" strike="noStrike" dirty="0">
                <a:highlight>
                  <a:srgbClr val="000000">
                    <a:alpha val="0"/>
                  </a:srgbClr>
                </a:highlight>
                <a:latin typeface="Calibri"/>
              </a:rPr>
              <a:t>مثال‌ها عبارتند از: </a:t>
            </a:r>
          </a:p>
          <a:p>
            <a:pPr marL="174755" indent="-174755" algn="r" rtl="1" fontAlgn="t">
              <a:buFont typeface="Arial" panose="020B0604020202020204" pitchFamily="34" charset="0"/>
              <a:buChar char="•"/>
            </a:pPr>
            <a:r>
              <a:rPr lang="fa-IR" sz="1200" b="0" i="0" u="none" strike="noStrike" dirty="0">
                <a:highlight>
                  <a:srgbClr val="000000">
                    <a:alpha val="0"/>
                  </a:srgbClr>
                </a:highlight>
                <a:latin typeface="Calibri"/>
              </a:rPr>
              <a:t>نشستن یا دراز کشیدن هنگام تماشای تلویزیون یا بازی‌های الکترونیکی</a:t>
            </a:r>
          </a:p>
          <a:p>
            <a:pPr marL="174755" indent="-174755" algn="r" rtl="1" fontAlgn="t">
              <a:buFont typeface="Arial" panose="020B0604020202020204" pitchFamily="34" charset="0"/>
              <a:buChar char="•"/>
            </a:pPr>
            <a:r>
              <a:rPr lang="fa-IR" sz="1200" b="0" i="0" u="none" strike="noStrike" dirty="0">
                <a:highlight>
                  <a:srgbClr val="000000">
                    <a:alpha val="0"/>
                  </a:srgbClr>
                </a:highlight>
                <a:latin typeface="Calibri"/>
              </a:rPr>
              <a:t>رانندگی با اتومبیل یا استفاده از وسایل نقلیه عمومی </a:t>
            </a:r>
          </a:p>
          <a:p>
            <a:pPr marL="174755" indent="-174755" algn="r" rtl="1" fontAlgn="t">
              <a:buFont typeface="Arial" panose="020B0604020202020204" pitchFamily="34" charset="0"/>
              <a:buChar char="•"/>
            </a:pPr>
            <a:r>
              <a:rPr lang="fa-IR" sz="1200" b="0" i="0" u="none" strike="noStrike" dirty="0">
                <a:highlight>
                  <a:srgbClr val="000000">
                    <a:alpha val="0"/>
                  </a:srgbClr>
                </a:highlight>
                <a:latin typeface="Calibri"/>
              </a:rPr>
              <a:t>نشستن یا دراز کشیدن برای مطالعه، نوشتن یا کار کردن پشت میز یا کامپیوتر</a:t>
            </a:r>
          </a:p>
          <a:p>
            <a:pPr marL="174755" indent="-174755" algn="r" rtl="1" fontAlgn="t">
              <a:buFont typeface="Arial" panose="020B0604020202020204" pitchFamily="34" charset="0"/>
              <a:buChar char="•"/>
            </a:pPr>
            <a:r>
              <a:rPr lang="fa-IR" sz="1200" b="0" i="0" u="none" strike="noStrike" dirty="0">
                <a:highlight>
                  <a:srgbClr val="000000">
                    <a:alpha val="0"/>
                  </a:srgbClr>
                </a:highlight>
                <a:latin typeface="Calibri"/>
              </a:rPr>
              <a:t>صرف غذا یا قهوه با دوستان و خانواده. </a:t>
            </a:r>
          </a:p>
          <a:p>
            <a:pPr algn="r"/>
            <a:endParaRPr lang="en-AU" sz="1200"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5</a:t>
            </a:fld>
            <a:endParaRPr lang="en-AU"/>
          </a:p>
        </p:txBody>
      </p:sp>
    </p:spTree>
    <p:extLst>
      <p:ext uri="{BB962C8B-B14F-4D97-AF65-F5344CB8AC3E}">
        <p14:creationId xmlns:p14="http://schemas.microsoft.com/office/powerpoint/2010/main" val="291804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فعالیت بدنی چیست؟ </a:t>
            </a:r>
          </a:p>
          <a:p>
            <a:pPr algn="r" rtl="1"/>
            <a:r>
              <a:rPr lang="fa-IR" sz="1200" b="0" i="0" u="none" strike="noStrike" dirty="0">
                <a:highlight>
                  <a:srgbClr val="000000">
                    <a:alpha val="0"/>
                  </a:srgbClr>
                </a:highlight>
                <a:latin typeface="Calibri"/>
              </a:rPr>
              <a:t>فعالیت بدنی یعنی حرکت بدن شما به طوری که:</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شما سریع‌تر نفس بکشید.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قلب شما تندتر بتپد.</a:t>
            </a:r>
          </a:p>
          <a:p>
            <a:pPr algn="r" rtl="1"/>
            <a:r>
              <a:rPr lang="fa-IR" sz="1200" b="0" i="0" u="none" strike="noStrike" dirty="0">
                <a:highlight>
                  <a:srgbClr val="000000">
                    <a:alpha val="0"/>
                  </a:srgbClr>
                </a:highlight>
                <a:latin typeface="Calibri"/>
              </a:rPr>
              <a:t>شما می‌توانید با ورزش کردن در باشگاه یا انجام بازی‌های ورزشی، انجام فعالیت‌های روزمره مانند تمیز کردن خانه یا بالا رفتن از پله‌ها به جای آسانسور، بدن خود را حرکت دهید. </a:t>
            </a:r>
          </a:p>
          <a:p>
            <a:pPr algn="r" defTabSz="932026">
              <a:defRPr/>
            </a:pPr>
            <a:endParaRPr lang="en-AU" sz="1200" dirty="0"/>
          </a:p>
          <a:p>
            <a:pPr algn="r" defTabSz="932026" rtl="1">
              <a:defRPr/>
            </a:pPr>
            <a:r>
              <a:rPr lang="fa-IR" sz="1200" b="1" i="0" u="none" strike="noStrike" dirty="0">
                <a:highlight>
                  <a:srgbClr val="000000">
                    <a:alpha val="0"/>
                  </a:srgbClr>
                </a:highlight>
                <a:latin typeface="Calibri"/>
              </a:rPr>
              <a:t>اگر به اندازه کافی حرکت نکنم چه اتفاقی می افتد؟</a:t>
            </a:r>
          </a:p>
          <a:p>
            <a:pPr algn="r" defTabSz="932026" rtl="1">
              <a:defRPr/>
            </a:pPr>
            <a:r>
              <a:rPr lang="fa-IR" sz="1200" b="0" i="0" u="none" strike="noStrike" dirty="0">
                <a:highlight>
                  <a:srgbClr val="000000">
                    <a:alpha val="0"/>
                  </a:srgbClr>
                </a:highlight>
                <a:latin typeface="Calibri"/>
              </a:rPr>
              <a:t>اگر به اندازه کافی حرکت نکنید، ممکن است بیمار شوید. با گذشت زمان ممکن است به این بیماری‌ها مبتلا شوید: </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چاقی (اضافه وزن بیش از حد)</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فشار خون بالا</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دیابت</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کمر درد</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انواع سرطان</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بیماری قلبی </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افسردگی. </a:t>
            </a:r>
          </a:p>
          <a:p>
            <a:pPr algn="r" defTabSz="932026">
              <a:defRPr/>
            </a:pPr>
            <a:endParaRPr lang="en-AU" sz="800" b="1"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6</a:t>
            </a:fld>
            <a:endParaRPr lang="en-AU"/>
          </a:p>
        </p:txBody>
      </p:sp>
    </p:spTree>
    <p:extLst>
      <p:ext uri="{BB962C8B-B14F-4D97-AF65-F5344CB8AC3E}">
        <p14:creationId xmlns:p14="http://schemas.microsoft.com/office/powerpoint/2010/main" val="409069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IR" sz="1200" b="1" i="0" u="none" strike="noStrike" dirty="0">
                <a:highlight>
                  <a:srgbClr val="000000">
                    <a:alpha val="0"/>
                  </a:srgbClr>
                </a:highlight>
                <a:latin typeface="Calibri"/>
              </a:rPr>
              <a:t>چه کنم که در طول روز کمتر بنشینم؟</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تا جایی که ممکن است دوره‌های طولانی نشستن را بشکنید. هر ۲۰ تا ۳۰ دقیقه برخیزید، حرکت کنید و چند دقیقه حرکات کششی انجام دهید.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اگر زمان زیادی را جلوی تلویزیون یا صفحه نمایش کامپیوتر می‌گذرانید، مرتب برخیزید و به اطراف حرکت کنید. </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از هر فرصتی برای حرکت کردن استفاده کنید، مهم نیست چقدر کوتاه باشد.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7</a:t>
            </a:fld>
            <a:endParaRPr lang="en-AU"/>
          </a:p>
        </p:txBody>
      </p:sp>
    </p:spTree>
    <p:extLst>
      <p:ext uri="{BB962C8B-B14F-4D97-AF65-F5344CB8AC3E}">
        <p14:creationId xmlns:p14="http://schemas.microsoft.com/office/powerpoint/2010/main" val="82169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چرا فعالیت بدنی برای سلامت من مفید است؟</a:t>
            </a:r>
          </a:p>
          <a:p>
            <a:pPr algn="r" rtl="1"/>
            <a:r>
              <a:rPr lang="fa-IR" sz="1200" b="0" i="0" u="none" strike="noStrike" dirty="0">
                <a:highlight>
                  <a:srgbClr val="000000">
                    <a:alpha val="0"/>
                  </a:srgbClr>
                </a:highlight>
                <a:latin typeface="Calibri"/>
              </a:rPr>
              <a:t>فعالیت بدنی و کاهش زمان نشستن در هر روز برای سلامتی شما بسیار مهم است. </a:t>
            </a:r>
          </a:p>
          <a:p>
            <a:pPr algn="r" rtl="1"/>
            <a:r>
              <a:rPr lang="fa-IR" sz="1200" b="0" i="0" u="none" strike="noStrike" dirty="0">
                <a:highlight>
                  <a:srgbClr val="000000">
                    <a:alpha val="0"/>
                  </a:srgbClr>
                </a:highlight>
                <a:latin typeface="Calibri"/>
              </a:rPr>
              <a:t>فعالیت بدنی: </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خطر بیماری قلبی و سکته را کاهش می‌دهد. </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خطر ابتلا به برخی سرطان‌ها را کاهش می‌دهد. </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سطح چربی‌های بد خون را کاهش می‌دهد. </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به کاهش فشار خون کمک می‌کند. </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ماهیچه‌ها و استخوان‌‌ها را قوی می سازد.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قدرت، تعادل و انعطاف پذیری را افزایش می‌دهد.</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به کاهش وزن و حفظ یک وزن سالم کمک می‌کند.  </a:t>
            </a:r>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8</a:t>
            </a:fld>
            <a:endParaRPr lang="en-AU"/>
          </a:p>
        </p:txBody>
      </p:sp>
    </p:spTree>
    <p:extLst>
      <p:ext uri="{BB962C8B-B14F-4D97-AF65-F5344CB8AC3E}">
        <p14:creationId xmlns:p14="http://schemas.microsoft.com/office/powerpoint/2010/main" val="191509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فعالیت بدنی چگونه می تواند حال من را خوب کند؟</a:t>
            </a:r>
            <a:endParaRPr lang="en-AU" sz="1200" dirty="0"/>
          </a:p>
          <a:p>
            <a:pPr algn="r" rtl="1"/>
            <a:r>
              <a:rPr lang="fa-IR" sz="1200" b="0" i="0" u="none" strike="noStrike" dirty="0">
                <a:highlight>
                  <a:srgbClr val="000000">
                    <a:alpha val="0"/>
                  </a:srgbClr>
                </a:highlight>
                <a:latin typeface="Calibri"/>
              </a:rPr>
              <a:t>فعالیت بدنی ممکن است به شما کمک کند که: </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آرام باشید. </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از زندگی لذت ببرید.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خوشحال باشید.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بهتر بخوابید.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انرژی بیشتری کسب کنید.</a:t>
            </a:r>
          </a:p>
          <a:p>
            <a:pPr marL="174755" indent="-174755" algn="r" defTabSz="932026" rtl="1">
              <a:buFont typeface="Arial" panose="020B0604020202020204" pitchFamily="34" charset="0"/>
              <a:buChar char="•"/>
              <a:defRPr/>
            </a:pPr>
            <a:r>
              <a:rPr lang="fa-IR" sz="1200" b="0" i="0" u="none" strike="noStrike" dirty="0">
                <a:highlight>
                  <a:srgbClr val="000000">
                    <a:alpha val="0"/>
                  </a:srgbClr>
                </a:highlight>
                <a:latin typeface="Calibri"/>
              </a:rPr>
              <a:t>دوست پیدا کنید.</a:t>
            </a:r>
          </a:p>
          <a:p>
            <a:pPr marL="174755" indent="-174755" algn="r" rtl="1">
              <a:buFont typeface="Arial" panose="020B0604020202020204" pitchFamily="34" charset="0"/>
              <a:buChar char="•"/>
            </a:pPr>
            <a:r>
              <a:rPr lang="fa-IR" sz="1200" b="0" i="0" u="none" strike="noStrike" dirty="0">
                <a:highlight>
                  <a:srgbClr val="000000">
                    <a:alpha val="0"/>
                  </a:srgbClr>
                </a:highlight>
                <a:latin typeface="Calibri"/>
              </a:rPr>
              <a:t>با دیگران وقت بگذرانید.</a:t>
            </a:r>
          </a:p>
          <a:p>
            <a:pPr marL="174755" indent="-174755" algn="r">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9</a:t>
            </a:fld>
            <a:endParaRPr lang="en-AU"/>
          </a:p>
        </p:txBody>
      </p:sp>
    </p:spTree>
    <p:extLst>
      <p:ext uri="{BB962C8B-B14F-4D97-AF65-F5344CB8AC3E}">
        <p14:creationId xmlns:p14="http://schemas.microsoft.com/office/powerpoint/2010/main" val="100447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برای سالم ماندن هر روز چه کارهایی باید انجام دهم؟</a:t>
            </a:r>
          </a:p>
          <a:p>
            <a:pPr algn="r" rtl="1"/>
            <a:r>
              <a:rPr lang="fa-IR" sz="1200" b="0" i="0" u="none" strike="noStrike" dirty="0">
                <a:highlight>
                  <a:srgbClr val="000000">
                    <a:alpha val="0"/>
                  </a:srgbClr>
                </a:highlight>
                <a:latin typeface="Calibri"/>
              </a:rPr>
              <a:t>برای بهبود سلامت خود باید:</a:t>
            </a:r>
          </a:p>
          <a:p>
            <a:pPr marL="174755" indent="-174755" algn="r" rtl="1" fontAlgn="t">
              <a:buFont typeface="Arial" panose="020B0604020202020204" pitchFamily="34" charset="0"/>
              <a:buChar char="•"/>
            </a:pPr>
            <a:r>
              <a:rPr lang="fa-IR" sz="1200" b="0" i="0" u="none" strike="noStrike" dirty="0">
                <a:highlight>
                  <a:srgbClr val="000000">
                    <a:alpha val="0"/>
                  </a:srgbClr>
                </a:highlight>
                <a:latin typeface="Calibri"/>
              </a:rPr>
              <a:t>بیشتر روزها، ترجیحاً همه روزها، فعال باشید.</a:t>
            </a:r>
          </a:p>
          <a:p>
            <a:pPr marL="174755" indent="-174755" algn="r" defTabSz="932026" rtl="1" fontAlgn="t">
              <a:buFont typeface="Arial" panose="020B0604020202020204" pitchFamily="34" charset="0"/>
              <a:buChar char="•"/>
              <a:defRPr/>
            </a:pPr>
            <a:r>
              <a:rPr lang="fa-IR" sz="1200" b="0" i="0" u="none" strike="noStrike" dirty="0">
                <a:highlight>
                  <a:srgbClr val="000000">
                    <a:alpha val="0"/>
                  </a:srgbClr>
                </a:highlight>
                <a:latin typeface="Calibri"/>
              </a:rPr>
              <a:t>هر روز</a:t>
            </a:r>
            <a:r>
              <a:rPr lang="fa-IR" sz="1200" b="1" i="0" u="none" strike="noStrike" dirty="0">
                <a:highlight>
                  <a:srgbClr val="000000">
                    <a:alpha val="0"/>
                  </a:srgbClr>
                </a:highlight>
                <a:latin typeface="Calibri"/>
              </a:rPr>
              <a:t>حداقل ۳۰ دقیقه </a:t>
            </a:r>
            <a:r>
              <a:rPr lang="fa-IR" sz="1200" b="0" i="0" u="none" strike="noStrike" dirty="0">
                <a:highlight>
                  <a:srgbClr val="000000">
                    <a:alpha val="0"/>
                  </a:srgbClr>
                </a:highlight>
                <a:latin typeface="Calibri"/>
              </a:rPr>
              <a:t>فعالیت بدنی انجام دهید، مانند:</a:t>
            </a:r>
          </a:p>
          <a:p>
            <a:pPr marL="640768" lvl="1" indent="-174755" algn="r" defTabSz="932026" rtl="1" fontAlgn="t">
              <a:buFont typeface="Arial" panose="020B0604020202020204" pitchFamily="34" charset="0"/>
              <a:buChar char="•"/>
              <a:defRPr/>
            </a:pPr>
            <a:r>
              <a:rPr lang="fa-IR" sz="1200" b="0" i="0" u="none" strike="noStrike" dirty="0">
                <a:highlight>
                  <a:srgbClr val="000000">
                    <a:alpha val="0"/>
                  </a:srgbClr>
                </a:highlight>
                <a:latin typeface="Calibri"/>
              </a:rPr>
              <a:t>پیاده‌روی سریع، رقصیدن، تای‌چی </a:t>
            </a:r>
          </a:p>
          <a:p>
            <a:pPr marL="640768" lvl="1" indent="-174755" algn="r" defTabSz="932026" rtl="1" fontAlgn="t">
              <a:buFont typeface="Arial" panose="020B0604020202020204" pitchFamily="34" charset="0"/>
              <a:buChar char="•"/>
              <a:defRPr/>
            </a:pPr>
            <a:r>
              <a:rPr lang="fa-IR" sz="1200" b="0" i="0" u="none" strike="noStrike" dirty="0">
                <a:highlight>
                  <a:srgbClr val="000000">
                    <a:alpha val="0"/>
                  </a:srgbClr>
                </a:highlight>
                <a:latin typeface="Calibri"/>
              </a:rPr>
              <a:t>هل دادن کالسکه یا بازی با فرزندانتان در فضای بیرون</a:t>
            </a:r>
          </a:p>
          <a:p>
            <a:pPr marL="640768" lvl="1" indent="-174755" algn="r" defTabSz="932026" rtl="1" fontAlgn="t">
              <a:buFont typeface="Arial" panose="020B0604020202020204" pitchFamily="34" charset="0"/>
              <a:buChar char="•"/>
              <a:defRPr/>
            </a:pPr>
            <a:r>
              <a:rPr lang="fa-IR" sz="1200" b="0" i="0" u="none" strike="noStrike" dirty="0">
                <a:highlight>
                  <a:srgbClr val="000000">
                    <a:alpha val="0"/>
                  </a:srgbClr>
                </a:highlight>
                <a:latin typeface="Calibri"/>
              </a:rPr>
              <a:t>کارهای خانه مانند تمیز کردن پنجره‌ها، جمع آوری برگ‌ها. </a:t>
            </a:r>
          </a:p>
          <a:p>
            <a:pPr algn="r" defTabSz="932026" fontAlgn="t">
              <a:defRPr/>
            </a:pPr>
            <a:endParaRPr lang="en-AU" sz="1200" dirty="0"/>
          </a:p>
          <a:p>
            <a:pPr algn="r" defTabSz="932026" rtl="1" fontAlgn="t">
              <a:defRPr/>
            </a:pPr>
            <a:r>
              <a:rPr lang="fa-IR" sz="1200" b="0" i="0" u="none" strike="noStrike" dirty="0">
                <a:highlight>
                  <a:srgbClr val="000000">
                    <a:alpha val="0"/>
                  </a:srgbClr>
                </a:highlight>
                <a:latin typeface="Calibri"/>
              </a:rPr>
              <a:t>می‌توانید فعالیت بدنی را به دوره‌های کوچک‌تری در طول روز تقسیم کنید، مانند سه جلسه ۱۰ دقیقه‌ای.</a:t>
            </a:r>
          </a:p>
          <a:p>
            <a:pPr algn="r" defTabSz="932026" rtl="1" fontAlgn="t">
              <a:defRPr/>
            </a:pPr>
            <a:r>
              <a:rPr lang="fa-IR" sz="1200" b="1" i="0" u="none" strike="noStrike" dirty="0">
                <a:highlight>
                  <a:srgbClr val="000000">
                    <a:alpha val="0"/>
                  </a:srgbClr>
                </a:highlight>
                <a:latin typeface="Calibri"/>
              </a:rPr>
              <a:t>15 دقیقه پیاده روی</a:t>
            </a:r>
            <a:r>
              <a:rPr lang="fa-IR" sz="1200" b="0" i="0" u="none" strike="noStrike" dirty="0">
                <a:highlight>
                  <a:srgbClr val="000000">
                    <a:alpha val="0"/>
                  </a:srgbClr>
                </a:highlight>
                <a:latin typeface="Calibri"/>
              </a:rPr>
              <a:t> </a:t>
            </a:r>
            <a:r>
              <a:rPr lang="fa-IR" sz="1200" b="1" i="0" u="none" strike="noStrike" dirty="0">
                <a:highlight>
                  <a:srgbClr val="000000">
                    <a:alpha val="0"/>
                  </a:srgbClr>
                </a:highlight>
                <a:latin typeface="Calibri"/>
              </a:rPr>
              <a:t>سریع</a:t>
            </a:r>
            <a:r>
              <a:rPr lang="fa-IR" sz="1200" b="0" i="0" u="none" strike="noStrike" dirty="0">
                <a:highlight>
                  <a:srgbClr val="000000">
                    <a:alpha val="0"/>
                  </a:srgbClr>
                </a:highlight>
                <a:latin typeface="Calibri"/>
              </a:rPr>
              <a:t>، </a:t>
            </a:r>
            <a:r>
              <a:rPr lang="fa-IR" sz="1200" b="1" i="0" u="none" strike="noStrike" dirty="0">
                <a:highlight>
                  <a:srgbClr val="000000">
                    <a:alpha val="0"/>
                  </a:srgbClr>
                </a:highlight>
                <a:latin typeface="Calibri"/>
              </a:rPr>
              <a:t>5 روز در هفته</a:t>
            </a:r>
            <a:r>
              <a:rPr lang="fa-IR" sz="1200" b="0" i="0" u="none" strike="noStrike" dirty="0">
                <a:highlight>
                  <a:srgbClr val="000000">
                    <a:alpha val="0"/>
                  </a:srgbClr>
                </a:highlight>
                <a:latin typeface="Calibri"/>
              </a:rPr>
              <a:t>، می تواند سلامت شما را بهبود بخشد. </a:t>
            </a:r>
          </a:p>
          <a:p>
            <a:pPr algn="r" fontAlgn="t"/>
            <a:endParaRPr lang="en-AU" sz="1200" dirty="0"/>
          </a:p>
          <a:p>
            <a:pPr algn="r" rtl="1" fontAlgn="t"/>
            <a:r>
              <a:rPr lang="fa-IR" sz="1200" b="0" i="0" u="none" strike="noStrike" dirty="0">
                <a:highlight>
                  <a:srgbClr val="000000">
                    <a:alpha val="0"/>
                  </a:srgbClr>
                </a:highlight>
                <a:latin typeface="Calibri"/>
              </a:rPr>
              <a:t>هر هفته، فعالیت‌هایی را انجام دهید که به تلاش بیشتری نیاز دارند، مانند:</a:t>
            </a:r>
          </a:p>
          <a:p>
            <a:pPr marL="183568" lvl="0" indent="-174755" algn="r" rtl="1" fontAlgn="t">
              <a:buFont typeface="Arial" panose="020B0604020202020204" pitchFamily="34" charset="0"/>
              <a:buChar char="•"/>
            </a:pPr>
            <a:r>
              <a:rPr lang="fa-IR" sz="1200" b="0" i="0" u="none" strike="noStrike" dirty="0">
                <a:highlight>
                  <a:srgbClr val="000000">
                    <a:alpha val="0"/>
                  </a:srgbClr>
                </a:highlight>
                <a:latin typeface="Calibri"/>
              </a:rPr>
              <a:t>دویدن آرام، ایروبیک، دوچرخه سواری سریع، بسیاری از ورزش‌های سازمان یافته</a:t>
            </a:r>
          </a:p>
          <a:p>
            <a:pPr marL="183568" lvl="0" indent="-174755" algn="r" rtl="1" fontAlgn="t">
              <a:buFont typeface="Arial" panose="020B0604020202020204" pitchFamily="34" charset="0"/>
              <a:buChar char="•"/>
            </a:pPr>
            <a:r>
              <a:rPr lang="fa-IR" sz="1200" b="0" i="0" u="none" strike="noStrike" dirty="0">
                <a:highlight>
                  <a:srgbClr val="000000">
                    <a:alpha val="0"/>
                  </a:srgbClr>
                </a:highlight>
                <a:latin typeface="Calibri"/>
              </a:rPr>
              <a:t>کارهای خانه که شامل بلند کردن، حمل یا کندن است.</a:t>
            </a:r>
          </a:p>
          <a:p>
            <a:pPr algn="r"/>
            <a:endParaRPr lang="en-AU" sz="1200" dirty="0"/>
          </a:p>
          <a:p>
            <a:pPr algn="r" rtl="1"/>
            <a:r>
              <a:rPr lang="fa-IR" sz="1200" b="1" i="0" u="none" strike="noStrike" dirty="0">
                <a:highlight>
                  <a:srgbClr val="000000">
                    <a:alpha val="0"/>
                  </a:srgbClr>
                </a:highlight>
                <a:latin typeface="Calibri"/>
              </a:rPr>
              <a:t>به خاطر داشته باشید - انجام هر گونه فعالیت بدنی بهتر از انجام ندادن آن است! </a:t>
            </a:r>
          </a:p>
          <a:p>
            <a:pPr marL="174755" indent="-174755" algn="r">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6CE41817-E897-4C91-A17B-3913B6F09ECB}" type="slidenum">
              <a:rPr lang="en-AU" smtClean="0"/>
              <a:t>10</a:t>
            </a:fld>
            <a:endParaRPr lang="en-AU"/>
          </a:p>
        </p:txBody>
      </p:sp>
    </p:spTree>
    <p:extLst>
      <p:ext uri="{BB962C8B-B14F-4D97-AF65-F5344CB8AC3E}">
        <p14:creationId xmlns:p14="http://schemas.microsoft.com/office/powerpoint/2010/main" val="212272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C0EB-C8EE-29AA-3354-9AC1EA0E3C7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7E102AB-0619-F05E-19D5-0EE9572C81C9}"/>
              </a:ext>
            </a:extLst>
          </p:cNvPr>
          <p:cNvSpPr>
            <a:spLocks noGrp="1"/>
          </p:cNvSpPr>
          <p:nvPr>
            <p:ph type="dt" sz="half" idx="10"/>
          </p:nvPr>
        </p:nvSpPr>
        <p:spPr/>
        <p:txBody>
          <a:bodyPr/>
          <a:lstStyle/>
          <a:p>
            <a:fld id="{422BDF77-C796-4A43-BAC1-3DF103A588EA}" type="datetimeFigureOut">
              <a:rPr lang="en-AU" smtClean="0"/>
              <a:t>17/09/2024</a:t>
            </a:fld>
            <a:endParaRPr lang="en-AU"/>
          </a:p>
        </p:txBody>
      </p:sp>
      <p:sp>
        <p:nvSpPr>
          <p:cNvPr id="4" name="Footer Placeholder 3">
            <a:extLst>
              <a:ext uri="{FF2B5EF4-FFF2-40B4-BE49-F238E27FC236}">
                <a16:creationId xmlns:a16="http://schemas.microsoft.com/office/drawing/2014/main" id="{BF084140-0307-2F76-5964-46E51A06A3A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1819801-DC21-2B21-2EF2-BF7E16629D87}"/>
              </a:ext>
            </a:extLst>
          </p:cNvPr>
          <p:cNvSpPr>
            <a:spLocks noGrp="1"/>
          </p:cNvSpPr>
          <p:nvPr>
            <p:ph type="sldNum" sz="quarter" idx="12"/>
          </p:nvPr>
        </p:nvSpPr>
        <p:spPr/>
        <p:txBody>
          <a:bodyPr/>
          <a:lstStyle/>
          <a:p>
            <a:fld id="{DDADF6C6-1795-40FC-8B7E-A411DEB87B69}" type="slidenum">
              <a:rPr lang="en-AU" smtClean="0"/>
              <a:t>‹#›</a:t>
            </a:fld>
            <a:endParaRPr lang="en-AU"/>
          </a:p>
        </p:txBody>
      </p:sp>
    </p:spTree>
    <p:extLst>
      <p:ext uri="{BB962C8B-B14F-4D97-AF65-F5344CB8AC3E}">
        <p14:creationId xmlns:p14="http://schemas.microsoft.com/office/powerpoint/2010/main" val="9647302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810AB-0004-95FA-5614-9AF93B7DA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9A8CBF5-2174-A5C5-92EC-702B6196FE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99D7E-70D3-3AED-F5DC-654671B99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2BDF77-C796-4A43-BAC1-3DF103A588EA}" type="datetimeFigureOut">
              <a:rPr lang="en-AU" smtClean="0"/>
              <a:t>17/09/2024</a:t>
            </a:fld>
            <a:endParaRPr lang="en-AU"/>
          </a:p>
        </p:txBody>
      </p:sp>
      <p:sp>
        <p:nvSpPr>
          <p:cNvPr id="5" name="Footer Placeholder 4">
            <a:extLst>
              <a:ext uri="{FF2B5EF4-FFF2-40B4-BE49-F238E27FC236}">
                <a16:creationId xmlns:a16="http://schemas.microsoft.com/office/drawing/2014/main" id="{19D03E7D-0C70-E1C1-FAB4-F3403B346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5D0D187-F0E1-29E7-9C71-8C012843C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DF6C6-1795-40FC-8B7E-A411DEB87B69}" type="slidenum">
              <a:rPr lang="en-AU" smtClean="0"/>
              <a:t>‹#›</a:t>
            </a:fld>
            <a:endParaRPr lang="en-AU"/>
          </a:p>
        </p:txBody>
      </p:sp>
    </p:spTree>
    <p:extLst>
      <p:ext uri="{BB962C8B-B14F-4D97-AF65-F5344CB8AC3E}">
        <p14:creationId xmlns:p14="http://schemas.microsoft.com/office/powerpoint/2010/main" val="208571449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74AB00-7F7C-FD7C-5D9E-F5FEDD6B0E42}"/>
              </a:ext>
            </a:extLst>
          </p:cNvPr>
          <p:cNvSpPr>
            <a:spLocks noGrp="1"/>
          </p:cNvSpPr>
          <p:nvPr>
            <p:ph type="title"/>
          </p:nvPr>
        </p:nvSpPr>
        <p:spPr/>
        <p:txBody>
          <a:bodyPr/>
          <a:lstStyle/>
          <a:p>
            <a:pPr algn="r"/>
            <a:r>
              <a:rPr lang="fa-IR" sz="4800" b="1" i="0" u="none" strike="noStrike">
                <a:highlight>
                  <a:srgbClr val="000000">
                    <a:alpha val="0"/>
                  </a:srgbClr>
                </a:highlight>
                <a:latin typeface="Dubai" panose="020B0503030403030204" pitchFamily="34" charset="-78"/>
                <a:cs typeface="Dubai" panose="020B0503030403030204" pitchFamily="34" charset="-78"/>
              </a:rPr>
              <a:t>بیشتر حرکت کنید. کمتر بنشینید.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16F0AEF-2DAF-6532-D333-9CEF82B40E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286432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119DCB-50C0-4748-3347-065E8FCA5215}"/>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هر روز </a:t>
            </a:r>
            <a:r>
              <a:rPr lang="fa-IR" sz="4400" i="0" u="none" strike="noStrike">
                <a:highlight>
                  <a:srgbClr val="000000">
                    <a:alpha val="0"/>
                  </a:srgbClr>
                </a:highlight>
                <a:latin typeface="Dubai" panose="020B0503030403030204" pitchFamily="34" charset="-78"/>
                <a:cs typeface="Dubai" panose="020B0503030403030204" pitchFamily="34" charset="-78"/>
              </a:rPr>
              <a:t>۳۰ دقیقه یا بیشتر </a:t>
            </a:r>
            <a:r>
              <a:rPr lang="fa-IR" sz="4400" b="0" i="0" u="none" strike="noStrike">
                <a:highlight>
                  <a:srgbClr val="000000">
                    <a:alpha val="0"/>
                  </a:srgbClr>
                </a:highlight>
                <a:latin typeface="Dubai" panose="020B0503030403030204" pitchFamily="34" charset="-78"/>
                <a:cs typeface="Dubai" panose="020B0503030403030204" pitchFamily="34" charset="-78"/>
              </a:rPr>
              <a:t>فعالیت بدنی انجام دهید.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مطمئن شوید که</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خانواده شما نیز این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کار را می‌کنند.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BCA400D-44A1-405C-B443-05B6DD74691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79511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6268DA-EA3E-D002-B8EC-CBECF077EA5A}"/>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در خانه </a:t>
            </a:r>
            <a:r>
              <a:rPr lang="fa-IR" sz="4400" b="0" i="0" u="none" strike="noStrike">
                <a:highlight>
                  <a:srgbClr val="000000">
                    <a:alpha val="0"/>
                  </a:srgbClr>
                </a:highlight>
                <a:latin typeface="Dubai" panose="020B0503030403030204" pitchFamily="34" charset="-78"/>
                <a:cs typeface="Dubai" panose="020B0503030403030204" pitchFamily="34" charset="-78"/>
              </a:rPr>
              <a:t>بیشتر</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 حرکت کنید.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8EC71CD-65F7-0228-DF25-EA5AA45E289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5673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E23CD4-369B-D767-3F22-7CE04BF7FFAE}"/>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در محل کار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بیشتر حرکت کنید.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CB1A062-F0EC-4CC6-056E-6781930E01E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525716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B35E7C-83CA-65A9-06EB-64EA1801E604}"/>
              </a:ext>
            </a:extLst>
          </p:cNvPr>
          <p:cNvSpPr>
            <a:spLocks noGrp="1"/>
          </p:cNvSpPr>
          <p:nvPr>
            <p:ph type="title"/>
          </p:nvPr>
        </p:nvSpPr>
        <p:spPr/>
        <p:txBody>
          <a:bodyPr>
            <a:normAutofit fontScale="90000"/>
          </a:bodyPr>
          <a:lstStyle/>
          <a:p>
            <a:pPr rtl="1">
              <a:lnSpc>
                <a:spcPct val="100000"/>
              </a:lnSpc>
            </a:pPr>
            <a:r>
              <a:rPr lang="fa-IR" sz="4000" b="0" i="0" u="none" strike="noStrike">
                <a:highlight>
                  <a:srgbClr val="000000">
                    <a:alpha val="0"/>
                  </a:srgbClr>
                </a:highlight>
                <a:latin typeface="Dubai" panose="020B0503030403030204" pitchFamily="34" charset="-78"/>
                <a:cs typeface="Dubai" panose="020B0503030403030204" pitchFamily="34" charset="-78"/>
              </a:rPr>
              <a:t>با ورزش و بازی‌های ورزشی بیشتر حرکت کنید.</a:t>
            </a:r>
            <a:br>
              <a:rPr lang="fa-IR" sz="40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000" i="0" u="none" strike="noStrike">
                <a:highlight>
                  <a:srgbClr val="000000">
                    <a:alpha val="0"/>
                  </a:srgbClr>
                </a:highlight>
                <a:latin typeface="Dubai" panose="020B0503030403030204" pitchFamily="34" charset="-78"/>
                <a:cs typeface="Dubai" panose="020B0503030403030204" pitchFamily="34" charset="-78"/>
              </a:rPr>
              <a:t>چیزی را پیدا کنید که از آن لذت می‌برید</a:t>
            </a:r>
            <a:r>
              <a:rPr lang="fa-IR" sz="4000" b="1" i="0" u="none" strike="noStrike">
                <a:highlight>
                  <a:srgbClr val="000000">
                    <a:alpha val="0"/>
                  </a:srgbClr>
                </a:highlight>
                <a:latin typeface="Dubai" panose="020B0503030403030204" pitchFamily="34" charset="-78"/>
                <a:cs typeface="Dubai" panose="020B0503030403030204" pitchFamily="34" charset="-78"/>
              </a:rPr>
              <a:t> </a:t>
            </a:r>
            <a:r>
              <a:rPr lang="fa-IR" sz="4000" b="0" i="0" u="none" strike="noStrike">
                <a:highlight>
                  <a:srgbClr val="000000">
                    <a:alpha val="0"/>
                  </a:srgbClr>
                </a:highlight>
                <a:latin typeface="Dubai" panose="020B0503030403030204" pitchFamily="34" charset="-78"/>
                <a:cs typeface="Dubai" panose="020B0503030403030204" pitchFamily="34" charset="-78"/>
              </a:rPr>
              <a:t>و از یک دوست</a:t>
            </a:r>
            <a:r>
              <a:rPr lang="en-US" sz="4000" b="0" i="0" u="none" strike="noStrike">
                <a:highlight>
                  <a:srgbClr val="000000">
                    <a:alpha val="0"/>
                  </a:srgbClr>
                </a:highlight>
                <a:latin typeface="Dubai" panose="020B0503030403030204" pitchFamily="34" charset="-78"/>
                <a:cs typeface="Dubai" panose="020B0503030403030204" pitchFamily="34" charset="-78"/>
              </a:rPr>
              <a:t> </a:t>
            </a:r>
            <a:r>
              <a:rPr lang="fa-IR" sz="4000" b="0" i="0" u="none" strike="noStrike">
                <a:highlight>
                  <a:srgbClr val="000000">
                    <a:alpha val="0"/>
                  </a:srgbClr>
                </a:highlight>
                <a:latin typeface="Dubai" panose="020B0503030403030204" pitchFamily="34" charset="-78"/>
                <a:cs typeface="Dubai" panose="020B0503030403030204" pitchFamily="34" charset="-78"/>
              </a:rPr>
              <a:t>بخواهید که به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شما ملحق شود. </a:t>
            </a:r>
            <a:endParaRPr lang="fa-I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6C3E787-860C-C8D7-EECB-FDA67A74030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33559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0CDF65-0F20-8504-BC80-A1F44020F425}"/>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داشتن تحرک بیشتر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آسان است.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با تغییرات کوچک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شروع کنید.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D519AD3-FC2E-8383-6D27-BBF5CF79432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55762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9F61C8-D4DE-AADE-3072-0D770300E077}"/>
              </a:ext>
            </a:extLst>
          </p:cNvPr>
          <p:cNvSpPr>
            <a:spLocks noGrp="1"/>
          </p:cNvSpPr>
          <p:nvPr>
            <p:ph type="title"/>
          </p:nvPr>
        </p:nvSpPr>
        <p:spPr/>
        <p:txBody>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چگونه می‌توانید تحرک بیشتری در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روز خود داشته باشید؟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E0C6C3B-D77D-D715-9124-4DBB88D923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41270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7FFFD5-43D5-2A7A-7AFE-1EF563A03A21}"/>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به خاطر داشته باشید...</a:t>
            </a:r>
            <a:endParaRPr lang="fa-I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C957940-BF3F-B06E-9FF6-00CD68BDC0C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19680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B7CF36-3344-0FE1-EE0E-12E839590C2F}"/>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برنامه‌ها و خدمات محلی </a:t>
            </a:r>
            <a:endParaRPr lang="en-AU"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E0D39F0-84D3-3B2C-2E7F-0527FBA5A2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99656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B7D1AD-243F-9709-4FFA-A647BD62DE3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1AF595B-CACE-7394-A76F-8A44897081AF}"/>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314163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B0A4B5-AF55-44EE-7338-08318E72B0C1}"/>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E98B05CB-CDA3-C776-5B08-6326EB44D226}"/>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71540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9F76D0-B7C2-B1DF-8E27-0DD38CA348BF}"/>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بدن من. سلامت من.</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مجموعه ابزار آموزش سلامت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6EB5EE8-87EA-9F63-5904-8452979610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213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7AE77C-08C6-4082-54EB-00CB43435D65}"/>
              </a:ext>
            </a:extLst>
          </p:cNvPr>
          <p:cNvSpPr>
            <a:spLocks noGrp="1"/>
          </p:cNvSpPr>
          <p:nvPr>
            <p:ph type="title"/>
          </p:nvPr>
        </p:nvSpPr>
        <p:spPr/>
        <p:txBody>
          <a:bodyPr/>
          <a:lstStyle/>
          <a:p>
            <a:pPr algn="ctr" rtl="1"/>
            <a:r>
              <a:rPr lang="fa-IR" sz="4400" b="1" i="0" u="none" strike="noStrike">
                <a:solidFill>
                  <a:srgbClr val="000000"/>
                </a:solidFill>
                <a:highlight>
                  <a:srgbClr val="000000">
                    <a:alpha val="0"/>
                  </a:srgbClr>
                </a:highlight>
                <a:latin typeface="Dubai" panose="020B0503030403030204" pitchFamily="34" charset="-78"/>
                <a:cs typeface="Dubai" panose="020B0503030403030204" pitchFamily="34" charset="-78"/>
              </a:rPr>
              <a:t>صحبت کنیم …</a:t>
            </a:r>
            <a:endParaRPr lang="fa-IR" sz="44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4F36A47-65D1-CE5D-DC5C-099C292057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82600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AD74DD-5C02-B1C3-8278-569C2022B6F6}"/>
              </a:ext>
            </a:extLst>
          </p:cNvPr>
          <p:cNvSpPr>
            <a:spLocks noGrp="1"/>
          </p:cNvSpPr>
          <p:nvPr>
            <p:ph type="title"/>
          </p:nvPr>
        </p:nvSpPr>
        <p:spPr/>
        <p:txBody>
          <a:bodyPr>
            <a:normAutofit fontScale="90000"/>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بدن شما برای حرکت ساخته شده است.</a:t>
            </a:r>
            <a:br>
              <a:rPr lang="fa-IR" sz="4400" i="0" u="none" strike="noStrike">
                <a:highlight>
                  <a:srgbClr val="000000">
                    <a:alpha val="0"/>
                  </a:srgbClr>
                </a:highlight>
                <a:latin typeface="Dubai" panose="020B0503030403030204" pitchFamily="34" charset="-78"/>
                <a:cs typeface="Dubai" panose="020B0503030403030204" pitchFamily="34" charset="-78"/>
              </a:rPr>
            </a:br>
            <a:br>
              <a:rPr lang="fa-IR" sz="2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بیشتر مردم استرالیا باید تحرک بیشتری داشته باشند.</a:t>
            </a:r>
            <a:endParaRPr lang="en-AU" strike="sngStrike"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7AE2F1F-77D9-AC24-259C-3DB9881825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504196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1A33EF-5BD7-7C94-8303-844459435A20}"/>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فعالیت بدنی به معنای </a:t>
            </a:r>
            <a:r>
              <a:rPr lang="fa-IR" sz="4400" i="0" u="none" strike="noStrike">
                <a:highlight>
                  <a:srgbClr val="000000">
                    <a:alpha val="0"/>
                  </a:srgbClr>
                </a:highlight>
                <a:latin typeface="Dubai" panose="020B0503030403030204" pitchFamily="34" charset="-78"/>
                <a:cs typeface="Dubai" panose="020B0503030403030204" pitchFamily="34" charset="-78"/>
              </a:rPr>
              <a:t>حرکت دادن بدن است.</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فعالیت بدنی به محافظت از شما در برابر بیماری کمک می‌کند.</a:t>
            </a:r>
            <a:endParaRPr lang="en-AU" dirty="0">
              <a:highlight>
                <a:srgbClr val="FFFF00"/>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0B4E8C5-109B-BACB-CB1E-F25FF1F08C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6103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0854AE-2179-C713-8361-6667E3CC7088}"/>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اگر برای مدت طولانی بنشینید، برای بدن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شما خوب نیست.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شما باید حرکت</a:t>
            </a:r>
            <a:r>
              <a:rPr lang="en-US" sz="4400" i="0" u="none" strike="noStrike">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کنید.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85E1C0F-378C-1F58-06A2-7CCAB20F4D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97958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8A1539-A546-E8B2-D82D-5C3AD295809B}"/>
              </a:ext>
            </a:extLst>
          </p:cNvPr>
          <p:cNvSpPr>
            <a:spLocks noGrp="1"/>
          </p:cNvSpPr>
          <p:nvPr>
            <p:ph type="title"/>
          </p:nvPr>
        </p:nvSpPr>
        <p:spPr/>
        <p:txBody>
          <a:bodyPr>
            <a:normAutofit fontScale="90000"/>
          </a:bodyPr>
          <a:lstStyle/>
          <a:p>
            <a:pPr rtl="1">
              <a:lnSpc>
                <a:spcPct val="100000"/>
              </a:lnSpc>
            </a:pPr>
            <a:r>
              <a:rPr lang="fa-IR" sz="4400" i="0" u="none" strike="noStrike">
                <a:highlight>
                  <a:srgbClr val="000000">
                    <a:alpha val="0"/>
                  </a:srgbClr>
                </a:highlight>
                <a:latin typeface="Dubai" panose="020B0503030403030204" pitchFamily="34" charset="-78"/>
                <a:cs typeface="Dubai" panose="020B0503030403030204" pitchFamily="34" charset="-78"/>
              </a:rPr>
              <a:t>حرکت کنید تا بدن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خود را قوی و سالم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نگه دارید.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7950C26-94EC-36EB-4EB4-69DF5CA16D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60760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FEC91E-7F92-F57E-63EC-4617538210AE}"/>
              </a:ext>
            </a:extLst>
          </p:cNvPr>
          <p:cNvSpPr>
            <a:spLocks noGrp="1"/>
          </p:cNvSpPr>
          <p:nvPr>
            <p:ph type="title"/>
          </p:nvPr>
        </p:nvSpPr>
        <p:spPr/>
        <p:txBody>
          <a:bodyPr>
            <a:normAutofit fontScale="90000"/>
          </a:bodyPr>
          <a:lstStyle/>
          <a:p>
            <a:r>
              <a:rPr lang="fa-IR" sz="4400">
                <a:highlight>
                  <a:srgbClr val="000000">
                    <a:alpha val="0"/>
                  </a:srgbClr>
                </a:highlight>
                <a:latin typeface="Dubai" panose="020B0503030403030204" pitchFamily="34" charset="-78"/>
                <a:cs typeface="Dubai" panose="020B0503030403030204" pitchFamily="34" charset="-78"/>
              </a:rPr>
              <a:t>حرکت کنید </a:t>
            </a:r>
            <a:br>
              <a:rPr lang="fa-IR" sz="4400">
                <a:highlight>
                  <a:srgbClr val="000000">
                    <a:alpha val="0"/>
                  </a:srgbClr>
                </a:highlight>
                <a:latin typeface="Dubai" panose="020B0503030403030204" pitchFamily="34" charset="-78"/>
                <a:cs typeface="Dubai" panose="020B0503030403030204" pitchFamily="34" charset="-78"/>
              </a:rPr>
            </a:br>
            <a:r>
              <a:rPr lang="fa-IR" sz="4400">
                <a:highlight>
                  <a:srgbClr val="000000">
                    <a:alpha val="0"/>
                  </a:srgbClr>
                </a:highlight>
                <a:latin typeface="Dubai" panose="020B0503030403030204" pitchFamily="34" charset="-78"/>
                <a:cs typeface="Dubai" panose="020B0503030403030204" pitchFamily="34" charset="-78"/>
              </a:rPr>
              <a:t>تا احساس خوبی </a:t>
            </a:r>
            <a:br>
              <a:rPr lang="en-US" sz="4400">
                <a:highlight>
                  <a:srgbClr val="000000">
                    <a:alpha val="0"/>
                  </a:srgbClr>
                </a:highlight>
                <a:latin typeface="Dubai" panose="020B0503030403030204" pitchFamily="34" charset="-78"/>
                <a:cs typeface="Dubai" panose="020B0503030403030204" pitchFamily="34" charset="-78"/>
              </a:rPr>
            </a:br>
            <a:r>
              <a:rPr lang="fa-IR" sz="4400">
                <a:highlight>
                  <a:srgbClr val="000000">
                    <a:alpha val="0"/>
                  </a:srgbClr>
                </a:highlight>
                <a:latin typeface="Dubai" panose="020B0503030403030204" pitchFamily="34" charset="-78"/>
                <a:cs typeface="Dubai" panose="020B0503030403030204" pitchFamily="34" charset="-78"/>
              </a:rPr>
              <a:t>داشته باشید.</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00D7D39-102D-2FD1-B64C-6A76362DAD4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436721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1684</Words>
  <Application>Microsoft Office PowerPoint</Application>
  <PresentationFormat>Widescreen</PresentationFormat>
  <Paragraphs>167</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Dubai</vt:lpstr>
      <vt:lpstr>Office Theme</vt:lpstr>
      <vt:lpstr>بیشتر حرکت کنید. کمتر بنشینید.</vt:lpstr>
      <vt:lpstr>PowerPoint Presentation</vt:lpstr>
      <vt:lpstr>بدن من. سلامت من. مجموعه ابزار آموزش سلامت</vt:lpstr>
      <vt:lpstr>صحبت کنیم …</vt:lpstr>
      <vt:lpstr>بدن شما برای حرکت ساخته شده است.  بیشتر مردم استرالیا باید تحرک بیشتری داشته باشند.</vt:lpstr>
      <vt:lpstr>فعالیت بدنی به معنای حرکت دادن بدن است.  فعالیت بدنی به محافظت از شما در برابر بیماری کمک می‌کند.</vt:lpstr>
      <vt:lpstr>اگر برای مدت طولانی بنشینید، برای بدن  شما خوب نیست.   شما باید حرکت کنید.</vt:lpstr>
      <vt:lpstr>حرکت کنید تا بدن  خود را قوی و سالم  نگه دارید.</vt:lpstr>
      <vt:lpstr>حرکت کنید  تا احساس خوبی  داشته باشید.</vt:lpstr>
      <vt:lpstr>هر روز ۳۰ دقیقه یا بیشتر فعالیت بدنی انجام دهید.   مطمئن شوید که خانواده شما نیز این  کار را می‌کنند. </vt:lpstr>
      <vt:lpstr>در خانه بیشتر  حرکت کنید.</vt:lpstr>
      <vt:lpstr>در محل کار  بیشتر حرکت کنید. </vt:lpstr>
      <vt:lpstr>با ورزش و بازی‌های ورزشی بیشتر حرکت کنید.  چیزی را پیدا کنید که از آن لذت می‌برید و از یک دوست بخواهید که به  شما ملحق شود. </vt:lpstr>
      <vt:lpstr>داشتن تحرک بیشتر  آسان است.   با تغییرات کوچک  شروع کنید.</vt:lpstr>
      <vt:lpstr>چگونه می‌توانید تحرک بیشتری در  روز خود داشته باشید؟</vt:lpstr>
      <vt:lpstr>به خاطر داشته باشید...</vt:lpstr>
      <vt:lpstr>برنامه‌ها و خدمات محلی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6</cp:revision>
  <dcterms:created xsi:type="dcterms:W3CDTF">2024-08-12T03:08:25Z</dcterms:created>
  <dcterms:modified xsi:type="dcterms:W3CDTF">2024-09-17T03:04:50Z</dcterms:modified>
</cp:coreProperties>
</file>