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156" autoAdjust="0"/>
  </p:normalViewPr>
  <p:slideViewPr>
    <p:cSldViewPr snapToGrid="0">
      <p:cViewPr varScale="1">
        <p:scale>
          <a:sx n="130" d="100"/>
          <a:sy n="130" d="100"/>
        </p:scale>
        <p:origin x="1458" y="120"/>
      </p:cViewPr>
      <p:guideLst/>
    </p:cSldViewPr>
  </p:slideViewPr>
  <p:notesTextViewPr>
    <p:cViewPr>
      <p:scale>
        <a:sx n="120" d="100"/>
        <a:sy n="12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4143375" y="0"/>
            <a:ext cx="3170238" cy="481013"/>
          </a:xfrm>
          <a:prstGeom prst="rect">
            <a:avLst/>
          </a:prstGeom>
        </p:spPr>
        <p:txBody>
          <a:bodyPr vert="horz" lIns="91440" tIns="45720" rIns="91440" bIns="45720" rtlCol="0"/>
          <a:lstStyle>
            <a:lvl1pPr algn="r">
              <a:defRPr sz="1200"/>
            </a:lvl1pPr>
          </a:lstStyle>
          <a:p>
            <a:fld id="{ADE1B46F-4FC5-4017-8AB8-D5D8B4E5292E}" type="datetimeFigureOut">
              <a:rPr lang="en-AU" smtClean="0"/>
              <a:t>16/09/2024</a:t>
            </a:fld>
            <a:endParaRPr lang="en-AU"/>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731838" y="4621213"/>
            <a:ext cx="5851525" cy="37798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1200"/>
            </a:lvl1pPr>
          </a:lstStyle>
          <a:p>
            <a:fld id="{BBD2A3DB-475C-4984-B00B-1F9EEAF63946}" type="slidenum">
              <a:rPr lang="en-AU" smtClean="0"/>
              <a:t>‹#›</a:t>
            </a:fld>
            <a:endParaRPr lang="en-AU"/>
          </a:p>
        </p:txBody>
      </p:sp>
    </p:spTree>
    <p:extLst>
      <p:ext uri="{BB962C8B-B14F-4D97-AF65-F5344CB8AC3E}">
        <p14:creationId xmlns:p14="http://schemas.microsoft.com/office/powerpoint/2010/main" val="13225711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32026" rtl="1">
              <a:defRPr/>
            </a:pPr>
            <a:r>
              <a:rPr lang="fa" sz="1200" b="1" i="0" u="none" strike="noStrike" dirty="0">
                <a:highlight>
                  <a:srgbClr val="000000">
                    <a:alpha val="0"/>
                  </a:srgbClr>
                </a:highlight>
                <a:latin typeface="Dubai" panose="020B0503030403030204" pitchFamily="34" charset="-78"/>
                <a:cs typeface="Dubai" panose="020B0503030403030204" pitchFamily="34" charset="-78"/>
              </a:rPr>
              <a:t>امروز در باره روش هائی که میتوانیم با فعالیت های بدنی صحت خود را بهتر کنیم، صحبت میکنیم. در این موارد گپ میزنیم: </a:t>
            </a:r>
          </a:p>
          <a:p>
            <a:pPr marL="120032" indent="-120032" algn="r" defTabSz="932026" rtl="1">
              <a:buFont typeface="Arial" panose="020B0604020202020204" pitchFamily="34" charset="0"/>
              <a:buChar char="•"/>
              <a:defRPr/>
            </a:pPr>
            <a:r>
              <a:rPr lang="fa" sz="1200" b="0" i="0" u="none" strike="noStrike" dirty="0">
                <a:highlight>
                  <a:srgbClr val="000000">
                    <a:alpha val="0"/>
                  </a:srgbClr>
                </a:highlight>
                <a:latin typeface="Dubai" panose="020B0503030403030204" pitchFamily="34" charset="-78"/>
                <a:cs typeface="Dubai" panose="020B0503030403030204" pitchFamily="34" charset="-78"/>
              </a:rPr>
              <a:t>معنی فعالیت های بدنی چیست</a:t>
            </a:r>
          </a:p>
          <a:p>
            <a:pPr marL="120032" indent="-120032" algn="r" defTabSz="932026" rtl="1">
              <a:buFont typeface="Arial" panose="020B0604020202020204" pitchFamily="34" charset="0"/>
              <a:buChar char="•"/>
              <a:defRPr/>
            </a:pPr>
            <a:r>
              <a:rPr lang="fa" sz="1200" b="0" i="0" u="none" strike="noStrike" dirty="0">
                <a:highlight>
                  <a:srgbClr val="000000">
                    <a:alpha val="0"/>
                  </a:srgbClr>
                </a:highlight>
                <a:latin typeface="Dubai" panose="020B0503030403030204" pitchFamily="34" charset="-78"/>
                <a:cs typeface="Dubai" panose="020B0503030403030204" pitchFamily="34" charset="-78"/>
              </a:rPr>
              <a:t>چرا فعالیت های بدنی مهم هستند </a:t>
            </a:r>
          </a:p>
          <a:p>
            <a:pPr marL="120032" indent="-120032" algn="r" defTabSz="932026" rtl="1">
              <a:buFont typeface="Arial" panose="020B0604020202020204" pitchFamily="34" charset="0"/>
              <a:buChar char="•"/>
              <a:defRPr/>
            </a:pPr>
            <a:r>
              <a:rPr lang="fa" sz="1200" b="0" i="0" u="none" strike="noStrike" dirty="0">
                <a:highlight>
                  <a:srgbClr val="000000">
                    <a:alpha val="0"/>
                  </a:srgbClr>
                </a:highlight>
                <a:latin typeface="Dubai" panose="020B0503030403030204" pitchFamily="34" charset="-78"/>
                <a:cs typeface="Dubai" panose="020B0503030403030204" pitchFamily="34" charset="-78"/>
              </a:rPr>
              <a:t>به چه مقدار از فعالیت های بدنی ضرورت داریم</a:t>
            </a:r>
          </a:p>
          <a:p>
            <a:pPr marL="120032" indent="-120032" algn="r" defTabSz="932026" rtl="1">
              <a:buFont typeface="Arial" panose="020B0604020202020204" pitchFamily="34" charset="0"/>
              <a:buChar char="•"/>
              <a:defRPr/>
            </a:pPr>
            <a:r>
              <a:rPr lang="fa" sz="1200" b="0" i="0" u="none" strike="noStrike" dirty="0">
                <a:highlight>
                  <a:srgbClr val="000000">
                    <a:alpha val="0"/>
                  </a:srgbClr>
                </a:highlight>
                <a:latin typeface="Dubai" panose="020B0503030403030204" pitchFamily="34" charset="-78"/>
                <a:cs typeface="Dubai" panose="020B0503030403030204" pitchFamily="34" charset="-78"/>
              </a:rPr>
              <a:t>چگونه میتوانیم فعالیت های بدنی خود را بیشتر کنیم. </a:t>
            </a:r>
          </a:p>
          <a:p>
            <a:pPr marL="120032" indent="-120032" algn="r" defTabSz="932026">
              <a:buFont typeface="Arial" panose="020B0604020202020204" pitchFamily="34" charset="0"/>
              <a:buChar char="•"/>
              <a:defRPr/>
            </a:pPr>
            <a:endParaRPr lang="en-AU" b="0" dirty="0">
              <a:latin typeface="Dubai" panose="020B0503030403030204" pitchFamily="34" charset="-78"/>
              <a:cs typeface="Dubai" panose="020B0503030403030204" pitchFamily="34" charset="-78"/>
            </a:endParaRPr>
          </a:p>
          <a:p>
            <a:pPr algn="r" rtl="1"/>
            <a:r>
              <a:rPr lang="fa" sz="1200" b="1" i="0" u="none" strike="noStrike" dirty="0">
                <a:highlight>
                  <a:srgbClr val="000000">
                    <a:alpha val="0"/>
                  </a:srgbClr>
                </a:highlight>
                <a:latin typeface="Dubai" panose="020B0503030403030204" pitchFamily="34" charset="-78"/>
                <a:cs typeface="Dubai" panose="020B0503030403030204" pitchFamily="34" charset="-78"/>
              </a:rPr>
              <a:t>چرا امروز در این باره گپ میزنیم؟</a:t>
            </a:r>
          </a:p>
          <a:p>
            <a:pPr marL="120032" indent="-120032" algn="r" defTabSz="640171" rtl="1">
              <a:buFont typeface="Arial" panose="020B0604020202020204" pitchFamily="34" charset="0"/>
              <a:buChar char="•"/>
              <a:defRPr/>
            </a:pPr>
            <a:r>
              <a:rPr lang="fa" sz="1200" b="0" i="0" u="none" strike="noStrike" dirty="0">
                <a:highlight>
                  <a:srgbClr val="000000">
                    <a:alpha val="0"/>
                  </a:srgbClr>
                </a:highlight>
                <a:latin typeface="Dubai" panose="020B0503030403030204" pitchFamily="34" charset="-78"/>
                <a:cs typeface="Dubai" panose="020B0503030403030204" pitchFamily="34" charset="-78"/>
              </a:rPr>
              <a:t>اکثر مردم در استرالیا ب</a:t>
            </a:r>
            <a:r>
              <a:rPr lang="fa-IR" sz="1200" b="0" i="0" u="none" strike="noStrike" dirty="0">
                <a:highlight>
                  <a:srgbClr val="000000">
                    <a:alpha val="0"/>
                  </a:srgbClr>
                </a:highlight>
                <a:latin typeface="Dubai" panose="020B0503030403030204" pitchFamily="34" charset="-78"/>
                <a:cs typeface="Dubai" panose="020B0503030403030204" pitchFamily="34" charset="-78"/>
              </a:rPr>
              <a:t>ه </a:t>
            </a:r>
            <a:r>
              <a:rPr lang="fa" sz="1200" b="0" i="0" u="none" strike="noStrike" dirty="0">
                <a:highlight>
                  <a:srgbClr val="000000">
                    <a:alpha val="0"/>
                  </a:srgbClr>
                </a:highlight>
                <a:latin typeface="Dubai" panose="020B0503030403030204" pitchFamily="34" charset="-78"/>
                <a:cs typeface="Dubai" panose="020B0503030403030204" pitchFamily="34" charset="-78"/>
              </a:rPr>
              <a:t>اندازه کافی ورزش و فعالیت های بدنی ندارند و وقت بسیاری را به نشستن میگذرانند.</a:t>
            </a:r>
          </a:p>
          <a:p>
            <a:pPr marL="120032" indent="-120032" algn="r"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فعالیت های بدنی منظم، میتواند زندگی شما را بهبود دهد ازجمله شامل بهبود صحت بدنی و عاطفی.  </a:t>
            </a:r>
          </a:p>
          <a:p>
            <a:pPr marL="120032" indent="-120032" algn="r"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زنان کمتر از مردان فعالیتهای بدنی انجام میدهند </a:t>
            </a:r>
          </a:p>
          <a:p>
            <a:pPr marL="120032" indent="-120032" algn="r"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حتی تغییرات کوچک میتواند تفاوت ایجاد کند.  </a:t>
            </a:r>
          </a:p>
          <a:p>
            <a:pPr algn="r"/>
            <a:endParaRPr lang="en-AU" dirty="0">
              <a:latin typeface="Dubai" panose="020B0503030403030204" pitchFamily="34" charset="-78"/>
              <a:cs typeface="Dubai" panose="020B0503030403030204" pitchFamily="34" charset="-78"/>
            </a:endParaRPr>
          </a:p>
          <a:p>
            <a:pPr algn="r" rtl="1"/>
            <a:r>
              <a:rPr lang="fa" sz="1200" b="1" i="0" u="none" strike="noStrike" dirty="0">
                <a:highlight>
                  <a:srgbClr val="000000">
                    <a:alpha val="0"/>
                  </a:srgbClr>
                </a:highlight>
                <a:latin typeface="Dubai" panose="020B0503030403030204" pitchFamily="34" charset="-78"/>
                <a:cs typeface="Dubai" panose="020B0503030403030204" pitchFamily="34" charset="-78"/>
              </a:rPr>
              <a:t>یادداشت </a:t>
            </a:r>
            <a:r>
              <a:rPr lang="fa-IR" sz="1200" b="1" i="0" u="none" strike="noStrike" dirty="0">
                <a:highlight>
                  <a:srgbClr val="000000">
                    <a:alpha val="0"/>
                  </a:srgbClr>
                </a:highlight>
                <a:latin typeface="Dubai" panose="020B0503030403030204" pitchFamily="34" charset="-78"/>
                <a:cs typeface="Dubai" panose="020B0503030403030204" pitchFamily="34" charset="-78"/>
              </a:rPr>
              <a:t>رئیس</a:t>
            </a:r>
            <a:r>
              <a:rPr lang="fa" sz="1200" b="1" i="0" u="none" strike="noStrike" dirty="0">
                <a:highlight>
                  <a:srgbClr val="000000">
                    <a:alpha val="0"/>
                  </a:srgbClr>
                </a:highlight>
                <a:latin typeface="Dubai" panose="020B0503030403030204" pitchFamily="34" charset="-78"/>
                <a:cs typeface="Dubai" panose="020B0503030403030204" pitchFamily="34" charset="-78"/>
              </a:rPr>
              <a:t> جلسه</a:t>
            </a:r>
          </a:p>
          <a:p>
            <a:pPr algn="r" defTabSz="640171" rtl="1">
              <a:defRPr/>
            </a:pPr>
            <a:r>
              <a:rPr lang="fa" sz="1200" b="0" i="0" u="none" strike="noStrike" dirty="0">
                <a:highlight>
                  <a:srgbClr val="000000">
                    <a:alpha val="0"/>
                  </a:srgbClr>
                </a:highlight>
                <a:latin typeface="Dubai" panose="020B0503030403030204" pitchFamily="34" charset="-78"/>
                <a:cs typeface="Dubai" panose="020B0503030403030204" pitchFamily="34" charset="-78"/>
              </a:rPr>
              <a:t>این جلسه بر روی مزایای صحی فعالیت بدنی تمرکز دارد. به توصیه های راهنمای فعالیت بدنی توجه دارد، در مورد روش هائي برای افزودن فعالیت بدنی بیشتردرهر روز بحث میکند و زنان را تشویق میکند که فعالیت هائی را که خوش دارند ، پیدا کنند.  </a:t>
            </a:r>
          </a:p>
          <a:p>
            <a:pPr algn="r" defTabSz="640171">
              <a:defRPr/>
            </a:pPr>
            <a:endParaRPr lang="en-AU" b="0" dirty="0">
              <a:latin typeface="Dubai" panose="020B0503030403030204" pitchFamily="34" charset="-78"/>
              <a:cs typeface="Dubai" panose="020B0503030403030204" pitchFamily="34" charset="-78"/>
            </a:endParaRPr>
          </a:p>
          <a:p>
            <a:pPr algn="r" defTabSz="640171">
              <a:defRPr/>
            </a:pPr>
            <a:endParaRPr lang="en-AU" b="0"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BBD2A3DB-475C-4984-B00B-1F9EEAF63946}" type="slidenum">
              <a:rPr lang="en-AU" smtClean="0"/>
              <a:t>1</a:t>
            </a:fld>
            <a:endParaRPr lang="en-AU"/>
          </a:p>
        </p:txBody>
      </p:sp>
    </p:spTree>
    <p:extLst>
      <p:ext uri="{BB962C8B-B14F-4D97-AF65-F5344CB8AC3E}">
        <p14:creationId xmlns:p14="http://schemas.microsoft.com/office/powerpoint/2010/main" val="9231025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 sz="1200" b="1" i="0" u="none" strike="noStrike" dirty="0">
                <a:highlight>
                  <a:srgbClr val="000000">
                    <a:alpha val="0"/>
                  </a:srgbClr>
                </a:highlight>
                <a:latin typeface="Dubai" panose="020B0503030403030204" pitchFamily="34" charset="-78"/>
                <a:cs typeface="Dubai" panose="020B0503030403030204" pitchFamily="34" charset="-78"/>
              </a:rPr>
              <a:t>کدام کارهائی را باید برای حفظ صحت هر روز انجام دهم؟</a:t>
            </a:r>
          </a:p>
          <a:p>
            <a:pPr algn="r" rtl="1"/>
            <a:r>
              <a:rPr lang="fa" sz="1200" b="0" i="0" u="none" strike="noStrike" dirty="0">
                <a:highlight>
                  <a:srgbClr val="000000">
                    <a:alpha val="0"/>
                  </a:srgbClr>
                </a:highlight>
                <a:latin typeface="Dubai" panose="020B0503030403030204" pitchFamily="34" charset="-78"/>
                <a:cs typeface="Dubai" panose="020B0503030403030204" pitchFamily="34" charset="-78"/>
              </a:rPr>
              <a:t>برای بهبود صحت خود شما باید:</a:t>
            </a:r>
          </a:p>
          <a:p>
            <a:pPr marL="174755" indent="-174755" algn="r" rtl="1" fontAlgn="t">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بیشتر أوقات روز فعال باشید، ترجیحاِ هر روز هفته</a:t>
            </a:r>
          </a:p>
          <a:p>
            <a:pPr marL="174755" indent="-174755" algn="r" defTabSz="932026" rtl="1" fontAlgn="t">
              <a:buFont typeface="Arial" panose="020B0604020202020204" pitchFamily="34" charset="0"/>
              <a:buChar char="•"/>
              <a:defRPr/>
            </a:pPr>
            <a:r>
              <a:rPr lang="fa" sz="1200" b="0" i="0" u="none" strike="noStrike" dirty="0">
                <a:highlight>
                  <a:srgbClr val="000000">
                    <a:alpha val="0"/>
                  </a:srgbClr>
                </a:highlight>
                <a:latin typeface="Dubai" panose="020B0503030403030204" pitchFamily="34" charset="-78"/>
                <a:cs typeface="Dubai" panose="020B0503030403030204" pitchFamily="34" charset="-78"/>
              </a:rPr>
              <a:t>هر روز </a:t>
            </a:r>
            <a:r>
              <a:rPr lang="fa" sz="1200" b="1" i="0" u="none" strike="noStrike" dirty="0">
                <a:highlight>
                  <a:srgbClr val="000000">
                    <a:alpha val="0"/>
                  </a:srgbClr>
                </a:highlight>
                <a:latin typeface="Dubai" panose="020B0503030403030204" pitchFamily="34" charset="-78"/>
                <a:cs typeface="Dubai" panose="020B0503030403030204" pitchFamily="34" charset="-78"/>
              </a:rPr>
              <a:t>اقلاً</a:t>
            </a:r>
            <a:r>
              <a:rPr lang="fa-IR" sz="1200" b="1" i="0" u="none" strike="noStrike" dirty="0">
                <a:highlight>
                  <a:srgbClr val="000000">
                    <a:alpha val="0"/>
                  </a:srgbClr>
                </a:highlight>
                <a:latin typeface="Dubai" panose="020B0503030403030204" pitchFamily="34" charset="-78"/>
                <a:cs typeface="Dubai" panose="020B0503030403030204" pitchFamily="34" charset="-78"/>
              </a:rPr>
              <a:t> </a:t>
            </a:r>
            <a:r>
              <a:rPr lang="fa" sz="1200" b="1" i="0" u="none" strike="noStrike" dirty="0">
                <a:highlight>
                  <a:srgbClr val="000000">
                    <a:alpha val="0"/>
                  </a:srgbClr>
                </a:highlight>
                <a:latin typeface="Dubai" panose="020B0503030403030204" pitchFamily="34" charset="-78"/>
                <a:cs typeface="Dubai" panose="020B0503030403030204" pitchFamily="34" charset="-78"/>
              </a:rPr>
              <a:t>‌۳۰ دقیقه</a:t>
            </a:r>
            <a:r>
              <a:rPr lang="fa" sz="1200" b="0" i="0" u="none" strike="noStrike" dirty="0">
                <a:highlight>
                  <a:srgbClr val="000000">
                    <a:alpha val="0"/>
                  </a:srgbClr>
                </a:highlight>
                <a:latin typeface="Dubai" panose="020B0503030403030204" pitchFamily="34" charset="-78"/>
                <a:cs typeface="Dubai" panose="020B0503030403030204" pitchFamily="34" charset="-78"/>
              </a:rPr>
              <a:t> فعالیت بدنی داشته باشید، بعنوان مثال:</a:t>
            </a:r>
          </a:p>
          <a:p>
            <a:pPr marL="640768" lvl="1" indent="-174755" algn="r" defTabSz="932026" rtl="1" fontAlgn="t">
              <a:buFont typeface="Dubai" panose="020B0503030403030204" pitchFamily="34" charset="-78"/>
              <a:buChar char="-"/>
              <a:defRPr/>
            </a:pPr>
            <a:r>
              <a:rPr lang="fa" sz="1200" b="0" i="0" u="none" strike="noStrike" dirty="0">
                <a:highlight>
                  <a:srgbClr val="000000">
                    <a:alpha val="0"/>
                  </a:srgbClr>
                </a:highlight>
                <a:latin typeface="Dubai" panose="020B0503030403030204" pitchFamily="34" charset="-78"/>
                <a:cs typeface="Dubai" panose="020B0503030403030204" pitchFamily="34" charset="-78"/>
              </a:rPr>
              <a:t>پیاده روی تیز، رقصیدن ، تای چی </a:t>
            </a:r>
          </a:p>
          <a:p>
            <a:pPr marL="640768" lvl="1" indent="-174755" algn="r" defTabSz="932026" rtl="1" fontAlgn="t">
              <a:buFont typeface="Dubai" panose="020B0503030403030204" pitchFamily="34" charset="-78"/>
              <a:buChar char="-"/>
              <a:defRPr/>
            </a:pPr>
            <a:r>
              <a:rPr lang="fa-IR" sz="1200" dirty="0">
                <a:effectLst/>
                <a:latin typeface="Dubai" panose="020B0503030403030204" pitchFamily="34" charset="-78"/>
                <a:ea typeface="Calibri" panose="020F0502020204030204" pitchFamily="34" charset="0"/>
                <a:cs typeface="Dubai" panose="020B0503030403030204" pitchFamily="34" charset="-78"/>
              </a:rPr>
              <a:t>کالسکه</a:t>
            </a:r>
            <a:r>
              <a:rPr lang="fa" sz="1200" b="0" i="0" u="none" strike="noStrike" dirty="0">
                <a:highlight>
                  <a:srgbClr val="000000">
                    <a:alpha val="0"/>
                  </a:srgbClr>
                </a:highlight>
                <a:latin typeface="Dubai" panose="020B0503030403030204" pitchFamily="34" charset="-78"/>
                <a:cs typeface="Dubai" panose="020B0503030403030204" pitchFamily="34" charset="-78"/>
              </a:rPr>
              <a:t> طفل خود را هل بدهید یا در محوطه بیرون با طفل خود بازی کنید</a:t>
            </a:r>
          </a:p>
          <a:p>
            <a:pPr marL="640768" lvl="1" indent="-174755" algn="r" defTabSz="932026" rtl="1" fontAlgn="t">
              <a:buFont typeface="Dubai" panose="020B0503030403030204" pitchFamily="34" charset="-78"/>
              <a:buChar char="-"/>
              <a:defRPr/>
            </a:pPr>
            <a:r>
              <a:rPr lang="fa" sz="1200" b="0" i="0" u="none" strike="noStrike" dirty="0">
                <a:highlight>
                  <a:srgbClr val="000000">
                    <a:alpha val="0"/>
                  </a:srgbClr>
                </a:highlight>
                <a:latin typeface="Dubai" panose="020B0503030403030204" pitchFamily="34" charset="-78"/>
                <a:cs typeface="Dubai" panose="020B0503030403030204" pitchFamily="34" charset="-78"/>
              </a:rPr>
              <a:t>کارهای خانه مانند شست</a:t>
            </a:r>
            <a:r>
              <a:rPr lang="fa-IR" sz="1200" b="0" i="0" u="none" strike="noStrike" dirty="0">
                <a:highlight>
                  <a:srgbClr val="000000">
                    <a:alpha val="0"/>
                  </a:srgbClr>
                </a:highlight>
                <a:latin typeface="Dubai" panose="020B0503030403030204" pitchFamily="34" charset="-78"/>
                <a:cs typeface="Dubai" panose="020B0503030403030204" pitchFamily="34" charset="-78"/>
              </a:rPr>
              <a:t>ن</a:t>
            </a:r>
            <a:r>
              <a:rPr lang="fa" sz="1200" b="0" i="0" u="none" strike="noStrike" dirty="0">
                <a:highlight>
                  <a:srgbClr val="000000">
                    <a:alpha val="0"/>
                  </a:srgbClr>
                </a:highlight>
                <a:latin typeface="Dubai" panose="020B0503030403030204" pitchFamily="34" charset="-78"/>
                <a:cs typeface="Dubai" panose="020B0503030403030204" pitchFamily="34" charset="-78"/>
              </a:rPr>
              <a:t> پنجره ها، جارو کردن برگ ها</a:t>
            </a:r>
            <a:r>
              <a:rPr lang="en-PH" sz="1200" b="0" i="0" u="none" strike="noStrike" dirty="0">
                <a:highlight>
                  <a:srgbClr val="000000">
                    <a:alpha val="0"/>
                  </a:srgbClr>
                </a:highlight>
                <a:latin typeface="Dubai" panose="020B0503030403030204" pitchFamily="34" charset="-78"/>
                <a:cs typeface="Dubai" panose="020B0503030403030204" pitchFamily="34" charset="-78"/>
              </a:rPr>
              <a:t>.</a:t>
            </a:r>
            <a:r>
              <a:rPr lang="fa" sz="1200" b="0" i="0" u="none" strike="noStrike" dirty="0">
                <a:highlight>
                  <a:srgbClr val="000000">
                    <a:alpha val="0"/>
                  </a:srgbClr>
                </a:highlight>
                <a:latin typeface="Dubai" panose="020B0503030403030204" pitchFamily="34" charset="-78"/>
                <a:cs typeface="Dubai" panose="020B0503030403030204" pitchFamily="34" charset="-78"/>
              </a:rPr>
              <a:t> </a:t>
            </a:r>
          </a:p>
          <a:p>
            <a:pPr algn="r" defTabSz="932026" fontAlgn="t">
              <a:defRPr/>
            </a:pPr>
            <a:endParaRPr lang="en-AU" sz="1200" dirty="0">
              <a:latin typeface="Dubai" panose="020B0503030403030204" pitchFamily="34" charset="-78"/>
              <a:cs typeface="Dubai" panose="020B0503030403030204" pitchFamily="34" charset="-78"/>
            </a:endParaRPr>
          </a:p>
          <a:p>
            <a:pPr algn="r" defTabSz="932026" rtl="1" fontAlgn="t">
              <a:defRPr/>
            </a:pPr>
            <a:r>
              <a:rPr lang="fa" sz="1200" b="0" i="0" u="none" strike="noStrike" dirty="0">
                <a:highlight>
                  <a:srgbClr val="000000">
                    <a:alpha val="0"/>
                  </a:srgbClr>
                </a:highlight>
                <a:latin typeface="Dubai" panose="020B0503030403030204" pitchFamily="34" charset="-78"/>
                <a:cs typeface="Dubai" panose="020B0503030403030204" pitchFamily="34" charset="-78"/>
              </a:rPr>
              <a:t>میتوانید فعالیت های بدنی را در دوره های کوتاه مدت در طول روز تقسیم کنید. مانند سه جلسه، هر مرتبه ۱۰ دقیقه</a:t>
            </a:r>
            <a:r>
              <a:rPr lang="en-PH" sz="1200" b="0" i="0" u="none" strike="noStrike" dirty="0">
                <a:highlight>
                  <a:srgbClr val="000000">
                    <a:alpha val="0"/>
                  </a:srgbClr>
                </a:highlight>
                <a:latin typeface="Dubai" panose="020B0503030403030204" pitchFamily="34" charset="-78"/>
                <a:cs typeface="Dubai" panose="020B0503030403030204" pitchFamily="34" charset="-78"/>
              </a:rPr>
              <a:t>.</a:t>
            </a:r>
            <a:endParaRPr lang="fa" sz="1200" b="0" i="0" u="none" strike="noStrike" dirty="0">
              <a:highlight>
                <a:srgbClr val="000000">
                  <a:alpha val="0"/>
                </a:srgbClr>
              </a:highlight>
              <a:latin typeface="Dubai" panose="020B0503030403030204" pitchFamily="34" charset="-78"/>
              <a:cs typeface="Dubai" panose="020B0503030403030204" pitchFamily="34" charset="-78"/>
            </a:endParaRPr>
          </a:p>
          <a:p>
            <a:pPr algn="r" defTabSz="932026" rtl="1" fontAlgn="t">
              <a:defRPr/>
            </a:pPr>
            <a:r>
              <a:rPr lang="fa" sz="1200" b="1" i="0" u="none" strike="noStrike" dirty="0">
                <a:highlight>
                  <a:srgbClr val="000000">
                    <a:alpha val="0"/>
                  </a:srgbClr>
                </a:highlight>
                <a:latin typeface="Dubai" panose="020B0503030403030204" pitchFamily="34" charset="-78"/>
                <a:cs typeface="Dubai" panose="020B0503030403030204" pitchFamily="34" charset="-78"/>
              </a:rPr>
              <a:t>۱۵ دقیقه پیاده روی تیز </a:t>
            </a:r>
            <a:r>
              <a:rPr lang="fa" sz="1200" b="0" i="0" u="none" strike="noStrike" dirty="0">
                <a:highlight>
                  <a:srgbClr val="000000">
                    <a:alpha val="0"/>
                  </a:srgbClr>
                </a:highlight>
                <a:latin typeface="Dubai" panose="020B0503030403030204" pitchFamily="34" charset="-78"/>
                <a:cs typeface="Dubai" panose="020B0503030403030204" pitchFamily="34" charset="-78"/>
              </a:rPr>
              <a:t>، </a:t>
            </a:r>
            <a:r>
              <a:rPr lang="fa" sz="1200" b="1" i="0" u="none" strike="noStrike" dirty="0">
                <a:highlight>
                  <a:srgbClr val="000000">
                    <a:alpha val="0"/>
                  </a:srgbClr>
                </a:highlight>
                <a:latin typeface="Dubai" panose="020B0503030403030204" pitchFamily="34" charset="-78"/>
                <a:cs typeface="Dubai" panose="020B0503030403030204" pitchFamily="34" charset="-78"/>
              </a:rPr>
              <a:t>۵ روز در هفته</a:t>
            </a:r>
            <a:r>
              <a:rPr lang="fa" sz="1200" b="0" i="0" u="none" strike="noStrike" dirty="0">
                <a:highlight>
                  <a:srgbClr val="000000">
                    <a:alpha val="0"/>
                  </a:srgbClr>
                </a:highlight>
                <a:latin typeface="Dubai" panose="020B0503030403030204" pitchFamily="34" charset="-78"/>
                <a:cs typeface="Dubai" panose="020B0503030403030204" pitchFamily="34" charset="-78"/>
              </a:rPr>
              <a:t> میتواند صحت شما را بهتر کند. </a:t>
            </a:r>
          </a:p>
          <a:p>
            <a:pPr algn="r" fontAlgn="t"/>
            <a:endParaRPr lang="en-AU" sz="1200" dirty="0">
              <a:latin typeface="Dubai" panose="020B0503030403030204" pitchFamily="34" charset="-78"/>
              <a:cs typeface="Dubai" panose="020B0503030403030204" pitchFamily="34" charset="-78"/>
            </a:endParaRPr>
          </a:p>
          <a:p>
            <a:pPr algn="r" rtl="1" fontAlgn="t"/>
            <a:r>
              <a:rPr lang="fa" sz="1200" b="0" i="0" u="none" strike="noStrike" dirty="0">
                <a:highlight>
                  <a:srgbClr val="000000">
                    <a:alpha val="0"/>
                  </a:srgbClr>
                </a:highlight>
                <a:latin typeface="Dubai" panose="020B0503030403030204" pitchFamily="34" charset="-78"/>
                <a:cs typeface="Dubai" panose="020B0503030403030204" pitchFamily="34" charset="-78"/>
              </a:rPr>
              <a:t>هر</a:t>
            </a:r>
            <a:r>
              <a:rPr lang="fa-IR" sz="1200" b="0" i="0" u="none" strike="noStrike" dirty="0">
                <a:highlight>
                  <a:srgbClr val="000000">
                    <a:alpha val="0"/>
                  </a:srgbClr>
                </a:highlight>
                <a:latin typeface="Dubai" panose="020B0503030403030204" pitchFamily="34" charset="-78"/>
                <a:cs typeface="Dubai" panose="020B0503030403030204" pitchFamily="34" charset="-78"/>
              </a:rPr>
              <a:t> </a:t>
            </a:r>
            <a:r>
              <a:rPr lang="fa" sz="1200" b="0" i="0" u="none" strike="noStrike" dirty="0">
                <a:highlight>
                  <a:srgbClr val="000000">
                    <a:alpha val="0"/>
                  </a:srgbClr>
                </a:highlight>
                <a:latin typeface="Dubai" panose="020B0503030403030204" pitchFamily="34" charset="-78"/>
                <a:cs typeface="Dubai" panose="020B0503030403030204" pitchFamily="34" charset="-78"/>
              </a:rPr>
              <a:t>هفته، فعالیت هائی را که به تلاش بیشتر ضرورت دارد انجام دهید . مانند: </a:t>
            </a:r>
          </a:p>
          <a:p>
            <a:pPr marL="183568" lvl="0" indent="-174755" algn="r" rtl="1" fontAlgn="t">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آهسته دویدن، ایروبیک،</a:t>
            </a:r>
            <a:r>
              <a:rPr lang="fa-IR" sz="1200" b="0" i="0" u="none" strike="noStrike" dirty="0">
                <a:highlight>
                  <a:srgbClr val="000000">
                    <a:alpha val="0"/>
                  </a:srgbClr>
                </a:highlight>
                <a:latin typeface="Dubai" panose="020B0503030403030204" pitchFamily="34" charset="-78"/>
                <a:cs typeface="Dubai" panose="020B0503030403030204" pitchFamily="34" charset="-78"/>
              </a:rPr>
              <a:t> بایسکل</a:t>
            </a:r>
            <a:r>
              <a:rPr lang="fa" sz="1200" b="0" i="0" u="none" strike="noStrike" dirty="0">
                <a:highlight>
                  <a:srgbClr val="000000">
                    <a:alpha val="0"/>
                  </a:srgbClr>
                </a:highlight>
                <a:latin typeface="Dubai" panose="020B0503030403030204" pitchFamily="34" charset="-78"/>
                <a:cs typeface="Dubai" panose="020B0503030403030204" pitchFamily="34" charset="-78"/>
              </a:rPr>
              <a:t> </a:t>
            </a:r>
            <a:r>
              <a:rPr lang="fa-IR" sz="1200" b="0" i="0" u="none" strike="noStrike" dirty="0">
                <a:highlight>
                  <a:srgbClr val="000000">
                    <a:alpha val="0"/>
                  </a:srgbClr>
                </a:highlight>
                <a:latin typeface="Dubai" panose="020B0503030403030204" pitchFamily="34" charset="-78"/>
                <a:cs typeface="Dubai" panose="020B0503030403030204" pitchFamily="34" charset="-78"/>
              </a:rPr>
              <a:t>(</a:t>
            </a:r>
            <a:r>
              <a:rPr lang="fa" sz="1200" b="0" i="0" u="none" strike="noStrike" dirty="0">
                <a:highlight>
                  <a:srgbClr val="000000">
                    <a:alpha val="0"/>
                  </a:srgbClr>
                </a:highlight>
                <a:latin typeface="Dubai" panose="020B0503030403030204" pitchFamily="34" charset="-78"/>
                <a:cs typeface="Dubai" panose="020B0503030403030204" pitchFamily="34" charset="-78"/>
              </a:rPr>
              <a:t>دوچرخه</a:t>
            </a:r>
            <a:r>
              <a:rPr lang="fa-IR" sz="1200" b="0" i="0" u="none" strike="noStrike" dirty="0">
                <a:highlight>
                  <a:srgbClr val="000000">
                    <a:alpha val="0"/>
                  </a:srgbClr>
                </a:highlight>
                <a:latin typeface="Dubai" panose="020B0503030403030204" pitchFamily="34" charset="-78"/>
                <a:cs typeface="Dubai" panose="020B0503030403030204" pitchFamily="34" charset="-78"/>
              </a:rPr>
              <a:t>)</a:t>
            </a:r>
            <a:r>
              <a:rPr lang="fa" sz="1200" b="0" i="0" u="none" strike="noStrike" dirty="0">
                <a:highlight>
                  <a:srgbClr val="000000">
                    <a:alpha val="0"/>
                  </a:srgbClr>
                </a:highlight>
                <a:latin typeface="Dubai" panose="020B0503030403030204" pitchFamily="34" charset="-78"/>
                <a:cs typeface="Dubai" panose="020B0503030403030204" pitchFamily="34" charset="-78"/>
              </a:rPr>
              <a:t> سواری سریع، بسیاری از ورزشهای سازمان یافته</a:t>
            </a:r>
          </a:p>
          <a:p>
            <a:pPr marL="183568" lvl="0" indent="-174755" algn="r" rtl="1" fontAlgn="t">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کارهای خانه که شامل بلند کردن، حمل کردن یا حفر کردن است.</a:t>
            </a:r>
          </a:p>
          <a:p>
            <a:pPr algn="r"/>
            <a:endParaRPr lang="en-AU" sz="1200" dirty="0">
              <a:latin typeface="Dubai" panose="020B0503030403030204" pitchFamily="34" charset="-78"/>
              <a:cs typeface="Dubai" panose="020B0503030403030204" pitchFamily="34" charset="-78"/>
            </a:endParaRPr>
          </a:p>
          <a:p>
            <a:pPr algn="r" rtl="1"/>
            <a:r>
              <a:rPr lang="fa" sz="1200" b="1" i="0" u="none" strike="noStrike" dirty="0">
                <a:highlight>
                  <a:srgbClr val="000000">
                    <a:alpha val="0"/>
                  </a:srgbClr>
                </a:highlight>
                <a:latin typeface="Dubai" panose="020B0503030403030204" pitchFamily="34" charset="-78"/>
                <a:cs typeface="Dubai" panose="020B0503030403030204" pitchFamily="34" charset="-78"/>
              </a:rPr>
              <a:t>بخاطر داشته باشید که انجام هر نوع فعالیت بدنی بهتر از انجام ندادن آن است. </a:t>
            </a:r>
            <a:endParaRPr lang="en-AU" sz="1200" b="1" i="0" u="none" strike="noStrike" dirty="0">
              <a:highlight>
                <a:srgbClr val="000000">
                  <a:alpha val="0"/>
                </a:srgbClr>
              </a:highlight>
              <a:latin typeface="Dubai" panose="020B0503030403030204" pitchFamily="34" charset="-78"/>
              <a:cs typeface="Dubai" panose="020B0503030403030204" pitchFamily="34" charset="-78"/>
            </a:endParaRPr>
          </a:p>
          <a:p>
            <a:pPr algn="r" rtl="1"/>
            <a:endParaRPr lang="fa" sz="1200" b="1" i="0" u="none" strike="noStrike" dirty="0">
              <a:highlight>
                <a:srgbClr val="000000">
                  <a:alpha val="0"/>
                </a:srgbClr>
              </a:highlight>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BBD2A3DB-475C-4984-B00B-1F9EEAF63946}" type="slidenum">
              <a:rPr lang="en-AU" smtClean="0"/>
              <a:t>10</a:t>
            </a:fld>
            <a:endParaRPr lang="en-AU"/>
          </a:p>
        </p:txBody>
      </p:sp>
    </p:spTree>
    <p:extLst>
      <p:ext uri="{BB962C8B-B14F-4D97-AF65-F5344CB8AC3E}">
        <p14:creationId xmlns:p14="http://schemas.microsoft.com/office/powerpoint/2010/main" val="25158597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32026" rtl="1">
              <a:defRPr/>
            </a:pPr>
            <a:r>
              <a:rPr lang="fa" sz="1200" b="1" i="0" u="none" strike="noStrike" dirty="0">
                <a:highlight>
                  <a:srgbClr val="000000">
                    <a:alpha val="0"/>
                  </a:srgbClr>
                </a:highlight>
                <a:latin typeface="Dubai" panose="020B0503030403030204" pitchFamily="34" charset="-78"/>
                <a:cs typeface="Dubai" panose="020B0503030403030204" pitchFamily="34" charset="-78"/>
              </a:rPr>
              <a:t>چگونه میتوانم در خانه بیشتر حرکت کنم؟</a:t>
            </a:r>
            <a:endParaRPr lang="en-AU" sz="1200" dirty="0">
              <a:latin typeface="Dubai" panose="020B0503030403030204" pitchFamily="34" charset="-78"/>
              <a:cs typeface="Dubai" panose="020B0503030403030204" pitchFamily="34" charset="-78"/>
            </a:endParaRPr>
          </a:p>
          <a:p>
            <a:pPr algn="r" rtl="1"/>
            <a:r>
              <a:rPr lang="fa" sz="1200" b="0" i="0" u="none" strike="noStrike" dirty="0">
                <a:highlight>
                  <a:srgbClr val="000000">
                    <a:alpha val="0"/>
                  </a:srgbClr>
                </a:highlight>
                <a:latin typeface="Dubai" panose="020B0503030403030204" pitchFamily="34" charset="-78"/>
                <a:cs typeface="Dubai" panose="020B0503030403030204" pitchFamily="34" charset="-78"/>
              </a:rPr>
              <a:t>راه های بسیار وجود دارد که میتوانید در خانه بیشتر حرکت کنید:</a:t>
            </a:r>
          </a:p>
          <a:p>
            <a:pPr marL="174755" indent="-174755" algn="r" defTabSz="932026" rtl="1">
              <a:buFont typeface="Arial" panose="020B0604020202020204" pitchFamily="34" charset="0"/>
              <a:buChar char="•"/>
              <a:defRPr/>
            </a:pPr>
            <a:r>
              <a:rPr lang="fa" sz="1200" b="0" i="0" u="none" strike="noStrike" dirty="0">
                <a:highlight>
                  <a:srgbClr val="000000">
                    <a:alpha val="0"/>
                  </a:srgbClr>
                </a:highlight>
                <a:latin typeface="Dubai" panose="020B0503030403030204" pitchFamily="34" charset="-78"/>
                <a:cs typeface="Dubai" panose="020B0503030403030204" pitchFamily="34" charset="-78"/>
              </a:rPr>
              <a:t>با طفل های خود مصروف شوید - زمانی را در خانواده برای حرکت بیشتر، بازی بیشتر و تفریح با هم قرار دهید. </a:t>
            </a:r>
          </a:p>
          <a:p>
            <a:pPr marL="174755" indent="-174755" algn="r"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کار در باغچه و باغ</a:t>
            </a:r>
          </a:p>
          <a:p>
            <a:pPr marL="174755" indent="-174755" algn="r"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چمن ها را کوتاه کنید</a:t>
            </a:r>
          </a:p>
          <a:p>
            <a:pPr marL="174755" indent="-174755" algn="r"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زمین را جارو کنید</a:t>
            </a:r>
          </a:p>
          <a:p>
            <a:pPr marL="174755" indent="-174755" algn="r"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پنجره ها را تمیز کنید</a:t>
            </a:r>
          </a:p>
          <a:p>
            <a:pPr marL="174755" indent="-174755" algn="r"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موتر خود را</a:t>
            </a:r>
            <a:r>
              <a:rPr lang="fa-IR" sz="1200" b="0" i="0" u="none" strike="noStrike" dirty="0">
                <a:highlight>
                  <a:srgbClr val="000000">
                    <a:alpha val="0"/>
                  </a:srgbClr>
                </a:highlight>
                <a:latin typeface="Dubai" panose="020B0503030403030204" pitchFamily="34" charset="-78"/>
                <a:cs typeface="Dubai" panose="020B0503030403030204" pitchFamily="34" charset="-78"/>
              </a:rPr>
              <a:t> بشویید</a:t>
            </a:r>
            <a:endParaRPr lang="fa" sz="1200" b="0" i="0" u="none" strike="noStrike" dirty="0">
              <a:highlight>
                <a:srgbClr val="000000">
                  <a:alpha val="0"/>
                </a:srgbClr>
              </a:highlight>
              <a:latin typeface="Dubai" panose="020B0503030403030204" pitchFamily="34" charset="-78"/>
              <a:cs typeface="Dubai" panose="020B0503030403030204" pitchFamily="34" charset="-78"/>
            </a:endParaRPr>
          </a:p>
          <a:p>
            <a:pPr marL="174755" indent="-174755" algn="r"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سگ را برای قدم زدن بیرون ببرید</a:t>
            </a:r>
          </a:p>
          <a:p>
            <a:pPr marL="174755" indent="-174755" algn="r"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برای تغییر کانال تلویزیون از جای خود بلند شوید</a:t>
            </a:r>
          </a:p>
          <a:p>
            <a:pPr marL="174755" indent="-174755" algn="r"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برای رفتن به بازار یا پیاده بروید یا موتر را دور از محل بازار پارک کنید</a:t>
            </a:r>
            <a:r>
              <a:rPr lang="en-PH" sz="1200" b="0" i="0" u="none" strike="noStrike" dirty="0">
                <a:highlight>
                  <a:srgbClr val="000000">
                    <a:alpha val="0"/>
                  </a:srgbClr>
                </a:highlight>
                <a:latin typeface="Dubai" panose="020B0503030403030204" pitchFamily="34" charset="-78"/>
                <a:cs typeface="Dubai" panose="020B0503030403030204" pitchFamily="34" charset="-78"/>
              </a:rPr>
              <a:t>.</a:t>
            </a:r>
            <a:endParaRPr lang="fa" sz="1200" b="0" i="0" u="none" strike="noStrike" dirty="0">
              <a:highlight>
                <a:srgbClr val="000000">
                  <a:alpha val="0"/>
                </a:srgbClr>
              </a:highlight>
              <a:latin typeface="Dubai" panose="020B0503030403030204" pitchFamily="34" charset="-78"/>
              <a:cs typeface="Dubai" panose="020B0503030403030204" pitchFamily="34" charset="-78"/>
            </a:endParaRPr>
          </a:p>
          <a:p>
            <a:endParaRPr lang="en-AU" dirty="0">
              <a:latin typeface="Dubai" panose="020B0503030403030204" pitchFamily="34" charset="-78"/>
              <a:cs typeface="Dubai" panose="020B0503030403030204" pitchFamily="34" charset="-78"/>
            </a:endParaRPr>
          </a:p>
          <a:p>
            <a:endParaRPr lang="en-AU"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BBD2A3DB-475C-4984-B00B-1F9EEAF63946}" type="slidenum">
              <a:rPr lang="en-AU" smtClean="0"/>
              <a:t>11</a:t>
            </a:fld>
            <a:endParaRPr lang="en-AU"/>
          </a:p>
        </p:txBody>
      </p:sp>
    </p:spTree>
    <p:extLst>
      <p:ext uri="{BB962C8B-B14F-4D97-AF65-F5344CB8AC3E}">
        <p14:creationId xmlns:p14="http://schemas.microsoft.com/office/powerpoint/2010/main" val="16115506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32026" rtl="1">
              <a:defRPr/>
            </a:pPr>
            <a:r>
              <a:rPr lang="fa" sz="1200" b="1" i="0" u="none" strike="noStrike" dirty="0">
                <a:highlight>
                  <a:srgbClr val="000000">
                    <a:alpha val="0"/>
                  </a:srgbClr>
                </a:highlight>
                <a:latin typeface="Dubai" panose="020B0503030403030204" pitchFamily="34" charset="-78"/>
                <a:cs typeface="Dubai" panose="020B0503030403030204" pitchFamily="34" charset="-78"/>
              </a:rPr>
              <a:t>در محل کار چگونه میتوانم بیشتر حرکت کنم؟</a:t>
            </a:r>
            <a:endParaRPr lang="en-AU" sz="1200" dirty="0">
              <a:latin typeface="Dubai" panose="020B0503030403030204" pitchFamily="34" charset="-78"/>
              <a:cs typeface="Dubai" panose="020B0503030403030204" pitchFamily="34" charset="-78"/>
            </a:endParaRPr>
          </a:p>
          <a:p>
            <a:pPr algn="r" defTabSz="932026" rtl="1">
              <a:defRPr/>
            </a:pPr>
            <a:r>
              <a:rPr lang="fa" sz="1200" b="0" i="0" u="none" strike="noStrike" dirty="0">
                <a:highlight>
                  <a:srgbClr val="000000">
                    <a:alpha val="0"/>
                  </a:srgbClr>
                </a:highlight>
                <a:latin typeface="Dubai" panose="020B0503030403030204" pitchFamily="34" charset="-78"/>
                <a:cs typeface="Dubai" panose="020B0503030403030204" pitchFamily="34" charset="-78"/>
              </a:rPr>
              <a:t>راه های بسیاری وجود دارد که هر روز میتوانید در محل کار بیشتر حرکت کنید: </a:t>
            </a:r>
          </a:p>
          <a:p>
            <a:pPr marL="233007" indent="-233007" algn="r"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به جای رانندگی ، پیاده، با با </a:t>
            </a:r>
            <a:r>
              <a:rPr lang="fa-IR" sz="1200" b="0" i="0" u="none" strike="noStrike" dirty="0">
                <a:highlight>
                  <a:srgbClr val="000000">
                    <a:alpha val="0"/>
                  </a:srgbClr>
                </a:highlight>
                <a:latin typeface="Dubai" panose="020B0503030403030204" pitchFamily="34" charset="-78"/>
                <a:cs typeface="Dubai" panose="020B0503030403030204" pitchFamily="34" charset="-78"/>
              </a:rPr>
              <a:t>بایسکل </a:t>
            </a:r>
          </a:p>
          <a:p>
            <a:pPr marL="233007" indent="-233007" algn="r"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دوچرخه یا وسیله نقلیه عمومی به کار بروید. </a:t>
            </a:r>
          </a:p>
          <a:p>
            <a:pPr marL="233007" indent="-233007" algn="r"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بجای آسانسور از پله ها استفاده کنید </a:t>
            </a:r>
          </a:p>
          <a:p>
            <a:pPr marL="233007" indent="-233007" algn="r"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یک یا دو ایستگاه زودتر از محل کار، از بس یا </a:t>
            </a:r>
            <a:r>
              <a:rPr lang="fa-IR" sz="1200" b="0" i="0" u="none" strike="noStrike" dirty="0">
                <a:highlight>
                  <a:srgbClr val="000000">
                    <a:alpha val="0"/>
                  </a:srgbClr>
                </a:highlight>
                <a:latin typeface="Dubai" panose="020B0503030403030204" pitchFamily="34" charset="-78"/>
                <a:cs typeface="Dubai" panose="020B0503030403030204" pitchFamily="34" charset="-78"/>
              </a:rPr>
              <a:t>قطار</a:t>
            </a:r>
            <a:r>
              <a:rPr lang="fa" sz="1200" b="0" i="0" u="none" strike="noStrike" dirty="0">
                <a:highlight>
                  <a:srgbClr val="000000">
                    <a:alpha val="0"/>
                  </a:srgbClr>
                </a:highlight>
                <a:latin typeface="Dubai" panose="020B0503030403030204" pitchFamily="34" charset="-78"/>
                <a:cs typeface="Dubai" panose="020B0503030403030204" pitchFamily="34" charset="-78"/>
              </a:rPr>
              <a:t> پیاده شوید یا موتر خود را دورتر پارک کنید </a:t>
            </a:r>
          </a:p>
          <a:p>
            <a:pPr marL="233007" indent="-233007" algn="r"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برای ملاقات به جای نشستن در جلسه، پیاده روی را پیشنهاد کنید.</a:t>
            </a:r>
          </a:p>
          <a:p>
            <a:pPr marL="233007" indent="-233007" algn="r"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هنگامی که با تلفن گپ میزنید راه بروید</a:t>
            </a:r>
          </a:p>
          <a:p>
            <a:pPr marL="233007" indent="-233007" algn="r"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اگر امکان دارد، برای تحویل یک پیام راه بروید به جای اینکه تلفن یا ایمیل کنید.</a:t>
            </a:r>
          </a:p>
          <a:p>
            <a:pPr marL="233007" indent="-233007" algn="r"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در وقت چاشت از پیاده روی بیرون لذت ببرید</a:t>
            </a:r>
            <a:r>
              <a:rPr lang="en-PH" sz="1200" b="0" i="0" u="none" strike="noStrike" dirty="0">
                <a:highlight>
                  <a:srgbClr val="000000">
                    <a:alpha val="0"/>
                  </a:srgbClr>
                </a:highlight>
                <a:latin typeface="Dubai" panose="020B0503030403030204" pitchFamily="34" charset="-78"/>
                <a:cs typeface="Dubai" panose="020B0503030403030204" pitchFamily="34" charset="-78"/>
              </a:rPr>
              <a:t>.</a:t>
            </a:r>
            <a:r>
              <a:rPr lang="fa" sz="1200" b="0" i="0" u="none" strike="noStrike" dirty="0">
                <a:highlight>
                  <a:srgbClr val="000000">
                    <a:alpha val="0"/>
                  </a:srgbClr>
                </a:highlight>
                <a:latin typeface="Dubai" panose="020B0503030403030204" pitchFamily="34" charset="-78"/>
                <a:cs typeface="Dubai" panose="020B0503030403030204" pitchFamily="34" charset="-78"/>
              </a:rPr>
              <a:t> </a:t>
            </a:r>
          </a:p>
          <a:p>
            <a:endParaRPr lang="en-AU"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BBD2A3DB-475C-4984-B00B-1F9EEAF63946}" type="slidenum">
              <a:rPr lang="en-AU" smtClean="0"/>
              <a:t>12</a:t>
            </a:fld>
            <a:endParaRPr lang="en-AU"/>
          </a:p>
        </p:txBody>
      </p:sp>
    </p:spTree>
    <p:extLst>
      <p:ext uri="{BB962C8B-B14F-4D97-AF65-F5344CB8AC3E}">
        <p14:creationId xmlns:p14="http://schemas.microsoft.com/office/powerpoint/2010/main" val="23867073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32026" rtl="1">
              <a:defRPr/>
            </a:pPr>
            <a:r>
              <a:rPr lang="fa" sz="1200" b="1" i="0" u="none" strike="noStrike" dirty="0">
                <a:highlight>
                  <a:srgbClr val="000000">
                    <a:alpha val="0"/>
                  </a:srgbClr>
                </a:highlight>
                <a:latin typeface="Dubai" panose="020B0503030403030204" pitchFamily="34" charset="-78"/>
                <a:cs typeface="Dubai" panose="020B0503030403030204" pitchFamily="34" charset="-78"/>
              </a:rPr>
              <a:t>چگونه میتوانم حرکت بیشتر انجام دهم؟</a:t>
            </a:r>
          </a:p>
          <a:p>
            <a:pPr algn="r" defTabSz="932026" rtl="1">
              <a:defRPr/>
            </a:pPr>
            <a:r>
              <a:rPr lang="fa" sz="1200" b="0" i="0" u="none" strike="noStrike" dirty="0">
                <a:highlight>
                  <a:srgbClr val="000000">
                    <a:alpha val="0"/>
                  </a:srgbClr>
                </a:highlight>
                <a:latin typeface="Dubai" panose="020B0503030403030204" pitchFamily="34" charset="-78"/>
                <a:cs typeface="Dubai" panose="020B0503030403030204" pitchFamily="34" charset="-78"/>
              </a:rPr>
              <a:t>میتوانید از طریق حرکات ورزشی و تمرین ها،  بیشتر حرکت کنید.</a:t>
            </a:r>
          </a:p>
          <a:p>
            <a:pPr algn="r" defTabSz="932026" rtl="1">
              <a:defRPr/>
            </a:pPr>
            <a:r>
              <a:rPr lang="fa" sz="1200" b="0" i="0" u="none" strike="noStrike" dirty="0">
                <a:highlight>
                  <a:srgbClr val="000000">
                    <a:alpha val="0"/>
                  </a:srgbClr>
                </a:highlight>
                <a:latin typeface="Dubai" panose="020B0503030403030204" pitchFamily="34" charset="-78"/>
                <a:cs typeface="Dubai" panose="020B0503030403030204" pitchFamily="34" charset="-78"/>
              </a:rPr>
              <a:t>در استرالیا ورزشهای زیادی وجود دارد که میتوانید انتخاب کنید، مانند آب بازی، رقصیدن، بدمینتون، یوگا، ورزش های رزمی، عضو شدن در باشکاه ورزشی یا کلوب پیاده روی، بازی های تیمی مانند والیبال، بسکتبال، کریکت و فوتبال. </a:t>
            </a:r>
          </a:p>
          <a:p>
            <a:pPr algn="r" defTabSz="932026">
              <a:defRPr/>
            </a:pPr>
            <a:endParaRPr lang="en-AU" sz="1200" dirty="0">
              <a:latin typeface="Dubai" panose="020B0503030403030204" pitchFamily="34" charset="-78"/>
              <a:cs typeface="Dubai" panose="020B0503030403030204" pitchFamily="34" charset="-78"/>
            </a:endParaRPr>
          </a:p>
          <a:p>
            <a:pPr algn="r" defTabSz="932026" rtl="1">
              <a:defRPr/>
            </a:pPr>
            <a:r>
              <a:rPr lang="fa" sz="1200" b="0" i="0" u="none" strike="noStrike" dirty="0">
                <a:highlight>
                  <a:srgbClr val="000000">
                    <a:alpha val="0"/>
                  </a:srgbClr>
                </a:highlight>
                <a:latin typeface="Dubai" panose="020B0503030403030204" pitchFamily="34" charset="-78"/>
                <a:cs typeface="Dubai" panose="020B0503030403030204" pitchFamily="34" charset="-78"/>
              </a:rPr>
              <a:t>فعالیتهای مختلفی را امتحان کنید و آنچه را که بیشتر خوش دارید پیدا کنید و از دوست خود بخواهید با شما همراه شود.</a:t>
            </a:r>
            <a:endParaRPr lang="en-AU" sz="1200" b="1" dirty="0">
              <a:latin typeface="Dubai" panose="020B0503030403030204" pitchFamily="34" charset="-78"/>
              <a:cs typeface="Dubai" panose="020B0503030403030204" pitchFamily="34" charset="-78"/>
            </a:endParaRPr>
          </a:p>
          <a:p>
            <a:pPr defTabSz="932026">
              <a:defRPr/>
            </a:pPr>
            <a:endParaRPr lang="en-AU" dirty="0">
              <a:latin typeface="Dubai" panose="020B0503030403030204" pitchFamily="34" charset="-78"/>
              <a:cs typeface="Dubai" panose="020B0503030403030204" pitchFamily="34" charset="-78"/>
            </a:endParaRPr>
          </a:p>
          <a:p>
            <a:endParaRPr lang="en-AU"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BBD2A3DB-475C-4984-B00B-1F9EEAF63946}" type="slidenum">
              <a:rPr lang="en-AU" smtClean="0"/>
              <a:t>13</a:t>
            </a:fld>
            <a:endParaRPr lang="en-AU"/>
          </a:p>
        </p:txBody>
      </p:sp>
    </p:spTree>
    <p:extLst>
      <p:ext uri="{BB962C8B-B14F-4D97-AF65-F5344CB8AC3E}">
        <p14:creationId xmlns:p14="http://schemas.microsoft.com/office/powerpoint/2010/main" val="33216813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 sz="1200" b="0" i="0" u="none" strike="noStrike" dirty="0">
                <a:highlight>
                  <a:srgbClr val="000000">
                    <a:alpha val="0"/>
                  </a:srgbClr>
                </a:highlight>
                <a:latin typeface="Dubai" panose="020B0503030403030204" pitchFamily="34" charset="-78"/>
                <a:cs typeface="Dubai" panose="020B0503030403030204" pitchFamily="34" charset="-78"/>
              </a:rPr>
              <a:t>اگر درحال حاضرهیچ گونه فعالیت بدنی ندارید، صرف نظر از اینکه چند سال عمر دارید،</a:t>
            </a:r>
            <a:r>
              <a:rPr lang="fa" sz="1200" b="1" i="0" u="none" strike="noStrike" dirty="0">
                <a:highlight>
                  <a:srgbClr val="000000">
                    <a:alpha val="0"/>
                  </a:srgbClr>
                </a:highlight>
                <a:latin typeface="Dubai" panose="020B0503030403030204" pitchFamily="34" charset="-78"/>
                <a:cs typeface="Dubai" panose="020B0503030403030204" pitchFamily="34" charset="-78"/>
              </a:rPr>
              <a:t> شروع آن آسان است</a:t>
            </a:r>
            <a:r>
              <a:rPr lang="fa" sz="1200" b="0" i="0" u="none" strike="noStrike" dirty="0">
                <a:highlight>
                  <a:srgbClr val="000000">
                    <a:alpha val="0"/>
                  </a:srgbClr>
                </a:highlight>
                <a:latin typeface="Dubai" panose="020B0503030403030204" pitchFamily="34" charset="-78"/>
                <a:cs typeface="Dubai" panose="020B0503030403030204" pitchFamily="34" charset="-78"/>
              </a:rPr>
              <a:t> .</a:t>
            </a:r>
          </a:p>
          <a:p>
            <a:pPr algn="r" rtl="1"/>
            <a:r>
              <a:rPr lang="fa" sz="1200" b="0" i="0" u="none" strike="noStrike" dirty="0">
                <a:highlight>
                  <a:srgbClr val="000000">
                    <a:alpha val="0"/>
                  </a:srgbClr>
                </a:highlight>
                <a:latin typeface="Dubai" panose="020B0503030403030204" pitchFamily="34" charset="-78"/>
                <a:cs typeface="Dubai" panose="020B0503030403030204" pitchFamily="34" charset="-78"/>
              </a:rPr>
              <a:t>میتوانید </a:t>
            </a:r>
            <a:r>
              <a:rPr lang="fa" sz="1200" b="1" i="0" u="none" strike="noStrike" dirty="0">
                <a:highlight>
                  <a:srgbClr val="000000">
                    <a:alpha val="0"/>
                  </a:srgbClr>
                </a:highlight>
                <a:latin typeface="Dubai" panose="020B0503030403030204" pitchFamily="34" charset="-78"/>
                <a:cs typeface="Dubai" panose="020B0503030403030204" pitchFamily="34" charset="-78"/>
              </a:rPr>
              <a:t>آهسته شروع کنید</a:t>
            </a:r>
            <a:r>
              <a:rPr lang="fa" sz="1200" b="0" i="0" u="none" strike="noStrike" dirty="0">
                <a:highlight>
                  <a:srgbClr val="000000">
                    <a:alpha val="0"/>
                  </a:srgbClr>
                </a:highlight>
                <a:latin typeface="Dubai" panose="020B0503030403030204" pitchFamily="34" charset="-78"/>
                <a:cs typeface="Dubai" panose="020B0503030403030204" pitchFamily="34" charset="-78"/>
              </a:rPr>
              <a:t> و هر هفته مقدار فعالیت بدنی را بیشتر کنید. </a:t>
            </a:r>
          </a:p>
          <a:p>
            <a:pPr algn="r"/>
            <a:endParaRPr lang="en-AU" sz="1200" dirty="0">
              <a:latin typeface="Dubai" panose="020B0503030403030204" pitchFamily="34" charset="-78"/>
              <a:cs typeface="Dubai" panose="020B0503030403030204" pitchFamily="34" charset="-78"/>
            </a:endParaRPr>
          </a:p>
          <a:p>
            <a:pPr algn="r" rtl="1"/>
            <a:r>
              <a:rPr lang="fa" sz="1200" b="0" i="0" u="none" strike="noStrike" dirty="0">
                <a:highlight>
                  <a:srgbClr val="000000">
                    <a:alpha val="0"/>
                  </a:srgbClr>
                </a:highlight>
                <a:latin typeface="Dubai" panose="020B0503030403030204" pitchFamily="34" charset="-78"/>
                <a:cs typeface="Dubai" panose="020B0503030403030204" pitchFamily="34" charset="-78"/>
              </a:rPr>
              <a:t>هر چه بیشتر حرکت کنید صحت شما بهترخواهد شد. </a:t>
            </a:r>
          </a:p>
          <a:p>
            <a:pPr algn="r" rtl="1"/>
            <a:r>
              <a:rPr lang="fa" sz="1200" b="0" i="0" u="none" strike="noStrike" dirty="0">
                <a:highlight>
                  <a:srgbClr val="000000">
                    <a:alpha val="0"/>
                  </a:srgbClr>
                </a:highlight>
                <a:latin typeface="Dubai" panose="020B0503030403030204" pitchFamily="34" charset="-78"/>
                <a:cs typeface="Dubai" panose="020B0503030403030204" pitchFamily="34" charset="-78"/>
              </a:rPr>
              <a:t>بخصوص اگر شما 65 سال عمر یا بیشتر دارید.، حرکت کردن بسیار مهم است. </a:t>
            </a:r>
            <a:endParaRPr lang="en-AU" sz="1200" b="1" dirty="0">
              <a:latin typeface="Dubai" panose="020B0503030403030204" pitchFamily="34" charset="-78"/>
              <a:cs typeface="Dubai" panose="020B0503030403030204" pitchFamily="34" charset="-78"/>
            </a:endParaRPr>
          </a:p>
          <a:p>
            <a:pPr algn="r"/>
            <a:endParaRPr lang="en-AU" sz="1200" dirty="0">
              <a:latin typeface="Dubai" panose="020B0503030403030204" pitchFamily="34" charset="-78"/>
              <a:cs typeface="Dubai" panose="020B0503030403030204" pitchFamily="34" charset="-78"/>
            </a:endParaRPr>
          </a:p>
          <a:p>
            <a:pPr algn="r" rtl="1"/>
            <a:r>
              <a:rPr lang="fa" sz="1200" b="0" i="0" u="none" strike="noStrike" dirty="0">
                <a:highlight>
                  <a:srgbClr val="000000">
                    <a:alpha val="0"/>
                  </a:srgbClr>
                </a:highlight>
                <a:latin typeface="Dubai" panose="020B0503030403030204" pitchFamily="34" charset="-78"/>
                <a:cs typeface="Dubai" panose="020B0503030403030204" pitchFamily="34" charset="-78"/>
              </a:rPr>
              <a:t>اگر فعالیت بدنی برای شما کاری جدید است، کدام تکلیف صحی دارید، یا نمیدانید آیا حرکت بیشتر برای شما خطر دارد یا</a:t>
            </a:r>
            <a:r>
              <a:rPr lang="fa-IR" sz="1200" b="0" i="0" u="none" strike="noStrike" dirty="0">
                <a:highlight>
                  <a:srgbClr val="000000">
                    <a:alpha val="0"/>
                  </a:srgbClr>
                </a:highlight>
                <a:latin typeface="Dubai" panose="020B0503030403030204" pitchFamily="34" charset="-78"/>
                <a:cs typeface="Dubai" panose="020B0503030403030204" pitchFamily="34" charset="-78"/>
              </a:rPr>
              <a:t> </a:t>
            </a:r>
            <a:r>
              <a:rPr lang="fa" sz="1200" b="0" i="0" u="none" strike="noStrike" dirty="0">
                <a:highlight>
                  <a:srgbClr val="000000">
                    <a:alpha val="0"/>
                  </a:srgbClr>
                </a:highlight>
                <a:latin typeface="Dubai" panose="020B0503030403030204" pitchFamily="34" charset="-78"/>
                <a:cs typeface="Dubai" panose="020B0503030403030204" pitchFamily="34" charset="-78"/>
              </a:rPr>
              <a:t>نه، با داکتر خود در مورد فعالیت هائی که برای شما مناسب است گپ بزنید.</a:t>
            </a:r>
          </a:p>
          <a:p>
            <a:pPr algn="r" defTabSz="932026">
              <a:defRPr/>
            </a:pPr>
            <a:endParaRPr lang="en-AU" sz="1100" b="1" dirty="0">
              <a:latin typeface="Dubai" panose="020B0503030403030204" pitchFamily="34" charset="-78"/>
              <a:cs typeface="Dubai" panose="020B0503030403030204" pitchFamily="34" charset="-78"/>
            </a:endParaRPr>
          </a:p>
          <a:p>
            <a:endParaRPr lang="en-AU" dirty="0">
              <a:latin typeface="Dubai" panose="020B0503030403030204" pitchFamily="34" charset="-78"/>
              <a:cs typeface="Dubai" panose="020B0503030403030204" pitchFamily="34" charset="-78"/>
            </a:endParaRPr>
          </a:p>
          <a:p>
            <a:endParaRPr lang="en-AU"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BBD2A3DB-475C-4984-B00B-1F9EEAF63946}" type="slidenum">
              <a:rPr lang="en-AU" smtClean="0"/>
              <a:t>14</a:t>
            </a:fld>
            <a:endParaRPr lang="en-AU"/>
          </a:p>
        </p:txBody>
      </p:sp>
    </p:spTree>
    <p:extLst>
      <p:ext uri="{BB962C8B-B14F-4D97-AF65-F5344CB8AC3E}">
        <p14:creationId xmlns:p14="http://schemas.microsoft.com/office/powerpoint/2010/main" val="28649164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 sz="1200" b="1" i="0" u="none" strike="noStrike" dirty="0">
                <a:highlight>
                  <a:srgbClr val="000000">
                    <a:alpha val="0"/>
                  </a:srgbClr>
                </a:highlight>
                <a:latin typeface="Dubai" panose="020B0503030403030204" pitchFamily="34" charset="-78"/>
                <a:cs typeface="Dubai" panose="020B0503030403030204" pitchFamily="34" charset="-78"/>
              </a:rPr>
              <a:t>بحث گروهی</a:t>
            </a:r>
          </a:p>
          <a:p>
            <a:pPr algn="r"/>
            <a:endParaRPr lang="en-AU" sz="1200" dirty="0">
              <a:latin typeface="Dubai" panose="020B0503030403030204" pitchFamily="34" charset="-78"/>
              <a:cs typeface="Dubai" panose="020B0503030403030204" pitchFamily="34" charset="-78"/>
            </a:endParaRPr>
          </a:p>
          <a:p>
            <a:pPr algn="r" defTabSz="932026" rtl="1">
              <a:defRPr/>
            </a:pPr>
            <a:r>
              <a:rPr lang="fa" sz="1200" b="0" i="0" u="none" strike="noStrike" dirty="0">
                <a:highlight>
                  <a:srgbClr val="000000">
                    <a:alpha val="0"/>
                  </a:srgbClr>
                </a:highlight>
                <a:latin typeface="Dubai" panose="020B0503030403030204" pitchFamily="34" charset="-78"/>
                <a:cs typeface="Dubai" panose="020B0503030403030204" pitchFamily="34" charset="-78"/>
              </a:rPr>
              <a:t>یاد داشت برای گرداننده جلسه: جسله را با بحث در باره این که شرکت کنندگان چگونه میتوانند فعالیت های بدنی بیشتری را در برنامه روزانه خود داشته باشند تمام کنید.</a:t>
            </a:r>
            <a:endParaRPr lang="en-AU" sz="1100" b="0" i="0" u="none" strike="noStrike" dirty="0">
              <a:highlight>
                <a:srgbClr val="000000">
                  <a:alpha val="0"/>
                </a:srgbClr>
              </a:highlight>
              <a:latin typeface="Dubai" panose="020B0503030403030204" pitchFamily="34" charset="-78"/>
              <a:cs typeface="Dubai" panose="020B0503030403030204" pitchFamily="34" charset="-78"/>
            </a:endParaRPr>
          </a:p>
          <a:p>
            <a:pPr algn="r" defTabSz="932026" rtl="1">
              <a:defRPr/>
            </a:pPr>
            <a:endParaRPr lang="fa" sz="1200" b="0" i="0" u="none" strike="noStrike" dirty="0">
              <a:highlight>
                <a:srgbClr val="000000">
                  <a:alpha val="0"/>
                </a:srgbClr>
              </a:highlight>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BBD2A3DB-475C-4984-B00B-1F9EEAF63946}" type="slidenum">
              <a:rPr lang="en-AU" smtClean="0"/>
              <a:t>15</a:t>
            </a:fld>
            <a:endParaRPr lang="en-AU"/>
          </a:p>
        </p:txBody>
      </p:sp>
    </p:spTree>
    <p:extLst>
      <p:ext uri="{BB962C8B-B14F-4D97-AF65-F5344CB8AC3E}">
        <p14:creationId xmlns:p14="http://schemas.microsoft.com/office/powerpoint/2010/main" val="18705496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32026" rtl="1">
              <a:defRPr/>
            </a:pPr>
            <a:r>
              <a:rPr lang="fa" sz="1200" b="0" i="0" u="none" strike="noStrike" dirty="0">
                <a:highlight>
                  <a:srgbClr val="000000">
                    <a:alpha val="0"/>
                  </a:srgbClr>
                </a:highlight>
                <a:latin typeface="Dubai" panose="020B0503030403030204" pitchFamily="34" charset="-78"/>
                <a:cs typeface="Dubai" panose="020B0503030403030204" pitchFamily="34" charset="-78"/>
              </a:rPr>
              <a:t>یادداشت به </a:t>
            </a:r>
            <a:r>
              <a:rPr lang="fa-IR" sz="1200" b="0" i="0" u="none" strike="noStrike" dirty="0">
                <a:highlight>
                  <a:srgbClr val="000000">
                    <a:alpha val="0"/>
                  </a:srgbClr>
                </a:highlight>
                <a:latin typeface="Dubai" panose="020B0503030403030204" pitchFamily="34" charset="-78"/>
                <a:cs typeface="Dubai" panose="020B0503030403030204" pitchFamily="34" charset="-78"/>
              </a:rPr>
              <a:t>رئیس</a:t>
            </a:r>
            <a:r>
              <a:rPr lang="fa" sz="1200" b="0" i="0" u="none" strike="noStrike" dirty="0">
                <a:highlight>
                  <a:srgbClr val="000000">
                    <a:alpha val="0"/>
                  </a:srgbClr>
                </a:highlight>
                <a:latin typeface="Dubai" panose="020B0503030403030204" pitchFamily="34" charset="-78"/>
                <a:cs typeface="Dubai" panose="020B0503030403030204" pitchFamily="34" charset="-78"/>
              </a:rPr>
              <a:t> جلسه: برنامه ها/ گزینه ها/ تسهیلات و غیره محلی را، ارائه دهید.</a:t>
            </a:r>
            <a:endParaRPr lang="en-AU" sz="1200" b="0" i="0" u="none" strike="noStrike" dirty="0">
              <a:highlight>
                <a:srgbClr val="000000">
                  <a:alpha val="0"/>
                </a:srgbClr>
              </a:highlight>
              <a:latin typeface="Dubai" panose="020B0503030403030204" pitchFamily="34" charset="-78"/>
              <a:cs typeface="Dubai" panose="020B0503030403030204" pitchFamily="34" charset="-78"/>
            </a:endParaRPr>
          </a:p>
          <a:p>
            <a:pPr algn="r" defTabSz="932026" rtl="1">
              <a:defRPr/>
            </a:pPr>
            <a:endParaRPr lang="fa" sz="1200" b="0" i="0" u="none" strike="noStrike" dirty="0">
              <a:highlight>
                <a:srgbClr val="000000">
                  <a:alpha val="0"/>
                </a:srgbClr>
              </a:highlight>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BBD2A3DB-475C-4984-B00B-1F9EEAF63946}" type="slidenum">
              <a:rPr lang="en-AU" smtClean="0"/>
              <a:t>17</a:t>
            </a:fld>
            <a:endParaRPr lang="en-AU"/>
          </a:p>
        </p:txBody>
      </p:sp>
    </p:spTree>
    <p:extLst>
      <p:ext uri="{BB962C8B-B14F-4D97-AF65-F5344CB8AC3E}">
        <p14:creationId xmlns:p14="http://schemas.microsoft.com/office/powerpoint/2010/main" val="3856248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BD2A3DB-475C-4984-B00B-1F9EEAF63946}" type="slidenum">
              <a:rPr lang="en-AU" smtClean="0"/>
              <a:t>18</a:t>
            </a:fld>
            <a:endParaRPr lang="en-AU"/>
          </a:p>
        </p:txBody>
      </p:sp>
    </p:spTree>
    <p:extLst>
      <p:ext uri="{BB962C8B-B14F-4D97-AF65-F5344CB8AC3E}">
        <p14:creationId xmlns:p14="http://schemas.microsoft.com/office/powerpoint/2010/main" val="32217354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BD2A3DB-475C-4984-B00B-1F9EEAF63946}" type="slidenum">
              <a:rPr lang="en-AU" smtClean="0"/>
              <a:t>2</a:t>
            </a:fld>
            <a:endParaRPr lang="en-AU"/>
          </a:p>
        </p:txBody>
      </p:sp>
    </p:spTree>
    <p:extLst>
      <p:ext uri="{BB962C8B-B14F-4D97-AF65-F5344CB8AC3E}">
        <p14:creationId xmlns:p14="http://schemas.microsoft.com/office/powerpoint/2010/main" val="19113773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66612" rtl="1">
              <a:defRPr/>
            </a:pPr>
            <a:r>
              <a:rPr lang="fa" sz="1200" b="1" i="0" u="none" strike="noStrike" dirty="0">
                <a:solidFill>
                  <a:srgbClr val="000000"/>
                </a:solidFill>
                <a:highlight>
                  <a:srgbClr val="000000">
                    <a:alpha val="0"/>
                  </a:srgbClr>
                </a:highlight>
                <a:latin typeface="Dubai" panose="020B0503030403030204" pitchFamily="34" charset="-78"/>
                <a:cs typeface="Dubai" panose="020B0503030403030204" pitchFamily="34" charset="-78"/>
              </a:rPr>
              <a:t>بدن من. صحت من.</a:t>
            </a:r>
            <a:r>
              <a:rPr lang="fa" sz="1200" b="0" i="0" u="none" strike="noStrike" dirty="0">
                <a:solidFill>
                  <a:srgbClr val="000000"/>
                </a:solidFill>
                <a:highlight>
                  <a:srgbClr val="000000">
                    <a:alpha val="0"/>
                  </a:srgbClr>
                </a:highlight>
                <a:latin typeface="Dubai" panose="020B0503030403030204" pitchFamily="34" charset="-78"/>
                <a:cs typeface="Dubai" panose="020B0503030403030204" pitchFamily="34" charset="-78"/>
              </a:rPr>
              <a:t> یک ابزار آموزشی برای کمک به ادارات و مربیان در ارائه معلومات صحی به زنان مهاجر و پناهنده است. همچنین گفتگو با زنان در مورد صحت آنها را تشویق می کند. </a:t>
            </a:r>
          </a:p>
          <a:p>
            <a:pPr algn="r" defTabSz="966612" rtl="1">
              <a:lnSpc>
                <a:spcPct val="90000"/>
              </a:lnSpc>
              <a:spcBef>
                <a:spcPts val="634"/>
              </a:spcBef>
              <a:defRPr/>
            </a:pPr>
            <a:r>
              <a:rPr lang="fa" sz="1200" b="0" i="0" u="none" strike="noStrike" dirty="0">
                <a:solidFill>
                  <a:srgbClr val="000000"/>
                </a:solidFill>
                <a:highlight>
                  <a:srgbClr val="000000">
                    <a:alpha val="0"/>
                  </a:srgbClr>
                </a:highlight>
                <a:latin typeface="Dubai" panose="020B0503030403030204" pitchFamily="34" charset="-78"/>
                <a:cs typeface="Dubai" panose="020B0503030403030204" pitchFamily="34" charset="-78"/>
              </a:rPr>
              <a:t>این بسته آموزشی مجموعه ای گسترده از پریزنتیشن ها در مورد موضوعات مهم صحی، مانند زندگی صحتمند، صحت عاطفی، یائسگی یا صحت جنسی است.</a:t>
            </a:r>
          </a:p>
          <a:p>
            <a:pPr algn="r" defTabSz="966612" rtl="1">
              <a:lnSpc>
                <a:spcPct val="90000"/>
              </a:lnSpc>
              <a:spcBef>
                <a:spcPts val="634"/>
              </a:spcBef>
              <a:defRPr/>
            </a:pPr>
            <a:r>
              <a:rPr lang="fa" sz="1200" b="0" i="0" u="none" strike="noStrike" dirty="0">
                <a:solidFill>
                  <a:srgbClr val="000000"/>
                </a:solidFill>
                <a:highlight>
                  <a:srgbClr val="000000">
                    <a:alpha val="0"/>
                  </a:srgbClr>
                </a:highlight>
                <a:latin typeface="Dubai" panose="020B0503030403030204" pitchFamily="34" charset="-78"/>
                <a:cs typeface="Dubai" panose="020B0503030403030204" pitchFamily="34" charset="-78"/>
              </a:rPr>
              <a:t>برای معلومات بیشتر و لست پریزنتیشن های موجود به زبان انگلیسی و سایر زبان‌ها به </a:t>
            </a:r>
            <a:r>
              <a:rPr lang="fa" sz="1200" b="0" i="0" u="sng" strike="noStrike" dirty="0">
                <a:solidFill>
                  <a:srgbClr val="000000"/>
                </a:solidFill>
                <a:highlight>
                  <a:srgbClr val="000000">
                    <a:alpha val="0"/>
                  </a:srgbClr>
                </a:highlight>
                <a:latin typeface="Dubai" panose="020B0503030403030204" pitchFamily="34" charset="-78"/>
                <a:cs typeface="Dubai" panose="020B0503030403030204" pitchFamily="34" charset="-78"/>
              </a:rPr>
              <a:t>jeanhailes.org.au</a:t>
            </a:r>
            <a:r>
              <a:rPr lang="fa" sz="1200" b="0" i="0" u="none" strike="noStrike" dirty="0">
                <a:solidFill>
                  <a:srgbClr val="000000"/>
                </a:solidFill>
                <a:highlight>
                  <a:srgbClr val="000000">
                    <a:alpha val="0"/>
                  </a:srgbClr>
                </a:highlight>
                <a:latin typeface="Dubai" panose="020B0503030403030204" pitchFamily="34" charset="-78"/>
                <a:cs typeface="Dubai" panose="020B0503030403030204" pitchFamily="34" charset="-78"/>
              </a:rPr>
              <a:t> مراجعه کنید.</a:t>
            </a:r>
          </a:p>
          <a:p>
            <a:pPr marL="0" marR="0" lvl="0" indent="0" algn="r" defTabSz="914400" rtl="0" eaLnBrk="1" fontAlgn="auto" latinLnBrk="0" hangingPunct="1">
              <a:lnSpc>
                <a:spcPct val="100000"/>
              </a:lnSpc>
              <a:spcBef>
                <a:spcPct val="0"/>
              </a:spcBef>
              <a:spcAft>
                <a:spcPct val="0"/>
              </a:spcAft>
              <a:buClrTx/>
              <a:buSzTx/>
              <a:buFontTx/>
              <a:buNone/>
              <a:defRPr/>
            </a:pPr>
            <a:endParaRPr kumimoji="0" lang="en-AU" sz="1200" b="0" i="0" u="none" strike="noStrike" kern="1200" cap="none" spc="0" normalizeH="0" baseline="0" noProof="0" dirty="0">
              <a:ln>
                <a:noFill/>
              </a:ln>
              <a:solidFill>
                <a:prstClr val="black"/>
              </a:solidFill>
              <a:effectLst/>
              <a:uLnTx/>
              <a:uFillTx/>
              <a:latin typeface="Dubai" panose="020B0503030403030204" pitchFamily="34" charset="-78"/>
              <a:ea typeface="+mn-ea"/>
              <a:cs typeface="Dubai" panose="020B0503030403030204" pitchFamily="34" charset="-78"/>
            </a:endParaRPr>
          </a:p>
          <a:p>
            <a:endParaRPr lang="en-AU" dirty="0"/>
          </a:p>
        </p:txBody>
      </p:sp>
      <p:sp>
        <p:nvSpPr>
          <p:cNvPr id="4" name="Slide Number Placeholder 3"/>
          <p:cNvSpPr>
            <a:spLocks noGrp="1"/>
          </p:cNvSpPr>
          <p:nvPr>
            <p:ph type="sldNum" sz="quarter" idx="5"/>
          </p:nvPr>
        </p:nvSpPr>
        <p:spPr/>
        <p:txBody>
          <a:bodyPr/>
          <a:lstStyle/>
          <a:p>
            <a:fld id="{BBD2A3DB-475C-4984-B00B-1F9EEAF63946}" type="slidenum">
              <a:rPr lang="en-AU" smtClean="0"/>
              <a:t>3</a:t>
            </a:fld>
            <a:endParaRPr lang="en-AU"/>
          </a:p>
        </p:txBody>
      </p:sp>
    </p:spTree>
    <p:extLst>
      <p:ext uri="{BB962C8B-B14F-4D97-AF65-F5344CB8AC3E}">
        <p14:creationId xmlns:p14="http://schemas.microsoft.com/office/powerpoint/2010/main" val="30901479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spcBef>
                <a:spcPts val="1019"/>
              </a:spcBef>
            </a:pPr>
            <a:r>
              <a:rPr lang="fa" sz="1200" b="1" i="0" u="none" strike="noStrike" dirty="0">
                <a:highlight>
                  <a:srgbClr val="000000">
                    <a:alpha val="0"/>
                  </a:srgbClr>
                </a:highlight>
                <a:latin typeface="Dubai" panose="020B0503030403030204" pitchFamily="34" charset="-78"/>
                <a:cs typeface="Dubai" panose="020B0503030403030204" pitchFamily="34" charset="-78"/>
              </a:rPr>
              <a:t>جلسه را با بحث گروهی در باره أنواع فعالیت های بدنی و ورزش هائی که زنان اکنون انجام میدهند، شروع کنید. آیا این ها با آنچه که در وطن خود انجام میدادند تفاوتی دارد؟ </a:t>
            </a:r>
          </a:p>
          <a:p>
            <a:pPr algn="r">
              <a:spcBef>
                <a:spcPts val="1019"/>
              </a:spcBef>
            </a:pPr>
            <a:endParaRPr lang="en-AU" sz="1200" b="1" dirty="0">
              <a:latin typeface="Dubai" panose="020B0503030403030204" pitchFamily="34" charset="-78"/>
              <a:cs typeface="Dubai" panose="020B0503030403030204" pitchFamily="34" charset="-78"/>
            </a:endParaRPr>
          </a:p>
          <a:p>
            <a:pPr algn="r" rtl="1">
              <a:spcBef>
                <a:spcPts val="1019"/>
              </a:spcBef>
            </a:pPr>
            <a:r>
              <a:rPr lang="fa" sz="1200" b="0" i="0" u="none" strike="noStrike" dirty="0">
                <a:highlight>
                  <a:srgbClr val="000000">
                    <a:alpha val="0"/>
                  </a:srgbClr>
                </a:highlight>
                <a:latin typeface="Dubai" panose="020B0503030403030204" pitchFamily="34" charset="-78"/>
                <a:cs typeface="Dubai" panose="020B0503030403030204" pitchFamily="34" charset="-78"/>
              </a:rPr>
              <a:t>سؤالاتی که باید منظور داشت*.</a:t>
            </a:r>
          </a:p>
          <a:p>
            <a:pPr marL="174755" indent="-174755" algn="r"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مردم در کشور/فرهنگ شما هر روز چگونه حرکت میکنند: پیاده روی زیاد، دویدن، حمل غذا از دکان، رقصیدن؟</a:t>
            </a:r>
          </a:p>
          <a:p>
            <a:pPr marL="174755" indent="-174755" algn="r"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آیا شما در کشور خود بیشتراز استرالیا فعال بودید؟</a:t>
            </a:r>
          </a:p>
          <a:p>
            <a:pPr marL="174755" indent="-174755" algn="r"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آیا میدانید که حرکت بدن در هر روز برای صحت شما بسیار مهم است؟</a:t>
            </a:r>
          </a:p>
          <a:p>
            <a:pPr marL="174755" indent="-174755" algn="r" rtl="1">
              <a:buClr>
                <a:srgbClr val="159690"/>
              </a:buClr>
              <a:buFont typeface="Arial" panose="020B0604020202020204" pitchFamily="34" charset="0"/>
              <a:buChar char="•"/>
            </a:pPr>
            <a:r>
              <a:rPr lang="fa" sz="1200" b="0" i="0" u="none" strike="noStrike" dirty="0">
                <a:solidFill>
                  <a:srgbClr val="000000"/>
                </a:solidFill>
                <a:highlight>
                  <a:srgbClr val="000000">
                    <a:alpha val="0"/>
                  </a:srgbClr>
                </a:highlight>
                <a:latin typeface="Dubai" panose="020B0503030403030204" pitchFamily="34" charset="-78"/>
                <a:cs typeface="Dubai" panose="020B0503030403030204" pitchFamily="34" charset="-78"/>
              </a:rPr>
              <a:t>آیا شما هیچ نوع تمرین یا ورزشی می کنید؟ آیا تفاوتی با آنچه در کشور خود انجام می دادید، دارد؟</a:t>
            </a:r>
          </a:p>
          <a:p>
            <a:pPr algn="r"/>
            <a:endParaRPr lang="en-AU" sz="1200" i="1" dirty="0">
              <a:latin typeface="Dubai" panose="020B0503030403030204" pitchFamily="34" charset="-78"/>
              <a:cs typeface="Dubai" panose="020B0503030403030204" pitchFamily="34" charset="-78"/>
            </a:endParaRPr>
          </a:p>
          <a:p>
            <a:pPr algn="r" rtl="1"/>
            <a:r>
              <a:rPr lang="fa" sz="1200" b="0" i="1" u="none" strike="noStrike" dirty="0">
                <a:highlight>
                  <a:srgbClr val="000000">
                    <a:alpha val="0"/>
                  </a:srgbClr>
                </a:highlight>
                <a:latin typeface="Dubai" panose="020B0503030403030204" pitchFamily="34" charset="-78"/>
                <a:cs typeface="Dubai" panose="020B0503030403030204" pitchFamily="34" charset="-78"/>
              </a:rPr>
              <a:t>*</a:t>
            </a:r>
            <a:r>
              <a:rPr lang="fa" sz="1200" b="0" i="0" u="none" strike="noStrike" dirty="0">
                <a:highlight>
                  <a:srgbClr val="000000">
                    <a:alpha val="0"/>
                  </a:srgbClr>
                </a:highlight>
                <a:latin typeface="Dubai" panose="020B0503030403030204" pitchFamily="34" charset="-78"/>
                <a:cs typeface="Dubai" panose="020B0503030403030204" pitchFamily="34" charset="-78"/>
              </a:rPr>
              <a:t>یادداشت برای </a:t>
            </a:r>
            <a:r>
              <a:rPr lang="fa-IR" sz="1200" b="0" i="0" u="none" strike="noStrike" dirty="0">
                <a:highlight>
                  <a:srgbClr val="000000">
                    <a:alpha val="0"/>
                  </a:srgbClr>
                </a:highlight>
                <a:latin typeface="Dubai" panose="020B0503030403030204" pitchFamily="34" charset="-78"/>
                <a:cs typeface="Dubai" panose="020B0503030403030204" pitchFamily="34" charset="-78"/>
              </a:rPr>
              <a:t>رئیس</a:t>
            </a:r>
            <a:r>
              <a:rPr lang="fa" sz="1200" b="0" i="0" u="none" strike="noStrike" dirty="0">
                <a:highlight>
                  <a:srgbClr val="000000">
                    <a:alpha val="0"/>
                  </a:srgbClr>
                </a:highlight>
                <a:latin typeface="Dubai" panose="020B0503030403030204" pitchFamily="34" charset="-78"/>
                <a:cs typeface="Dubai" panose="020B0503030403030204" pitchFamily="34" charset="-78"/>
              </a:rPr>
              <a:t> جلسه: برای هدایت بحث،  چند سؤال را انتخاب کنید.</a:t>
            </a:r>
          </a:p>
          <a:p>
            <a:endParaRPr lang="en-AU"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BBD2A3DB-475C-4984-B00B-1F9EEAF63946}" type="slidenum">
              <a:rPr lang="en-AU" smtClean="0"/>
              <a:t>4</a:t>
            </a:fld>
            <a:endParaRPr lang="en-AU"/>
          </a:p>
        </p:txBody>
      </p:sp>
    </p:spTree>
    <p:extLst>
      <p:ext uri="{BB962C8B-B14F-4D97-AF65-F5344CB8AC3E}">
        <p14:creationId xmlns:p14="http://schemas.microsoft.com/office/powerpoint/2010/main" val="29711364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32026" rtl="1">
              <a:defRPr/>
            </a:pPr>
            <a:r>
              <a:rPr lang="fa" sz="1200" b="1" i="0" u="none" strike="noStrike" dirty="0">
                <a:highlight>
                  <a:srgbClr val="000000">
                    <a:alpha val="0"/>
                  </a:srgbClr>
                </a:highlight>
                <a:latin typeface="Dubai" panose="020B0503030403030204" pitchFamily="34" charset="-78"/>
                <a:cs typeface="Dubai" panose="020B0503030403030204" pitchFamily="34" charset="-78"/>
              </a:rPr>
              <a:t>بدن شما برای دویدن، پریدن، کشش و حرکت ساخته شده است. حرکت روزانه بدن برای صحت شما بسیار مهم است.</a:t>
            </a:r>
          </a:p>
          <a:p>
            <a:pPr algn="r" defTabSz="932026" rtl="1">
              <a:defRPr/>
            </a:pPr>
            <a:r>
              <a:rPr lang="fa" sz="1200" b="0" i="0" u="none" strike="noStrike" dirty="0">
                <a:highlight>
                  <a:srgbClr val="000000">
                    <a:alpha val="0"/>
                  </a:srgbClr>
                </a:highlight>
                <a:latin typeface="Dubai" panose="020B0503030403030204" pitchFamily="34" charset="-78"/>
                <a:cs typeface="Dubai" panose="020B0503030403030204" pitchFamily="34" charset="-78"/>
              </a:rPr>
              <a:t>با این حال،</a:t>
            </a:r>
          </a:p>
          <a:p>
            <a:pPr marL="174755" indent="-174755" algn="r" defTabSz="932026" rtl="1">
              <a:buFont typeface="Arial" panose="020B0604020202020204" pitchFamily="34" charset="0"/>
              <a:buChar char="•"/>
              <a:defRPr/>
            </a:pPr>
            <a:r>
              <a:rPr lang="fa" sz="1200" b="0" i="0" u="none" strike="noStrike" dirty="0">
                <a:highlight>
                  <a:srgbClr val="000000">
                    <a:alpha val="0"/>
                  </a:srgbClr>
                </a:highlight>
                <a:latin typeface="Dubai" panose="020B0503030403030204" pitchFamily="34" charset="-78"/>
                <a:cs typeface="Dubai" panose="020B0503030403030204" pitchFamily="34" charset="-78"/>
              </a:rPr>
              <a:t>بیش از نیمی از افراد کلان سال در استرالیا، و  </a:t>
            </a:r>
          </a:p>
          <a:p>
            <a:pPr marL="174755" indent="-174755" algn="r" defTabSz="932026" rtl="1">
              <a:buFont typeface="Arial" panose="020B0604020202020204" pitchFamily="34" charset="0"/>
              <a:buChar char="•"/>
              <a:defRPr/>
            </a:pPr>
            <a:r>
              <a:rPr lang="fa" sz="1200" b="0" i="0" u="none" strike="noStrike" dirty="0">
                <a:highlight>
                  <a:srgbClr val="000000">
                    <a:alpha val="0"/>
                  </a:srgbClr>
                </a:highlight>
                <a:latin typeface="Dubai" panose="020B0503030403030204" pitchFamily="34" charset="-78"/>
                <a:cs typeface="Dubai" panose="020B0503030403030204" pitchFamily="34" charset="-78"/>
              </a:rPr>
              <a:t>۴ طفل از هر ۵ طفل </a:t>
            </a:r>
          </a:p>
          <a:p>
            <a:pPr algn="r" defTabSz="932026" rtl="1">
              <a:defRPr/>
            </a:pPr>
            <a:r>
              <a:rPr lang="fa" sz="1200" b="0" i="0" u="none" strike="noStrike" dirty="0">
                <a:highlight>
                  <a:srgbClr val="000000">
                    <a:alpha val="0"/>
                  </a:srgbClr>
                </a:highlight>
                <a:latin typeface="Dubai" panose="020B0503030403030204" pitchFamily="34" charset="-78"/>
                <a:cs typeface="Dubai" panose="020B0503030403030204" pitchFamily="34" charset="-78"/>
              </a:rPr>
              <a:t>ب</a:t>
            </a:r>
            <a:r>
              <a:rPr lang="fa-IR" sz="1200" b="0" i="0" u="none" strike="noStrike" dirty="0">
                <a:highlight>
                  <a:srgbClr val="000000">
                    <a:alpha val="0"/>
                  </a:srgbClr>
                </a:highlight>
                <a:latin typeface="Dubai" panose="020B0503030403030204" pitchFamily="34" charset="-78"/>
                <a:cs typeface="Dubai" panose="020B0503030403030204" pitchFamily="34" charset="-78"/>
              </a:rPr>
              <a:t>ه </a:t>
            </a:r>
            <a:r>
              <a:rPr lang="fa" sz="1200" b="0" i="0" u="none" strike="noStrike" dirty="0">
                <a:highlight>
                  <a:srgbClr val="000000">
                    <a:alpha val="0"/>
                  </a:srgbClr>
                </a:highlight>
                <a:latin typeface="Dubai" panose="020B0503030403030204" pitchFamily="34" charset="-78"/>
                <a:cs typeface="Dubai" panose="020B0503030403030204" pitchFamily="34" charset="-78"/>
              </a:rPr>
              <a:t>اندازه کافی حرکت نمیکنند.</a:t>
            </a:r>
          </a:p>
          <a:p>
            <a:pPr algn="r" defTabSz="932026">
              <a:defRPr/>
            </a:pPr>
            <a:endParaRPr lang="en-AU" sz="1200" dirty="0">
              <a:latin typeface="Dubai" panose="020B0503030403030204" pitchFamily="34" charset="-78"/>
              <a:cs typeface="Dubai" panose="020B0503030403030204" pitchFamily="34" charset="-78"/>
            </a:endParaRPr>
          </a:p>
          <a:p>
            <a:pPr algn="r" rtl="1"/>
            <a:r>
              <a:rPr lang="fa" sz="1200" b="0" i="0" u="none" strike="noStrike" dirty="0">
                <a:highlight>
                  <a:srgbClr val="000000">
                    <a:alpha val="0"/>
                  </a:srgbClr>
                </a:highlight>
                <a:latin typeface="Dubai" panose="020B0503030403030204" pitchFamily="34" charset="-78"/>
                <a:cs typeface="Dubai" panose="020B0503030403030204" pitchFamily="34" charset="-78"/>
              </a:rPr>
              <a:t>زنان کمتر</a:t>
            </a:r>
            <a:r>
              <a:rPr lang="fa-IR" sz="1200" b="0" i="0" u="none" strike="noStrike" dirty="0">
                <a:highlight>
                  <a:srgbClr val="000000">
                    <a:alpha val="0"/>
                  </a:srgbClr>
                </a:highlight>
                <a:latin typeface="Dubai" panose="020B0503030403030204" pitchFamily="34" charset="-78"/>
                <a:cs typeface="Dubai" panose="020B0503030403030204" pitchFamily="34" charset="-78"/>
              </a:rPr>
              <a:t> </a:t>
            </a:r>
            <a:r>
              <a:rPr lang="fa" sz="1200" b="0" i="0" u="none" strike="noStrike" dirty="0">
                <a:highlight>
                  <a:srgbClr val="000000">
                    <a:alpha val="0"/>
                  </a:srgbClr>
                </a:highlight>
                <a:latin typeface="Dubai" panose="020B0503030403030204" pitchFamily="34" charset="-78"/>
                <a:cs typeface="Dubai" panose="020B0503030403030204" pitchFamily="34" charset="-78"/>
              </a:rPr>
              <a:t>از مردان حرکت میکنند.</a:t>
            </a:r>
            <a:endParaRPr lang="en-AU" sz="1200" b="1" dirty="0">
              <a:latin typeface="Dubai" panose="020B0503030403030204" pitchFamily="34" charset="-78"/>
              <a:cs typeface="Dubai" panose="020B0503030403030204" pitchFamily="34" charset="-78"/>
            </a:endParaRPr>
          </a:p>
          <a:p>
            <a:pPr algn="r"/>
            <a:endParaRPr lang="en-AU" sz="1200" b="1" dirty="0">
              <a:latin typeface="Dubai" panose="020B0503030403030204" pitchFamily="34" charset="-78"/>
              <a:cs typeface="Dubai" panose="020B0503030403030204" pitchFamily="34" charset="-78"/>
            </a:endParaRPr>
          </a:p>
          <a:p>
            <a:pPr algn="r" defTabSz="932026" rtl="1">
              <a:defRPr/>
            </a:pPr>
            <a:r>
              <a:rPr lang="fa" sz="1200" b="1" i="0" u="none" strike="noStrike" dirty="0">
                <a:highlight>
                  <a:srgbClr val="000000">
                    <a:alpha val="0"/>
                  </a:srgbClr>
                </a:highlight>
                <a:latin typeface="Dubai" panose="020B0503030403030204" pitchFamily="34" charset="-78"/>
                <a:cs typeface="Dubai" panose="020B0503030403030204" pitchFamily="34" charset="-78"/>
              </a:rPr>
              <a:t>مردم در استرالیا زمان بیشتری را در حالت نشسته یا درازکشیده می گذرانند.</a:t>
            </a:r>
          </a:p>
          <a:p>
            <a:pPr algn="r" defTabSz="932026" rtl="1">
              <a:defRPr/>
            </a:pPr>
            <a:r>
              <a:rPr lang="fa" sz="1200" b="0" i="0" u="none" strike="noStrike" dirty="0">
                <a:highlight>
                  <a:srgbClr val="000000">
                    <a:alpha val="0"/>
                  </a:srgbClr>
                </a:highlight>
                <a:latin typeface="Dubai" panose="020B0503030403030204" pitchFamily="34" charset="-78"/>
                <a:cs typeface="Dubai" panose="020B0503030403030204" pitchFamily="34" charset="-78"/>
              </a:rPr>
              <a:t>نمونه ها عبارتند به: </a:t>
            </a:r>
          </a:p>
          <a:p>
            <a:pPr marL="174755" indent="-174755" algn="r" rtl="1" fontAlgn="t">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نشستن یا دراز کشیدن هنگام تماشای تلویزیون یا گیم های الکترونیکی</a:t>
            </a:r>
          </a:p>
          <a:p>
            <a:pPr marL="174755" indent="-174755" algn="r" rtl="1" fontAlgn="t">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رانندگی با موتر یا استفاده از وسیله حمل و نقل عمومی </a:t>
            </a:r>
          </a:p>
          <a:p>
            <a:pPr marL="174755" indent="-174755" algn="r" rtl="1" fontAlgn="t">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نشستن یا دراز کشیدن هنگام خواندن، یا کار پشت میز کامپیوتر</a:t>
            </a:r>
          </a:p>
          <a:p>
            <a:pPr marL="174755" indent="-174755" algn="r" rtl="1" fontAlgn="t">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آشامیدن یا خوردن قهوه یا غذا با دوستان یا خانواده. </a:t>
            </a:r>
          </a:p>
          <a:p>
            <a:pPr algn="r"/>
            <a:endParaRPr lang="en-AU" sz="1200" dirty="0">
              <a:latin typeface="Dubai" panose="020B0503030403030204" pitchFamily="34" charset="-78"/>
              <a:cs typeface="Dubai" panose="020B0503030403030204" pitchFamily="34" charset="-78"/>
            </a:endParaRPr>
          </a:p>
          <a:p>
            <a:endParaRPr lang="en-AU" dirty="0">
              <a:latin typeface="Dubai" panose="020B0503030403030204" pitchFamily="34" charset="-78"/>
              <a:cs typeface="Dubai" panose="020B0503030403030204" pitchFamily="34" charset="-78"/>
            </a:endParaRPr>
          </a:p>
          <a:p>
            <a:endParaRPr lang="en-AU"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BBD2A3DB-475C-4984-B00B-1F9EEAF63946}" type="slidenum">
              <a:rPr lang="en-AU" smtClean="0"/>
              <a:t>5</a:t>
            </a:fld>
            <a:endParaRPr lang="en-AU"/>
          </a:p>
        </p:txBody>
      </p:sp>
    </p:spTree>
    <p:extLst>
      <p:ext uri="{BB962C8B-B14F-4D97-AF65-F5344CB8AC3E}">
        <p14:creationId xmlns:p14="http://schemas.microsoft.com/office/powerpoint/2010/main" val="31826484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 sz="1200" b="1" i="0" u="none" strike="noStrike" dirty="0">
                <a:highlight>
                  <a:srgbClr val="000000">
                    <a:alpha val="0"/>
                  </a:srgbClr>
                </a:highlight>
                <a:latin typeface="Dubai" panose="020B0503030403030204" pitchFamily="34" charset="-78"/>
                <a:cs typeface="Dubai" panose="020B0503030403030204" pitchFamily="34" charset="-78"/>
              </a:rPr>
              <a:t>فعالیت بدنی چیست؟ </a:t>
            </a:r>
          </a:p>
          <a:p>
            <a:pPr algn="r" rtl="1"/>
            <a:r>
              <a:rPr lang="fa" sz="1200" b="0" i="0" u="none" strike="noStrike" dirty="0">
                <a:highlight>
                  <a:srgbClr val="000000">
                    <a:alpha val="0"/>
                  </a:srgbClr>
                </a:highlight>
                <a:latin typeface="Dubai" panose="020B0503030403030204" pitchFamily="34" charset="-78"/>
                <a:cs typeface="Dubai" panose="020B0503030403030204" pitchFamily="34" charset="-78"/>
              </a:rPr>
              <a:t>فعالیت بدنی،  بدن شما را به حرکت در می آورد درنتیجه:</a:t>
            </a:r>
          </a:p>
          <a:p>
            <a:pPr marL="174755" indent="-174755" algn="r"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شما سریعتر نفس میکشید</a:t>
            </a:r>
          </a:p>
          <a:p>
            <a:pPr marL="174755" indent="-174755" algn="r"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قلب شما تند تر میزند.</a:t>
            </a:r>
          </a:p>
          <a:p>
            <a:pPr algn="r" rtl="1"/>
            <a:r>
              <a:rPr lang="fa" sz="1200" b="0" i="0" u="none" strike="noStrike" dirty="0">
                <a:highlight>
                  <a:srgbClr val="000000">
                    <a:alpha val="0"/>
                  </a:srgbClr>
                </a:highlight>
                <a:latin typeface="Dubai" panose="020B0503030403030204" pitchFamily="34" charset="-78"/>
                <a:cs typeface="Dubai" panose="020B0503030403030204" pitchFamily="34" charset="-78"/>
              </a:rPr>
              <a:t>این تمرین ها را میتوان در سالن ورزشی و یا بازی های ورزشی انجام دهید، اما میتوان با انجام کارهای روزانه مانند نظافت منزل یا استفاده از پله به جای آسانسور نیز ورزش کرد. </a:t>
            </a:r>
          </a:p>
          <a:p>
            <a:pPr algn="r" defTabSz="932026">
              <a:defRPr/>
            </a:pPr>
            <a:endParaRPr lang="en-AU" sz="1200" dirty="0">
              <a:latin typeface="Dubai" panose="020B0503030403030204" pitchFamily="34" charset="-78"/>
              <a:cs typeface="Dubai" panose="020B0503030403030204" pitchFamily="34" charset="-78"/>
            </a:endParaRPr>
          </a:p>
          <a:p>
            <a:pPr algn="r" defTabSz="932026" rtl="1">
              <a:defRPr/>
            </a:pPr>
            <a:r>
              <a:rPr lang="fa" sz="1200" b="1" i="0" u="none" strike="noStrike" dirty="0">
                <a:highlight>
                  <a:srgbClr val="000000">
                    <a:alpha val="0"/>
                  </a:srgbClr>
                </a:highlight>
                <a:latin typeface="Dubai" panose="020B0503030403030204" pitchFamily="34" charset="-78"/>
                <a:cs typeface="Dubai" panose="020B0503030403030204" pitchFamily="34" charset="-78"/>
              </a:rPr>
              <a:t>اگر ب</a:t>
            </a:r>
            <a:r>
              <a:rPr lang="fa-IR" sz="1200" b="1" i="0" u="none" strike="noStrike" dirty="0">
                <a:highlight>
                  <a:srgbClr val="000000">
                    <a:alpha val="0"/>
                  </a:srgbClr>
                </a:highlight>
                <a:latin typeface="Dubai" panose="020B0503030403030204" pitchFamily="34" charset="-78"/>
                <a:cs typeface="Dubai" panose="020B0503030403030204" pitchFamily="34" charset="-78"/>
              </a:rPr>
              <a:t>ه </a:t>
            </a:r>
            <a:r>
              <a:rPr lang="fa" sz="1200" b="1" i="0" u="none" strike="noStrike" dirty="0">
                <a:highlight>
                  <a:srgbClr val="000000">
                    <a:alpha val="0"/>
                  </a:srgbClr>
                </a:highlight>
                <a:latin typeface="Dubai" panose="020B0503030403030204" pitchFamily="34" charset="-78"/>
                <a:cs typeface="Dubai" panose="020B0503030403030204" pitchFamily="34" charset="-78"/>
              </a:rPr>
              <a:t>اندازه کافی حرکت نکنم چه اتفاقی میافتد؟</a:t>
            </a:r>
          </a:p>
          <a:p>
            <a:pPr algn="r" defTabSz="932026" rtl="1">
              <a:defRPr/>
            </a:pPr>
            <a:r>
              <a:rPr lang="fa" sz="1200" b="0" i="0" u="none" strike="noStrike" dirty="0">
                <a:highlight>
                  <a:srgbClr val="000000">
                    <a:alpha val="0"/>
                  </a:srgbClr>
                </a:highlight>
                <a:latin typeface="Dubai" panose="020B0503030403030204" pitchFamily="34" charset="-78"/>
                <a:cs typeface="Dubai" panose="020B0503030403030204" pitchFamily="34" charset="-78"/>
              </a:rPr>
              <a:t>اگر به اندازه کافی حرکت نکنید، میتوانید بیمار شوید. با گذشت زمان، شما میتوانید دچار  </a:t>
            </a:r>
          </a:p>
          <a:p>
            <a:pPr marL="174755" indent="-174755" algn="r" defTabSz="932026" rtl="1">
              <a:buFont typeface="Arial" panose="020B0604020202020204" pitchFamily="34" charset="0"/>
              <a:buChar char="•"/>
              <a:defRPr/>
            </a:pPr>
            <a:r>
              <a:rPr lang="fa" sz="1200" b="0" i="0" u="none" strike="noStrike" dirty="0">
                <a:highlight>
                  <a:srgbClr val="000000">
                    <a:alpha val="0"/>
                  </a:srgbClr>
                </a:highlight>
                <a:latin typeface="Dubai" panose="020B0503030403030204" pitchFamily="34" charset="-78"/>
                <a:cs typeface="Dubai" panose="020B0503030403030204" pitchFamily="34" charset="-78"/>
              </a:rPr>
              <a:t>چاقی و اضافه وزن زیاد</a:t>
            </a:r>
          </a:p>
          <a:p>
            <a:pPr marL="174755" indent="-174755" algn="r" defTabSz="932026" rtl="1">
              <a:buFont typeface="Arial" panose="020B0604020202020204" pitchFamily="34" charset="0"/>
              <a:buChar char="•"/>
              <a:defRPr/>
            </a:pPr>
            <a:r>
              <a:rPr lang="fa" sz="1200" b="0" i="0" u="none" strike="noStrike" dirty="0">
                <a:highlight>
                  <a:srgbClr val="000000">
                    <a:alpha val="0"/>
                  </a:srgbClr>
                </a:highlight>
                <a:latin typeface="Dubai" panose="020B0503030403030204" pitchFamily="34" charset="-78"/>
                <a:cs typeface="Dubai" panose="020B0503030403030204" pitchFamily="34" charset="-78"/>
              </a:rPr>
              <a:t>فشار خون </a:t>
            </a:r>
          </a:p>
          <a:p>
            <a:pPr marL="174755" indent="-174755" algn="r" defTabSz="932026" rtl="1">
              <a:buFont typeface="Arial" panose="020B0604020202020204" pitchFamily="34" charset="0"/>
              <a:buChar char="•"/>
              <a:defRPr/>
            </a:pPr>
            <a:r>
              <a:rPr lang="fa" sz="1200" b="0" i="0" u="none" strike="noStrike" dirty="0">
                <a:highlight>
                  <a:srgbClr val="000000">
                    <a:alpha val="0"/>
                  </a:srgbClr>
                </a:highlight>
                <a:latin typeface="Dubai" panose="020B0503030403030204" pitchFamily="34" charset="-78"/>
                <a:cs typeface="Dubai" panose="020B0503030403030204" pitchFamily="34" charset="-78"/>
              </a:rPr>
              <a:t>دیابت یا بیماری شکر</a:t>
            </a:r>
          </a:p>
          <a:p>
            <a:pPr marL="174755" indent="-174755" algn="r" defTabSz="932026" rtl="1">
              <a:buFont typeface="Arial" panose="020B0604020202020204" pitchFamily="34" charset="0"/>
              <a:buChar char="•"/>
              <a:defRPr/>
            </a:pPr>
            <a:r>
              <a:rPr lang="fa" sz="1200" b="0" i="0" u="none" strike="noStrike" dirty="0">
                <a:highlight>
                  <a:srgbClr val="000000">
                    <a:alpha val="0"/>
                  </a:srgbClr>
                </a:highlight>
                <a:latin typeface="Dubai" panose="020B0503030403030204" pitchFamily="34" charset="-78"/>
                <a:cs typeface="Dubai" panose="020B0503030403030204" pitchFamily="34" charset="-78"/>
              </a:rPr>
              <a:t>درد کمر</a:t>
            </a:r>
          </a:p>
          <a:p>
            <a:pPr marL="174755" indent="-174755" algn="r" defTabSz="932026" rtl="1">
              <a:buFont typeface="Arial" panose="020B0604020202020204" pitchFamily="34" charset="0"/>
              <a:buChar char="•"/>
              <a:defRPr/>
            </a:pPr>
            <a:r>
              <a:rPr lang="fa" sz="1200" b="0" i="0" u="none" strike="noStrike" dirty="0">
                <a:highlight>
                  <a:srgbClr val="000000">
                    <a:alpha val="0"/>
                  </a:srgbClr>
                </a:highlight>
                <a:latin typeface="Dubai" panose="020B0503030403030204" pitchFamily="34" charset="-78"/>
                <a:cs typeface="Dubai" panose="020B0503030403030204" pitchFamily="34" charset="-78"/>
              </a:rPr>
              <a:t>سرطان</a:t>
            </a:r>
          </a:p>
          <a:p>
            <a:pPr marL="174755" indent="-174755" algn="r" defTabSz="932026" rtl="1">
              <a:buFont typeface="Arial" panose="020B0604020202020204" pitchFamily="34" charset="0"/>
              <a:buChar char="•"/>
              <a:defRPr/>
            </a:pPr>
            <a:r>
              <a:rPr lang="fa" sz="1200" b="0" i="0" u="none" strike="noStrike" dirty="0">
                <a:highlight>
                  <a:srgbClr val="000000">
                    <a:alpha val="0"/>
                  </a:srgbClr>
                </a:highlight>
                <a:latin typeface="Dubai" panose="020B0503030403030204" pitchFamily="34" charset="-78"/>
                <a:cs typeface="Dubai" panose="020B0503030403030204" pitchFamily="34" charset="-78"/>
              </a:rPr>
              <a:t>بیمارهای قلبی </a:t>
            </a:r>
          </a:p>
          <a:p>
            <a:pPr marL="174755" indent="-174755" algn="r" defTabSz="932026" rtl="1">
              <a:buFont typeface="Arial" panose="020B0604020202020204" pitchFamily="34" charset="0"/>
              <a:buChar char="•"/>
              <a:defRPr/>
            </a:pPr>
            <a:r>
              <a:rPr lang="fa" sz="1200" b="0" i="0" u="none" strike="noStrike" dirty="0">
                <a:highlight>
                  <a:srgbClr val="000000">
                    <a:alpha val="0"/>
                  </a:srgbClr>
                </a:highlight>
                <a:latin typeface="Dubai" panose="020B0503030403030204" pitchFamily="34" charset="-78"/>
                <a:cs typeface="Dubai" panose="020B0503030403030204" pitchFamily="34" charset="-78"/>
              </a:rPr>
              <a:t>افسردگی شوید. </a:t>
            </a:r>
          </a:p>
          <a:p>
            <a:pPr algn="r" defTabSz="932026">
              <a:defRPr/>
            </a:pPr>
            <a:endParaRPr lang="en-AU" sz="800" b="1" dirty="0">
              <a:latin typeface="Dubai" panose="020B0503030403030204" pitchFamily="34" charset="-78"/>
              <a:cs typeface="Dubai" panose="020B0503030403030204" pitchFamily="34" charset="-78"/>
            </a:endParaRPr>
          </a:p>
          <a:p>
            <a:endParaRPr lang="en-AU" dirty="0">
              <a:latin typeface="Dubai" panose="020B0503030403030204" pitchFamily="34" charset="-78"/>
              <a:cs typeface="Dubai" panose="020B0503030403030204" pitchFamily="34" charset="-78"/>
            </a:endParaRPr>
          </a:p>
          <a:p>
            <a:endParaRPr lang="en-AU"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BBD2A3DB-475C-4984-B00B-1F9EEAF63946}" type="slidenum">
              <a:rPr lang="en-AU" smtClean="0"/>
              <a:t>6</a:t>
            </a:fld>
            <a:endParaRPr lang="en-AU"/>
          </a:p>
        </p:txBody>
      </p:sp>
    </p:spTree>
    <p:extLst>
      <p:ext uri="{BB962C8B-B14F-4D97-AF65-F5344CB8AC3E}">
        <p14:creationId xmlns:p14="http://schemas.microsoft.com/office/powerpoint/2010/main" val="4004695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32026" rtl="1">
              <a:defRPr/>
            </a:pPr>
            <a:r>
              <a:rPr lang="fa" sz="1200" b="1" i="0" u="none" strike="noStrike" dirty="0">
                <a:highlight>
                  <a:srgbClr val="000000">
                    <a:alpha val="0"/>
                  </a:srgbClr>
                </a:highlight>
                <a:latin typeface="Dubai" panose="020B0503030403030204" pitchFamily="34" charset="-78"/>
                <a:cs typeface="Dubai" panose="020B0503030403030204" pitchFamily="34" charset="-78"/>
              </a:rPr>
              <a:t>چکار میتوانم بکنم که در روز کمتر </a:t>
            </a:r>
            <a:r>
              <a:rPr lang="fa-IR" sz="1200" b="1" i="0" u="none" strike="noStrike" dirty="0">
                <a:highlight>
                  <a:srgbClr val="000000">
                    <a:alpha val="0"/>
                  </a:srgbClr>
                </a:highlight>
                <a:latin typeface="Dubai" panose="020B0503030403030204" pitchFamily="34" charset="-78"/>
                <a:cs typeface="Dubai" panose="020B0503030403030204" pitchFamily="34" charset="-78"/>
              </a:rPr>
              <a:t>بنشین</a:t>
            </a:r>
            <a:r>
              <a:rPr lang="fa" sz="1200" b="1" i="0" u="none" strike="noStrike" dirty="0">
                <a:highlight>
                  <a:srgbClr val="000000">
                    <a:alpha val="0"/>
                  </a:srgbClr>
                </a:highlight>
                <a:latin typeface="Dubai" panose="020B0503030403030204" pitchFamily="34" charset="-78"/>
                <a:cs typeface="Dubai" panose="020B0503030403030204" pitchFamily="34" charset="-78"/>
              </a:rPr>
              <a:t>م؟</a:t>
            </a:r>
          </a:p>
          <a:p>
            <a:pPr marL="174755" indent="-174755" algn="r"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تا جائی که ممکن است مدت زمان نشست</a:t>
            </a:r>
            <a:r>
              <a:rPr lang="fa-IR" sz="1200" b="0" i="0" u="none" strike="noStrike" dirty="0">
                <a:highlight>
                  <a:srgbClr val="000000">
                    <a:alpha val="0"/>
                  </a:srgbClr>
                </a:highlight>
                <a:latin typeface="Dubai" panose="020B0503030403030204" pitchFamily="34" charset="-78"/>
                <a:cs typeface="Dubai" panose="020B0503030403030204" pitchFamily="34" charset="-78"/>
              </a:rPr>
              <a:t>ن</a:t>
            </a:r>
            <a:r>
              <a:rPr lang="fa" sz="1200" b="0" i="0" u="none" strike="noStrike" dirty="0">
                <a:highlight>
                  <a:srgbClr val="000000">
                    <a:alpha val="0"/>
                  </a:srgbClr>
                </a:highlight>
                <a:latin typeface="Dubai" panose="020B0503030403030204" pitchFamily="34" charset="-78"/>
                <a:cs typeface="Dubai" panose="020B0503030403030204" pitchFamily="34" charset="-78"/>
              </a:rPr>
              <a:t> طولانی را قطع کنید.  هر ۳۰-۲۰ دقیقه یکبار، بلند شوید، وبرای چند دقیقه حرکت کنید و بدن خود را کشش دهید.</a:t>
            </a:r>
          </a:p>
          <a:p>
            <a:pPr marL="174755" indent="-174755" algn="r"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اگر مدت زیادی را جلوی تلویزیون یا کامپیوتر میگذرانید، مرتب بلند شوید و حرکت کنید. </a:t>
            </a:r>
          </a:p>
          <a:p>
            <a:pPr marL="174755" indent="-174755" algn="r"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از هر فرصتی برای حرکت استفاده کنید، هرچند که کوتاه مدت باشد. </a:t>
            </a:r>
          </a:p>
          <a:p>
            <a:endParaRPr lang="en-AU" dirty="0">
              <a:latin typeface="Dubai" panose="020B0503030403030204" pitchFamily="34" charset="-78"/>
              <a:cs typeface="Dubai" panose="020B0503030403030204" pitchFamily="34" charset="-78"/>
            </a:endParaRPr>
          </a:p>
          <a:p>
            <a:endParaRPr lang="en-AU"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BBD2A3DB-475C-4984-B00B-1F9EEAF63946}" type="slidenum">
              <a:rPr lang="en-AU" smtClean="0"/>
              <a:t>7</a:t>
            </a:fld>
            <a:endParaRPr lang="en-AU"/>
          </a:p>
        </p:txBody>
      </p:sp>
    </p:spTree>
    <p:extLst>
      <p:ext uri="{BB962C8B-B14F-4D97-AF65-F5344CB8AC3E}">
        <p14:creationId xmlns:p14="http://schemas.microsoft.com/office/powerpoint/2010/main" val="15549388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 sz="1200" b="1" i="0" u="none" strike="noStrike" dirty="0">
                <a:highlight>
                  <a:srgbClr val="000000">
                    <a:alpha val="0"/>
                  </a:srgbClr>
                </a:highlight>
                <a:latin typeface="Dubai" panose="020B0503030403030204" pitchFamily="34" charset="-78"/>
                <a:cs typeface="Dubai" panose="020B0503030403030204" pitchFamily="34" charset="-78"/>
              </a:rPr>
              <a:t>چرا فعالیت بدنی برای صحت من خوب است؟</a:t>
            </a:r>
          </a:p>
          <a:p>
            <a:pPr algn="r" rtl="1"/>
            <a:r>
              <a:rPr lang="fa" sz="1200" b="0" i="0" u="none" strike="noStrike" dirty="0">
                <a:highlight>
                  <a:srgbClr val="000000">
                    <a:alpha val="0"/>
                  </a:srgbClr>
                </a:highlight>
                <a:latin typeface="Dubai" panose="020B0503030403030204" pitchFamily="34" charset="-78"/>
                <a:cs typeface="Dubai" panose="020B0503030403030204" pitchFamily="34" charset="-78"/>
              </a:rPr>
              <a:t>تحرک بدنی و کاهش زمان نشسته بودن در روز برای صحت بسیار مهم است </a:t>
            </a:r>
          </a:p>
          <a:p>
            <a:pPr algn="r" rtl="1"/>
            <a:r>
              <a:rPr lang="fa" sz="1200" b="0" i="0" u="none" strike="noStrike" dirty="0">
                <a:highlight>
                  <a:srgbClr val="000000">
                    <a:alpha val="0"/>
                  </a:srgbClr>
                </a:highlight>
                <a:latin typeface="Dubai" panose="020B0503030403030204" pitchFamily="34" charset="-78"/>
                <a:cs typeface="Dubai" panose="020B0503030403030204" pitchFamily="34" charset="-78"/>
              </a:rPr>
              <a:t>از نظر بدنی فعال بودن : </a:t>
            </a:r>
          </a:p>
          <a:p>
            <a:pPr marL="174755" indent="-174755" algn="r"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خطر بیماری های قلبی و سکته مغزی را کاهش میدهد </a:t>
            </a:r>
          </a:p>
          <a:p>
            <a:pPr marL="174755" indent="-174755" algn="r"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خطر ابتلا به بعضی از سرطان ها کاهش میدهد </a:t>
            </a:r>
          </a:p>
          <a:p>
            <a:pPr marL="174755" indent="-174755" algn="r"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سطح چربی های بد در خون را</a:t>
            </a:r>
            <a:r>
              <a:rPr lang="fa-IR" sz="1200" b="0" i="0" u="none" strike="noStrike" dirty="0">
                <a:highlight>
                  <a:srgbClr val="000000">
                    <a:alpha val="0"/>
                  </a:srgbClr>
                </a:highlight>
                <a:latin typeface="Dubai" panose="020B0503030403030204" pitchFamily="34" charset="-78"/>
                <a:cs typeface="Dubai" panose="020B0503030403030204" pitchFamily="34" charset="-78"/>
              </a:rPr>
              <a:t> </a:t>
            </a:r>
            <a:r>
              <a:rPr lang="fa" sz="1200" b="0" i="0" u="none" strike="noStrike" dirty="0">
                <a:highlight>
                  <a:srgbClr val="000000">
                    <a:alpha val="0"/>
                  </a:srgbClr>
                </a:highlight>
                <a:latin typeface="Dubai" panose="020B0503030403030204" pitchFamily="34" charset="-78"/>
                <a:cs typeface="Dubai" panose="020B0503030403030204" pitchFamily="34" charset="-78"/>
              </a:rPr>
              <a:t>پائین میآورد </a:t>
            </a:r>
          </a:p>
          <a:p>
            <a:pPr marL="174755" indent="-174755" algn="r"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در پائین آوردن فشار خون کمک میکند </a:t>
            </a:r>
          </a:p>
          <a:p>
            <a:pPr marL="174755" indent="-174755" algn="r"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عضلات و استخوان های قوی میسازد</a:t>
            </a:r>
          </a:p>
          <a:p>
            <a:pPr marL="174755" indent="-174755" algn="r"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قدرت، تعادل و قابلیت انعطاف را اضافه میکند</a:t>
            </a:r>
          </a:p>
          <a:p>
            <a:pPr marL="174755" indent="-174755" algn="r" defTabSz="932026" rtl="1">
              <a:buFont typeface="Arial" panose="020B0604020202020204" pitchFamily="34" charset="0"/>
              <a:buChar char="•"/>
              <a:defRPr/>
            </a:pPr>
            <a:r>
              <a:rPr lang="fa" sz="1200" b="0" i="0" u="none" strike="noStrike" dirty="0">
                <a:highlight>
                  <a:srgbClr val="000000">
                    <a:alpha val="0"/>
                  </a:srgbClr>
                </a:highlight>
                <a:latin typeface="Dubai" panose="020B0503030403030204" pitchFamily="34" charset="-78"/>
                <a:cs typeface="Dubai" panose="020B0503030403030204" pitchFamily="34" charset="-78"/>
              </a:rPr>
              <a:t>به شما کمک میکند که وزن خود را کم کنید و وزن مناسبی داشته باشید.  </a:t>
            </a:r>
          </a:p>
          <a:p>
            <a:endParaRPr lang="en-AU"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BBD2A3DB-475C-4984-B00B-1F9EEAF63946}" type="slidenum">
              <a:rPr lang="en-AU" smtClean="0"/>
              <a:t>8</a:t>
            </a:fld>
            <a:endParaRPr lang="en-AU"/>
          </a:p>
        </p:txBody>
      </p:sp>
    </p:spTree>
    <p:extLst>
      <p:ext uri="{BB962C8B-B14F-4D97-AF65-F5344CB8AC3E}">
        <p14:creationId xmlns:p14="http://schemas.microsoft.com/office/powerpoint/2010/main" val="23751575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 sz="1200" b="1" i="0" u="none" strike="noStrike" dirty="0">
                <a:highlight>
                  <a:srgbClr val="000000">
                    <a:alpha val="0"/>
                  </a:srgbClr>
                </a:highlight>
                <a:latin typeface="Dubai" panose="020B0503030403030204" pitchFamily="34" charset="-78"/>
                <a:cs typeface="Dubai" panose="020B0503030403030204" pitchFamily="34" charset="-78"/>
              </a:rPr>
              <a:t>فعالیت بدنی چگونه میتواند به من احساس خوب بدهد؟</a:t>
            </a:r>
            <a:endParaRPr lang="en-AU" sz="1200" dirty="0">
              <a:latin typeface="Dubai" panose="020B0503030403030204" pitchFamily="34" charset="-78"/>
              <a:cs typeface="Dubai" panose="020B0503030403030204" pitchFamily="34" charset="-78"/>
            </a:endParaRPr>
          </a:p>
          <a:p>
            <a:pPr algn="r" rtl="1"/>
            <a:r>
              <a:rPr lang="fa" sz="1200" b="0" i="0" u="none" strike="noStrike" dirty="0">
                <a:highlight>
                  <a:srgbClr val="000000">
                    <a:alpha val="0"/>
                  </a:srgbClr>
                </a:highlight>
                <a:latin typeface="Dubai" panose="020B0503030403030204" pitchFamily="34" charset="-78"/>
                <a:cs typeface="Dubai" panose="020B0503030403030204" pitchFamily="34" charset="-78"/>
              </a:rPr>
              <a:t>فعالیت بدنی ممکن است به شما کمک کند: </a:t>
            </a:r>
          </a:p>
          <a:p>
            <a:pPr marL="174755" indent="-174755" algn="r"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آرام باشید </a:t>
            </a:r>
          </a:p>
          <a:p>
            <a:pPr marL="174755" indent="-174755" algn="r"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از زندگی لذت ببرید</a:t>
            </a:r>
          </a:p>
          <a:p>
            <a:pPr marL="174755" indent="-174755" algn="r"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شاد باشید</a:t>
            </a:r>
          </a:p>
          <a:p>
            <a:pPr marL="174755" indent="-174755" algn="r"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خوب بخوابید</a:t>
            </a:r>
          </a:p>
          <a:p>
            <a:pPr marL="174755" indent="-174755" algn="r"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انرژی بیشتری بدست آورید</a:t>
            </a:r>
          </a:p>
          <a:p>
            <a:pPr marL="174755" indent="-174755" algn="r" defTabSz="932026" rtl="1">
              <a:buFont typeface="Arial" panose="020B0604020202020204" pitchFamily="34" charset="0"/>
              <a:buChar char="•"/>
              <a:defRPr/>
            </a:pPr>
            <a:r>
              <a:rPr lang="fa" sz="1200" b="0" i="0" u="none" strike="noStrike" dirty="0">
                <a:highlight>
                  <a:srgbClr val="000000">
                    <a:alpha val="0"/>
                  </a:srgbClr>
                </a:highlight>
                <a:latin typeface="Dubai" panose="020B0503030403030204" pitchFamily="34" charset="-78"/>
                <a:cs typeface="Dubai" panose="020B0503030403030204" pitchFamily="34" charset="-78"/>
              </a:rPr>
              <a:t>دوست پیدا کنید</a:t>
            </a:r>
          </a:p>
          <a:p>
            <a:pPr marL="174755" indent="-174755" algn="r"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با کدام افراد دیگر وقت بگذرانید.</a:t>
            </a:r>
          </a:p>
          <a:p>
            <a:pPr marL="174755" indent="-174755">
              <a:buFont typeface="Arial" panose="020B0604020202020204" pitchFamily="34" charset="0"/>
              <a:buChar char="•"/>
            </a:pPr>
            <a:endParaRPr lang="en-AU" dirty="0">
              <a:latin typeface="Dubai" panose="020B0503030403030204" pitchFamily="34" charset="-78"/>
              <a:cs typeface="Dubai" panose="020B0503030403030204" pitchFamily="34" charset="-78"/>
            </a:endParaRPr>
          </a:p>
          <a:p>
            <a:endParaRPr lang="en-AU"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BBD2A3DB-475C-4984-B00B-1F9EEAF63946}" type="slidenum">
              <a:rPr lang="en-AU" smtClean="0"/>
              <a:t>9</a:t>
            </a:fld>
            <a:endParaRPr lang="en-AU"/>
          </a:p>
        </p:txBody>
      </p:sp>
    </p:spTree>
    <p:extLst>
      <p:ext uri="{BB962C8B-B14F-4D97-AF65-F5344CB8AC3E}">
        <p14:creationId xmlns:p14="http://schemas.microsoft.com/office/powerpoint/2010/main" val="12963180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F8712-1565-49FD-05D3-96C35BC8944E}"/>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EB1CB964-BCF9-A136-0801-CDAE8DF89FE6}"/>
              </a:ext>
            </a:extLst>
          </p:cNvPr>
          <p:cNvSpPr>
            <a:spLocks noGrp="1"/>
          </p:cNvSpPr>
          <p:nvPr>
            <p:ph type="dt" sz="half" idx="10"/>
          </p:nvPr>
        </p:nvSpPr>
        <p:spPr/>
        <p:txBody>
          <a:bodyPr/>
          <a:lstStyle/>
          <a:p>
            <a:fld id="{08629AEB-BAE8-42B2-807F-6314EBCC7D6D}" type="datetimeFigureOut">
              <a:rPr lang="en-AU" smtClean="0"/>
              <a:t>16/09/2024</a:t>
            </a:fld>
            <a:endParaRPr lang="en-AU"/>
          </a:p>
        </p:txBody>
      </p:sp>
      <p:sp>
        <p:nvSpPr>
          <p:cNvPr id="4" name="Footer Placeholder 3">
            <a:extLst>
              <a:ext uri="{FF2B5EF4-FFF2-40B4-BE49-F238E27FC236}">
                <a16:creationId xmlns:a16="http://schemas.microsoft.com/office/drawing/2014/main" id="{2F1101A8-F422-7269-7166-84CA1A53B2C7}"/>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6067F33A-8DE6-17BE-827E-1F5F3292F7B2}"/>
              </a:ext>
            </a:extLst>
          </p:cNvPr>
          <p:cNvSpPr>
            <a:spLocks noGrp="1"/>
          </p:cNvSpPr>
          <p:nvPr>
            <p:ph type="sldNum" sz="quarter" idx="12"/>
          </p:nvPr>
        </p:nvSpPr>
        <p:spPr/>
        <p:txBody>
          <a:bodyPr/>
          <a:lstStyle/>
          <a:p>
            <a:fld id="{DD42538A-C118-44ED-BF57-D093ACF3C3CE}" type="slidenum">
              <a:rPr lang="en-AU" smtClean="0"/>
              <a:t>‹#›</a:t>
            </a:fld>
            <a:endParaRPr lang="en-AU"/>
          </a:p>
        </p:txBody>
      </p:sp>
    </p:spTree>
    <p:extLst>
      <p:ext uri="{BB962C8B-B14F-4D97-AF65-F5344CB8AC3E}">
        <p14:creationId xmlns:p14="http://schemas.microsoft.com/office/powerpoint/2010/main" val="401054366"/>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A978F6-D435-57E5-697D-5F0BA6475A9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3DA6E452-94D6-A4BB-DC1B-1D62ED2FED7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106CAFDD-9601-0965-4156-48BEE1C03D1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8629AEB-BAE8-42B2-807F-6314EBCC7D6D}" type="datetimeFigureOut">
              <a:rPr lang="en-AU" smtClean="0"/>
              <a:t>16/09/2024</a:t>
            </a:fld>
            <a:endParaRPr lang="en-AU"/>
          </a:p>
        </p:txBody>
      </p:sp>
      <p:sp>
        <p:nvSpPr>
          <p:cNvPr id="5" name="Footer Placeholder 4">
            <a:extLst>
              <a:ext uri="{FF2B5EF4-FFF2-40B4-BE49-F238E27FC236}">
                <a16:creationId xmlns:a16="http://schemas.microsoft.com/office/drawing/2014/main" id="{B6D1FB8C-EC45-9D96-995A-C44399C878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AU"/>
          </a:p>
        </p:txBody>
      </p:sp>
      <p:sp>
        <p:nvSpPr>
          <p:cNvPr id="6" name="Slide Number Placeholder 5">
            <a:extLst>
              <a:ext uri="{FF2B5EF4-FFF2-40B4-BE49-F238E27FC236}">
                <a16:creationId xmlns:a16="http://schemas.microsoft.com/office/drawing/2014/main" id="{2C91EAFD-581F-23F3-B719-2FC6014218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D42538A-C118-44ED-BF57-D093ACF3C3CE}" type="slidenum">
              <a:rPr lang="en-AU" smtClean="0"/>
              <a:t>‹#›</a:t>
            </a:fld>
            <a:endParaRPr lang="en-AU"/>
          </a:p>
        </p:txBody>
      </p:sp>
    </p:spTree>
    <p:extLst>
      <p:ext uri="{BB962C8B-B14F-4D97-AF65-F5344CB8AC3E}">
        <p14:creationId xmlns:p14="http://schemas.microsoft.com/office/powerpoint/2010/main" val="1474792840"/>
      </p:ext>
    </p:extLst>
  </p:cSld>
  <p:clrMap bg1="lt1" tx1="dk1" bg2="lt2" tx2="dk2" accent1="accent1" accent2="accent2" accent3="accent3" accent4="accent4" accent5="accent5" accent6="accent6" hlink="hlink" folHlink="folHlink"/>
  <p:sldLayoutIdLst>
    <p:sldLayoutId id="214748365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EF25FCB-7CE0-1A36-7EDD-B46395FCB234}"/>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7A8C982C-E9AC-60F5-EBC8-620FEF9B25C2}"/>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71913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1AFA9A5-B27C-742D-A502-9AD544562F32}"/>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23BA34B4-31CD-A9F9-F1E2-9F282EB3C1DB}"/>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9411536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B081340-17D9-0709-8FD9-3BCA5AB6052B}"/>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DA5DD949-9AA9-A20C-5CA5-AB47DB4BCA94}"/>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9353891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8646069-80CB-5A2D-013F-6A976D707ECA}"/>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B73A6736-9C23-0B26-8D82-B92D3FE3A230}"/>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5540274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44C3832-4969-EDCE-6487-6027FEFDE81D}"/>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2C5FD36B-946D-356F-9970-5DF9D8476FAA}"/>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5399307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9808B29-4262-F028-623A-9F29E2D499BD}"/>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9A079645-663A-691D-5F26-FE176A4D5C72}"/>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4240222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31A25B72-3BA7-98D7-E1E4-F9760F632E59}"/>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7CD5EE1B-894E-C140-403E-DF71E326FE08}"/>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3091635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156CCE3-C5D1-278C-01B2-705D46F2932D}"/>
              </a:ext>
            </a:extLst>
          </p:cNvPr>
          <p:cNvSpPr>
            <a:spLocks noGrp="1"/>
          </p:cNvSpPr>
          <p:nvPr>
            <p:ph type="title"/>
          </p:nvPr>
        </p:nvSpPr>
        <p:spPr/>
        <p:txBody>
          <a:bodyPr/>
          <a:lstStyle/>
          <a:p>
            <a:pPr algn="r" rtl="1">
              <a:lnSpc>
                <a:spcPct val="100000"/>
              </a:lnSpc>
            </a:pPr>
            <a:r>
              <a:rPr lang="fa" sz="4400" b="1" i="0" u="none" strike="noStrike">
                <a:highlight>
                  <a:srgbClr val="000000">
                    <a:alpha val="0"/>
                  </a:srgbClr>
                </a:highlight>
                <a:latin typeface="Dubai" panose="020B0503030403030204" pitchFamily="34" charset="-78"/>
                <a:cs typeface="Dubai" panose="020B0503030403030204" pitchFamily="34" charset="-78"/>
              </a:rPr>
              <a:t>بخاطر داشته باشید...</a:t>
            </a:r>
            <a:endParaRPr lang="fa" sz="4400" b="1" i="0" u="none" strike="noStrike" dirty="0">
              <a:highlight>
                <a:srgbClr val="000000">
                  <a:alpha val="0"/>
                </a:srgbClr>
              </a:highlight>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27FEEBE3-FD62-58E6-1894-E00B4F50A8CC}"/>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9573776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384F6950-794F-29EC-C3C0-D4764EB76B9F}"/>
              </a:ext>
            </a:extLst>
          </p:cNvPr>
          <p:cNvSpPr>
            <a:spLocks noGrp="1"/>
          </p:cNvSpPr>
          <p:nvPr>
            <p:ph type="title"/>
          </p:nvPr>
        </p:nvSpPr>
        <p:spPr/>
        <p:txBody>
          <a:bodyPr/>
          <a:lstStyle/>
          <a:p>
            <a:pPr algn="r" rtl="1"/>
            <a:r>
              <a:rPr lang="fa" sz="4400" b="1" i="0" u="none" strike="noStrike">
                <a:highlight>
                  <a:srgbClr val="000000">
                    <a:alpha val="0"/>
                  </a:srgbClr>
                </a:highlight>
                <a:latin typeface="Dubai" panose="020B0503030403030204" pitchFamily="34" charset="-78"/>
                <a:cs typeface="Dubai" panose="020B0503030403030204" pitchFamily="34" charset="-78"/>
              </a:rPr>
              <a:t>خدمات و برنامه های محلی </a:t>
            </a:r>
            <a:endParaRPr lang="fa" sz="4400" b="1" i="0" u="none" strike="noStrike" dirty="0">
              <a:highlight>
                <a:srgbClr val="000000">
                  <a:alpha val="0"/>
                </a:srgbClr>
              </a:highlight>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456270F7-3C56-B0E5-7215-2AF45D2AD3A5}"/>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9847997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D8FBA4E5-E3E7-2E11-2B33-5F3ABD2B3466}"/>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33225AFC-E425-51CE-F788-19EFDAF9D756}"/>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8020050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3C02E05-7931-F7F9-3929-8486B409F628}"/>
              </a:ext>
            </a:extLst>
          </p:cNvPr>
          <p:cNvSpPr>
            <a:spLocks noGrp="1"/>
          </p:cNvSpPr>
          <p:nvPr>
            <p:ph type="title"/>
          </p:nvPr>
        </p:nvSpPr>
        <p:spPr/>
        <p:txBody>
          <a:bodyPr/>
          <a:lstStyle/>
          <a:p>
            <a:endParaRPr lang="en-AU"/>
          </a:p>
        </p:txBody>
      </p:sp>
      <p:pic>
        <p:nvPicPr>
          <p:cNvPr id="4" name="Picture 3">
            <a:extLst>
              <a:ext uri="{FF2B5EF4-FFF2-40B4-BE49-F238E27FC236}">
                <a16:creationId xmlns:a16="http://schemas.microsoft.com/office/drawing/2014/main" id="{73339CE9-51A1-9771-5AB4-509631185CA4}"/>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8986762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D3AB6929-D5BA-27D4-FC8F-7E341FAC7857}"/>
              </a:ext>
            </a:extLst>
          </p:cNvPr>
          <p:cNvSpPr>
            <a:spLocks noGrp="1"/>
          </p:cNvSpPr>
          <p:nvPr>
            <p:ph type="title"/>
          </p:nvPr>
        </p:nvSpPr>
        <p:spPr/>
        <p:txBody>
          <a:bodyPr/>
          <a:lstStyle/>
          <a:p>
            <a:pPr algn="r" rtl="1"/>
            <a:r>
              <a:rPr lang="fa" sz="4400" b="1" i="0" u="none" strike="noStrike">
                <a:highlight>
                  <a:srgbClr val="000000">
                    <a:alpha val="0"/>
                  </a:srgbClr>
                </a:highlight>
                <a:latin typeface="Dubai" panose="020B0503030403030204" pitchFamily="34" charset="-78"/>
                <a:cs typeface="Dubai" panose="020B0503030403030204" pitchFamily="34" charset="-78"/>
              </a:rPr>
              <a:t>بدن من. صحت من.</a:t>
            </a:r>
            <a:br>
              <a:rPr lang="fa" sz="4400" b="0" i="0" u="none" strike="noStrike">
                <a:highlight>
                  <a:srgbClr val="000000">
                    <a:alpha val="0"/>
                  </a:srgbClr>
                </a:highlight>
                <a:latin typeface="Dubai" panose="020B0503030403030204" pitchFamily="34" charset="-78"/>
                <a:cs typeface="Dubai" panose="020B0503030403030204" pitchFamily="34" charset="-78"/>
              </a:rPr>
            </a:br>
            <a:r>
              <a:rPr lang="fa" sz="4000" b="0" i="0" u="none" strike="noStrike">
                <a:highlight>
                  <a:srgbClr val="000000">
                    <a:alpha val="0"/>
                  </a:srgbClr>
                </a:highlight>
                <a:latin typeface="Dubai" panose="020B0503030403030204" pitchFamily="34" charset="-78"/>
                <a:cs typeface="Dubai" panose="020B0503030403030204" pitchFamily="34" charset="-78"/>
              </a:rPr>
              <a:t>یک ابزار آموزش صحت</a:t>
            </a:r>
            <a:endParaRPr lang="en-AU" dirty="0">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02CA48E3-1EBE-3EFE-6FA1-0A9304B58DB7}"/>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811069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5EC41BC-8285-1475-FCB3-5E287A8F062B}"/>
              </a:ext>
            </a:extLst>
          </p:cNvPr>
          <p:cNvSpPr>
            <a:spLocks noGrp="1"/>
          </p:cNvSpPr>
          <p:nvPr>
            <p:ph type="title"/>
          </p:nvPr>
        </p:nvSpPr>
        <p:spPr/>
        <p:txBody>
          <a:bodyPr/>
          <a:lstStyle/>
          <a:p>
            <a:pPr algn="ctr" rtl="1"/>
            <a:r>
              <a:rPr lang="ar-SA" sz="4400" b="1">
                <a:solidFill>
                  <a:srgbClr val="000000"/>
                </a:solidFill>
                <a:effectLst/>
                <a:latin typeface="Dubai" panose="020B0503030403030204" pitchFamily="34" charset="-78"/>
                <a:ea typeface="Arial Unicode MS" panose="020B0604020202020204" pitchFamily="34" charset="-128"/>
                <a:cs typeface="Dubai" panose="020B0503030403030204" pitchFamily="34" charset="-78"/>
              </a:rPr>
              <a:t>گپ بزنیم...</a:t>
            </a:r>
            <a:endParaRPr lang="fa" sz="4400" b="1" i="0" u="none" strike="noStrike" dirty="0">
              <a:solidFill>
                <a:srgbClr val="000000"/>
              </a:solidFill>
              <a:highlight>
                <a:srgbClr val="000000">
                  <a:alpha val="0"/>
                </a:srgbClr>
              </a:highlight>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EB163B47-57EB-9D67-57D9-487FBBD1B31C}"/>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9164838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A161DAE-D7E9-3A9D-62E8-F0B99AC23132}"/>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4E8C14F2-DAB4-24BA-E29D-B6B1998A7230}"/>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87979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DCFCFC5B-845A-B9C9-CFEF-5526E6CE7E27}"/>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8E072D0F-20A8-A5C9-8E75-5AD86E38A549}"/>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7491389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D896B0F-3B6A-1016-FBDA-253E506B9818}"/>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C59BB27F-59EA-3D6F-E0BD-5D1D62C0BBC6}"/>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3755587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395A5071-88E7-5AAF-50DA-AC00DCE71B48}"/>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55842A03-013C-756D-F815-0713D92B40A4}"/>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0914389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64B32A3-7F6E-7958-1428-8C7C4E22A0D3}"/>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AC88306C-454D-7B83-A7A4-C3CA070E9652}"/>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8875169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160</TotalTime>
  <Words>1536</Words>
  <Application>Microsoft Office PowerPoint</Application>
  <PresentationFormat>Widescreen</PresentationFormat>
  <Paragraphs>155</Paragraphs>
  <Slides>18</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Aptos</vt:lpstr>
      <vt:lpstr>Aptos Display</vt:lpstr>
      <vt:lpstr>Arial</vt:lpstr>
      <vt:lpstr>Dubai</vt:lpstr>
      <vt:lpstr>Office Theme</vt:lpstr>
      <vt:lpstr>PowerPoint Presentation</vt:lpstr>
      <vt:lpstr>PowerPoint Presentation</vt:lpstr>
      <vt:lpstr>بدن من. صحت من. یک ابزار آموزش صحت</vt:lpstr>
      <vt:lpstr>گپ بزنیم...</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بخاطر داشته باشید...</vt:lpstr>
      <vt:lpstr>خدمات و برنامه های محلی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Ewa Sosidko</dc:creator>
  <cp:lastModifiedBy>Ewa Sosidko</cp:lastModifiedBy>
  <cp:revision>5</cp:revision>
  <dcterms:created xsi:type="dcterms:W3CDTF">2024-08-19T04:55:18Z</dcterms:created>
  <dcterms:modified xsi:type="dcterms:W3CDTF">2024-09-16T05:30:58Z</dcterms:modified>
</cp:coreProperties>
</file>