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60" d="100"/>
          <a:sy n="60" d="100"/>
        </p:scale>
        <p:origin x="884" y="48"/>
      </p:cViewPr>
      <p:guideLst/>
    </p:cSldViewPr>
  </p:slideViewPr>
  <p:notesTextViewPr>
    <p:cViewPr>
      <p:scale>
        <a:sx n="120" d="100"/>
        <a:sy n="120" d="100"/>
      </p:scale>
      <p:origin x="0" y="0"/>
    </p:cViewPr>
  </p:notesTextViewPr>
  <p:notesViewPr>
    <p:cSldViewPr snapToGrid="0">
      <p:cViewPr varScale="1">
        <p:scale>
          <a:sx n="116" d="100"/>
          <a:sy n="116" d="100"/>
        </p:scale>
        <p:origin x="496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5530AE7-908F-490B-B794-FA26E1C8BCF7}"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12C4361-04D0-4AA8-8AD1-891B2433D5DB}" type="slidenum">
              <a:rPr lang="en-AU" smtClean="0"/>
              <a:t>‹#›</a:t>
            </a:fld>
            <a:endParaRPr lang="en-AU"/>
          </a:p>
        </p:txBody>
      </p:sp>
    </p:spTree>
    <p:extLst>
      <p:ext uri="{BB962C8B-B14F-4D97-AF65-F5344CB8AC3E}">
        <p14:creationId xmlns:p14="http://schemas.microsoft.com/office/powerpoint/2010/main" val="365601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سنتحدث اليوم عن طرق يمكننا من خلالها تحسين صحتنا من خلال النشاط البدني. سوف نتحدث عن: </a:t>
            </a:r>
          </a:p>
          <a:p>
            <a:pPr marL="120032" indent="-120032"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ماذا يعني النشاط البدني</a:t>
            </a:r>
          </a:p>
          <a:p>
            <a:pPr marL="120032" indent="-120032"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لماذا النشاط البدني مهم </a:t>
            </a:r>
          </a:p>
          <a:p>
            <a:pPr marL="120032" indent="-120032"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ما هو مقدار النشاط البدني الذي يتعين علينا القيام به</a:t>
            </a:r>
          </a:p>
          <a:p>
            <a:pPr marL="120032" indent="-120032"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يمكننا زيادة نشاطنا البدني. </a:t>
            </a:r>
          </a:p>
          <a:p>
            <a:pPr marL="120032" indent="-120032" algn="r" defTabSz="932026">
              <a:buFont typeface="Arial" panose="020B0604020202020204" pitchFamily="34" charset="0"/>
              <a:buChar char="•"/>
              <a:defRPr/>
            </a:pPr>
            <a:endParaRPr lang="en-AU" b="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لماذا نتحدث عن هذا اليوم؟</a:t>
            </a:r>
          </a:p>
          <a:p>
            <a:pPr marL="120032" indent="-120032" algn="r" defTabSz="64017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يمارس معظم الناس في أستراليا ما يكفي من التمارين الرياضية أو النشاط البدني ويقضون وقتًا طويلاً في الجلوس</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للنشاط البدني المنتظم أن يحسن حياتك، بما في ذلك صحتك البدنية والعاطفية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تقوم النساء بنشاط بدني أقل من الرجال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حتى التغييرات الصغيرة يمكن أن تحدث فرقًا.  </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ملاحظات الميسر</a:t>
            </a:r>
          </a:p>
          <a:p>
            <a:pPr algn="r" defTabSz="64017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ستركز هذه الجلسة على الفوائد الصحية للنشاط البدني. ستنظر هذه الجلسة في إرشادات النشاط البدني الموصى بها، وتناقش استراتيجيات تضمين المزيد من النشاط البدني كل يوم، وتشجع النساء على إيجاد الأنشطة التي يستمتعن بها.  </a:t>
            </a:r>
          </a:p>
          <a:p>
            <a:pPr algn="r" defTabSz="640171">
              <a:defRPr/>
            </a:pPr>
            <a:endParaRPr lang="en-AU" b="0" dirty="0">
              <a:latin typeface="Dubai" panose="020B0503030403030204" pitchFamily="34" charset="-78"/>
              <a:cs typeface="Dubai" panose="020B0503030403030204" pitchFamily="34" charset="-78"/>
            </a:endParaRPr>
          </a:p>
          <a:p>
            <a:pPr algn="r" defTabSz="640171">
              <a:defRPr/>
            </a:pPr>
            <a:endParaRPr lang="en-AU" b="0" dirty="0">
              <a:latin typeface="Dubai" panose="020B0503030403030204" pitchFamily="34" charset="-78"/>
              <a:cs typeface="Dubai" panose="020B0503030403030204" pitchFamily="34" charset="-78"/>
            </a:endParaRPr>
          </a:p>
          <a:p>
            <a:pPr defTabSz="640171">
              <a:defRPr/>
            </a:pPr>
            <a:endParaRPr lang="en-AU" b="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a:t>
            </a:fld>
            <a:endParaRPr lang="en-AU"/>
          </a:p>
        </p:txBody>
      </p:sp>
    </p:spTree>
    <p:extLst>
      <p:ext uri="{BB962C8B-B14F-4D97-AF65-F5344CB8AC3E}">
        <p14:creationId xmlns:p14="http://schemas.microsoft.com/office/powerpoint/2010/main" val="296224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ماذا علي أن أفعل كل يوم للبقاء بصحة جيدة؟</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لتحسين صحتك، تحتاجين إلى:</a:t>
            </a:r>
          </a:p>
          <a:p>
            <a:pPr marL="174755"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تكوني نشيطة في معظم الأيام، ويفضل كل أيام الأسبوع</a:t>
            </a:r>
          </a:p>
          <a:p>
            <a:pPr marL="174755" indent="-174755" algn="r" defTabSz="932026" rtl="1" fontAlgn="t">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تمارسي </a:t>
            </a:r>
            <a:r>
              <a:rPr lang="ar" sz="1200" b="1" i="0" u="none" strike="noStrike" dirty="0">
                <a:highlight>
                  <a:srgbClr val="000000">
                    <a:alpha val="0"/>
                  </a:srgbClr>
                </a:highlight>
                <a:latin typeface="Dubai" panose="020B0503030403030204" pitchFamily="34" charset="-78"/>
                <a:cs typeface="Dubai" panose="020B0503030403030204" pitchFamily="34" charset="-78"/>
              </a:rPr>
              <a:t>30 دقيقة على الأقل</a:t>
            </a:r>
            <a:r>
              <a:rPr lang="ar" sz="1200" b="0" i="0" u="none" strike="noStrike" dirty="0">
                <a:highlight>
                  <a:srgbClr val="000000">
                    <a:alpha val="0"/>
                  </a:srgbClr>
                </a:highlight>
                <a:latin typeface="Dubai" panose="020B0503030403030204" pitchFamily="34" charset="-78"/>
                <a:cs typeface="Dubai" panose="020B0503030403030204" pitchFamily="34" charset="-78"/>
              </a:rPr>
              <a:t> من النشاط البدني كل يوم، على سبيل المثال:</a:t>
            </a:r>
          </a:p>
          <a:p>
            <a:pPr marL="640768" lvl="1" indent="-174755" algn="r" defTabSz="932026" rtl="1" fontAlgn="t">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المشي السريع أو الرقص أو التاي تشي </a:t>
            </a:r>
          </a:p>
          <a:p>
            <a:pPr marL="640768" lvl="1" indent="-174755" algn="r" defTabSz="932026" rtl="1" fontAlgn="t">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دفع عربة الأطفال أو اللعب مع أطفالك في الخارج</a:t>
            </a:r>
          </a:p>
          <a:p>
            <a:pPr marL="640768" lvl="1" indent="-174755" algn="r" defTabSz="932026" rtl="1" fontAlgn="t">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الوظائف المنزلية مثل تنظيف النوافذ، وكنس أوراق الأشجار. </a:t>
            </a:r>
          </a:p>
          <a:p>
            <a:pPr algn="r" defTabSz="932026" fontAlgn="t">
              <a:defRPr/>
            </a:pPr>
            <a:endParaRPr lang="en-AU" sz="1200" dirty="0">
              <a:latin typeface="Dubai" panose="020B0503030403030204" pitchFamily="34" charset="-78"/>
              <a:cs typeface="Dubai" panose="020B0503030403030204" pitchFamily="34" charset="-78"/>
            </a:endParaRPr>
          </a:p>
          <a:p>
            <a:pPr algn="r" defTabSz="932026" rtl="1" fontAlgn="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 تقسيم النشاط البدني إلى فترات نشاط أصغر على مدار اليوم، مثل ثلاث جلسات مدة كل منها 10 دقائق.</a:t>
            </a:r>
          </a:p>
          <a:p>
            <a:pPr algn="r" defTabSz="932026" rtl="1" fontAlgn="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تحسن حتى </a:t>
            </a:r>
            <a:r>
              <a:rPr lang="ar" sz="1200" b="1" i="0" u="none" strike="noStrike" dirty="0">
                <a:highlight>
                  <a:srgbClr val="000000">
                    <a:alpha val="0"/>
                  </a:srgbClr>
                </a:highlight>
                <a:latin typeface="Dubai" panose="020B0503030403030204" pitchFamily="34" charset="-78"/>
                <a:cs typeface="Dubai" panose="020B0503030403030204" pitchFamily="34" charset="-78"/>
              </a:rPr>
              <a:t> 15 دقيقة</a:t>
            </a:r>
            <a:r>
              <a:rPr lang="ar" sz="1200" b="0" i="0" u="none" strike="noStrike" dirty="0">
                <a:highlight>
                  <a:srgbClr val="000000">
                    <a:alpha val="0"/>
                  </a:srgbClr>
                </a:highlight>
                <a:latin typeface="Dubai" panose="020B0503030403030204" pitchFamily="34" charset="-78"/>
                <a:cs typeface="Dubai" panose="020B0503030403030204" pitchFamily="34" charset="-78"/>
              </a:rPr>
              <a:t> من </a:t>
            </a:r>
            <a:r>
              <a:rPr lang="ar" sz="1200" b="1" i="0" u="none" strike="noStrike" dirty="0">
                <a:highlight>
                  <a:srgbClr val="000000">
                    <a:alpha val="0"/>
                  </a:srgbClr>
                </a:highlight>
                <a:latin typeface="Dubai" panose="020B0503030403030204" pitchFamily="34" charset="-78"/>
                <a:cs typeface="Dubai" panose="020B0503030403030204" pitchFamily="34" charset="-78"/>
              </a:rPr>
              <a:t>المشي السريع</a:t>
            </a:r>
            <a:r>
              <a:rPr lang="ar" sz="1200" b="0" i="0" u="none" strike="noStrike" dirty="0">
                <a:highlight>
                  <a:srgbClr val="000000">
                    <a:alpha val="0"/>
                  </a:srgbClr>
                </a:highlight>
                <a:latin typeface="Dubai" panose="020B0503030403030204" pitchFamily="34" charset="-78"/>
                <a:cs typeface="Dubai" panose="020B0503030403030204" pitchFamily="34" charset="-78"/>
              </a:rPr>
              <a:t>، </a:t>
            </a:r>
            <a:r>
              <a:rPr lang="ar" sz="1200" b="1" i="0" u="none" strike="noStrike" dirty="0">
                <a:highlight>
                  <a:srgbClr val="000000">
                    <a:alpha val="0"/>
                  </a:srgbClr>
                </a:highlight>
                <a:latin typeface="Dubai" panose="020B0503030403030204" pitchFamily="34" charset="-78"/>
                <a:cs typeface="Dubai" panose="020B0503030403030204" pitchFamily="34" charset="-78"/>
              </a:rPr>
              <a:t>5 أيام كل أسبوع</a:t>
            </a:r>
            <a:r>
              <a:rPr lang="ar" sz="1200" b="0" i="0" u="none" strike="noStrike" dirty="0">
                <a:highlight>
                  <a:srgbClr val="000000">
                    <a:alpha val="0"/>
                  </a:srgbClr>
                </a:highlight>
                <a:latin typeface="Dubai" panose="020B0503030403030204" pitchFamily="34" charset="-78"/>
                <a:cs typeface="Dubai" panose="020B0503030403030204" pitchFamily="34" charset="-78"/>
              </a:rPr>
              <a:t>، من صحتك. </a:t>
            </a:r>
          </a:p>
          <a:p>
            <a:pPr algn="r" fontAlgn="t"/>
            <a:endParaRPr lang="en-AU" sz="1200" dirty="0">
              <a:latin typeface="Dubai" panose="020B0503030403030204" pitchFamily="34" charset="-78"/>
              <a:cs typeface="Dubai" panose="020B0503030403030204" pitchFamily="34" charset="-78"/>
            </a:endParaRPr>
          </a:p>
          <a:p>
            <a:pPr algn="r" rtl="1" fontAlgn="t"/>
            <a:r>
              <a:rPr lang="ar" sz="1200" b="0" i="0" u="none" strike="noStrike" dirty="0">
                <a:highlight>
                  <a:srgbClr val="000000">
                    <a:alpha val="0"/>
                  </a:srgbClr>
                </a:highlight>
                <a:latin typeface="Dubai" panose="020B0503030403030204" pitchFamily="34" charset="-78"/>
                <a:cs typeface="Dubai" panose="020B0503030403030204" pitchFamily="34" charset="-78"/>
              </a:rPr>
              <a:t>كل أسبوع، قومي ببعض الأنشطة التي تتطلب المزيد من الجهد، مثل:</a:t>
            </a:r>
          </a:p>
          <a:p>
            <a:pPr marL="183568" lvl="0"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الركض أو التمارين الرياضية أو ركوب الدراجات بسرعة أو العديد من الرياضات المنظمة</a:t>
            </a:r>
          </a:p>
          <a:p>
            <a:pPr marL="183568" lvl="0"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المهام المنزلية التي تنطوي على رفع أو حمل أو حفر.</a:t>
            </a:r>
          </a:p>
          <a:p>
            <a:pPr algn="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تذكري - القيام بأي نشاط بدني أفضل من عدم القيام بأي نشاط! </a:t>
            </a:r>
          </a:p>
          <a:p>
            <a:pPr marL="174755" indent="-174755">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10</a:t>
            </a:fld>
            <a:endParaRPr lang="en-AU"/>
          </a:p>
        </p:txBody>
      </p:sp>
    </p:spTree>
    <p:extLst>
      <p:ext uri="{BB962C8B-B14F-4D97-AF65-F5344CB8AC3E}">
        <p14:creationId xmlns:p14="http://schemas.microsoft.com/office/powerpoint/2010/main" val="154831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يمكنني التحرك أكثر في المنزل؟</a:t>
            </a:r>
            <a:endParaRPr lang="en-AU"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العديد من الطرق التي يمكنك من خلالها التحرك أكثر في المنزل:</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كوني نشيطة مع أطفالك - اجعلي وقت العائلة فرصة للتحرك أكثر واللعب أكثر والاستمتاع معًا</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أعملي في الحديقة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جزٌي العشب</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أكنسي الأرض (بواسطة المكنسة الكهربائية)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نظفي النوافذ</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اغسلي سيارتك</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خذي الكلب في نزهة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انهضي لتغيير القناة التلفزيونية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 المشي أو ركن السيارة بعيدًا عن المحلات التجارية حتى تضطري إلى المشي.</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11</a:t>
            </a:fld>
            <a:endParaRPr lang="en-AU"/>
          </a:p>
        </p:txBody>
      </p:sp>
    </p:spTree>
    <p:extLst>
      <p:ext uri="{BB962C8B-B14F-4D97-AF65-F5344CB8AC3E}">
        <p14:creationId xmlns:p14="http://schemas.microsoft.com/office/powerpoint/2010/main" val="217704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يمكنني أن أتحرك أكثر في العمل؟</a:t>
            </a:r>
            <a:endParaRPr lang="en-AU" sz="1200" dirty="0">
              <a:latin typeface="Dubai" panose="020B0503030403030204" pitchFamily="34" charset="-78"/>
              <a:cs typeface="Dubai" panose="020B0503030403030204" pitchFamily="34" charset="-78"/>
            </a:endParaRP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هناك العديد من الطرق التي يمكنك من خلالها التحرك أكثر في العمل كل يوم:</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المشي أو ركوب الدراجة أو استخدام وسائل النقل العام للذهاب إلى العمل بدلاً من القيادة </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استخدمي الدرج بدلاً من المصعد </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انزلي من الحافلة أو الترام قبل محطة أو اثنتين، أو أركني سيارتك بعيدًا عن مكان عملك </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اقترحي اجتماعًا سيراً على الأقدام بدلاً من اجتماعات الجلوس</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قومي بالمشي أثناء التحدث على الهاتف</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أمكن، يمكنك المشي لتسليم رسالة بدلاً من إرسال بريد إلكتروني أو اتصال</a:t>
            </a:r>
          </a:p>
          <a:p>
            <a:pPr marL="233007" indent="-23300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استمتعي بالمشي في الخارج أثناء الغداء.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12</a:t>
            </a:fld>
            <a:endParaRPr lang="en-AU"/>
          </a:p>
        </p:txBody>
      </p:sp>
    </p:spTree>
    <p:extLst>
      <p:ext uri="{BB962C8B-B14F-4D97-AF65-F5344CB8AC3E}">
        <p14:creationId xmlns:p14="http://schemas.microsoft.com/office/powerpoint/2010/main" val="380084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يمكنني فعل المزيد؟</a:t>
            </a: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 التحرك أكثر من خلال ممارسة الرياضة والتمارين.</a:t>
            </a: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يوجد في أستراليا العديد من الرياضات والأنشطة المختلفة التي يمكنك الاختيار من بينها، مثل السباحة والرقص وكرة الريشة واليوغا وفنون الدفاع عن النفس والانضمام إلى الجيم والانضمام إلى نادي المشي أو ممارسة الرياضات الجماعية مثل الكرة الطائرة وكرة السلة والكريكيت وكرة القدم. </a:t>
            </a:r>
          </a:p>
          <a:p>
            <a:pPr algn="r" defTabSz="932026">
              <a:defRPr/>
            </a:pPr>
            <a:endParaRPr lang="en-AU" sz="1200" dirty="0">
              <a:latin typeface="Dubai" panose="020B0503030403030204" pitchFamily="34" charset="-78"/>
              <a:cs typeface="Dubai" panose="020B0503030403030204" pitchFamily="34" charset="-78"/>
            </a:endParaRP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جربي أنشطة مختلفة، واعثري على ما تستمتعي به واطلبي من صديقة أن تنضم إليك.</a:t>
            </a:r>
            <a:endParaRPr lang="en-AU" sz="1200" b="1" dirty="0">
              <a:latin typeface="Dubai" panose="020B0503030403030204" pitchFamily="34" charset="-78"/>
              <a:cs typeface="Dubai" panose="020B0503030403030204" pitchFamily="34" charset="-78"/>
            </a:endParaRPr>
          </a:p>
          <a:p>
            <a:pPr defTabSz="932026">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13</a:t>
            </a:fld>
            <a:endParaRPr lang="en-AU"/>
          </a:p>
        </p:txBody>
      </p:sp>
    </p:spTree>
    <p:extLst>
      <p:ext uri="{BB962C8B-B14F-4D97-AF65-F5344CB8AC3E}">
        <p14:creationId xmlns:p14="http://schemas.microsoft.com/office/powerpoint/2010/main" val="295670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لا تمارسين أي نشاط بدني في الوقت الحالي،</a:t>
            </a:r>
            <a:r>
              <a:rPr lang="ar" sz="1200" b="1" i="0" u="none" strike="noStrike" dirty="0">
                <a:highlight>
                  <a:srgbClr val="000000">
                    <a:alpha val="0"/>
                  </a:srgbClr>
                </a:highlight>
                <a:latin typeface="Dubai" panose="020B0503030403030204" pitchFamily="34" charset="-78"/>
                <a:cs typeface="Dubai" panose="020B0503030403030204" pitchFamily="34" charset="-78"/>
              </a:rPr>
              <a:t> فمن السهل أن تبدأي</a:t>
            </a:r>
            <a:r>
              <a:rPr lang="ar" sz="1200" b="0" i="0" u="none" strike="noStrike" dirty="0">
                <a:highlight>
                  <a:srgbClr val="000000">
                    <a:alpha val="0"/>
                  </a:srgbClr>
                </a:highlight>
                <a:latin typeface="Dubai" panose="020B0503030403030204" pitchFamily="34" charset="-78"/>
                <a:cs typeface="Dubai" panose="020B0503030403030204" pitchFamily="34" charset="-78"/>
              </a:rPr>
              <a:t>، بغض النظر عن عمرك.</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a:t>
            </a:r>
            <a:r>
              <a:rPr lang="ar" sz="1200" b="1" i="0" u="none" strike="noStrike" dirty="0">
                <a:highlight>
                  <a:srgbClr val="000000">
                    <a:alpha val="0"/>
                  </a:srgbClr>
                </a:highlight>
                <a:latin typeface="Dubai" panose="020B0503030403030204" pitchFamily="34" charset="-78"/>
                <a:cs typeface="Dubai" panose="020B0503030403030204" pitchFamily="34" charset="-78"/>
              </a:rPr>
              <a:t> البدء ببطء</a:t>
            </a:r>
            <a:r>
              <a:rPr lang="ar" sz="1200" b="0" i="0" u="none" strike="noStrike" dirty="0">
                <a:highlight>
                  <a:srgbClr val="000000">
                    <a:alpha val="0"/>
                  </a:srgbClr>
                </a:highlight>
                <a:latin typeface="Dubai" panose="020B0503030403030204" pitchFamily="34" charset="-78"/>
                <a:cs typeface="Dubai" panose="020B0503030403030204" pitchFamily="34" charset="-78"/>
              </a:rPr>
              <a:t> وزيادة مقدار النشاط البدني الذي تقومين به كل أسبوع. </a:t>
            </a:r>
          </a:p>
          <a:p>
            <a:pPr algn="r"/>
            <a:endParaRPr lang="en-AU"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كلما تحركت أكثر كلما كنت أفضل صحة.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عمرك 65 عامًا أو أكثر، فمن المهم جداً أن تتحركي. </a:t>
            </a:r>
            <a:endParaRPr lang="en-AU" sz="1200" b="1" dirty="0">
              <a:latin typeface="Dubai" panose="020B0503030403030204" pitchFamily="34" charset="-78"/>
              <a:cs typeface="Dubai" panose="020B0503030403030204" pitchFamily="34" charset="-78"/>
            </a:endParaRPr>
          </a:p>
          <a:p>
            <a:pPr algn="r"/>
            <a:endParaRPr lang="en-AU"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جديدة في ممارسة النشاط البدني، أو لديك مشكلة صحية، أو لا تعرفين ما إذا كان من الآمن لك أن تكوني أكثر نشاطًا، فتحدثي مع طبيبك أولاً حول أفضل الأنشطة بالنسبة لك.</a:t>
            </a:r>
          </a:p>
          <a:p>
            <a:pPr algn="r" defTabSz="932026">
              <a:defRPr/>
            </a:pPr>
            <a:endParaRPr lang="en-AU" sz="1100" b="1"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14</a:t>
            </a:fld>
            <a:endParaRPr lang="en-AU"/>
          </a:p>
        </p:txBody>
      </p:sp>
    </p:spTree>
    <p:extLst>
      <p:ext uri="{BB962C8B-B14F-4D97-AF65-F5344CB8AC3E}">
        <p14:creationId xmlns:p14="http://schemas.microsoft.com/office/powerpoint/2010/main" val="56954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مناقشة جماعية</a:t>
            </a:r>
          </a:p>
          <a:p>
            <a:pPr algn="r"/>
            <a:endParaRPr lang="en-AU" sz="1200" dirty="0">
              <a:latin typeface="Dubai" panose="020B0503030403030204" pitchFamily="34" charset="-78"/>
              <a:cs typeface="Dubai" panose="020B0503030403030204" pitchFamily="34" charset="-78"/>
            </a:endParaRP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ملاحظة للميسر: اختم الجلسة بمناقشة حول كيف يمكن للمشاركين تضمين المزيد من النشاط البدني في يومهم.</a:t>
            </a:r>
          </a:p>
          <a:p>
            <a:pPr algn="r"/>
            <a:endParaRPr lang="en-AU" sz="1100" i="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15</a:t>
            </a:fld>
            <a:endParaRPr lang="en-AU"/>
          </a:p>
        </p:txBody>
      </p:sp>
    </p:spTree>
    <p:extLst>
      <p:ext uri="{BB962C8B-B14F-4D97-AF65-F5344CB8AC3E}">
        <p14:creationId xmlns:p14="http://schemas.microsoft.com/office/powerpoint/2010/main" val="334408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ملاحظة للميسر: قدم الخيارات / البرامج / المرافق المحلية وما إلى ذلك.</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17</a:t>
            </a:fld>
            <a:endParaRPr lang="en-AU"/>
          </a:p>
        </p:txBody>
      </p:sp>
    </p:spTree>
    <p:extLst>
      <p:ext uri="{BB962C8B-B14F-4D97-AF65-F5344CB8AC3E}">
        <p14:creationId xmlns:p14="http://schemas.microsoft.com/office/powerpoint/2010/main" val="85251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12C4361-04D0-4AA8-8AD1-891B2433D5DB}" type="slidenum">
              <a:rPr lang="en-AU" smtClean="0"/>
              <a:t>2</a:t>
            </a:fld>
            <a:endParaRPr lang="en-AU"/>
          </a:p>
        </p:txBody>
      </p:sp>
    </p:spTree>
    <p:extLst>
      <p:ext uri="{BB962C8B-B14F-4D97-AF65-F5344CB8AC3E}">
        <p14:creationId xmlns:p14="http://schemas.microsoft.com/office/powerpoint/2010/main" val="133984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جسمي My Body. صحتي My Health.</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هي مجموعة أدوات تعليمية لمساعدة المنظمات والمعلمين على تقديم المعلومات الصحية للنساء من خلفيات مهاجرة ولاجئة. كما تشجع الحوار مع النساء حول صحتهن. </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مجموعة الأدوات هي عبارة عن سلسلة موسعة من العروض التقديمية حول موضوعات صحية مهمة، مثل الحياة الصحية أو الصحة العاطفية أو انقطاع الطمث أو الصحة الجنسية.</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تفضلي بزيارة </a:t>
            </a:r>
            <a:r>
              <a:rPr lang="a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للحصول على مزيد من المعلومات وقائمة بالعروض التقديمية المتوفرة باللغة الإنجليزية ولغات أخرى.</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F12C4361-04D0-4AA8-8AD1-891B2433D5DB}" type="slidenum">
              <a:rPr lang="en-AU" smtClean="0"/>
              <a:t>3</a:t>
            </a:fld>
            <a:endParaRPr lang="en-AU"/>
          </a:p>
        </p:txBody>
      </p:sp>
    </p:spTree>
    <p:extLst>
      <p:ext uri="{BB962C8B-B14F-4D97-AF65-F5344CB8AC3E}">
        <p14:creationId xmlns:p14="http://schemas.microsoft.com/office/powerpoint/2010/main" val="140724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1019"/>
              </a:spcBef>
            </a:pPr>
            <a:r>
              <a:rPr lang="ar" sz="1200" b="1" i="0" u="none" strike="noStrike" dirty="0">
                <a:highlight>
                  <a:srgbClr val="000000">
                    <a:alpha val="0"/>
                  </a:srgbClr>
                </a:highlight>
                <a:latin typeface="Dubai" panose="020B0503030403030204" pitchFamily="34" charset="-78"/>
                <a:cs typeface="Dubai" panose="020B0503030403030204" pitchFamily="34" charset="-78"/>
              </a:rPr>
              <a:t>ابدأ الجلسة بمناقشة جماعية حول أنواع النشاط البدني والتمارين التي تمارسها النساء الآن. هل هي مختلفة عما فعلوه في بلدانهن الأصلية؟ </a:t>
            </a:r>
          </a:p>
          <a:p>
            <a:pPr algn="r">
              <a:spcBef>
                <a:spcPts val="1019"/>
              </a:spcBef>
            </a:pPr>
            <a:endParaRPr lang="en-AU" sz="1200" b="1" dirty="0">
              <a:latin typeface="Dubai" panose="020B0503030403030204" pitchFamily="34" charset="-78"/>
              <a:cs typeface="Dubai" panose="020B0503030403030204" pitchFamily="34" charset="-78"/>
            </a:endParaRPr>
          </a:p>
          <a:p>
            <a:pPr algn="r" rtl="1">
              <a:spcBef>
                <a:spcPts val="1019"/>
              </a:spcBef>
            </a:pPr>
            <a:r>
              <a:rPr lang="ar" sz="1200" b="0" i="0" u="none" strike="noStrike" dirty="0">
                <a:highlight>
                  <a:srgbClr val="000000">
                    <a:alpha val="0"/>
                  </a:srgbClr>
                </a:highlight>
                <a:latin typeface="Dubai" panose="020B0503030403030204" pitchFamily="34" charset="-78"/>
                <a:cs typeface="Dubai" panose="020B0503030403030204" pitchFamily="34" charset="-78"/>
              </a:rPr>
              <a:t>أسئلة يجب مراعاتها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يتحرك الناس في وطنك / في ثقافتك كل يوم: يمشون كثيرًا، يركضون، يحملون الطعام من المتاجر، يرقصون؟</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هل كنت أكثر نشاطًا في موطنك مقارنة بأستراليا؟</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هل تعلمين أنه من المهم جدًا لصحتك أن تحركي جسمك كل يوم؟</a:t>
            </a:r>
          </a:p>
          <a:p>
            <a:pPr marL="174755" indent="-174755" algn="r" rtl="1">
              <a:buClr>
                <a:srgbClr val="159690"/>
              </a:buClr>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هل تمارسين أي رياضة أو تمرين؟ هل يختلف الأمر عما فعلتيه في وطنك؟</a:t>
            </a:r>
          </a:p>
          <a:p>
            <a:pPr algn="r"/>
            <a:endParaRPr lang="en-AU"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 ملاحظة للميسر: اختر بضعة أسئلة لقيادة مناقشة مختصرة.</a:t>
            </a:r>
          </a:p>
          <a:p>
            <a:pPr algn="r" rtl="1">
              <a:spcBef>
                <a:spcPts val="996"/>
              </a:spcBef>
            </a:pPr>
            <a:endParaRPr lang="en-AU" sz="1200" b="0" i="0" u="none" baseline="0" dirty="0">
              <a:latin typeface="Dubai" panose="020B0503030403030204" pitchFamily="34" charset="-78"/>
              <a:ea typeface="Tahoma" panose="020B0604030504040204" pitchFamily="34" charset="0"/>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4</a:t>
            </a:fld>
            <a:endParaRPr lang="en-AU"/>
          </a:p>
        </p:txBody>
      </p:sp>
    </p:spTree>
    <p:extLst>
      <p:ext uri="{BB962C8B-B14F-4D97-AF65-F5344CB8AC3E}">
        <p14:creationId xmlns:p14="http://schemas.microsoft.com/office/powerpoint/2010/main" val="120432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تم تصميم جسمك للركض والقفز والتمدد والحركة. من المهم جدًا لصحتك أن تحركي جسمك كل يوم.</a:t>
            </a: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ومع ذلك،</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أكثر من نصف البالغين في أستراليا، و </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4 من أصل 5 أطفال </a:t>
            </a: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يتحركون بما فيه الكفاية.</a:t>
            </a:r>
          </a:p>
          <a:p>
            <a:pPr algn="r" defTabSz="932026">
              <a:defRPr/>
            </a:pPr>
            <a:endParaRPr lang="en-AU"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تتحرك النساء أقل من الرجال.</a:t>
            </a:r>
            <a:endParaRPr lang="en-AU" sz="1200" b="1" dirty="0">
              <a:latin typeface="Dubai" panose="020B0503030403030204" pitchFamily="34" charset="-78"/>
              <a:cs typeface="Dubai" panose="020B0503030403030204" pitchFamily="34" charset="-78"/>
            </a:endParaRPr>
          </a:p>
          <a:p>
            <a:pPr algn="r"/>
            <a:endParaRPr lang="en-AU" sz="1200" b="1" dirty="0">
              <a:latin typeface="Dubai" panose="020B0503030403030204" pitchFamily="34" charset="-78"/>
              <a:cs typeface="Dubai" panose="020B0503030403030204" pitchFamily="34" charset="-78"/>
            </a:endParaRPr>
          </a:p>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يقضي الناس في أستراليا وقتًا أطول في الجلوس أو الاستلقاء.</a:t>
            </a: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الامثله تشمل: </a:t>
            </a:r>
          </a:p>
          <a:p>
            <a:pPr marL="174755"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الجلوس أو الاستلقاء أثناء مشاهدة التلفزيون أو ممارسة الألعاب الإلكترونية</a:t>
            </a:r>
          </a:p>
          <a:p>
            <a:pPr marL="174755"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قيادة السيارة أو ركوب وسائل النقل العام </a:t>
            </a:r>
          </a:p>
          <a:p>
            <a:pPr marL="174755"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الجلوس أو الاستلقاء للقراءة أو الكتابة أو العمل على مكتب أو جهاز كمبيوتر</a:t>
            </a:r>
          </a:p>
          <a:p>
            <a:pPr marL="174755" indent="-174755" algn="r" rtl="1" fontAlgn="t">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تناول وجبة أو قهوة مع الأصدقاء والعائلة. </a:t>
            </a:r>
          </a:p>
          <a:p>
            <a:pPr algn="r"/>
            <a:endParaRPr lang="en-AU"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5</a:t>
            </a:fld>
            <a:endParaRPr lang="en-AU"/>
          </a:p>
        </p:txBody>
      </p:sp>
    </p:spTree>
    <p:extLst>
      <p:ext uri="{BB962C8B-B14F-4D97-AF65-F5344CB8AC3E}">
        <p14:creationId xmlns:p14="http://schemas.microsoft.com/office/powerpoint/2010/main" val="116139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النشاط البدني؟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النشاط البدني هو تحريك جسمك بحيث:</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تتنفسي بشكل أسرع</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ينبض قلبك بشكل أسرع.</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 القيام بذلك عن طريق ممارسة التمارين الرياضية في صالة الألعاب الرياضية (الجيم) أو ممارسة الرياضة، ولكن أيضًا من خلال الأنشطة اليومية مثل تنظيف المنزل أو صعود الدرج بدلاً من المصعد. </a:t>
            </a:r>
          </a:p>
          <a:p>
            <a:pPr algn="r" defTabSz="932026">
              <a:defRPr/>
            </a:pPr>
            <a:endParaRPr lang="en-AU" sz="1200" dirty="0">
              <a:latin typeface="Dubai" panose="020B0503030403030204" pitchFamily="34" charset="-78"/>
              <a:cs typeface="Dubai" panose="020B0503030403030204" pitchFamily="34" charset="-78"/>
            </a:endParaRPr>
          </a:p>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ماذا يمكن أن يحدث إذا لم أتحرك بشكل كافٍ؟</a:t>
            </a:r>
          </a:p>
          <a:p>
            <a:pPr algn="r" defTabSz="932026"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تتحركي بشكل كافٍ، يمكن أن تمرضي. بمرور الوقت، يمكن أن تعاني من: </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السمنة المفرطة (الوزن الزائد جدا)</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ضغط دم مرتفع</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داء السكري</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ألم في الظهر</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السرطانات</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أمراض القلب </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الاكتئاب. </a:t>
            </a:r>
          </a:p>
          <a:p>
            <a:pPr algn="r" defTabSz="932026">
              <a:defRPr/>
            </a:pPr>
            <a:endParaRPr lang="en-AU" sz="800" b="1"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6</a:t>
            </a:fld>
            <a:endParaRPr lang="en-AU"/>
          </a:p>
        </p:txBody>
      </p:sp>
    </p:spTree>
    <p:extLst>
      <p:ext uri="{BB962C8B-B14F-4D97-AF65-F5344CB8AC3E}">
        <p14:creationId xmlns:p14="http://schemas.microsoft.com/office/powerpoint/2010/main" val="171067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2026"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ماذا أفعل لأقلل من الجلوس أثناء النهار؟</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افصلي بين فترات الجلوس الطويلة قدر الإمكان. كل </a:t>
            </a:r>
            <a:r>
              <a:rPr lang="en-US" sz="1200" b="0" i="0" u="none" strike="noStrike" dirty="0">
                <a:highlight>
                  <a:srgbClr val="000000">
                    <a:alpha val="0"/>
                  </a:srgbClr>
                </a:highlight>
                <a:latin typeface="Dubai" panose="020B0503030403030204" pitchFamily="34" charset="-78"/>
                <a:cs typeface="Dubai" panose="020B0503030403030204" pitchFamily="34" charset="-78"/>
              </a:rPr>
              <a:t>20-30</a:t>
            </a:r>
            <a:r>
              <a:rPr lang="ar" sz="1200" b="0" i="0" u="none" strike="noStrike" dirty="0">
                <a:highlight>
                  <a:srgbClr val="000000">
                    <a:alpha val="0"/>
                  </a:srgbClr>
                </a:highlight>
                <a:latin typeface="Dubai" panose="020B0503030403030204" pitchFamily="34" charset="-78"/>
                <a:cs typeface="Dubai" panose="020B0503030403030204" pitchFamily="34" charset="-78"/>
              </a:rPr>
              <a:t> دقيقة، قومي وتحركي وتمددي لبضع دقائق.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تقضين وقتًا طويلاً أمام شاشة التلفزيون أو الكمبيوتر، فقومي كثيرًا وتحركي.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اغتنمي أي فرصة ممكنة للتحرك، مهما كانت قصيرة.</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7</a:t>
            </a:fld>
            <a:endParaRPr lang="en-AU"/>
          </a:p>
        </p:txBody>
      </p:sp>
    </p:spTree>
    <p:extLst>
      <p:ext uri="{BB962C8B-B14F-4D97-AF65-F5344CB8AC3E}">
        <p14:creationId xmlns:p14="http://schemas.microsoft.com/office/powerpoint/2010/main" val="79656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لماذا النشاط البدني مفيد لصحتي؟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أن تكوني نشيطة بدنيًا وتقللي الوقت الذي تقضينه جالسة كل يوم مهم جدًا لصحتك.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أن تكوني نشيطة بدنيًا: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يقلل من مخاطر الإصابة بأمراض القلب والسكتة الدماغية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يقلل من خطر الإصابة ببعض أنواع السرطان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يخفض مستويات الدهون السيئة في الدم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يساعد على خفض ضغط الدم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يبني عضلات وعظام قوية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يزيد القوة والتوازن والمرونة</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يساعدك على إنقاص الوزن والحفاظ على وزن صحي.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8</a:t>
            </a:fld>
            <a:endParaRPr lang="en-AU"/>
          </a:p>
        </p:txBody>
      </p:sp>
    </p:spTree>
    <p:extLst>
      <p:ext uri="{BB962C8B-B14F-4D97-AF65-F5344CB8AC3E}">
        <p14:creationId xmlns:p14="http://schemas.microsoft.com/office/powerpoint/2010/main" val="28763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 للنشاط البدني أن يجعلني أشعر أنني بحالة جيدة؟</a:t>
            </a:r>
            <a:endParaRPr lang="en-AU"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قد يساعدك النشاط البدني على: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الاسترخاء </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الاستمتاع بالحياة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تكوني سعيدة</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النوم بشكل أفضل</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اكتساب المزيد من الطاقة</a:t>
            </a:r>
          </a:p>
          <a:p>
            <a:pPr marL="174755" indent="-174755" algn="r" defTabSz="932026"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صنع صداقات</a:t>
            </a:r>
          </a:p>
          <a:p>
            <a:pPr marL="174755" indent="-174755"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قضاء الوقت مع أشخاص آخرين.</a:t>
            </a:r>
          </a:p>
          <a:p>
            <a:pPr marL="174755" indent="-174755">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F12C4361-04D0-4AA8-8AD1-891B2433D5DB}" type="slidenum">
              <a:rPr lang="en-AU" smtClean="0"/>
              <a:t>9</a:t>
            </a:fld>
            <a:endParaRPr lang="en-AU"/>
          </a:p>
        </p:txBody>
      </p:sp>
    </p:spTree>
    <p:extLst>
      <p:ext uri="{BB962C8B-B14F-4D97-AF65-F5344CB8AC3E}">
        <p14:creationId xmlns:p14="http://schemas.microsoft.com/office/powerpoint/2010/main" val="379084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364E-6113-0E67-6879-1F50E712DB8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36F0B8B-98D7-BBA4-A321-C0E5FC0E57F1}"/>
              </a:ext>
            </a:extLst>
          </p:cNvPr>
          <p:cNvSpPr>
            <a:spLocks noGrp="1"/>
          </p:cNvSpPr>
          <p:nvPr>
            <p:ph type="dt" sz="half" idx="10"/>
          </p:nvPr>
        </p:nvSpPr>
        <p:spPr/>
        <p:txBody>
          <a:bodyPr/>
          <a:lstStyle/>
          <a:p>
            <a:fld id="{FDCB454D-D568-4423-9DEF-0C080EE25637}" type="datetimeFigureOut">
              <a:rPr lang="en-AU" smtClean="0"/>
              <a:t>23/09/2024</a:t>
            </a:fld>
            <a:endParaRPr lang="en-AU"/>
          </a:p>
        </p:txBody>
      </p:sp>
      <p:sp>
        <p:nvSpPr>
          <p:cNvPr id="4" name="Footer Placeholder 3">
            <a:extLst>
              <a:ext uri="{FF2B5EF4-FFF2-40B4-BE49-F238E27FC236}">
                <a16:creationId xmlns:a16="http://schemas.microsoft.com/office/drawing/2014/main" id="{A91943F0-F5BF-104D-22B4-117D6163864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D4218F4-F0C1-EB20-A4F1-EC28F534C018}"/>
              </a:ext>
            </a:extLst>
          </p:cNvPr>
          <p:cNvSpPr>
            <a:spLocks noGrp="1"/>
          </p:cNvSpPr>
          <p:nvPr>
            <p:ph type="sldNum" sz="quarter" idx="12"/>
          </p:nvPr>
        </p:nvSpPr>
        <p:spPr/>
        <p:txBody>
          <a:bodyPr/>
          <a:lstStyle/>
          <a:p>
            <a:fld id="{535E7EDA-1CF5-41A4-874B-21B0BADA96A2}" type="slidenum">
              <a:rPr lang="en-AU" smtClean="0"/>
              <a:t>‹#›</a:t>
            </a:fld>
            <a:endParaRPr lang="en-AU"/>
          </a:p>
        </p:txBody>
      </p:sp>
    </p:spTree>
    <p:extLst>
      <p:ext uri="{BB962C8B-B14F-4D97-AF65-F5344CB8AC3E}">
        <p14:creationId xmlns:p14="http://schemas.microsoft.com/office/powerpoint/2010/main" val="20886683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73D66-E0EC-A442-811D-A0FE8441D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536504-00A5-0986-4AFB-EDFD1D72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8BF95D-2BD6-F250-792D-D44234D1C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CB454D-D568-4423-9DEF-0C080EE25637}" type="datetimeFigureOut">
              <a:rPr lang="en-AU" smtClean="0"/>
              <a:t>23/09/2024</a:t>
            </a:fld>
            <a:endParaRPr lang="en-AU"/>
          </a:p>
        </p:txBody>
      </p:sp>
      <p:sp>
        <p:nvSpPr>
          <p:cNvPr id="5" name="Footer Placeholder 4">
            <a:extLst>
              <a:ext uri="{FF2B5EF4-FFF2-40B4-BE49-F238E27FC236}">
                <a16:creationId xmlns:a16="http://schemas.microsoft.com/office/drawing/2014/main" id="{B6C874EA-4E4C-19BF-D262-9A7D48896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C353D24-9593-D918-3906-B87087975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5E7EDA-1CF5-41A4-874B-21B0BADA96A2}" type="slidenum">
              <a:rPr lang="en-AU" smtClean="0"/>
              <a:t>‹#›</a:t>
            </a:fld>
            <a:endParaRPr lang="en-AU"/>
          </a:p>
        </p:txBody>
      </p:sp>
    </p:spTree>
    <p:extLst>
      <p:ext uri="{BB962C8B-B14F-4D97-AF65-F5344CB8AC3E}">
        <p14:creationId xmlns:p14="http://schemas.microsoft.com/office/powerpoint/2010/main" val="185246655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0A9783-7047-E27C-123A-C804C4DDF1D6}"/>
              </a:ext>
            </a:extLst>
          </p:cNvPr>
          <p:cNvSpPr>
            <a:spLocks noGrp="1"/>
          </p:cNvSpPr>
          <p:nvPr>
            <p:ph type="title"/>
          </p:nvPr>
        </p:nvSpPr>
        <p:spPr/>
        <p:txBody>
          <a:bodyPr/>
          <a:lstStyle/>
          <a:p>
            <a:pPr algn="r"/>
            <a:r>
              <a:rPr lang="it-IT" sz="4800" b="1" i="0" u="none" strike="noStrike">
                <a:highlight>
                  <a:srgbClr val="000000">
                    <a:alpha val="0"/>
                  </a:srgbClr>
                </a:highlight>
                <a:latin typeface="Dubai" panose="020B0503030403030204" pitchFamily="34" charset="-78"/>
                <a:cs typeface="Dubai" panose="020B0503030403030204" pitchFamily="34" charset="-78"/>
              </a:rPr>
              <a:t>.</a:t>
            </a:r>
            <a:r>
              <a:rPr lang="ar" sz="4800" b="1" i="0" u="none" strike="noStrike">
                <a:highlight>
                  <a:srgbClr val="000000">
                    <a:alpha val="0"/>
                  </a:srgbClr>
                </a:highlight>
                <a:latin typeface="Dubai" panose="020B0503030403030204" pitchFamily="34" charset="-78"/>
                <a:cs typeface="Dubai" panose="020B0503030403030204" pitchFamily="34" charset="-78"/>
              </a:rPr>
              <a:t>تحركي أكثر. اجلسي أقل</a:t>
            </a:r>
            <a:endParaRPr lang="en-AU" dirty="0">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226662FF-796E-65EE-2A56-4F3459B08C0F}"/>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39293679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79CCF0-ED59-AA28-430A-27095664FA28}"/>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كل يوم، مارسي</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30 دقيقة أو أكثر من النشاط البدني.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تأكدي من أن عائلتك تقوم بذلك أيضًا.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2DDF7F5-EAB5-E715-DCAF-FAD9672072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630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FFE153-FDCE-CE32-8591-1A67614B2DB9}"/>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تحركي أكثر</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في المنزل.</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153DF97-DAF0-6378-B385-B27D2F985D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232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C7A2D7-8A20-DC01-F832-923DD3A175E9}"/>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تحركي أكثر</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في العمل.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6ECF4B3-4E9F-C642-ED3C-D0EBEE9477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518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2EB688-FEDB-61C7-4F02-36B6BF145E87}"/>
              </a:ext>
            </a:extLst>
          </p:cNvPr>
          <p:cNvSpPr>
            <a:spLocks noGrp="1"/>
          </p:cNvSpPr>
          <p:nvPr>
            <p:ph type="title"/>
          </p:nvPr>
        </p:nvSpPr>
        <p:spPr/>
        <p:txBody>
          <a:bodyPr>
            <a:normAutofit fontScale="90000"/>
          </a:bodyPr>
          <a:lstStyle/>
          <a:p>
            <a:pPr rtl="1">
              <a:lnSpc>
                <a:spcPct val="100000"/>
              </a:lnSpc>
            </a:pPr>
            <a:r>
              <a:rPr lang="ar" sz="4000" i="0" u="none" strike="noStrike">
                <a:highlight>
                  <a:srgbClr val="000000">
                    <a:alpha val="0"/>
                  </a:srgbClr>
                </a:highlight>
                <a:latin typeface="Dubai" panose="020B0503030403030204" pitchFamily="34" charset="-78"/>
                <a:cs typeface="Dubai" panose="020B0503030403030204" pitchFamily="34" charset="-78"/>
              </a:rPr>
              <a:t>تحركي أكثر من خلال</a:t>
            </a:r>
            <a:r>
              <a:rPr lang="it-IT" sz="4000" i="0" u="none" strike="noStrike">
                <a:highlight>
                  <a:srgbClr val="000000">
                    <a:alpha val="0"/>
                  </a:srgbClr>
                </a:highlight>
                <a:latin typeface="Dubai" panose="020B0503030403030204" pitchFamily="34" charset="-78"/>
                <a:cs typeface="Dubai" panose="020B0503030403030204" pitchFamily="34" charset="-78"/>
              </a:rPr>
              <a:t> </a:t>
            </a:r>
            <a:r>
              <a:rPr lang="ar" sz="4000" i="0" u="none" strike="noStrike">
                <a:highlight>
                  <a:srgbClr val="000000">
                    <a:alpha val="0"/>
                  </a:srgbClr>
                </a:highlight>
                <a:latin typeface="Dubai" panose="020B0503030403030204" pitchFamily="34" charset="-78"/>
                <a:cs typeface="Dubai" panose="020B0503030403030204" pitchFamily="34" charset="-78"/>
              </a:rPr>
              <a:t>ممارسة الرياضة والتمارين.</a:t>
            </a:r>
            <a:br>
              <a:rPr lang="ar" sz="40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000" i="0" u="none" strike="noStrike">
                <a:highlight>
                  <a:srgbClr val="000000">
                    <a:alpha val="0"/>
                  </a:srgbClr>
                </a:highlight>
                <a:latin typeface="Dubai" panose="020B0503030403030204" pitchFamily="34" charset="-78"/>
                <a:cs typeface="Dubai" panose="020B0503030403030204" pitchFamily="34" charset="-78"/>
              </a:rPr>
              <a:t>ابحثي عن شيء</a:t>
            </a:r>
            <a:r>
              <a:rPr lang="it-IT" sz="4000" i="0" u="none" strike="noStrike">
                <a:highlight>
                  <a:srgbClr val="000000">
                    <a:alpha val="0"/>
                  </a:srgbClr>
                </a:highlight>
                <a:latin typeface="Dubai" panose="020B0503030403030204" pitchFamily="34" charset="-78"/>
                <a:cs typeface="Dubai" panose="020B0503030403030204" pitchFamily="34" charset="-78"/>
              </a:rPr>
              <a:t> </a:t>
            </a:r>
            <a:r>
              <a:rPr lang="ar" sz="4000" i="0" u="none" strike="noStrike">
                <a:highlight>
                  <a:srgbClr val="000000">
                    <a:alpha val="0"/>
                  </a:srgbClr>
                </a:highlight>
                <a:latin typeface="Dubai" panose="020B0503030403030204" pitchFamily="34" charset="-78"/>
                <a:cs typeface="Dubai" panose="020B0503030403030204" pitchFamily="34" charset="-78"/>
              </a:rPr>
              <a:t>تستمتعي به واطلبي من</a:t>
            </a:r>
            <a:r>
              <a:rPr lang="it-IT" sz="4000" i="0" u="none" strike="noStrike">
                <a:highlight>
                  <a:srgbClr val="000000">
                    <a:alpha val="0"/>
                  </a:srgbClr>
                </a:highlight>
                <a:latin typeface="Dubai" panose="020B0503030403030204" pitchFamily="34" charset="-78"/>
                <a:cs typeface="Dubai" panose="020B0503030403030204" pitchFamily="34" charset="-78"/>
              </a:rPr>
              <a:t> </a:t>
            </a:r>
            <a:r>
              <a:rPr lang="ar" sz="4000" i="0" u="none" strike="noStrike">
                <a:highlight>
                  <a:srgbClr val="000000">
                    <a:alpha val="0"/>
                  </a:srgbClr>
                </a:highlight>
                <a:latin typeface="Dubai" panose="020B0503030403030204" pitchFamily="34" charset="-78"/>
                <a:cs typeface="Dubai" panose="020B0503030403030204" pitchFamily="34" charset="-78"/>
              </a:rPr>
              <a:t>صديقة أن تنضم إليك. </a:t>
            </a:r>
            <a:endParaRPr lang="ar" sz="40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D7E18E1-AE14-39BE-2362-89ADED12BA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724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D94ACB-9CE8-2801-1108-22F1C59811FC}"/>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من السهل زيادة</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الحركة.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ابدأي بتغييرات</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صغيرة.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DBBE2CA-69A0-494A-E0EC-F57F3D3458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99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0CFE6E-F17F-73A7-A172-47D25002C1AB}"/>
              </a:ext>
            </a:extLst>
          </p:cNvPr>
          <p:cNvSpPr>
            <a:spLocks noGrp="1"/>
          </p:cNvSpPr>
          <p:nvPr>
            <p:ph type="title"/>
          </p:nvPr>
        </p:nvSpPr>
        <p:spPr/>
        <p:txBody>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كيف يمكنك التحرك أكثر</a:t>
            </a:r>
            <a:r>
              <a:rPr lang="en-PH">
                <a:highlight>
                  <a:srgbClr val="000000">
                    <a:alpha val="0"/>
                  </a:srgbClr>
                </a:highlight>
                <a:latin typeface="Dubai" panose="020B0503030403030204" pitchFamily="34" charset="-78"/>
                <a:cs typeface="Dubai" panose="020B0503030403030204" pitchFamily="34" charset="-78"/>
              </a:rPr>
              <a:t> </a:t>
            </a:r>
            <a:r>
              <a:rPr lang="ar" sz="4400" b="0" i="0" u="none" strike="noStrike">
                <a:highlight>
                  <a:srgbClr val="000000">
                    <a:alpha val="0"/>
                  </a:srgbClr>
                </a:highlight>
                <a:latin typeface="Dubai" panose="020B0503030403030204" pitchFamily="34" charset="-78"/>
                <a:cs typeface="Dubai" panose="020B0503030403030204" pitchFamily="34" charset="-78"/>
              </a:rPr>
              <a:t>خلال يومك؟</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A81C89A-13EB-00B9-AD6F-931CBB1708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250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25ABCE-77C7-E438-60B4-5DDF813F5FAB}"/>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تذكري...</a:t>
            </a:r>
            <a:endParaRPr lang="a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FD28F7D-3EA8-1587-3A01-3D5744FAF66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279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AA448A-7338-59DA-BE4C-72945192BF37}"/>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البرامج والخدمات المحلية </a:t>
            </a:r>
            <a:endParaRPr lang="a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8DC8593-2433-3924-2DCB-EAA4B99462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980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667AFB-C2B7-EF3F-A9EB-503361AB17B0}"/>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CA801CA9-9702-CC45-8CEE-11619E2477A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755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8EEA84-40BD-3BDB-447A-D0BA82EF544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C14B0147-2202-E5BF-63F8-29A187BE67FF}"/>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404983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FEA72E-A815-7BA2-6E86-C55C8FD171A7}"/>
              </a:ext>
            </a:extLst>
          </p:cNvPr>
          <p:cNvSpPr>
            <a:spLocks noGrp="1"/>
          </p:cNvSpPr>
          <p:nvPr>
            <p:ph type="title"/>
          </p:nvPr>
        </p:nvSpPr>
        <p:spPr/>
        <p:txBody>
          <a:bodyPr/>
          <a:lstStyle/>
          <a:p>
            <a:pPr algn="r" rtl="1"/>
            <a:r>
              <a:rPr lang="ar" sz="4000" b="1" i="0" u="none" strike="noStrike">
                <a:highlight>
                  <a:srgbClr val="000000">
                    <a:alpha val="0"/>
                  </a:srgbClr>
                </a:highlight>
                <a:latin typeface="Dubai" panose="020B0503030403030204" pitchFamily="34" charset="-78"/>
                <a:cs typeface="Dubai" panose="020B0503030403030204" pitchFamily="34" charset="-78"/>
              </a:rPr>
              <a:t>جسمي My Body. صحتي My Health.</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مجموعة أدوات التثقيف الصحي.</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D7EF7AE-233C-7D8D-7D5F-A65C65EAF1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870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489372-F10E-5005-A893-FA3F8BB0C4CB}"/>
              </a:ext>
            </a:extLst>
          </p:cNvPr>
          <p:cNvSpPr>
            <a:spLocks noGrp="1"/>
          </p:cNvSpPr>
          <p:nvPr>
            <p:ph type="title"/>
          </p:nvPr>
        </p:nvSpPr>
        <p:spPr/>
        <p:txBody>
          <a:bodyPr>
            <a:normAutofit fontScale="90000"/>
          </a:bodyPr>
          <a:lstStyle/>
          <a:p>
            <a:pPr algn="ctr" rtl="1"/>
            <a: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 </a:t>
            </a: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 </a:t>
            </a: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endParaRPr lang="ar" sz="4800" b="1"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B85A5C5-DC7D-92F7-F011-C9ACA543AE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95915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44F40C-B70C-957C-EF1C-D090C820F406}"/>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جسمك مصنوع ليتحرك.</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يحتاج معظم الناس</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في أستراليا إلى مزيد من الحركة.</a:t>
            </a:r>
            <a:endParaRPr lang="en-AU" strike="sngStrike"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07756D6-BA97-01EA-9E00-0D250D5C4B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82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EB06F9-3ACC-154A-AEFF-B5B2DF725482}"/>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النشاط البدني يعني</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تحريك جسمك.</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يساعد النشاط البدني</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على حمايتك من</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المرض.</a:t>
            </a:r>
            <a:endParaRPr lang="en-AU" dirty="0">
              <a:highlight>
                <a:srgbClr val="FFFF00"/>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BD7CDCF-768F-F500-79F6-E812A46546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430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5A9C72-2CF1-C994-39BB-5ACE47407085}"/>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إذا جلستي لفترة طويلة،</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فهذا ليس جيدًا</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لجسمك.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 أنت بحاجة لأن تتحركي.</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4006D1F-B9A9-8285-D51B-00304C8B9D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3759FE-B3EB-0304-C37F-C7418995106C}"/>
              </a:ext>
            </a:extLst>
          </p:cNvPr>
          <p:cNvSpPr>
            <a:spLocks noGrp="1"/>
          </p:cNvSpPr>
          <p:nvPr>
            <p:ph type="title"/>
          </p:nvPr>
        </p:nvSpPr>
        <p:spPr/>
        <p:txBody>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تحركي للحفاظ على جسمك</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قويًا وصحيًا.</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3E75184-1731-136E-50F6-DBC67713CF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738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D099A8-60A9-DB23-582A-23CBFB4BED78}"/>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تحركي لكي</a:t>
            </a:r>
            <a:r>
              <a:rPr lang="en-PH" sz="4400" i="0" u="none" strike="noStrike">
                <a:highlight>
                  <a:srgbClr val="000000">
                    <a:alpha val="0"/>
                  </a:srgbClr>
                </a:highlight>
                <a:latin typeface="Dubai" panose="020B0503030403030204" pitchFamily="34" charset="-78"/>
                <a:cs typeface="Dubai" panose="020B0503030403030204" pitchFamily="34" charset="-78"/>
              </a:rPr>
              <a:t> </a:t>
            </a:r>
            <a:br>
              <a:rPr lang="en-PH"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تشعري أفضل.</a:t>
            </a:r>
            <a:br>
              <a:rPr lang="ar" sz="4400" i="0" u="none" strike="noStrike">
                <a:highlight>
                  <a:srgbClr val="000000">
                    <a:alpha val="0"/>
                  </a:srgbClr>
                </a:highlight>
                <a:latin typeface="Dubai" panose="020B0503030403030204" pitchFamily="34" charset="-78"/>
                <a:cs typeface="Dubai" panose="020B0503030403030204" pitchFamily="34" charset="-78"/>
              </a:rPr>
            </a:br>
            <a:endParaRPr lang="en-AU" sz="1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DF91C7F-E0B2-B031-D4DD-7C50E140961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2904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4">
      <a:majorFont>
        <a:latin typeface="Aptos Display"/>
        <a:ea typeface=""/>
        <a:cs typeface=""/>
      </a:majorFont>
      <a:minorFont>
        <a:latin typeface="Dub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1389</Words>
  <Application>Microsoft Office PowerPoint</Application>
  <PresentationFormat>Widescreen</PresentationFormat>
  <Paragraphs>165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Dubai</vt:lpstr>
      <vt:lpstr>Office Theme</vt:lpstr>
      <vt:lpstr>.تحركي أكثر. اجلسي أقل</vt:lpstr>
      <vt:lpstr>PowerPoint Presentation</vt:lpstr>
      <vt:lpstr>جسمي My Body. صحتي My Health. مجموعة أدوات التثقيف الصحي.</vt:lpstr>
      <vt:lpstr>     </vt:lpstr>
      <vt:lpstr>جسمك مصنوع ليتحرك.  يحتاج معظم الناس في أستراليا إلى مزيد من الحركة.</vt:lpstr>
      <vt:lpstr>النشاط البدني يعني تحريك جسمك.  يساعد النشاط البدني على حمايتك من المرض.</vt:lpstr>
      <vt:lpstr>إذا جلستي لفترة طويلة، فهذا ليس جيدًا لجسمك.    أنت بحاجة لأن تتحركي.</vt:lpstr>
      <vt:lpstr>تحركي للحفاظ على جسمك قويًا وصحيًا.</vt:lpstr>
      <vt:lpstr>تحركي لكي  تشعري أفضل. </vt:lpstr>
      <vt:lpstr>كل يوم، مارسي 30 دقيقة أو أكثر من النشاط البدني.   تأكدي من أن عائلتك تقوم بذلك أيضًا. </vt:lpstr>
      <vt:lpstr>تحركي أكثر في المنزل.</vt:lpstr>
      <vt:lpstr>تحركي أكثر في العمل. </vt:lpstr>
      <vt:lpstr>تحركي أكثر من خلال ممارسة الرياضة والتمارين.  ابحثي عن شيء تستمتعي به واطلبي من صديقة أن تنضم إليك. </vt:lpstr>
      <vt:lpstr>من السهل زيادة الحركة.   ابدأي بتغييرات صغيرة.</vt:lpstr>
      <vt:lpstr>كيف يمكنك التحرك أكثر خلال يومك؟</vt:lpstr>
      <vt:lpstr>تذكري...</vt:lpstr>
      <vt:lpstr>البرامج والخدمات المحلية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2024-08-05T23:46:12Z</dcterms:created>
  <dcterms:modified xsi:type="dcterms:W3CDTF">2024-09-23T00:12:43Z</dcterms:modified>
</cp:coreProperties>
</file>