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64" autoAdjust="0"/>
  </p:normalViewPr>
  <p:slideViewPr>
    <p:cSldViewPr snapToGrid="0">
      <p:cViewPr varScale="1">
        <p:scale>
          <a:sx n="127" d="100"/>
          <a:sy n="127" d="100"/>
        </p:scale>
        <p:origin x="15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17FD69B-2C8D-40AE-9AC9-7086105E9B74}" type="datetimeFigureOut">
              <a:rPr lang="en-AU" smtClean="0"/>
              <a:t>13/08/2024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FE64F44-CDE6-4243-9CA2-3287C57FDB78}" type="slidenum">
              <a:rPr lang="en-AU" smtClean="0"/>
              <a:t>‹#›</a:t>
            </a:fld>
            <a:endParaRPr lang="en-AU"/>
          </a:p>
        </p:txBody>
      </p:sp>
    </p:spTree>
    <p:extLst>
      <p:ext uri="{BB962C8B-B14F-4D97-AF65-F5344CB8AC3E}">
        <p14:creationId xmlns:p14="http://schemas.microsoft.com/office/powerpoint/2010/main" val="407846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mn-lt"/>
              </a:rPr>
              <a:t>Onyesho hili litaangalia:</a:t>
            </a:r>
          </a:p>
          <a:p>
            <a:pPr marL="171450" indent="-171450" rtl="0">
              <a:buFont typeface="Arial" panose="020B0604020202020204" pitchFamily="34" charset="0"/>
              <a:buChar char="•"/>
            </a:pPr>
            <a:r>
              <a:rPr lang="sw" sz="1200" b="0" i="0" u="none" strike="noStrike" dirty="0">
                <a:highlight>
                  <a:srgbClr val="000000">
                    <a:alpha val="0"/>
                  </a:srgbClr>
                </a:highlight>
                <a:latin typeface="+mn-lt"/>
              </a:rPr>
              <a:t>aina gani ya chakula ni bora kula </a:t>
            </a:r>
          </a:p>
          <a:p>
            <a:pPr marL="171450" indent="-171450" rtl="0">
              <a:buFont typeface="Arial" panose="020B0604020202020204" pitchFamily="34" charset="0"/>
              <a:buChar char="•"/>
            </a:pPr>
            <a:r>
              <a:rPr lang="sw" sz="1200" b="0" i="0" u="none" strike="noStrike" dirty="0">
                <a:highlight>
                  <a:srgbClr val="000000">
                    <a:alpha val="0"/>
                  </a:srgbClr>
                </a:highlight>
                <a:latin typeface="+mn-lt"/>
              </a:rPr>
              <a:t>kiasi gani cha vyakula hivi tunahitaji kula ili kuwa na afya</a:t>
            </a:r>
          </a:p>
          <a:p>
            <a:pPr marL="171450" indent="-171450" rtl="0">
              <a:buFont typeface="Arial" panose="020B0604020202020204" pitchFamily="34" charset="0"/>
              <a:buChar char="•"/>
            </a:pPr>
            <a:r>
              <a:rPr lang="sw" sz="1200" b="0" i="0" u="none" strike="noStrike" dirty="0">
                <a:highlight>
                  <a:srgbClr val="000000">
                    <a:alpha val="0"/>
                  </a:srgbClr>
                </a:highlight>
                <a:latin typeface="+mn-lt"/>
              </a:rPr>
              <a:t>nini ni chakula bora cha mchana kwa watoto shuleni.</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1</a:t>
            </a:fld>
            <a:endParaRPr lang="en-AU"/>
          </a:p>
        </p:txBody>
      </p:sp>
    </p:spTree>
    <p:extLst>
      <p:ext uri="{BB962C8B-B14F-4D97-AF65-F5344CB8AC3E}">
        <p14:creationId xmlns:p14="http://schemas.microsoft.com/office/powerpoint/2010/main" val="226359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Bidhaa ya maziwa ni nini?</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Bidhaa za maziwa hutengenezwa kutokana na maziwa ya wanyama, kwa mfano maziwa mtindi, jibini na siagi. Kula maziwa </a:t>
            </a:r>
            <a:r>
              <a:rPr lang="en-PH" sz="1200" b="0" i="0" dirty="0" err="1">
                <a:solidFill>
                  <a:srgbClr val="000000"/>
                </a:solidFill>
                <a:effectLst/>
                <a:latin typeface="+mn-lt"/>
              </a:rPr>
              <a:t>ili</a:t>
            </a:r>
            <a:r>
              <a:rPr lang="en-PH" sz="1200" b="0" i="0" dirty="0">
                <a:solidFill>
                  <a:srgbClr val="000000"/>
                </a:solidFill>
                <a:effectLst/>
                <a:latin typeface="+mn-lt"/>
              </a:rPr>
              <a:t> </a:t>
            </a:r>
            <a:r>
              <a:rPr lang="sw" sz="1200" b="0" i="0" u="none" strike="noStrike" kern="1200" dirty="0">
                <a:solidFill>
                  <a:srgbClr val="000000"/>
                </a:solidFill>
                <a:highlight>
                  <a:srgbClr val="000000">
                    <a:alpha val="0"/>
                  </a:srgbClr>
                </a:highlight>
                <a:latin typeface="+mn-lt"/>
                <a:ea typeface="+mn-ea"/>
                <a:cs typeface="+mn-cs"/>
              </a:rPr>
              <a:t>kuwa na mifupa na misuli yenye nguvu. Kumbuka kuchagua bidhaa zilizopunguzwa-mafuta.</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Ikiwa huwezi kula bidhaa za maziwa, jaribu mibadala ya maziwa kama maziwa ya soya/mchele/lozi (pamoja na kalsiamu iliyoongezwa), tofu au dagaa za makopo au salmoni. </a:t>
            </a:r>
          </a:p>
          <a:p>
            <a:endParaRPr lang="en-AU" sz="1200" kern="1200" dirty="0">
              <a:solidFill>
                <a:schemeClr val="tx1"/>
              </a:solidFill>
              <a:effectLst/>
              <a:latin typeface="+mn-lt"/>
              <a:ea typeface="+mn-ea"/>
              <a:cs typeface="+mn-cs"/>
            </a:endParaRPr>
          </a:p>
          <a:p>
            <a:pPr rtl="0"/>
            <a:r>
              <a:rPr lang="sw" sz="1200" b="1" i="0" u="none" strike="noStrike" kern="1200" dirty="0">
                <a:solidFill>
                  <a:srgbClr val="000000"/>
                </a:solidFill>
                <a:highlight>
                  <a:srgbClr val="000000">
                    <a:alpha val="0"/>
                  </a:srgbClr>
                </a:highlight>
                <a:latin typeface="+mn-lt"/>
                <a:ea typeface="+mn-ea"/>
                <a:cs typeface="+mn-cs"/>
              </a:rPr>
              <a:t>Je! Ninahitaji kula kiasi gani ya maziwa kila siku?</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Unahitaji kula </a:t>
            </a:r>
            <a:r>
              <a:rPr lang="sw" sz="1200" b="1" i="0" u="none" strike="noStrike" kern="1200" dirty="0">
                <a:solidFill>
                  <a:srgbClr val="000000"/>
                </a:solidFill>
                <a:highlight>
                  <a:srgbClr val="000000">
                    <a:alpha val="0"/>
                  </a:srgbClr>
                </a:highlight>
                <a:latin typeface="+mn-lt"/>
                <a:ea typeface="+mn-ea"/>
                <a:cs typeface="+mn-cs"/>
              </a:rPr>
              <a:t>3</a:t>
            </a:r>
            <a:r>
              <a:rPr lang="sw" sz="1200" b="0" i="0" u="none" strike="noStrike" kern="1200" dirty="0">
                <a:solidFill>
                  <a:srgbClr val="000000"/>
                </a:solidFill>
                <a:highlight>
                  <a:srgbClr val="000000">
                    <a:alpha val="0"/>
                  </a:srgbClr>
                </a:highlight>
                <a:latin typeface="+mn-lt"/>
                <a:ea typeface="+mn-ea"/>
                <a:cs typeface="+mn-cs"/>
              </a:rPr>
              <a:t> huduma ya maziwa au mbadala wa maziwa kila siku.</a:t>
            </a:r>
          </a:p>
          <a:p>
            <a:endParaRPr lang="en-AU" sz="1200" b="1" kern="1200" dirty="0">
              <a:solidFill>
                <a:schemeClr val="tx1"/>
              </a:solidFill>
              <a:effectLst/>
              <a:latin typeface="+mn-lt"/>
              <a:ea typeface="+mn-ea"/>
              <a:cs typeface="+mn-cs"/>
            </a:endParaRPr>
          </a:p>
          <a:p>
            <a:pPr rtl="0"/>
            <a:r>
              <a:rPr lang="sw" sz="1200" b="1" i="0" u="none" strike="noStrike" kern="1200" dirty="0">
                <a:solidFill>
                  <a:srgbClr val="000000"/>
                </a:solidFill>
                <a:highlight>
                  <a:srgbClr val="000000">
                    <a:alpha val="0"/>
                  </a:srgbClr>
                </a:highlight>
                <a:latin typeface="+mn-lt"/>
                <a:ea typeface="+mn-ea"/>
                <a:cs typeface="+mn-cs"/>
              </a:rPr>
              <a:t>Huduma 1 ya maziwa ni kiasi gani? </a:t>
            </a:r>
          </a:p>
          <a:p>
            <a:pPr rtl="0"/>
            <a:r>
              <a:rPr lang="sw" sz="1200" b="0" i="0" u="none" strike="noStrike" kern="1200" dirty="0">
                <a:solidFill>
                  <a:srgbClr val="000000"/>
                </a:solidFill>
                <a:highlight>
                  <a:srgbClr val="000000">
                    <a:alpha val="0"/>
                  </a:srgbClr>
                </a:highlight>
                <a:latin typeface="+mn-lt"/>
                <a:ea typeface="+mn-ea"/>
                <a:cs typeface="+mn-cs"/>
              </a:rPr>
              <a:t>Hapa kuna mifano 5 ya huduma 1 ya maziwa:</a:t>
            </a:r>
            <a:endParaRPr lang="en-AU" sz="1200" kern="1200" dirty="0">
              <a:solidFill>
                <a:schemeClr val="tx1"/>
              </a:solidFill>
              <a:effectLst/>
              <a:latin typeface="+mn-lt"/>
              <a:ea typeface="+mn-ea"/>
              <a:cs typeface="+mn-cs"/>
            </a:endParaRP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1 cha maziwa au siagi</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cha maziwa ya vukiza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vipande 2 vya jibini ngumu, kama vile cheda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cha jibini la ricotta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chombo 1 kidogo ya maziwa mtindi.</a:t>
            </a:r>
          </a:p>
          <a:p>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Huduma 1 ya mibadala ya maziwa ni kiasi gani? </a:t>
            </a:r>
            <a:endParaRPr lang="en-AU" sz="1200" b="0" i="0" kern="1200" dirty="0">
              <a:solidFill>
                <a:schemeClr val="tx1"/>
              </a:solidFill>
              <a:effectLst/>
              <a:latin typeface="+mn-lt"/>
              <a:ea typeface="+mn-ea"/>
              <a:cs typeface="+mn-cs"/>
            </a:endParaRPr>
          </a:p>
          <a:p>
            <a:pPr rtl="0"/>
            <a:r>
              <a:rPr lang="sw" sz="1200" b="0" i="0" u="none" strike="noStrike" kern="1200" dirty="0">
                <a:solidFill>
                  <a:srgbClr val="000000"/>
                </a:solidFill>
                <a:highlight>
                  <a:srgbClr val="000000">
                    <a:alpha val="0"/>
                  </a:srgbClr>
                </a:highlight>
                <a:latin typeface="+mn-lt"/>
                <a:ea typeface="+mn-ea"/>
                <a:cs typeface="+mn-cs"/>
              </a:rPr>
              <a:t>Hapa kuna mifano 5 ya huduma 1 ya mibadala ya maziwa: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Lozi 100g yenye ngozi</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60g sardini, kwenye makopo ya maji</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cha salmoni ya pinki kwenye makopo na mifupa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100g tofu gumu </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1 cha soya, mchele au kinywaji kingine cha nafaka chenye angalau 100mg ya ongezeko la kalsiamu kwa 100ml.</a:t>
            </a:r>
            <a:endParaRPr lang="en-AU" sz="1200" b="0" i="0" strike="sngStrike"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E64F44-CDE6-4243-9CA2-3287C57FDB78}" type="slidenum">
              <a:rPr lang="en-AU" smtClean="0"/>
              <a:t>11</a:t>
            </a:fld>
            <a:endParaRPr lang="en-AU"/>
          </a:p>
        </p:txBody>
      </p:sp>
    </p:spTree>
    <p:extLst>
      <p:ext uri="{BB962C8B-B14F-4D97-AF65-F5344CB8AC3E}">
        <p14:creationId xmlns:p14="http://schemas.microsoft.com/office/powerpoint/2010/main" val="273844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Protini ni nini?</a:t>
            </a:r>
          </a:p>
          <a:p>
            <a:pPr rtl="0"/>
            <a:r>
              <a:rPr lang="sw" sz="1200" b="0" i="0" u="none" strike="noStrike" kern="1200" dirty="0">
                <a:solidFill>
                  <a:srgbClr val="000000"/>
                </a:solidFill>
                <a:highlight>
                  <a:srgbClr val="000000">
                    <a:alpha val="0"/>
                  </a:srgbClr>
                </a:highlight>
                <a:latin typeface="+mn-lt"/>
                <a:ea typeface="+mn-ea"/>
                <a:cs typeface="+mn-cs"/>
              </a:rPr>
              <a:t>Protini husaidia wewe na familia yako kukua na kupata misuli. Protini inatoka nyama nyekundu, kuku, samaki na mayai.</a:t>
            </a:r>
          </a:p>
          <a:p>
            <a:pPr rtl="0"/>
            <a:r>
              <a:rPr lang="sw" sz="1200" b="0" i="0" u="none" strike="noStrike" kern="1200" dirty="0">
                <a:solidFill>
                  <a:srgbClr val="000000"/>
                </a:solidFill>
                <a:highlight>
                  <a:srgbClr val="000000">
                    <a:alpha val="0"/>
                  </a:srgbClr>
                </a:highlight>
                <a:latin typeface="+mn-lt"/>
                <a:ea typeface="+mn-ea"/>
                <a:cs typeface="+mn-cs"/>
              </a:rPr>
              <a:t>Vyanzo visivyo vya wanyama vya protini ni pamoja na mbegu, karanga, jamii ya kunde, na bidhaa za soya, kama tofu au tempeh.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Je! Ninahitaji kula kiasi gani ya protini kila siku?</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Unahitaji kula huduma </a:t>
            </a:r>
            <a:r>
              <a:rPr lang="en-PH" sz="1200" b="1" i="0" dirty="0">
                <a:solidFill>
                  <a:srgbClr val="222222"/>
                </a:solidFill>
                <a:effectLst/>
                <a:latin typeface="+mn-lt"/>
              </a:rPr>
              <a:t>2 </a:t>
            </a:r>
            <a:r>
              <a:rPr lang="en-PH" sz="1200" b="1" i="0" dirty="0" err="1">
                <a:solidFill>
                  <a:srgbClr val="222222"/>
                </a:solidFill>
                <a:effectLst/>
                <a:latin typeface="+mn-lt"/>
              </a:rPr>
              <a:t>hadi</a:t>
            </a:r>
            <a:r>
              <a:rPr lang="en-PH" sz="1200" b="1" i="0" dirty="0">
                <a:solidFill>
                  <a:srgbClr val="222222"/>
                </a:solidFill>
                <a:effectLst/>
                <a:latin typeface="+mn-lt"/>
              </a:rPr>
              <a:t> 3 </a:t>
            </a:r>
            <a:r>
              <a:rPr lang="sw" sz="1200" b="0" i="0" u="none" strike="noStrike" kern="1200" dirty="0">
                <a:solidFill>
                  <a:srgbClr val="000000"/>
                </a:solidFill>
                <a:highlight>
                  <a:srgbClr val="000000">
                    <a:alpha val="0"/>
                  </a:srgbClr>
                </a:highlight>
                <a:latin typeface="+mn-lt"/>
                <a:ea typeface="+mn-ea"/>
                <a:cs typeface="+mn-cs"/>
              </a:rPr>
              <a:t>ya protini kila siku, lakini sio zaidi ya huduma 3 ya nyama nyekundu kwa wiki.</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Huduma 1 cha protini ni kiasi gani? </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Hapa kuna mifano 7 ya huduma 1 ya protini:</a:t>
            </a:r>
          </a:p>
          <a:p>
            <a:pPr marL="228600" lvl="0" indent="-228600" rtl="0">
              <a:buFont typeface="Arial" panose="020B0604020202020204" pitchFamily="34" charset="0"/>
              <a:buAutoNum type="arabicPeriod"/>
            </a:pPr>
            <a:r>
              <a:rPr lang="sw" sz="1200" b="0" i="0" u="none" strike="noStrike" kern="1200" dirty="0">
                <a:solidFill>
                  <a:srgbClr val="000000"/>
                </a:solidFill>
                <a:highlight>
                  <a:srgbClr val="000000">
                    <a:alpha val="0"/>
                  </a:srgbClr>
                </a:highlight>
                <a:latin typeface="+mn-lt"/>
                <a:ea typeface="+mn-ea"/>
                <a:cs typeface="+mn-cs"/>
              </a:rPr>
              <a:t>65g nyama nyekundu iliyopikwa yenye mafuta kidogo, kama vile nyama ya ng'ombe, kondoo, nyama ya ndumu, nguruwe, mbuzi au kangaroo. Hii ni ukubwa wa kiganja cha mkono wako.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w" sz="1200" b="0" i="0" u="none" strike="noStrike" kern="1200" dirty="0">
                <a:solidFill>
                  <a:srgbClr val="000000"/>
                </a:solidFill>
                <a:highlight>
                  <a:srgbClr val="000000">
                    <a:alpha val="0"/>
                  </a:srgbClr>
                </a:highlight>
                <a:latin typeface="+mn-lt"/>
                <a:ea typeface="+mn-ea"/>
                <a:cs typeface="+mn-cs"/>
              </a:rPr>
              <a:t>80g kuku konda au batamzinga iliyopikwa. Hii ni ukubwa wa kiganja cha mkono wako</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w" sz="1200" b="0" i="0" u="none" strike="noStrike" kern="1200" dirty="0">
                <a:solidFill>
                  <a:srgbClr val="000000"/>
                </a:solidFill>
                <a:highlight>
                  <a:srgbClr val="000000">
                    <a:alpha val="0"/>
                  </a:srgbClr>
                </a:highlight>
                <a:latin typeface="+mn-lt"/>
                <a:ea typeface="+mn-ea"/>
                <a:cs typeface="+mn-cs"/>
              </a:rPr>
              <a:t>100g ya samaki iliyopikwa, au kopo moja ndogo ya samaki</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w" sz="1200" b="0" i="0" u="none" strike="noStrike" kern="1200" dirty="0">
                <a:solidFill>
                  <a:srgbClr val="000000"/>
                </a:solidFill>
                <a:highlight>
                  <a:srgbClr val="000000">
                    <a:alpha val="0"/>
                  </a:srgbClr>
                </a:highlight>
                <a:latin typeface="+mn-lt"/>
                <a:ea typeface="+mn-ea"/>
                <a:cs typeface="+mn-cs"/>
              </a:rPr>
              <a:t>mayai makubwa 2</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w" sz="1200" b="0" i="0" u="none" strike="noStrike" kern="1200" dirty="0">
                <a:solidFill>
                  <a:srgbClr val="000000"/>
                </a:solidFill>
                <a:highlight>
                  <a:srgbClr val="000000">
                    <a:alpha val="0"/>
                  </a:srgbClr>
                </a:highlight>
                <a:latin typeface="+mn-lt"/>
                <a:ea typeface="+mn-ea"/>
                <a:cs typeface="+mn-cs"/>
              </a:rPr>
              <a:t>kikombe 1 cha mikunde iliyopikwa au kwenye makopo, kama vile lenta, mbaazi au kunde iliyogawanyika, ikiwezekana, bila chumvi iliyoongezwa</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w" sz="1200" b="0" i="0" u="none" strike="noStrike" kern="1200" dirty="0">
                <a:solidFill>
                  <a:srgbClr val="000000"/>
                </a:solidFill>
                <a:highlight>
                  <a:srgbClr val="000000">
                    <a:alpha val="0"/>
                  </a:srgbClr>
                </a:highlight>
                <a:latin typeface="+mn-lt"/>
                <a:ea typeface="+mn-ea"/>
                <a:cs typeface="+mn-cs"/>
              </a:rPr>
              <a:t>175g ya tofu</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w" sz="1200" b="0" i="0" u="none" strike="noStrike" kern="1200" dirty="0">
                <a:solidFill>
                  <a:srgbClr val="000000"/>
                </a:solidFill>
                <a:highlight>
                  <a:srgbClr val="000000">
                    <a:alpha val="0"/>
                  </a:srgbClr>
                </a:highlight>
                <a:latin typeface="+mn-lt"/>
                <a:ea typeface="+mn-ea"/>
                <a:cs typeface="+mn-cs"/>
              </a:rPr>
              <a:t>kiasi cha mkono mdogo cha karanga au mbegu, baadhi ya siagi ya karanga au lozi, tahini au vipakaza vingine vya karanga au mbegu bila chumvi iliyoongezwa.</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E64F44-CDE6-4243-9CA2-3287C57FDB78}" type="slidenum">
              <a:rPr lang="en-AU" smtClean="0"/>
              <a:t>12</a:t>
            </a:fld>
            <a:endParaRPr lang="en-AU"/>
          </a:p>
        </p:txBody>
      </p:sp>
    </p:spTree>
    <p:extLst>
      <p:ext uri="{BB962C8B-B14F-4D97-AF65-F5344CB8AC3E}">
        <p14:creationId xmlns:p14="http://schemas.microsoft.com/office/powerpoint/2010/main" val="313932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mj-lt"/>
              <a:buNone/>
              <a:defRPr/>
            </a:pPr>
            <a:r>
              <a:rPr lang="sw" sz="1200" b="1" i="0" u="none" strike="noStrike" kern="1200" dirty="0">
                <a:solidFill>
                  <a:srgbClr val="000000"/>
                </a:solidFill>
                <a:highlight>
                  <a:srgbClr val="000000">
                    <a:alpha val="0"/>
                  </a:srgbClr>
                </a:highlight>
                <a:latin typeface="+mn-lt"/>
                <a:ea typeface="+mn-ea"/>
                <a:cs typeface="+mn-cs"/>
              </a:rPr>
              <a:t>Chakula cha 'wakati mwingine' ni nini?</a:t>
            </a:r>
          </a:p>
          <a:p>
            <a:pPr marL="0" marR="0" lvl="0" indent="0" algn="l" defTabSz="914400" rtl="0" eaLnBrk="1" fontAlgn="auto" latinLnBrk="0" hangingPunct="1">
              <a:lnSpc>
                <a:spcPct val="100000"/>
              </a:lnSpc>
              <a:spcBef>
                <a:spcPct val="0"/>
              </a:spcBef>
              <a:spcAft>
                <a:spcPct val="0"/>
              </a:spcAft>
              <a:buClrTx/>
              <a:buSzTx/>
              <a:buFont typeface="+mj-lt"/>
              <a:buNone/>
              <a:defRPr/>
            </a:pPr>
            <a:r>
              <a:rPr lang="sw" sz="1200" b="0" i="0" u="none" strike="noStrike" kern="1200" dirty="0">
                <a:solidFill>
                  <a:srgbClr val="000000"/>
                </a:solidFill>
                <a:highlight>
                  <a:srgbClr val="000000">
                    <a:alpha val="0"/>
                  </a:srgbClr>
                </a:highlight>
                <a:latin typeface="+mn-lt"/>
                <a:ea typeface="+mn-ea"/>
                <a:cs typeface="+mn-cs"/>
              </a:rPr>
              <a:t>Chakula cha 'wakati mwingine' sio katika vikundi 5 vya chakula. Sio sehemu ya lishe bora. </a:t>
            </a:r>
          </a:p>
          <a:p>
            <a:pPr marL="0" marR="0" lvl="0" indent="0" algn="l" defTabSz="914400" rtl="0" eaLnBrk="1" fontAlgn="auto" latinLnBrk="0" hangingPunct="1">
              <a:lnSpc>
                <a:spcPct val="100000"/>
              </a:lnSpc>
              <a:spcBef>
                <a:spcPct val="0"/>
              </a:spcBef>
              <a:spcAft>
                <a:spcPct val="0"/>
              </a:spcAft>
              <a:buClrTx/>
              <a:buSzTx/>
              <a:buFont typeface="+mj-lt"/>
              <a:buNone/>
              <a:defRPr/>
            </a:pPr>
            <a:r>
              <a:rPr lang="sw" sz="1200" b="0" i="0" u="none" strike="noStrike" kern="1200" dirty="0">
                <a:solidFill>
                  <a:srgbClr val="000000"/>
                </a:solidFill>
                <a:highlight>
                  <a:srgbClr val="000000">
                    <a:alpha val="0"/>
                  </a:srgbClr>
                </a:highlight>
                <a:latin typeface="+mn-lt"/>
                <a:ea typeface="+mn-ea"/>
                <a:cs typeface="+mn-cs"/>
              </a:rPr>
              <a:t>Vina mafuta mno, sukari, na chumvi mno na hakuna kitu chochote kizuri ambacho mwili wako unahitaji. </a:t>
            </a:r>
          </a:p>
          <a:p>
            <a:pPr marL="0" marR="0" lvl="0" indent="0" algn="l" defTabSz="914400" rtl="0" eaLnBrk="1" fontAlgn="auto" latinLnBrk="0" hangingPunct="1">
              <a:lnSpc>
                <a:spcPct val="100000"/>
              </a:lnSpc>
              <a:spcBef>
                <a:spcPct val="0"/>
              </a:spcBef>
              <a:spcAft>
                <a:spcPct val="0"/>
              </a:spcAft>
              <a:buClrTx/>
              <a:buSzTx/>
              <a:buFont typeface="+mj-lt"/>
              <a:buNone/>
              <a:defRPr/>
            </a:pPr>
            <a:r>
              <a:rPr lang="sw" sz="1200" b="0" i="0" u="none" strike="noStrike" kern="1200" dirty="0">
                <a:solidFill>
                  <a:srgbClr val="000000"/>
                </a:solidFill>
                <a:highlight>
                  <a:srgbClr val="000000">
                    <a:alpha val="0"/>
                  </a:srgbClr>
                </a:highlight>
                <a:latin typeface="+mn-lt"/>
                <a:ea typeface="+mn-ea"/>
                <a:cs typeface="+mn-cs"/>
              </a:rPr>
              <a:t>Ikiwa unakula vyakula hivi mno, unaweza kuongeza uzito wako na inaweza kukufanya uwe mgonjwa. Kwa hivyo kula wakati mwingine tu na kwa kiasi kidogo au sio kabisa.</a:t>
            </a:r>
          </a:p>
          <a:p>
            <a:pPr marL="0" marR="0" lvl="0" indent="0" algn="l" defTabSz="914400" rtl="0" eaLnBrk="1" fontAlgn="auto" latinLnBrk="0" hangingPunct="1">
              <a:lnSpc>
                <a:spcPct val="100000"/>
              </a:lnSpc>
              <a:spcBef>
                <a:spcPct val="0"/>
              </a:spcBef>
              <a:spcAft>
                <a:spcPct val="0"/>
              </a:spcAft>
              <a:buClrTx/>
              <a:buSzTx/>
              <a:buFont typeface="+mj-lt"/>
              <a:buNone/>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mj-lt"/>
              <a:buNone/>
              <a:defRPr/>
            </a:pPr>
            <a:r>
              <a:rPr lang="sw" sz="1200" b="1" i="0" u="none" strike="noStrike" kern="1200" dirty="0">
                <a:solidFill>
                  <a:srgbClr val="000000"/>
                </a:solidFill>
                <a:highlight>
                  <a:srgbClr val="000000">
                    <a:alpha val="0"/>
                  </a:srgbClr>
                </a:highlight>
                <a:latin typeface="+mn-lt"/>
                <a:ea typeface="+mn-ea"/>
                <a:cs typeface="+mn-cs"/>
              </a:rPr>
              <a:t>Mifano ya chakula za ‘wakati mwingine’ ni</a:t>
            </a:r>
            <a:r>
              <a:rPr lang="sw" sz="1200" b="0" i="0" u="none" strike="noStrike" kern="1200" dirty="0">
                <a:solidFill>
                  <a:srgbClr val="000000"/>
                </a:solidFill>
                <a:highlight>
                  <a:srgbClr val="000000">
                    <a:alpha val="0"/>
                  </a:srgbClr>
                </a:highlight>
                <a:latin typeface="+mn-lt"/>
                <a:ea typeface="+mn-ea"/>
                <a:cs typeface="+mn-cs"/>
              </a:rPr>
              <a: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biskuti tamu, keki, dessert na keki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aisikrimu, mapipi na chokoleti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chipsi za viazi, vibanzi na vyakula vingine vyenye mafuta na/au vyenye chumvi nyingi ikiwa ni pamoja na biskuti kali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pastries na pies, burgers ya vyakula vya kufungashiwa, vyakula vilivyokaanga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nyama zilizosindikwa na soseji za mafuta/chumvi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vinywaji vyenye sukari soda, matumbawe, vinywaji vya michezo na nishati, na pombe</a:t>
            </a:r>
            <a:endParaRPr lang="en-AU" sz="1200" strike="sng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maziwa tamu yaliyofupishwa, malai, siagi na vipakaza.</a:t>
            </a:r>
            <a:endParaRPr lang="en-AU" sz="1200" b="0" i="0" strike="sngStrike"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13</a:t>
            </a:fld>
            <a:endParaRPr lang="en-AU"/>
          </a:p>
        </p:txBody>
      </p:sp>
    </p:spTree>
    <p:extLst>
      <p:ext uri="{BB962C8B-B14F-4D97-AF65-F5344CB8AC3E}">
        <p14:creationId xmlns:p14="http://schemas.microsoft.com/office/powerpoint/2010/main" val="342916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Je! Chakula bora kinaonekana vipi?</a:t>
            </a:r>
          </a:p>
          <a:p>
            <a:pPr marL="0" marR="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Chakula chenye afya ni pamoja na vyakula mbalimbali kutoka vikundi 5 vya chakula. </a:t>
            </a:r>
          </a:p>
          <a:p>
            <a:pPr marL="0" marR="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Kwa lisha bora:</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sw" sz="1200" b="0" i="0" u="none" strike="noStrike" kern="1200" dirty="0">
                <a:solidFill>
                  <a:srgbClr val="000000"/>
                </a:solidFill>
                <a:highlight>
                  <a:srgbClr val="000000">
                    <a:alpha val="0"/>
                  </a:srgbClr>
                </a:highlight>
                <a:latin typeface="+mn-lt"/>
                <a:ea typeface="+mn-ea"/>
                <a:cs typeface="+mn-cs"/>
              </a:rPr>
              <a:t>Jaza nusu ya sahani na mboga</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sw" sz="1200" b="0" i="0" u="none" strike="noStrike" kern="1200" dirty="0">
                <a:solidFill>
                  <a:srgbClr val="000000"/>
                </a:solidFill>
                <a:highlight>
                  <a:srgbClr val="000000">
                    <a:alpha val="0"/>
                  </a:srgbClr>
                </a:highlight>
                <a:latin typeface="+mn-lt"/>
                <a:ea typeface="+mn-ea"/>
                <a:cs typeface="+mn-cs"/>
              </a:rPr>
              <a:t>Ongeza protini kadhaa, kama nyama, mayai, samaki, tofu, au kunde</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sw" sz="1200" b="0" i="0" u="none" strike="noStrike" kern="1200" dirty="0">
                <a:solidFill>
                  <a:srgbClr val="000000"/>
                </a:solidFill>
                <a:highlight>
                  <a:srgbClr val="000000">
                    <a:alpha val="0"/>
                  </a:srgbClr>
                </a:highlight>
                <a:latin typeface="+mn-lt"/>
                <a:ea typeface="+mn-ea"/>
                <a:cs typeface="+mn-cs"/>
              </a:rPr>
              <a:t>Ongeza nafaka, kama mchele, nudo, quinoa, tambi, au mkate</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sw" sz="1200" b="0" i="0" u="none" strike="noStrike" kern="1200" dirty="0">
                <a:solidFill>
                  <a:srgbClr val="000000"/>
                </a:solidFill>
                <a:highlight>
                  <a:srgbClr val="000000">
                    <a:alpha val="0"/>
                  </a:srgbClr>
                </a:highlight>
                <a:latin typeface="+mn-lt"/>
                <a:ea typeface="+mn-ea"/>
                <a:cs typeface="+mn-cs"/>
              </a:rPr>
              <a:t>Kula matunda au bidhaa za maziwa kama vitafunio au kitindamlo.</a:t>
            </a:r>
          </a:p>
          <a:p>
            <a:pPr marL="228600" indent="-228600">
              <a:buFont typeface="+mj-lt"/>
              <a:buAutoNum type="arabicPeriod"/>
            </a:pPr>
            <a:endParaRPr lang="en-AU" sz="1200" b="0" i="0" u="none" kern="1200" dirty="0">
              <a:solidFill>
                <a:schemeClr val="tx1"/>
              </a:solidFill>
              <a:effectLst/>
              <a:latin typeface="+mn-lt"/>
              <a:ea typeface="+mn-ea"/>
              <a:cs typeface="+mn-cs"/>
            </a:endParaRPr>
          </a:p>
          <a:p>
            <a:pPr marL="0" indent="0" rtl="0">
              <a:buFont typeface="+mj-lt"/>
              <a:buNone/>
            </a:pPr>
            <a:r>
              <a:rPr lang="sw" sz="1200" b="0" i="0" u="none" strike="noStrike" kern="1200" dirty="0">
                <a:solidFill>
                  <a:srgbClr val="000000"/>
                </a:solidFill>
                <a:highlight>
                  <a:srgbClr val="000000">
                    <a:alpha val="0"/>
                  </a:srgbClr>
                </a:highlight>
                <a:latin typeface="+mn-lt"/>
                <a:ea typeface="+mn-ea"/>
                <a:cs typeface="+mn-cs"/>
              </a:rPr>
              <a:t>Badala ya kutumia chakula cha 'wakati mwingine' kwenye mlo wako, kama vile soseji au viazi vilivyokaangwa, chagua kitu kutoka kwa vikundi 5 vya chakula, kama kuku au mchele. </a:t>
            </a:r>
          </a:p>
          <a:p>
            <a:pPr marL="0" indent="0" rtl="0">
              <a:buFont typeface="+mj-lt"/>
              <a:buNone/>
            </a:pPr>
            <a:r>
              <a:rPr lang="sw" sz="1200" b="0" i="0" u="none" strike="noStrike" kern="1200" dirty="0">
                <a:solidFill>
                  <a:srgbClr val="000000"/>
                </a:solidFill>
                <a:highlight>
                  <a:srgbClr val="000000">
                    <a:alpha val="0"/>
                  </a:srgbClr>
                </a:highlight>
                <a:latin typeface="+mn-lt"/>
                <a:ea typeface="+mn-ea"/>
                <a:cs typeface="+mn-cs"/>
              </a:rPr>
              <a:t>Weka mbogamboga au saladi kama chakula cha pembeni wakati wa kula chakula kama pasta, lasagna au risotto.</a:t>
            </a:r>
          </a:p>
          <a:p>
            <a:pPr marL="171450" indent="-171450">
              <a:buFont typeface="Arial" panose="020B0604020202020204" pitchFamily="34" charset="0"/>
              <a:buChar cha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0" i="1" u="none" strike="noStrike" kern="1200" dirty="0">
                <a:solidFill>
                  <a:srgbClr val="000000"/>
                </a:solidFill>
                <a:highlight>
                  <a:srgbClr val="000000">
                    <a:alpha val="0"/>
                  </a:srgbClr>
                </a:highlight>
                <a:latin typeface="+mn-lt"/>
                <a:ea typeface="+mn-ea"/>
                <a:cs typeface="+mn-cs"/>
              </a:rPr>
              <a:t>*Kumbuka kwa mwezeshaji: picha inaonyesha ni kiasi gani cha chakula kwenye sahani kinapaswa kutoka kwa kikundi kimoja cha chakula ikilinganishwa na kingine - sio kiasi halisi cha chakula kuliwa.</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14</a:t>
            </a:fld>
            <a:endParaRPr lang="en-AU"/>
          </a:p>
        </p:txBody>
      </p:sp>
    </p:spTree>
    <p:extLst>
      <p:ext uri="{BB962C8B-B14F-4D97-AF65-F5344CB8AC3E}">
        <p14:creationId xmlns:p14="http://schemas.microsoft.com/office/powerpoint/2010/main" val="485617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Je! Ninapaswa kupika vyakula vyangu vya jadi?</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Mara nyingi vyakula vya jadi kutoka kwa tamaduni yako ni afya kweli. Ni vizuri kuweka vyakula hivi kama sehemu ya mlo wako. </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Chakula cha jadi kilichopikwa nyumbani, kama vile chakula cha dengu na mchuzi wa viungo, </a:t>
            </a:r>
            <a:r>
              <a:rPr lang="sw-KE" sz="1200" b="0" i="0" noProof="0" dirty="0">
                <a:solidFill>
                  <a:srgbClr val="222222"/>
                </a:solidFill>
                <a:effectLst/>
                <a:latin typeface="+mn-lt"/>
              </a:rPr>
              <a:t>chenye</a:t>
            </a:r>
            <a:r>
              <a:rPr lang="sw" sz="1200" b="0" i="0" u="none" strike="noStrike" kern="1200" dirty="0">
                <a:solidFill>
                  <a:srgbClr val="000000"/>
                </a:solidFill>
                <a:highlight>
                  <a:srgbClr val="000000">
                    <a:alpha val="0"/>
                  </a:srgbClr>
                </a:highlight>
                <a:latin typeface="+mn-lt"/>
                <a:ea typeface="+mn-ea"/>
                <a:cs typeface="+mn-cs"/>
              </a:rPr>
              <a:t> ladha ya mimea na viungo, ni chaguo bora kuliko mlo na vyakula vilivyosindikwa kutoka dukani. Vyakula hivi mara nyingi vina sukari, chumvi na mafuta mengi.</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AU"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AU" dirty="0"/>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15</a:t>
            </a:fld>
            <a:endParaRPr lang="en-AU"/>
          </a:p>
        </p:txBody>
      </p:sp>
    </p:spTree>
    <p:extLst>
      <p:ext uri="{BB962C8B-B14F-4D97-AF65-F5344CB8AC3E}">
        <p14:creationId xmlns:p14="http://schemas.microsoft.com/office/powerpoint/2010/main" val="290204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Kwa nini kalsiamu ni muhimu?</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Unahitaji kalsiamu maishani. Ni muhimu sana kwa afya ya: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1" i="0" u="none" strike="noStrike" kern="1200" dirty="0">
                <a:solidFill>
                  <a:srgbClr val="000000"/>
                </a:solidFill>
                <a:highlight>
                  <a:srgbClr val="000000">
                    <a:alpha val="0"/>
                  </a:srgbClr>
                </a:highlight>
                <a:latin typeface="+mn-lt"/>
                <a:ea typeface="+mn-ea"/>
                <a:cs typeface="+mn-cs"/>
              </a:rPr>
              <a:t>meno na mifupa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misuli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moyo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mfumo wa neva. </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Kama huwezi kupata kalsiamu ya kutosha, mifupa yako itakuwa dhaifu.</a:t>
            </a:r>
            <a:endParaRPr lang="en-AU" sz="1200" b="0" i="0" strike="sngStrike"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E64F44-CDE6-4243-9CA2-3287C57FDB78}" type="slidenum">
              <a:rPr lang="en-AU" smtClean="0"/>
              <a:t>17</a:t>
            </a:fld>
            <a:endParaRPr lang="en-AU"/>
          </a:p>
        </p:txBody>
      </p:sp>
    </p:spTree>
    <p:extLst>
      <p:ext uri="{BB962C8B-B14F-4D97-AF65-F5344CB8AC3E}">
        <p14:creationId xmlns:p14="http://schemas.microsoft.com/office/powerpoint/2010/main" val="988465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sw" sz="1200" b="1" i="0" u="none" strike="noStrike" kern="1200" dirty="0">
                <a:solidFill>
                  <a:srgbClr val="000000"/>
                </a:solidFill>
                <a:highlight>
                  <a:srgbClr val="000000">
                    <a:alpha val="0"/>
                  </a:srgbClr>
                </a:highlight>
                <a:latin typeface="+mn-lt"/>
                <a:ea typeface="+mn-ea"/>
                <a:cs typeface="+mn-cs"/>
              </a:rPr>
              <a:t>Nini ni chakula bora kwa kalsiamu?</a:t>
            </a:r>
          </a:p>
          <a:p>
            <a:pPr marL="0" lvl="0" indent="0" rtl="0">
              <a:buFont typeface="Arial" panose="020B0604020202020204" pitchFamily="34" charset="0"/>
              <a:buNone/>
            </a:pPr>
            <a:r>
              <a:rPr lang="sw" sz="1200" b="0" i="0" u="none" strike="noStrike" kern="1200" dirty="0">
                <a:solidFill>
                  <a:srgbClr val="000000"/>
                </a:solidFill>
                <a:highlight>
                  <a:srgbClr val="000000">
                    <a:alpha val="0"/>
                  </a:srgbClr>
                </a:highlight>
                <a:latin typeface="+mn-lt"/>
                <a:ea typeface="+mn-ea"/>
                <a:cs typeface="+mn-cs"/>
              </a:rPr>
              <a:t>Vyanzo bora vya kalsiamu ni </a:t>
            </a:r>
            <a:r>
              <a:rPr lang="sw" sz="1200" b="1" i="0" u="none" strike="noStrike" kern="1200" baseline="0" dirty="0">
                <a:solidFill>
                  <a:srgbClr val="000000"/>
                </a:solidFill>
                <a:highlight>
                  <a:srgbClr val="000000">
                    <a:alpha val="0"/>
                  </a:srgbClr>
                </a:highlight>
                <a:latin typeface="+mn-lt"/>
                <a:ea typeface="+mn-ea"/>
                <a:cs typeface="+mn-cs"/>
              </a:rPr>
              <a:t>b</a:t>
            </a:r>
            <a:r>
              <a:rPr lang="sw" sz="1200" b="1" i="0" u="none" strike="noStrike" kern="1200" dirty="0">
                <a:solidFill>
                  <a:srgbClr val="000000"/>
                </a:solidFill>
                <a:highlight>
                  <a:srgbClr val="000000">
                    <a:alpha val="0"/>
                  </a:srgbClr>
                </a:highlight>
                <a:latin typeface="+mn-lt"/>
                <a:ea typeface="+mn-ea"/>
                <a:cs typeface="+mn-cs"/>
              </a:rPr>
              <a:t>idhaa za maziwa </a:t>
            </a:r>
            <a:r>
              <a:rPr lang="sw" sz="1200" b="0" i="0" u="none" strike="noStrike" kern="1200" dirty="0">
                <a:solidFill>
                  <a:srgbClr val="000000"/>
                </a:solidFill>
                <a:highlight>
                  <a:srgbClr val="000000">
                    <a:alpha val="0"/>
                  </a:srgbClr>
                </a:highlight>
                <a:latin typeface="+mn-lt"/>
                <a:ea typeface="+mn-ea"/>
                <a:cs typeface="+mn-cs"/>
              </a:rPr>
              <a:t>kama vile maziwa, maziwa mtindi, na jibini gumu. </a:t>
            </a:r>
          </a:p>
          <a:p>
            <a:pPr marL="0" lvl="0" indent="0" rtl="0">
              <a:buFont typeface="Arial" panose="020B0604020202020204" pitchFamily="34" charset="0"/>
              <a:buNone/>
            </a:pPr>
            <a:r>
              <a:rPr lang="sw" sz="1200" b="0" i="0" u="none" strike="noStrike" kern="1200" baseline="0" dirty="0">
                <a:solidFill>
                  <a:srgbClr val="000000"/>
                </a:solidFill>
                <a:highlight>
                  <a:srgbClr val="000000">
                    <a:alpha val="0"/>
                  </a:srgbClr>
                </a:highlight>
                <a:latin typeface="+mn-lt"/>
                <a:ea typeface="+mn-ea"/>
                <a:cs typeface="+mn-cs"/>
              </a:rPr>
              <a:t>Unahitaji kupata </a:t>
            </a:r>
            <a:r>
              <a:rPr lang="sw" sz="1200" b="1" i="0" u="none" strike="noStrike" kern="1200" baseline="0" dirty="0">
                <a:solidFill>
                  <a:srgbClr val="000000"/>
                </a:solidFill>
                <a:highlight>
                  <a:srgbClr val="000000">
                    <a:alpha val="0"/>
                  </a:srgbClr>
                </a:highlight>
                <a:latin typeface="+mn-lt"/>
                <a:ea typeface="+mn-ea"/>
                <a:cs typeface="+mn-cs"/>
              </a:rPr>
              <a:t>huduma 3</a:t>
            </a:r>
            <a:r>
              <a:rPr lang="sw" sz="1200" b="0" i="0" u="none" strike="noStrike" kern="1200" baseline="0" dirty="0">
                <a:solidFill>
                  <a:srgbClr val="000000"/>
                </a:solidFill>
                <a:highlight>
                  <a:srgbClr val="000000">
                    <a:alpha val="0"/>
                  </a:srgbClr>
                </a:highlight>
                <a:latin typeface="+mn-lt"/>
                <a:ea typeface="+mn-ea"/>
                <a:cs typeface="+mn-cs"/>
              </a:rPr>
              <a:t> ya maziwa kila siku au </a:t>
            </a:r>
            <a:r>
              <a:rPr lang="sw" sz="1200" b="1" i="0" u="none" strike="noStrike" kern="1200" baseline="0" dirty="0">
                <a:solidFill>
                  <a:srgbClr val="000000"/>
                </a:solidFill>
                <a:highlight>
                  <a:srgbClr val="000000">
                    <a:alpha val="0"/>
                  </a:srgbClr>
                </a:highlight>
                <a:latin typeface="+mn-lt"/>
                <a:ea typeface="+mn-ea"/>
                <a:cs typeface="+mn-cs"/>
              </a:rPr>
              <a:t>huduma 4 </a:t>
            </a:r>
            <a:r>
              <a:rPr lang="sw" sz="1200" b="0" i="0" u="none" strike="noStrike" kern="1200" baseline="0" dirty="0">
                <a:solidFill>
                  <a:srgbClr val="000000"/>
                </a:solidFill>
                <a:highlight>
                  <a:srgbClr val="000000">
                    <a:alpha val="0"/>
                  </a:srgbClr>
                </a:highlight>
                <a:latin typeface="+mn-lt"/>
                <a:ea typeface="+mn-ea"/>
                <a:cs typeface="+mn-cs"/>
              </a:rPr>
              <a:t>kwa siku ikiwa una umri juu ya miaka 50. </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rtl="0">
              <a:buFont typeface="Arial" panose="020B0604020202020204" pitchFamily="34" charset="0"/>
              <a:buNone/>
            </a:pPr>
            <a:r>
              <a:rPr lang="sw" sz="1200" b="1" i="0" u="none" strike="noStrike" kern="1200" dirty="0">
                <a:solidFill>
                  <a:srgbClr val="000000"/>
                </a:solidFill>
                <a:highlight>
                  <a:srgbClr val="000000">
                    <a:alpha val="0"/>
                  </a:srgbClr>
                </a:highlight>
                <a:latin typeface="+mn-lt"/>
                <a:ea typeface="+mn-ea"/>
                <a:cs typeface="+mn-cs"/>
              </a:rPr>
              <a:t>Vyanzo vingine visivyo vya maziwa vya kalsiamu ni pamoja na:</a:t>
            </a:r>
          </a:p>
          <a:p>
            <a:pPr marL="171450" lvl="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maziwa ya soya, mchele na lozi yenye kalsiamu iliyoongezwa </a:t>
            </a:r>
          </a:p>
          <a:p>
            <a:pPr marL="171450" lvl="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tofu na tempeh</a:t>
            </a:r>
            <a:endParaRPr lang="en-AU" sz="1200"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samaki wenye mifupa unayoweza kula, kama vile salmoni ya makopo </a:t>
            </a:r>
            <a:r>
              <a:rPr lang="en-PH" sz="1200" b="0" i="0" dirty="0" err="1">
                <a:solidFill>
                  <a:srgbClr val="222222"/>
                </a:solidFill>
                <a:effectLst/>
                <a:latin typeface="+mn-lt"/>
              </a:rPr>
              <a:t>yenye</a:t>
            </a:r>
            <a:r>
              <a:rPr lang="sw" sz="1200" b="0" i="0" u="none" strike="noStrike" kern="1200" dirty="0">
                <a:solidFill>
                  <a:srgbClr val="000000"/>
                </a:solidFill>
                <a:highlight>
                  <a:srgbClr val="000000">
                    <a:alpha val="0"/>
                  </a:srgbClr>
                </a:highlight>
                <a:latin typeface="+mn-lt"/>
                <a:ea typeface="+mn-ea"/>
                <a:cs typeface="+mn-cs"/>
              </a:rPr>
              <a:t> mifupa na dagaa</a:t>
            </a:r>
          </a:p>
          <a:p>
            <a:pPr marL="171450" lvl="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karanga na mbegu, kama vile karanga za Brazil, lozi na mchuzi wa mbegu za ufuta (tahini)</a:t>
            </a:r>
            <a:endParaRPr lang="en-AU" sz="1200"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mboga za majani, kama brokoli, bok choy, kabichi ya Kichina na mchicha</a:t>
            </a:r>
          </a:p>
          <a:p>
            <a:pPr marL="171450" lvl="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matunda kavu, kama vile tini, tende, plamu kavu, na apricots.</a:t>
            </a:r>
          </a:p>
          <a:p>
            <a:endParaRPr lang="en-AU" sz="1200" kern="1200" dirty="0">
              <a:solidFill>
                <a:schemeClr val="tx1"/>
              </a:solidFill>
              <a:effectLst/>
              <a:latin typeface="+mn-lt"/>
              <a:ea typeface="+mn-ea"/>
              <a:cs typeface="+mn-cs"/>
            </a:endParaRPr>
          </a:p>
          <a:p>
            <a:pPr lvl="0" rtl="0"/>
            <a:r>
              <a:rPr lang="sw" sz="1200" b="0" i="0" u="none" strike="noStrike" kern="1200" dirty="0">
                <a:solidFill>
                  <a:srgbClr val="000000"/>
                </a:solidFill>
                <a:highlight>
                  <a:srgbClr val="000000">
                    <a:alpha val="0"/>
                  </a:srgbClr>
                </a:highlight>
                <a:latin typeface="+mn-lt"/>
                <a:ea typeface="+mn-ea"/>
                <a:cs typeface="+mn-cs"/>
              </a:rPr>
              <a:t>Unaweza pia kupata kalsiamu kutoka kwa vidonge, lakini ni bora kupata kutoka kwa chakula chako. </a:t>
            </a:r>
            <a:endParaRPr lang="en-AU" sz="1200" b="0" i="0" strike="sngStrike" kern="1200" dirty="0">
              <a:solidFill>
                <a:schemeClr val="tx1"/>
              </a:solidFill>
              <a:effectLst/>
              <a:latin typeface="+mn-lt"/>
              <a:ea typeface="+mn-ea"/>
              <a:cs typeface="+mn-cs"/>
            </a:endParaRPr>
          </a:p>
          <a:p>
            <a:pPr lvl="0" rtl="0"/>
            <a:r>
              <a:rPr lang="sw" sz="1200" b="0" i="0" u="none" strike="noStrike" kern="1200" dirty="0">
                <a:solidFill>
                  <a:srgbClr val="000000"/>
                </a:solidFill>
                <a:highlight>
                  <a:srgbClr val="000000">
                    <a:alpha val="0"/>
                  </a:srgbClr>
                </a:highlight>
                <a:latin typeface="+mn-lt"/>
                <a:ea typeface="+mn-ea"/>
                <a:cs typeface="+mn-cs"/>
              </a:rPr>
              <a:t>Uliza daktari wako kama unahitaji kutumia vidonge vya kalsiamu.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FE64F44-CDE6-4243-9CA2-3287C57FDB78}" type="slidenum">
              <a:rPr lang="en-AU" smtClean="0"/>
              <a:t>18</a:t>
            </a:fld>
            <a:endParaRPr lang="en-AU"/>
          </a:p>
        </p:txBody>
      </p:sp>
    </p:spTree>
    <p:extLst>
      <p:ext uri="{BB962C8B-B14F-4D97-AF65-F5344CB8AC3E}">
        <p14:creationId xmlns:p14="http://schemas.microsoft.com/office/powerpoint/2010/main" val="157722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Kwa nini watoto na vijana wanahitaji kalsiamu zaidi?</a:t>
            </a:r>
          </a:p>
          <a:p>
            <a:pPr rtl="0"/>
            <a:r>
              <a:rPr lang="sw" sz="1200" b="0" i="0" u="none" strike="noStrike" kern="1200" dirty="0">
                <a:solidFill>
                  <a:srgbClr val="000000"/>
                </a:solidFill>
                <a:highlight>
                  <a:srgbClr val="000000">
                    <a:alpha val="0"/>
                  </a:srgbClr>
                </a:highlight>
                <a:latin typeface="+mn-lt"/>
                <a:ea typeface="+mn-ea"/>
                <a:cs typeface="+mn-cs"/>
              </a:rPr>
              <a:t>Mifupa ya watoto wadogo inakua kila wakati. Ni muhimu sana kwa watoto kupata kalsiamu ya kutosha kila siku ili kujenga </a:t>
            </a:r>
            <a:r>
              <a:rPr lang="sw" sz="1200" b="1" i="0" u="none" strike="noStrike" kern="1200" dirty="0">
                <a:solidFill>
                  <a:srgbClr val="000000"/>
                </a:solidFill>
                <a:highlight>
                  <a:srgbClr val="000000">
                    <a:alpha val="0"/>
                  </a:srgbClr>
                </a:highlight>
                <a:latin typeface="+mn-lt"/>
                <a:ea typeface="+mn-ea"/>
                <a:cs typeface="+mn-cs"/>
              </a:rPr>
              <a:t>mifupa na meno yenye nguvu</a:t>
            </a:r>
            <a:r>
              <a:rPr lang="sw" sz="1200" b="0" i="0" u="none" strike="noStrike" kern="1200" dirty="0">
                <a:solidFill>
                  <a:srgbClr val="000000"/>
                </a:solidFill>
                <a:highlight>
                  <a:srgbClr val="000000">
                    <a:alpha val="0"/>
                  </a:srgbClr>
                </a:highlight>
                <a:latin typeface="+mn-lt"/>
                <a:ea typeface="+mn-ea"/>
                <a:cs typeface="+mn-cs"/>
              </a:rPr>
              <a:t>. </a:t>
            </a:r>
          </a:p>
          <a:p>
            <a:pPr rtl="0"/>
            <a:r>
              <a:rPr lang="sw" sz="1200" b="0" i="0" u="none" strike="noStrike" kern="1200" dirty="0">
                <a:solidFill>
                  <a:srgbClr val="000000"/>
                </a:solidFill>
                <a:highlight>
                  <a:srgbClr val="000000">
                    <a:alpha val="0"/>
                  </a:srgbClr>
                </a:highlight>
                <a:latin typeface="+mn-lt"/>
                <a:ea typeface="+mn-ea"/>
                <a:cs typeface="+mn-cs"/>
              </a:rPr>
              <a:t>Vijana wanahitaji kalsiamu zaidi kwa sababu hukua sana wakati wa kubalehe. </a:t>
            </a:r>
            <a:endParaRPr lang="en-AU" sz="1200" b="0" i="0" strike="sngStrike" kern="1200" dirty="0">
              <a:solidFill>
                <a:schemeClr val="tx1"/>
              </a:solidFill>
              <a:effectLst/>
              <a:latin typeface="+mn-lt"/>
              <a:ea typeface="+mn-ea"/>
              <a:cs typeface="+mn-cs"/>
            </a:endParaRPr>
          </a:p>
          <a:p>
            <a:pPr rtl="0"/>
            <a:endParaRPr lang="en-AU" sz="1200" b="1" i="0" kern="1200" dirty="0">
              <a:solidFill>
                <a:schemeClr val="tx1"/>
              </a:solidFill>
              <a:effectLst/>
              <a:latin typeface="+mn-lt"/>
              <a:ea typeface="+mn-ea"/>
              <a:cs typeface="+mn-cs"/>
            </a:endParaRPr>
          </a:p>
          <a:p>
            <a:pPr rtl="0"/>
            <a:r>
              <a:rPr lang="sw" sz="1200" b="0" i="0" u="none" strike="noStrike" kern="1200" dirty="0">
                <a:solidFill>
                  <a:srgbClr val="000000"/>
                </a:solidFill>
                <a:highlight>
                  <a:srgbClr val="000000">
                    <a:alpha val="0"/>
                  </a:srgbClr>
                </a:highlight>
                <a:latin typeface="+mn-lt"/>
                <a:ea typeface="+mn-ea"/>
                <a:cs typeface="+mn-cs"/>
              </a:rPr>
              <a:t>Ongea na muuguzi wako au daktari kuhusu ni kiasi gani cha kalsiamu ambacho mtoto wako anahitaji kila siku.</a:t>
            </a:r>
            <a:endParaRPr lang="en-AU" sz="1200" b="1"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19</a:t>
            </a:fld>
            <a:endParaRPr lang="en-AU"/>
          </a:p>
        </p:txBody>
      </p:sp>
    </p:spTree>
    <p:extLst>
      <p:ext uri="{BB962C8B-B14F-4D97-AF65-F5344CB8AC3E}">
        <p14:creationId xmlns:p14="http://schemas.microsoft.com/office/powerpoint/2010/main" val="50598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KE" sz="1200" b="1" i="0" u="none" strike="noStrike" kern="1200" baseline="0" noProof="0" dirty="0">
                <a:solidFill>
                  <a:srgbClr val="000000"/>
                </a:solidFill>
                <a:highlight>
                  <a:srgbClr val="000000">
                    <a:alpha val="0"/>
                  </a:srgbClr>
                </a:highlight>
                <a:latin typeface="+mn-lt"/>
                <a:ea typeface="+mn-ea"/>
                <a:cs typeface="+mn-cs"/>
              </a:rPr>
              <a:t>Kwa nini wanawake wenye miaka ya juu wanahitaji kalsiamu zaidi?</a:t>
            </a:r>
          </a:p>
          <a:p>
            <a:pPr rtl="0"/>
            <a:r>
              <a:rPr lang="sw-KE" sz="1200" b="0" i="0" u="none" strike="noStrike" kern="1200" baseline="0" noProof="0" dirty="0">
                <a:solidFill>
                  <a:srgbClr val="000000"/>
                </a:solidFill>
                <a:highlight>
                  <a:srgbClr val="000000">
                    <a:alpha val="0"/>
                  </a:srgbClr>
                </a:highlight>
                <a:latin typeface="+mn-lt"/>
                <a:ea typeface="+mn-ea"/>
                <a:cs typeface="+mn-cs"/>
              </a:rPr>
              <a:t>Wanawake wanapozeeka, mifupa yao hudhoofika. Wanawake wazee wanahitaji kula kalsiamu zaidi ili mifupa yao yawe na nguvu. </a:t>
            </a:r>
          </a:p>
          <a:p>
            <a:pPr rtl="0"/>
            <a:r>
              <a:rPr lang="sw-KE" sz="1200" b="0" i="0" u="none" strike="noStrike" kern="1200" baseline="0" noProof="0" dirty="0">
                <a:solidFill>
                  <a:srgbClr val="000000"/>
                </a:solidFill>
                <a:highlight>
                  <a:srgbClr val="000000">
                    <a:alpha val="0"/>
                  </a:srgbClr>
                </a:highlight>
                <a:latin typeface="+mn-lt"/>
                <a:ea typeface="+mn-ea"/>
                <a:cs typeface="+mn-cs"/>
              </a:rPr>
              <a:t>Hii ni muhimu sana katika miaka 5 hadi 10 karibu na kukoma kwa hedhi * wakati kalsiamu zaidi </a:t>
            </a:r>
            <a:r>
              <a:rPr lang="sw-KE" sz="1200" b="0" i="0" noProof="0" dirty="0">
                <a:solidFill>
                  <a:srgbClr val="222222"/>
                </a:solidFill>
                <a:effectLst/>
                <a:latin typeface="+mn-lt"/>
              </a:rPr>
              <a:t>inapotezwa</a:t>
            </a:r>
            <a:r>
              <a:rPr lang="sw-KE" sz="1200" b="0" i="0" u="none" strike="noStrike" kern="1200" baseline="0" noProof="0" dirty="0">
                <a:solidFill>
                  <a:srgbClr val="000000"/>
                </a:solidFill>
                <a:highlight>
                  <a:srgbClr val="000000">
                    <a:alpha val="0"/>
                  </a:srgbClr>
                </a:highlight>
                <a:latin typeface="+mn-lt"/>
                <a:ea typeface="+mn-ea"/>
                <a:cs typeface="+mn-cs"/>
              </a:rPr>
              <a:t> kutoka mifupa. Kula kalsiamu zaidi haiwezi kusimamisha hasara hii ya mfupa, lakini inaweza kupunguza kasi.</a:t>
            </a:r>
          </a:p>
          <a:p>
            <a:endParaRPr lang="sw-KE" sz="1200" b="0" i="0" kern="1200" baseline="0" noProof="0" dirty="0">
              <a:solidFill>
                <a:schemeClr val="tx1"/>
              </a:solidFill>
              <a:effectLst/>
              <a:latin typeface="+mn-lt"/>
              <a:ea typeface="+mn-ea"/>
              <a:cs typeface="+mn-cs"/>
            </a:endParaRPr>
          </a:p>
          <a:p>
            <a:pPr rtl="0"/>
            <a:r>
              <a:rPr lang="sw-KE" sz="1200" b="1" i="0" noProof="0" dirty="0">
                <a:solidFill>
                  <a:srgbClr val="222222"/>
                </a:solidFill>
                <a:effectLst/>
                <a:latin typeface="+mn-lt"/>
              </a:rPr>
              <a:t>Je! Wanawake wenye umri zaidi ya miaka 50 wanahitaji kiasi gani cha kalsiamu kwa siku?</a:t>
            </a:r>
          </a:p>
          <a:p>
            <a:pPr rtl="0"/>
            <a:r>
              <a:rPr lang="sw-KE" sz="1200" b="0" i="0" u="none" strike="noStrike" kern="1200" noProof="0" dirty="0">
                <a:solidFill>
                  <a:srgbClr val="000000"/>
                </a:solidFill>
                <a:highlight>
                  <a:srgbClr val="000000">
                    <a:alpha val="0"/>
                  </a:srgbClr>
                </a:highlight>
                <a:latin typeface="+mn-lt"/>
                <a:ea typeface="+mn-ea"/>
                <a:cs typeface="+mn-cs"/>
              </a:rPr>
              <a:t>Ikiwa una umri wa zaidi ya miaka 50, unahitaji kuwa </a:t>
            </a:r>
            <a:r>
              <a:rPr lang="sw-KE" sz="1200" b="1" i="0" u="none" strike="noStrike" kern="1200" noProof="0" dirty="0">
                <a:solidFill>
                  <a:srgbClr val="000000"/>
                </a:solidFill>
                <a:highlight>
                  <a:srgbClr val="000000">
                    <a:alpha val="0"/>
                  </a:srgbClr>
                </a:highlight>
                <a:latin typeface="+mn-lt"/>
                <a:ea typeface="+mn-ea"/>
                <a:cs typeface="+mn-cs"/>
              </a:rPr>
              <a:t>1300mg</a:t>
            </a:r>
            <a:r>
              <a:rPr lang="sw-KE" sz="1200" b="0" i="0" u="none" strike="noStrike" kern="1200" noProof="0" dirty="0">
                <a:solidFill>
                  <a:srgbClr val="000000"/>
                </a:solidFill>
                <a:highlight>
                  <a:srgbClr val="000000">
                    <a:alpha val="0"/>
                  </a:srgbClr>
                </a:highlight>
                <a:latin typeface="+mn-lt"/>
                <a:ea typeface="+mn-ea"/>
                <a:cs typeface="+mn-cs"/>
              </a:rPr>
              <a:t> ya kalsiamu kwa siku, ambayo inamaanisha </a:t>
            </a:r>
            <a:r>
              <a:rPr lang="sw-KE" sz="1200" b="1" i="0" u="none" strike="noStrike" kern="1200" noProof="0" dirty="0">
                <a:solidFill>
                  <a:srgbClr val="000000"/>
                </a:solidFill>
                <a:highlight>
                  <a:srgbClr val="000000">
                    <a:alpha val="0"/>
                  </a:srgbClr>
                </a:highlight>
                <a:latin typeface="+mn-lt"/>
                <a:ea typeface="+mn-ea"/>
                <a:cs typeface="+mn-cs"/>
              </a:rPr>
              <a:t>4</a:t>
            </a:r>
            <a:r>
              <a:rPr lang="sw-KE" sz="1200" b="0" i="0" u="none" strike="noStrike" kern="1200" noProof="0" dirty="0">
                <a:solidFill>
                  <a:srgbClr val="000000"/>
                </a:solidFill>
                <a:highlight>
                  <a:srgbClr val="000000">
                    <a:alpha val="0"/>
                  </a:srgbClr>
                </a:highlight>
                <a:latin typeface="+mn-lt"/>
                <a:ea typeface="+mn-ea"/>
                <a:cs typeface="+mn-cs"/>
              </a:rPr>
              <a:t> </a:t>
            </a:r>
            <a:r>
              <a:rPr lang="sw-KE" sz="1200" b="1" i="0" u="none" strike="noStrike" kern="1200" noProof="0" dirty="0">
                <a:solidFill>
                  <a:srgbClr val="000000"/>
                </a:solidFill>
                <a:highlight>
                  <a:srgbClr val="000000">
                    <a:alpha val="0"/>
                  </a:srgbClr>
                </a:highlight>
                <a:latin typeface="+mn-lt"/>
                <a:ea typeface="+mn-ea"/>
                <a:cs typeface="+mn-cs"/>
              </a:rPr>
              <a:t>huduma</a:t>
            </a:r>
            <a:r>
              <a:rPr lang="sw-KE" sz="1200" b="0" i="0" u="none" strike="noStrike" kern="1200" noProof="0" dirty="0">
                <a:solidFill>
                  <a:srgbClr val="000000"/>
                </a:solidFill>
                <a:highlight>
                  <a:srgbClr val="000000">
                    <a:alpha val="0"/>
                  </a:srgbClr>
                </a:highlight>
                <a:latin typeface="+mn-lt"/>
                <a:ea typeface="+mn-ea"/>
                <a:cs typeface="+mn-cs"/>
              </a:rPr>
              <a:t> ya bidhaa za maziwa kwa siku. </a:t>
            </a:r>
          </a:p>
          <a:p>
            <a:endParaRPr lang="sw-KE" sz="1200" b="0" i="0" kern="1200" noProof="0" dirty="0">
              <a:solidFill>
                <a:schemeClr val="tx1"/>
              </a:solidFill>
              <a:effectLst/>
              <a:latin typeface="+mn-lt"/>
              <a:ea typeface="+mn-ea"/>
              <a:cs typeface="+mn-cs"/>
            </a:endParaRPr>
          </a:p>
          <a:p>
            <a:pPr rtl="0"/>
            <a:r>
              <a:rPr lang="sw-KE" sz="1200" b="0" i="0" u="none" strike="noStrike" kern="1200" baseline="0" noProof="0" dirty="0">
                <a:solidFill>
                  <a:srgbClr val="000000"/>
                </a:solidFill>
                <a:highlight>
                  <a:srgbClr val="000000">
                    <a:alpha val="0"/>
                  </a:srgbClr>
                </a:highlight>
                <a:latin typeface="+mn-lt"/>
                <a:ea typeface="+mn-ea"/>
                <a:cs typeface="+mn-cs"/>
              </a:rPr>
              <a:t>*</a:t>
            </a:r>
            <a:r>
              <a:rPr lang="sw-KE" sz="1200" b="0" i="1" u="none" strike="noStrike" kern="1200" baseline="0" noProof="0" dirty="0">
                <a:solidFill>
                  <a:srgbClr val="000000"/>
                </a:solidFill>
                <a:highlight>
                  <a:srgbClr val="000000">
                    <a:alpha val="0"/>
                  </a:srgbClr>
                </a:highlight>
                <a:latin typeface="+mn-lt"/>
                <a:ea typeface="+mn-ea"/>
                <a:cs typeface="+mn-cs"/>
              </a:rPr>
              <a:t>Kumaliza hedhi ni hedhi yako ya mwisho. Utajua tu umefikia kumaliza hedhi wakati haujapata damu kwa miezi 12.</a:t>
            </a:r>
          </a:p>
          <a:p>
            <a:endParaRPr lang="sw-KE" sz="1200" b="0" i="0" kern="1200" baseline="0" noProof="0" dirty="0">
              <a:solidFill>
                <a:schemeClr val="tx1"/>
              </a:solidFill>
              <a:effectLst/>
              <a:highlight>
                <a:srgbClr val="FFFF00"/>
              </a:highlight>
              <a:latin typeface="+mn-lt"/>
              <a:ea typeface="+mn-ea"/>
              <a:cs typeface="+mn-cs"/>
            </a:endParaRPr>
          </a:p>
        </p:txBody>
      </p:sp>
      <p:sp>
        <p:nvSpPr>
          <p:cNvPr id="4" name="Slide Number Placeholder 3"/>
          <p:cNvSpPr>
            <a:spLocks noGrp="1"/>
          </p:cNvSpPr>
          <p:nvPr>
            <p:ph type="sldNum" sz="quarter" idx="5"/>
          </p:nvPr>
        </p:nvSpPr>
        <p:spPr/>
        <p:txBody>
          <a:bodyPr/>
          <a:lstStyle/>
          <a:p>
            <a:fld id="{DFE64F44-CDE6-4243-9CA2-3287C57FDB78}" type="slidenum">
              <a:rPr lang="en-AU" smtClean="0"/>
              <a:t>20</a:t>
            </a:fld>
            <a:endParaRPr lang="en-AU"/>
          </a:p>
        </p:txBody>
      </p:sp>
    </p:spTree>
    <p:extLst>
      <p:ext uri="{BB962C8B-B14F-4D97-AF65-F5344CB8AC3E}">
        <p14:creationId xmlns:p14="http://schemas.microsoft.com/office/powerpoint/2010/main" val="3217259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mn-lt"/>
              </a:rPr>
              <a:t>Inaweza kuwa wazo zuri kuwezesha majadiliano mafupi juu ya chakula cha </a:t>
            </a:r>
            <a:r>
              <a:rPr lang="sw-KE" sz="1200" b="0" i="0" u="none" strike="noStrike" noProof="0" dirty="0">
                <a:highlight>
                  <a:srgbClr val="000000">
                    <a:alpha val="0"/>
                  </a:srgbClr>
                </a:highlight>
                <a:latin typeface="+mn-lt"/>
              </a:rPr>
              <a:t>mchana cha shule.</a:t>
            </a:r>
          </a:p>
          <a:p>
            <a:endParaRPr lang="sw-KE" sz="1200" noProof="0" dirty="0">
              <a:latin typeface="+mn-lt"/>
            </a:endParaRPr>
          </a:p>
          <a:p>
            <a:pPr rtl="0"/>
            <a:r>
              <a:rPr lang="sw-KE" sz="1200" b="0" i="0" u="none" strike="noStrike" noProof="0" dirty="0">
                <a:highlight>
                  <a:srgbClr val="000000">
                    <a:alpha val="0"/>
                  </a:srgbClr>
                </a:highlight>
                <a:latin typeface="+mn-lt"/>
              </a:rPr>
              <a:t>Maswali ya kufikiria*:</a:t>
            </a:r>
          </a:p>
          <a:p>
            <a:pPr marL="171450" indent="-171450" rtl="0">
              <a:buFont typeface="Arial" panose="020B0604020202020204" pitchFamily="34" charset="0"/>
              <a:buChar char="•"/>
            </a:pPr>
            <a:r>
              <a:rPr lang="sw-KE" sz="1200" b="0" i="0" u="none" strike="noStrike" noProof="0" dirty="0">
                <a:highlight>
                  <a:srgbClr val="000000">
                    <a:alpha val="0"/>
                  </a:srgbClr>
                </a:highlight>
                <a:latin typeface="+mn-lt"/>
              </a:rPr>
              <a:t>Je! Ulikuwa na chakula cha aina gani kwa chakula cha mchana shuleni </a:t>
            </a:r>
            <a:r>
              <a:rPr lang="sw-KE" sz="1200" b="0" i="0" noProof="0" dirty="0">
                <a:solidFill>
                  <a:srgbClr val="000000"/>
                </a:solidFill>
                <a:effectLst/>
                <a:latin typeface="+mn-lt"/>
              </a:rPr>
              <a:t>ulipokuwa</a:t>
            </a:r>
            <a:r>
              <a:rPr lang="sw-KE" sz="1200" b="0" i="0" u="none" strike="noStrike" noProof="0" dirty="0">
                <a:highlight>
                  <a:srgbClr val="000000">
                    <a:alpha val="0"/>
                  </a:srgbClr>
                </a:highlight>
                <a:latin typeface="+mn-lt"/>
              </a:rPr>
              <a:t> mtoto?</a:t>
            </a:r>
          </a:p>
          <a:p>
            <a:pPr marL="171450" indent="-171450" rtl="0">
              <a:buFont typeface="Arial" panose="020B0604020202020204" pitchFamily="34" charset="0"/>
              <a:buChar char="•"/>
            </a:pPr>
            <a:r>
              <a:rPr lang="sw-KE" sz="1200" b="0" i="0" u="none" strike="noStrike" noProof="0" dirty="0">
                <a:highlight>
                  <a:srgbClr val="000000">
                    <a:alpha val="0"/>
                  </a:srgbClr>
                </a:highlight>
                <a:latin typeface="+mn-lt"/>
              </a:rPr>
              <a:t>Je! Watoto wako wana vyakula vya aina gani kwenye sanduku yao ya chakula cha shuleni?</a:t>
            </a:r>
          </a:p>
          <a:p>
            <a:pPr marL="171450" indent="-171450" rtl="0">
              <a:buFont typeface="Arial" panose="020B0604020202020204" pitchFamily="34" charset="0"/>
              <a:buChar char="•"/>
            </a:pPr>
            <a:r>
              <a:rPr lang="sw-KE" sz="1200" b="0" i="0" u="none" strike="noStrike" noProof="0" dirty="0">
                <a:highlight>
                  <a:srgbClr val="000000">
                    <a:alpha val="0"/>
                  </a:srgbClr>
                </a:highlight>
                <a:latin typeface="+mn-lt"/>
              </a:rPr>
              <a:t>Nani anachagua vyakula kwa masanduku ya chakula cha mchana ya watoto wako? </a:t>
            </a:r>
          </a:p>
          <a:p>
            <a:pPr marL="171450" indent="-171450" rtl="0">
              <a:buFont typeface="Arial" panose="020B0604020202020204" pitchFamily="34" charset="0"/>
              <a:buChar char="•"/>
            </a:pPr>
            <a:r>
              <a:rPr lang="sw-KE" sz="1200" b="0" i="0" u="none" strike="noStrike" noProof="0" dirty="0">
                <a:highlight>
                  <a:srgbClr val="000000">
                    <a:alpha val="0"/>
                  </a:srgbClr>
                </a:highlight>
                <a:latin typeface="+mn-lt"/>
              </a:rPr>
              <a:t>Je! Watoto wako wanaweza kuamua kinachoingia kwenye sanduku lao la chakula cha mchana? </a:t>
            </a:r>
          </a:p>
          <a:p>
            <a:pPr marL="171450" indent="-171450" rtl="0">
              <a:buFont typeface="Arial" panose="020B0604020202020204" pitchFamily="34" charset="0"/>
              <a:buChar char="•"/>
            </a:pPr>
            <a:r>
              <a:rPr lang="sw-KE" sz="1200" b="0" i="0" u="none" strike="noStrike" noProof="0" dirty="0">
                <a:highlight>
                  <a:srgbClr val="000000">
                    <a:alpha val="0"/>
                  </a:srgbClr>
                </a:highlight>
                <a:latin typeface="+mn-lt"/>
              </a:rPr>
              <a:t>Je! Unatayarisha chakula cha shuleni pamoja na watoto wako?</a:t>
            </a:r>
          </a:p>
          <a:p>
            <a:pPr marL="171450" indent="-171450" rtl="0">
              <a:buFont typeface="Arial" panose="020B0604020202020204" pitchFamily="34" charset="0"/>
              <a:buChar char="•"/>
            </a:pPr>
            <a:r>
              <a:rPr lang="sw-KE" sz="1200" b="0" i="0" u="none" strike="noStrike" noProof="0" dirty="0">
                <a:highlight>
                  <a:srgbClr val="000000">
                    <a:alpha val="0"/>
                  </a:srgbClr>
                </a:highlight>
                <a:latin typeface="+mn-lt"/>
              </a:rPr>
              <a:t>Je! Unazungumza na watoto wako juu ya aina tofauti za vyakula na </a:t>
            </a:r>
            <a:r>
              <a:rPr lang="sw-KE" sz="1200" b="0" i="0" noProof="0" dirty="0">
                <a:solidFill>
                  <a:srgbClr val="000000"/>
                </a:solidFill>
                <a:effectLst/>
                <a:latin typeface="+mn-lt"/>
              </a:rPr>
              <a:t>jinsi ni vya afya</a:t>
            </a:r>
            <a:r>
              <a:rPr lang="sw-KE" sz="1200" b="0" i="0" u="none" strike="noStrike" noProof="0" dirty="0">
                <a:highlight>
                  <a:srgbClr val="000000">
                    <a:alpha val="0"/>
                  </a:srgbClr>
                </a:highlight>
                <a:latin typeface="+mn-lt"/>
              </a:rPr>
              <a:t>?</a:t>
            </a:r>
          </a:p>
          <a:p>
            <a:pPr marL="171450" indent="-171450">
              <a:buFont typeface="Arial" panose="020B0604020202020204" pitchFamily="34" charset="0"/>
              <a:buChar char="•"/>
            </a:pPr>
            <a:endParaRPr lang="sw-KE" sz="1200" noProof="0" dirty="0">
              <a:latin typeface="+mn-lt"/>
            </a:endParaRPr>
          </a:p>
          <a:p>
            <a:pPr marL="0" indent="0" rtl="0">
              <a:buFont typeface="Arial" panose="020B0604020202020204" pitchFamily="34" charset="0"/>
              <a:buNone/>
            </a:pPr>
            <a:r>
              <a:rPr lang="sw-KE" sz="1200" b="0" i="1" u="none" strike="noStrike" noProof="0" dirty="0">
                <a:highlight>
                  <a:srgbClr val="000000">
                    <a:alpha val="0"/>
                  </a:srgbClr>
                </a:highlight>
                <a:latin typeface="+mn-lt"/>
              </a:rPr>
              <a:t>* Kumbuka kwa mwezeshaji: chagua maswali machache tu.</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21</a:t>
            </a:fld>
            <a:endParaRPr lang="en-AU"/>
          </a:p>
        </p:txBody>
      </p:sp>
    </p:spTree>
    <p:extLst>
      <p:ext uri="{BB962C8B-B14F-4D97-AF65-F5344CB8AC3E}">
        <p14:creationId xmlns:p14="http://schemas.microsoft.com/office/powerpoint/2010/main" val="327022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1" i="0" u="none" strike="noStrike" dirty="0">
                <a:solidFill>
                  <a:srgbClr val="000000"/>
                </a:solidFill>
                <a:highlight>
                  <a:srgbClr val="000000">
                    <a:alpha val="0"/>
                  </a:srgbClr>
                </a:highlight>
                <a:latin typeface="+mn-lt"/>
              </a:rPr>
              <a:t>Mwili Wangu. Afya Yangu.</a:t>
            </a:r>
            <a:r>
              <a:rPr lang="sw" sz="1200" b="0" i="0" u="none" strike="noStrike" dirty="0">
                <a:solidFill>
                  <a:srgbClr val="000000"/>
                </a:solidFill>
                <a:highlight>
                  <a:srgbClr val="000000">
                    <a:alpha val="0"/>
                  </a:srgbClr>
                </a:highlight>
                <a:latin typeface="+mn-lt"/>
              </a:rPr>
              <a:t> ni zana ya kielimu ya kusaidia mashirika na waelimishaji kutoa maelezo ya afya kwa wanawake wenye asili ya wahamiaji na wakimbizi. Pia inahimiza mazungumzo na wanawake kuhusu afya zao. </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Seti hiyo ya zana ni mfululizo wa maonyesho unaopanuka kuhusu mada muhimu za afya, kama vile kuishi kiafya, afya ya kihisia, kukoma hedhi au afya ya ngono.</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Tembelea </a:t>
            </a:r>
            <a:r>
              <a:rPr lang="sw" sz="1200" b="0" i="0" u="sng" strike="noStrike" dirty="0">
                <a:solidFill>
                  <a:srgbClr val="000000"/>
                </a:solidFill>
                <a:highlight>
                  <a:srgbClr val="000000">
                    <a:alpha val="0"/>
                  </a:srgbClr>
                </a:highlight>
                <a:latin typeface="+mn-lt"/>
              </a:rPr>
              <a:t>jeanhailes.org.au</a:t>
            </a:r>
            <a:r>
              <a:rPr lang="sw" sz="1200" b="0" i="0" u="none" strike="noStrike" dirty="0">
                <a:solidFill>
                  <a:srgbClr val="000000"/>
                </a:solidFill>
                <a:highlight>
                  <a:srgbClr val="000000">
                    <a:alpha val="0"/>
                  </a:srgbClr>
                </a:highlight>
                <a:latin typeface="+mn-lt"/>
              </a:rPr>
              <a:t> kwa maelezo zaidi na orodha ya maonyesho yanayopatikana katika Kiingereza na lugha zingine.</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3</a:t>
            </a:fld>
            <a:endParaRPr lang="en-AU"/>
          </a:p>
        </p:txBody>
      </p:sp>
    </p:spTree>
    <p:extLst>
      <p:ext uri="{BB962C8B-B14F-4D97-AF65-F5344CB8AC3E}">
        <p14:creationId xmlns:p14="http://schemas.microsoft.com/office/powerpoint/2010/main" val="3969484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Kwa nini ni muhimu sana watoto kula chakula kizuri?</a:t>
            </a:r>
            <a:endParaRPr lang="en-AU" sz="1200" kern="1200" dirty="0">
              <a:solidFill>
                <a:schemeClr val="tx1"/>
              </a:solidFill>
              <a:effectLst/>
              <a:latin typeface="+mn-lt"/>
              <a:ea typeface="+mn-ea"/>
              <a:cs typeface="+mn-cs"/>
            </a:endParaRPr>
          </a:p>
          <a:p>
            <a:pPr lvl="0" rtl="0"/>
            <a:r>
              <a:rPr lang="sw" sz="1200" b="0" i="0" u="none" strike="noStrike" kern="1200" dirty="0">
                <a:solidFill>
                  <a:srgbClr val="000000"/>
                </a:solidFill>
                <a:highlight>
                  <a:srgbClr val="000000">
                    <a:alpha val="0"/>
                  </a:srgbClr>
                </a:highlight>
                <a:latin typeface="+mn-lt"/>
                <a:ea typeface="+mn-ea"/>
                <a:cs typeface="+mn-cs"/>
              </a:rPr>
              <a:t>Chakula bora ni muhimu kwa watoto ili waweze kukua na kukuza akili na miili yenye afya. </a:t>
            </a:r>
          </a:p>
          <a:p>
            <a:pPr lvl="0" rtl="0"/>
            <a:r>
              <a:rPr lang="sw" sz="1200" b="0" i="0" u="none" strike="noStrike" kern="1200" dirty="0">
                <a:solidFill>
                  <a:srgbClr val="000000"/>
                </a:solidFill>
                <a:highlight>
                  <a:srgbClr val="000000">
                    <a:alpha val="0"/>
                  </a:srgbClr>
                </a:highlight>
                <a:latin typeface="+mn-lt"/>
                <a:ea typeface="+mn-ea"/>
                <a:cs typeface="+mn-cs"/>
              </a:rPr>
              <a:t>Watoto wako wanahitaji chakula kingi kizuri ili kuwa na nguvu na kufanya vizuri shuleni. </a:t>
            </a:r>
          </a:p>
          <a:p>
            <a:pPr lvl="0" rtl="0"/>
            <a:r>
              <a:rPr lang="sw" sz="1200" b="0" i="0" u="none" strike="noStrike" kern="1200" dirty="0">
                <a:solidFill>
                  <a:srgbClr val="000000"/>
                </a:solidFill>
                <a:highlight>
                  <a:srgbClr val="000000">
                    <a:alpha val="0"/>
                  </a:srgbClr>
                </a:highlight>
                <a:latin typeface="+mn-lt"/>
                <a:ea typeface="+mn-ea"/>
                <a:cs typeface="+mn-cs"/>
              </a:rPr>
              <a:t>Una wajibu kwa aina ya chakula unachowapa watoto wako, lakini unahitaji kuwaacha wachague kile wanachotaka kula. </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Watoto wako wanakutazama na kujifunza kutoka kwako, kwa hivyo ni muhimu kuwaonyesha unachagua pia chakula chenye afya cha kula.</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22</a:t>
            </a:fld>
            <a:endParaRPr lang="en-AU"/>
          </a:p>
        </p:txBody>
      </p:sp>
    </p:spTree>
    <p:extLst>
      <p:ext uri="{BB962C8B-B14F-4D97-AF65-F5344CB8AC3E}">
        <p14:creationId xmlns:p14="http://schemas.microsoft.com/office/powerpoint/2010/main" val="420921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mn-lt"/>
              </a:rPr>
              <a:t>Chakula cha mchana shuleni ni fursa nzuri ya kuwapa watoto wako chakula ambacho kinafanya wakue wenye nguvu na afya bora.</a:t>
            </a:r>
          </a:p>
          <a:p>
            <a:endParaRPr lang="en-AU" u="none" dirty="0"/>
          </a:p>
        </p:txBody>
      </p:sp>
      <p:sp>
        <p:nvSpPr>
          <p:cNvPr id="4" name="Slide Number Placeholder 3"/>
          <p:cNvSpPr>
            <a:spLocks noGrp="1"/>
          </p:cNvSpPr>
          <p:nvPr>
            <p:ph type="sldNum" sz="quarter" idx="5"/>
          </p:nvPr>
        </p:nvSpPr>
        <p:spPr/>
        <p:txBody>
          <a:bodyPr/>
          <a:lstStyle/>
          <a:p>
            <a:fld id="{DFE64F44-CDE6-4243-9CA2-3287C57FDB78}" type="slidenum">
              <a:rPr lang="en-AU" smtClean="0"/>
              <a:t>23</a:t>
            </a:fld>
            <a:endParaRPr lang="en-AU"/>
          </a:p>
        </p:txBody>
      </p:sp>
    </p:spTree>
    <p:extLst>
      <p:ext uri="{BB962C8B-B14F-4D97-AF65-F5344CB8AC3E}">
        <p14:creationId xmlns:p14="http://schemas.microsoft.com/office/powerpoint/2010/main" val="3374293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Je! Weka nini kwenye sanduku la chakula cha mchana shuleni?</a:t>
            </a:r>
          </a:p>
          <a:p>
            <a:pPr rtl="0"/>
            <a:r>
              <a:rPr lang="sw" sz="1200" b="0" i="0" u="none" strike="noStrike" kern="1200" dirty="0">
                <a:solidFill>
                  <a:srgbClr val="000000"/>
                </a:solidFill>
                <a:highlight>
                  <a:srgbClr val="000000">
                    <a:alpha val="0"/>
                  </a:srgbClr>
                </a:highlight>
                <a:latin typeface="+mn-lt"/>
                <a:ea typeface="+mn-ea"/>
                <a:cs typeface="+mn-cs"/>
              </a:rPr>
              <a:t>Sanduku la chakula cha mchana lenye afya liwe ndani:</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matunda na mboga safi</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maziwa, maziwa mtindi au jibini (au mibadala ya maziwa)</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nyama au protini nyingine, kama yai ya kuchemshwa au siagi ya karanga* </a:t>
            </a:r>
            <a:endParaRPr lang="en-AU" sz="1200" b="0" i="1" kern="1200" dirty="0">
              <a:solidFill>
                <a:schemeClr val="tx1"/>
              </a:solidFill>
              <a:effectLst/>
              <a:latin typeface="+mn-lt"/>
              <a:ea typeface="+mn-ea"/>
              <a:cs typeface="+mn-cs"/>
            </a:endParaRP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nafaka kama mkate, mkate sawasawa, mkate wa matunda, au nyufa. Kumbuka, uchaguzi wa mikate ya nafaka kamili au unga usiokobolewa ni bora</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maji ya bomba.</a:t>
            </a:r>
          </a:p>
          <a:p>
            <a:endParaRPr lang="en-AU" sz="1200" u="sng" dirty="0">
              <a:latin typeface="+mn-lt"/>
            </a:endParaRPr>
          </a:p>
          <a:p>
            <a:pPr rtl="0"/>
            <a:r>
              <a:rPr lang="sw" sz="1200" b="0" i="0" u="none" strike="noStrike" dirty="0">
                <a:highlight>
                  <a:srgbClr val="000000">
                    <a:alpha val="0"/>
                  </a:srgbClr>
                </a:highlight>
                <a:latin typeface="+mn-lt"/>
              </a:rPr>
              <a:t>Vyakula vya jadi vya kupikwa nyumbani vinaweza kuwa vizuri kwa masanduku ya chakula cha mchana. Pia huonyesha watoto kuwa vyakula vya jadi mara nyingi ni virutubishi na vya afya.</a:t>
            </a:r>
          </a:p>
          <a:p>
            <a:endParaRPr lang="en-AU" sz="1200" u="none" dirty="0">
              <a:latin typeface="+mn-lt"/>
            </a:endParaRPr>
          </a:p>
          <a:p>
            <a:pPr rtl="0"/>
            <a:r>
              <a:rPr lang="sw" sz="1200" b="1" i="0" u="none" strike="noStrike" dirty="0">
                <a:highlight>
                  <a:srgbClr val="000000">
                    <a:alpha val="0"/>
                  </a:srgbClr>
                </a:highlight>
                <a:latin typeface="+mn-lt"/>
              </a:rPr>
              <a:t>Nini VISIWEKWE ndani sanduku la chakula cha mchana chenye afya?</a:t>
            </a:r>
            <a:endParaRPr lang="en-AU" sz="1200" b="0" i="0" kern="1200" dirty="0">
              <a:solidFill>
                <a:schemeClr val="tx1"/>
              </a:solidFill>
              <a:effectLst/>
              <a:latin typeface="+mn-lt"/>
              <a:ea typeface="+mn-ea"/>
              <a:cs typeface="+mn-cs"/>
            </a:endParaRPr>
          </a:p>
          <a:p>
            <a:pPr rtl="0"/>
            <a:r>
              <a:rPr lang="sw" sz="1200" b="0" i="0" u="none" strike="noStrike" kern="1200" dirty="0">
                <a:solidFill>
                  <a:srgbClr val="000000"/>
                </a:solidFill>
                <a:highlight>
                  <a:srgbClr val="000000">
                    <a:alpha val="0"/>
                  </a:srgbClr>
                </a:highlight>
                <a:latin typeface="+mn-lt"/>
                <a:ea typeface="+mn-ea"/>
                <a:cs typeface="+mn-cs"/>
              </a:rPr>
              <a:t>Usiweke ndani vyakula hivi, kwani vina sukari, chumvi au mafuta mno:</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vinywaji vyote tamu, kama vile juisi za matunda, vinywaji vya matunda, vinywaji vya michezo, vinywaji vya nishati, maji yenye ladha, maji ya madini yenye ladha, chai ya barafu na vinywaji soda </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baa na 'mikanda' za matunda yaliyokaushwa</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'vitindamlo vya maziwa', baa za chokoleti na baa za muzili</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vipakaza vya chokoleti, jemu na asali kwenye sandwichi</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nyama iliyotengenezwa yenye mafuta na chumvi, kama vile salami na soseji</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chipsi za viazi au biskuti kali. </a:t>
            </a:r>
          </a:p>
          <a:p>
            <a:pPr marL="171450" indent="-171450">
              <a:buFont typeface="Arial" panose="020B0604020202020204" pitchFamily="34" charset="0"/>
              <a:buChar char="•"/>
            </a:pPr>
            <a:endParaRPr lang="en-AU"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sw" sz="1200" b="0" i="1" u="none" strike="noStrike" kern="1200" dirty="0">
                <a:solidFill>
                  <a:srgbClr val="000000"/>
                </a:solidFill>
                <a:highlight>
                  <a:srgbClr val="000000">
                    <a:alpha val="0"/>
                  </a:srgbClr>
                </a:highlight>
                <a:latin typeface="+mn-lt"/>
                <a:ea typeface="+mn-ea"/>
                <a:cs typeface="+mn-cs"/>
              </a:rPr>
              <a:t>*Kama shule yako ina sera isiyo na karanga, usiweke siagi ya karanga au karanga yoyote katika sanduku la chakula cha mchana cha mtoto wako.</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24</a:t>
            </a:fld>
            <a:endParaRPr lang="en-AU"/>
          </a:p>
        </p:txBody>
      </p:sp>
    </p:spTree>
    <p:extLst>
      <p:ext uri="{BB962C8B-B14F-4D97-AF65-F5344CB8AC3E}">
        <p14:creationId xmlns:p14="http://schemas.microsoft.com/office/powerpoint/2010/main" val="2420229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Kwa nini ni vizuri kuandaa chakula cha mchana shuleni na mtoto wangu?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sw" sz="1200" b="0" i="0" u="none" strike="noStrike" kern="1200" dirty="0">
                <a:solidFill>
                  <a:srgbClr val="000000"/>
                </a:solidFill>
                <a:highlight>
                  <a:srgbClr val="000000">
                    <a:alpha val="0"/>
                  </a:srgbClr>
                </a:highlight>
                <a:latin typeface="+mn-lt"/>
                <a:ea typeface="+mn-ea"/>
                <a:cs typeface="+mn-cs"/>
              </a:rPr>
              <a:t>Shule ni wakati ambapo watoto huanza kufanya maamuzi yao wenyewe kuhusu nini ni muhimu. Wanajifunza haraka na kutoka wewe, marafiki wao na vitu maarufu wanavyoviona. Kuandaa chakula cha mchana shuleni ni wakati kamili wa kuzungumza nao kuhusu vyakula bora na kuwaonyesha chaguo nzuri za chakula.</a:t>
            </a:r>
          </a:p>
          <a:p>
            <a:pPr marL="0" indent="0">
              <a:buFont typeface="Arial" panose="020B0604020202020204" pitchFamily="34" charset="0"/>
              <a:buNone/>
            </a:pPr>
            <a:endParaRPr lang="en-AU" sz="1200" b="0" i="0" u="sng" strike="noStrike" kern="1200" dirty="0">
              <a:solidFill>
                <a:schemeClr val="tx1"/>
              </a:solidFill>
              <a:effectLst/>
              <a:latin typeface="+mn-lt"/>
              <a:ea typeface="+mn-ea"/>
              <a:cs typeface="+mn-cs"/>
            </a:endParaRPr>
          </a:p>
          <a:p>
            <a:pPr marL="0" indent="0" rtl="0">
              <a:buFont typeface="Arial" panose="020B0604020202020204" pitchFamily="34" charset="0"/>
              <a:buNone/>
            </a:pPr>
            <a:r>
              <a:rPr lang="sw" sz="1200" b="1" i="0" u="none" strike="noStrike" kern="1200" dirty="0">
                <a:solidFill>
                  <a:srgbClr val="000000"/>
                </a:solidFill>
                <a:highlight>
                  <a:srgbClr val="000000">
                    <a:alpha val="0"/>
                  </a:srgbClr>
                </a:highlight>
                <a:latin typeface="+mn-lt"/>
                <a:ea typeface="+mn-ea"/>
                <a:cs typeface="+mn-cs"/>
              </a:rPr>
              <a:t>Vitu unavyoweza kufanya wakati wa kuandaa chakula cha mchana cha shule pamoja:</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Onyesha mtoto wako vyakula tofauti vyenye afya na wacha wachague </a:t>
            </a:r>
            <a:r>
              <a:rPr lang="sw" sz="1200" b="0" i="0" u="none" strike="noStrike" dirty="0">
                <a:highlight>
                  <a:srgbClr val="000000">
                    <a:alpha val="0"/>
                  </a:srgbClr>
                </a:highlight>
                <a:latin typeface="+mn-lt"/>
              </a:rPr>
              <a:t>chakula cha kula shuleni</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Acha watoto wakubwa watengeneze chakula chao wenyewe </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Acha watoto wadogo wasaidie kutengeneza sandwichi au kukata matunda laini</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Andaa chakula cha mchana shule pamoja na mtoto wako usiku wa kuamkia leo. Njia hii utakuwa na muda zaidi, kwani asubuhi inaweza kuwa na shughuli nyingi.</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25</a:t>
            </a:fld>
            <a:endParaRPr lang="en-AU"/>
          </a:p>
        </p:txBody>
      </p:sp>
    </p:spTree>
    <p:extLst>
      <p:ext uri="{BB962C8B-B14F-4D97-AF65-F5344CB8AC3E}">
        <p14:creationId xmlns:p14="http://schemas.microsoft.com/office/powerpoint/2010/main" val="1806699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kern="1200" dirty="0">
                <a:solidFill>
                  <a:srgbClr val="000000"/>
                </a:solidFill>
                <a:highlight>
                  <a:srgbClr val="000000">
                    <a:alpha val="0"/>
                  </a:srgbClr>
                </a:highlight>
                <a:latin typeface="+mn-lt"/>
                <a:ea typeface="+mn-ea"/>
                <a:cs typeface="+mn-cs"/>
              </a:rPr>
              <a:t>Kile unachokula kila siku huathiri afya yako. </a:t>
            </a:r>
          </a:p>
          <a:p>
            <a:pPr rtl="0"/>
            <a:r>
              <a:rPr lang="sw" sz="1200" b="0" i="0" u="none" strike="noStrike" kern="1200" dirty="0">
                <a:solidFill>
                  <a:srgbClr val="000000"/>
                </a:solidFill>
                <a:highlight>
                  <a:srgbClr val="000000">
                    <a:alpha val="0"/>
                  </a:srgbClr>
                </a:highlight>
                <a:latin typeface="+mn-lt"/>
                <a:ea typeface="+mn-ea"/>
                <a:cs typeface="+mn-cs"/>
              </a:rPr>
              <a:t>Unapokula vyakula vyenye afya, unajisikia vizuri na una maisha bora. Inasaidia uwe na afya na kukulinda dhidi ya ugonjwa. </a:t>
            </a:r>
          </a:p>
          <a:p>
            <a:pPr rtl="0"/>
            <a:r>
              <a:rPr lang="sw" sz="1200" b="0" i="0" u="none" strike="noStrike" kern="1200" dirty="0">
                <a:solidFill>
                  <a:srgbClr val="000000"/>
                </a:solidFill>
                <a:highlight>
                  <a:srgbClr val="000000">
                    <a:alpha val="0"/>
                  </a:srgbClr>
                </a:highlight>
                <a:latin typeface="+mn-lt"/>
                <a:ea typeface="+mn-ea"/>
                <a:cs typeface="+mn-cs"/>
              </a:rPr>
              <a:t>Ulaji wenye afya ni muhimu sana kwa watoto wachanga na watoto ili wakue vizuri. </a:t>
            </a:r>
          </a:p>
          <a:p>
            <a:pPr rtl="0"/>
            <a:r>
              <a:rPr lang="sw" sz="1200" b="0" i="0" u="none" strike="noStrike" kern="1200" dirty="0">
                <a:solidFill>
                  <a:srgbClr val="000000"/>
                </a:solidFill>
                <a:highlight>
                  <a:srgbClr val="000000">
                    <a:alpha val="0"/>
                  </a:srgbClr>
                </a:highlight>
                <a:latin typeface="+mn-lt"/>
                <a:ea typeface="+mn-ea"/>
                <a:cs typeface="+mn-cs"/>
              </a:rPr>
              <a:t>Kula chakula ambacho ni kufaa kwako na kinasaidia wewe na familia yako kuwa na afya.</a:t>
            </a:r>
            <a:endParaRPr lang="en-AU" sz="1200" dirty="0">
              <a:latin typeface="+mn-lt"/>
            </a:endParaRPr>
          </a:p>
          <a:p>
            <a:endParaRPr lang="en-AU" dirty="0"/>
          </a:p>
          <a:p>
            <a:pPr marL="0" marR="0" indent="0" algn="l" defTabSz="914400" rtl="0" eaLnBrk="1" fontAlgn="auto" latinLnBrk="0" hangingPunct="1">
              <a:lnSpc>
                <a:spcPct val="100000"/>
              </a:lnSpc>
              <a:spcBef>
                <a:spcPct val="0"/>
              </a:spcBef>
              <a:spcAft>
                <a:spcPct val="0"/>
              </a:spcAft>
              <a:buClrTx/>
              <a:buSzTx/>
              <a:buFontTx/>
              <a:buNone/>
              <a:defRPr/>
            </a:pPr>
            <a:endParaRPr lang="en-AU" b="1" dirty="0"/>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26</a:t>
            </a:fld>
            <a:endParaRPr lang="en-AU"/>
          </a:p>
        </p:txBody>
      </p:sp>
    </p:spTree>
    <p:extLst>
      <p:ext uri="{BB962C8B-B14F-4D97-AF65-F5344CB8AC3E}">
        <p14:creationId xmlns:p14="http://schemas.microsoft.com/office/powerpoint/2010/main" val="3715906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w" sz="1200" b="0" i="1" u="none" strike="noStrike" dirty="0">
                <a:solidFill>
                  <a:srgbClr val="000000"/>
                </a:solidFill>
                <a:highlight>
                  <a:srgbClr val="000000">
                    <a:alpha val="0"/>
                  </a:srgbClr>
                </a:highlight>
                <a:latin typeface="+mn-lt"/>
              </a:rPr>
              <a:t>Kumbukumbu kwa mwezeshaji: </a:t>
            </a:r>
            <a:r>
              <a:rPr lang="sw" sz="1200" b="0" i="1" u="none" strike="noStrike" dirty="0">
                <a:highlight>
                  <a:srgbClr val="000000">
                    <a:alpha val="0"/>
                  </a:srgbClr>
                </a:highlight>
                <a:latin typeface="+mn-lt"/>
              </a:rPr>
              <a:t>toa maelezo kuhusu hudumu za mtaani.</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27</a:t>
            </a:fld>
            <a:endParaRPr lang="en-AU"/>
          </a:p>
        </p:txBody>
      </p:sp>
    </p:spTree>
    <p:extLst>
      <p:ext uri="{BB962C8B-B14F-4D97-AF65-F5344CB8AC3E}">
        <p14:creationId xmlns:p14="http://schemas.microsoft.com/office/powerpoint/2010/main" val="1610488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28</a:t>
            </a:fld>
            <a:endParaRPr lang="en-AU"/>
          </a:p>
        </p:txBody>
      </p:sp>
    </p:spTree>
    <p:extLst>
      <p:ext uri="{BB962C8B-B14F-4D97-AF65-F5344CB8AC3E}">
        <p14:creationId xmlns:p14="http://schemas.microsoft.com/office/powerpoint/2010/main" val="226701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1000"/>
              </a:spcBef>
            </a:pPr>
            <a:r>
              <a:rPr lang="sw" sz="1200" b="1" i="0" u="none" strike="noStrike" dirty="0">
                <a:highlight>
                  <a:srgbClr val="000000">
                    <a:alpha val="0"/>
                  </a:srgbClr>
                </a:highlight>
                <a:latin typeface="+mn-lt"/>
              </a:rPr>
              <a:t>Anza kikao na majadiliano ya kikundi kuhusu jukumu la chakula katika maisha yetu.</a:t>
            </a:r>
          </a:p>
          <a:p>
            <a:pPr algn="l">
              <a:spcBef>
                <a:spcPts val="1000"/>
              </a:spcBef>
            </a:pPr>
            <a:endParaRPr lang="en-AU" sz="1200" dirty="0">
              <a:latin typeface="+mn-lt"/>
            </a:endParaRPr>
          </a:p>
          <a:p>
            <a:pPr algn="l" rtl="0">
              <a:spcBef>
                <a:spcPts val="1000"/>
              </a:spcBef>
            </a:pPr>
            <a:r>
              <a:rPr lang="sw" sz="1200" b="0" i="0" u="none" strike="noStrike" dirty="0">
                <a:highlight>
                  <a:srgbClr val="000000">
                    <a:alpha val="0"/>
                  </a:srgbClr>
                </a:highlight>
                <a:latin typeface="+mn-lt"/>
              </a:rPr>
              <a:t>Maswali ya kufikiria*:</a:t>
            </a:r>
          </a:p>
          <a:p>
            <a:pPr marL="171450" marR="0" lvl="0" indent="-17145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r>
              <a:rPr lang="sw" sz="1200" b="0" i="0" u="none" strike="noStrike" dirty="0">
                <a:solidFill>
                  <a:srgbClr val="000000"/>
                </a:solidFill>
                <a:highlight>
                  <a:srgbClr val="000000">
                    <a:alpha val="0"/>
                  </a:srgbClr>
                </a:highlight>
                <a:latin typeface="+mn-lt"/>
              </a:rPr>
              <a:t>Je! Jukumu la chakula katika maisha yetu ni nini?</a:t>
            </a:r>
          </a:p>
          <a:p>
            <a:pPr marL="171450" indent="-171450" algn="l" rtl="0">
              <a:spcBef>
                <a:spcPts val="1000"/>
              </a:spcBef>
              <a:buFont typeface="Arial" panose="020B0604020202020204" pitchFamily="34" charset="0"/>
              <a:buChar char="•"/>
            </a:pPr>
            <a:r>
              <a:rPr lang="sw" sz="1200" b="0" i="0" u="none" strike="noStrike" dirty="0">
                <a:solidFill>
                  <a:srgbClr val="000000"/>
                </a:solidFill>
                <a:highlight>
                  <a:srgbClr val="000000">
                    <a:alpha val="0"/>
                  </a:srgbClr>
                </a:highlight>
                <a:latin typeface="+mn-lt"/>
              </a:rPr>
              <a:t>Nani anawajibika kwa chakula nyumbani kwako?</a:t>
            </a:r>
          </a:p>
          <a:p>
            <a:pPr marL="171450" indent="-171450" algn="l" rtl="0">
              <a:spcBef>
                <a:spcPts val="1000"/>
              </a:spcBef>
              <a:buFont typeface="Arial" panose="020B0604020202020204" pitchFamily="34" charset="0"/>
              <a:buChar char="•"/>
            </a:pPr>
            <a:r>
              <a:rPr lang="sw" sz="1200" b="0" i="0" u="none" strike="noStrike" dirty="0">
                <a:solidFill>
                  <a:srgbClr val="000000"/>
                </a:solidFill>
                <a:highlight>
                  <a:srgbClr val="000000">
                    <a:alpha val="0"/>
                  </a:srgbClr>
                </a:highlight>
                <a:latin typeface="+mn-lt"/>
              </a:rPr>
              <a:t>Nani anawajibika kuchagua chakula unachokula?</a:t>
            </a:r>
            <a:endParaRPr lang="en-AU" sz="1200" dirty="0">
              <a:latin typeface="+mn-lt"/>
            </a:endParaRPr>
          </a:p>
          <a:p>
            <a:pPr marL="171450" indent="-171450" algn="l" rtl="0">
              <a:spcBef>
                <a:spcPts val="1000"/>
              </a:spcBef>
              <a:buFont typeface="Arial" panose="020B0604020202020204" pitchFamily="34" charset="0"/>
              <a:buChar char="•"/>
            </a:pPr>
            <a:r>
              <a:rPr lang="sw" sz="1200" b="0" i="0" u="none" strike="noStrike" dirty="0">
                <a:solidFill>
                  <a:srgbClr val="000000"/>
                </a:solidFill>
                <a:highlight>
                  <a:srgbClr val="000000">
                    <a:alpha val="0"/>
                  </a:srgbClr>
                </a:highlight>
                <a:latin typeface="+mn-lt"/>
              </a:rPr>
              <a:t>Je! Inamaanisha nini ‘kula chakula kizuri’?</a:t>
            </a:r>
          </a:p>
          <a:p>
            <a:pPr marL="171450" indent="-171450" algn="l" rtl="0">
              <a:spcBef>
                <a:spcPts val="1000"/>
              </a:spcBef>
              <a:buFont typeface="Arial" panose="020B0604020202020204" pitchFamily="34" charset="0"/>
              <a:buChar char="•"/>
            </a:pPr>
            <a:r>
              <a:rPr lang="sw" sz="1200" b="0" i="0" u="none" strike="noStrike" dirty="0">
                <a:solidFill>
                  <a:srgbClr val="000000"/>
                </a:solidFill>
                <a:highlight>
                  <a:srgbClr val="000000">
                    <a:alpha val="0"/>
                  </a:srgbClr>
                </a:highlight>
                <a:latin typeface="+mn-lt"/>
              </a:rPr>
              <a:t>Je! Aina nzuri za chakula ni nini? </a:t>
            </a:r>
          </a:p>
          <a:p>
            <a:pPr marL="171450" indent="-171450" algn="l" rtl="0">
              <a:spcBef>
                <a:spcPts val="1000"/>
              </a:spcBef>
              <a:buFont typeface="Arial" panose="020B0604020202020204" pitchFamily="34" charset="0"/>
              <a:buChar char="•"/>
            </a:pPr>
            <a:r>
              <a:rPr lang="sw" sz="1200" b="0" i="0" u="none" strike="noStrike" dirty="0">
                <a:solidFill>
                  <a:srgbClr val="000000"/>
                </a:solidFill>
                <a:highlight>
                  <a:srgbClr val="000000">
                    <a:alpha val="0"/>
                  </a:srgbClr>
                </a:highlight>
                <a:latin typeface="+mn-lt"/>
              </a:rPr>
              <a:t>Je! Vyakula vyenye afya katika vyakula vyako vya kila siku ni vipi?</a:t>
            </a:r>
            <a:r>
              <a:rPr lang="sw" sz="1200" b="1" i="0" u="none" strike="noStrike" dirty="0">
                <a:solidFill>
                  <a:srgbClr val="000000"/>
                </a:solidFill>
                <a:highlight>
                  <a:srgbClr val="000000">
                    <a:alpha val="0"/>
                  </a:srgbClr>
                </a:highlight>
                <a:latin typeface="+mn-lt"/>
              </a:rPr>
              <a:t> </a:t>
            </a:r>
          </a:p>
          <a:p>
            <a:pPr marL="171450" indent="-171450" algn="l" rtl="0">
              <a:spcBef>
                <a:spcPts val="1000"/>
              </a:spcBef>
              <a:buFont typeface="Arial" panose="020B0604020202020204" pitchFamily="34" charset="0"/>
              <a:buChar char="•"/>
            </a:pPr>
            <a:r>
              <a:rPr lang="sw" sz="1200" b="0" i="0" u="none" strike="noStrike" dirty="0">
                <a:solidFill>
                  <a:srgbClr val="000000"/>
                </a:solidFill>
                <a:highlight>
                  <a:srgbClr val="000000">
                    <a:alpha val="0"/>
                  </a:srgbClr>
                </a:highlight>
                <a:latin typeface="+mn-lt"/>
              </a:rPr>
              <a:t>Unadhani kile unachokula kinaweza kubadilisha jinsi unavyohisi?</a:t>
            </a:r>
          </a:p>
          <a:p>
            <a:pPr marL="0" indent="0" algn="l" rtl="0">
              <a:spcBef>
                <a:spcPts val="1000"/>
              </a:spcBef>
              <a:buFont typeface="Arial" panose="020B0604020202020204" pitchFamily="34" charset="0"/>
              <a:buNone/>
            </a:pPr>
            <a:br>
              <a:rPr lang="sw" sz="1200" b="0" i="0" u="none" strike="noStrike" dirty="0">
                <a:solidFill>
                  <a:srgbClr val="000000"/>
                </a:solidFill>
                <a:highlight>
                  <a:srgbClr val="000000">
                    <a:alpha val="0"/>
                  </a:srgbClr>
                </a:highlight>
                <a:latin typeface="+mn-lt"/>
              </a:rPr>
            </a:br>
            <a:r>
              <a:rPr lang="sw" sz="1200" b="0" i="1" u="none" strike="noStrike" dirty="0">
                <a:solidFill>
                  <a:srgbClr val="000000"/>
                </a:solidFill>
                <a:highlight>
                  <a:srgbClr val="000000">
                    <a:alpha val="0"/>
                  </a:srgbClr>
                </a:highlight>
                <a:latin typeface="+mn-lt"/>
              </a:rPr>
              <a:t>*Kumbukumbu kwa mwezeshaji: chagua maswali machache; ni mifano tu kukusaidia kuongoza majadiliano mafupi.</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4</a:t>
            </a:fld>
            <a:endParaRPr lang="en-AU"/>
          </a:p>
        </p:txBody>
      </p:sp>
    </p:spTree>
    <p:extLst>
      <p:ext uri="{BB962C8B-B14F-4D97-AF65-F5344CB8AC3E}">
        <p14:creationId xmlns:p14="http://schemas.microsoft.com/office/powerpoint/2010/main" val="156448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Je! Chakula kinaathiri vipi afya yangu?</a:t>
            </a:r>
          </a:p>
          <a:p>
            <a:pPr rtl="0"/>
            <a:r>
              <a:rPr lang="sw" sz="1200" b="0" i="0" u="none" strike="noStrike" kern="1200" dirty="0">
                <a:solidFill>
                  <a:srgbClr val="000000"/>
                </a:solidFill>
                <a:highlight>
                  <a:srgbClr val="000000">
                    <a:alpha val="0"/>
                  </a:srgbClr>
                </a:highlight>
                <a:latin typeface="+mn-lt"/>
                <a:ea typeface="+mn-ea"/>
                <a:cs typeface="+mn-cs"/>
              </a:rPr>
              <a:t>Unachokula kinaweza kukuathiri:</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afya yako ya kimwili - jinsi mwili wako ulivyo na afya</a:t>
            </a:r>
          </a:p>
          <a:p>
            <a:pPr marL="171450" indent="-171450" rtl="0">
              <a:buFont typeface="Arial" panose="020B0604020202020204" pitchFamily="34" charset="0"/>
              <a:buChar char="•"/>
            </a:pPr>
            <a:r>
              <a:rPr lang="sw" sz="1200" b="0" i="0" u="none" strike="noStrike" kern="1200" dirty="0">
                <a:solidFill>
                  <a:srgbClr val="000000"/>
                </a:solidFill>
                <a:highlight>
                  <a:srgbClr val="000000">
                    <a:alpha val="0"/>
                  </a:srgbClr>
                </a:highlight>
                <a:latin typeface="+mn-lt"/>
                <a:ea typeface="+mn-ea"/>
                <a:cs typeface="+mn-cs"/>
              </a:rPr>
              <a:t>kiasi gani cha nguvu unayo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w" sz="1200" b="0" i="0" u="none" strike="noStrike" kern="1200" dirty="0">
                <a:solidFill>
                  <a:srgbClr val="000000"/>
                </a:solidFill>
                <a:highlight>
                  <a:srgbClr val="000000">
                    <a:alpha val="0"/>
                  </a:srgbClr>
                </a:highlight>
                <a:latin typeface="+mn-lt"/>
                <a:ea typeface="+mn-ea"/>
                <a:cs typeface="+mn-cs"/>
              </a:rPr>
              <a:t>hisia zako - kiasi gani unavyohisi furaha.</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rtl="0"/>
            <a:r>
              <a:rPr lang="sw" sz="1200" b="0" i="0" u="none" strike="noStrike" kern="1200" dirty="0">
                <a:solidFill>
                  <a:srgbClr val="000000"/>
                </a:solidFill>
                <a:highlight>
                  <a:srgbClr val="000000">
                    <a:alpha val="0"/>
                  </a:srgbClr>
                </a:highlight>
                <a:latin typeface="+mn-lt"/>
                <a:ea typeface="+mn-ea"/>
                <a:cs typeface="+mn-cs"/>
              </a:rPr>
              <a:t>Kula vyakula vyenye afya kunaweza kukufanya wewe na familia yako kujisikia vizuri, na pia inaweza kukusaidia kufurahia maisha yako zaidi. </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5</a:t>
            </a:fld>
            <a:endParaRPr lang="en-AU"/>
          </a:p>
        </p:txBody>
      </p:sp>
    </p:spTree>
    <p:extLst>
      <p:ext uri="{BB962C8B-B14F-4D97-AF65-F5344CB8AC3E}">
        <p14:creationId xmlns:p14="http://schemas.microsoft.com/office/powerpoint/2010/main" val="43759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Lishe ni nini?</a:t>
            </a:r>
          </a:p>
          <a:p>
            <a:pPr rtl="0"/>
            <a:r>
              <a:rPr lang="sw" sz="1200" b="0" i="0" u="none" strike="noStrike" kern="1200" dirty="0">
                <a:solidFill>
                  <a:srgbClr val="000000"/>
                </a:solidFill>
                <a:highlight>
                  <a:srgbClr val="000000">
                    <a:alpha val="0"/>
                  </a:srgbClr>
                </a:highlight>
                <a:latin typeface="+mn-lt"/>
                <a:ea typeface="+mn-ea"/>
                <a:cs typeface="+mn-cs"/>
              </a:rPr>
              <a:t>Lishe </a:t>
            </a:r>
            <a:r>
              <a:rPr lang="sw" sz="1200" b="1" i="0" u="none" strike="noStrike" kern="1200" dirty="0">
                <a:solidFill>
                  <a:srgbClr val="000000"/>
                </a:solidFill>
                <a:highlight>
                  <a:srgbClr val="000000">
                    <a:alpha val="0"/>
                  </a:srgbClr>
                </a:highlight>
                <a:latin typeface="+mn-lt"/>
                <a:ea typeface="+mn-ea"/>
                <a:cs typeface="+mn-cs"/>
              </a:rPr>
              <a:t>yako</a:t>
            </a:r>
            <a:r>
              <a:rPr lang="sw" sz="1200" b="0" i="0" u="none" strike="noStrike" kern="1200" dirty="0">
                <a:solidFill>
                  <a:srgbClr val="000000"/>
                </a:solidFill>
                <a:highlight>
                  <a:srgbClr val="000000">
                    <a:alpha val="0"/>
                  </a:srgbClr>
                </a:highlight>
                <a:latin typeface="+mn-lt"/>
                <a:ea typeface="+mn-ea"/>
                <a:cs typeface="+mn-cs"/>
              </a:rPr>
              <a:t> ni chakula unachokula kila siku. </a:t>
            </a:r>
            <a:endParaRPr lang="en-AU" sz="1200" u="none" strike="sngStrike" kern="1200" dirty="0">
              <a:solidFill>
                <a:schemeClr val="tx1"/>
              </a:solidFill>
              <a:effectLst/>
              <a:latin typeface="+mn-lt"/>
              <a:ea typeface="+mn-ea"/>
              <a:cs typeface="+mn-cs"/>
            </a:endParaRPr>
          </a:p>
          <a:p>
            <a:endParaRPr lang="en-AU" sz="1200" b="0" i="0" strike="sng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Lishe bora ni nini? </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Lishe bora inamaanisha kula </a:t>
            </a:r>
            <a:r>
              <a:rPr lang="sw" sz="1200" b="1" i="0" u="none" strike="noStrike" kern="1200" dirty="0">
                <a:solidFill>
                  <a:srgbClr val="000000"/>
                </a:solidFill>
                <a:highlight>
                  <a:srgbClr val="000000">
                    <a:alpha val="0"/>
                  </a:srgbClr>
                </a:highlight>
                <a:latin typeface="+mn-lt"/>
                <a:ea typeface="+mn-ea"/>
                <a:cs typeface="+mn-cs"/>
              </a:rPr>
              <a:t>aina sahihi </a:t>
            </a:r>
            <a:r>
              <a:rPr lang="sw" sz="1200" b="0" i="0" u="none" strike="noStrike" kern="1200" dirty="0">
                <a:solidFill>
                  <a:srgbClr val="000000"/>
                </a:solidFill>
                <a:highlight>
                  <a:srgbClr val="000000">
                    <a:alpha val="0"/>
                  </a:srgbClr>
                </a:highlight>
                <a:latin typeface="+mn-lt"/>
                <a:ea typeface="+mn-ea"/>
                <a:cs typeface="+mn-cs"/>
              </a:rPr>
              <a:t>ya chakula, na </a:t>
            </a:r>
            <a:r>
              <a:rPr lang="sw" sz="1200" b="1" i="0" u="none" strike="noStrike" kern="1200" dirty="0">
                <a:solidFill>
                  <a:srgbClr val="000000"/>
                </a:solidFill>
                <a:highlight>
                  <a:srgbClr val="000000">
                    <a:alpha val="0"/>
                  </a:srgbClr>
                </a:highlight>
                <a:latin typeface="+mn-lt"/>
                <a:ea typeface="+mn-ea"/>
                <a:cs typeface="+mn-cs"/>
              </a:rPr>
              <a:t>kiwango sahihi</a:t>
            </a:r>
            <a:r>
              <a:rPr lang="sw" sz="1200" b="0" i="0" u="none" strike="noStrike" kern="1200" dirty="0">
                <a:solidFill>
                  <a:srgbClr val="000000"/>
                </a:solidFill>
                <a:highlight>
                  <a:srgbClr val="000000">
                    <a:alpha val="0"/>
                  </a:srgbClr>
                </a:highlight>
                <a:latin typeface="+mn-lt"/>
                <a:ea typeface="+mn-ea"/>
                <a:cs typeface="+mn-cs"/>
              </a:rPr>
              <a:t>. Lishe bora ni nzuri kwa mwili wako, afya yako na maisha yako. </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Kila siku:</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Kula </a:t>
            </a:r>
            <a:r>
              <a:rPr lang="sw" sz="1200" b="1" i="0" u="none" strike="noStrike" kern="1200" dirty="0">
                <a:solidFill>
                  <a:srgbClr val="000000"/>
                </a:solidFill>
                <a:highlight>
                  <a:srgbClr val="000000">
                    <a:alpha val="0"/>
                  </a:srgbClr>
                </a:highlight>
                <a:latin typeface="+mn-lt"/>
                <a:ea typeface="+mn-ea"/>
                <a:cs typeface="+mn-cs"/>
              </a:rPr>
              <a:t>mchanganyiko</a:t>
            </a:r>
            <a:r>
              <a:rPr lang="sw" sz="1200" b="0" i="0" u="none" strike="noStrike" kern="1200" dirty="0">
                <a:solidFill>
                  <a:srgbClr val="000000"/>
                </a:solidFill>
                <a:highlight>
                  <a:srgbClr val="000000">
                    <a:alpha val="0"/>
                  </a:srgbClr>
                </a:highlight>
                <a:latin typeface="+mn-lt"/>
                <a:ea typeface="+mn-ea"/>
                <a:cs typeface="+mn-cs"/>
              </a:rPr>
              <a:t> wa chakula tofauti - hii ni muhimu kwa afya nzuri ya ubongo, moyo na utumbo </a:t>
            </a:r>
            <a:endParaRPr lang="en-AU" sz="1200" b="0" i="0" kern="1200" dirty="0">
              <a:solidFill>
                <a:schemeClr val="tx1"/>
              </a:solidFill>
              <a:effectLst/>
              <a:latin typeface="+mn-lt"/>
              <a:ea typeface="+mn-ea"/>
              <a:cs typeface="+mn-cs"/>
            </a:endParaRP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Kula chakula kila mara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Kula matunda, mboga na nafaka, kama mkate wa nafaka nyingi na mchele wa kahawia</a:t>
            </a:r>
            <a:endParaRPr lang="en-AU" sz="1200" b="0" i="0" u="none" kern="1200" dirty="0">
              <a:solidFill>
                <a:schemeClr val="tx1"/>
              </a:solidFill>
              <a:effectLst/>
              <a:latin typeface="+mn-lt"/>
              <a:ea typeface="+mn-ea"/>
              <a:cs typeface="+mn-cs"/>
            </a:endParaRP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Usile sana sukari, chumvi na mafuta mabaya*</a:t>
            </a:r>
            <a:endParaRPr lang="en-AU" sz="1200" b="0" i="0" strike="noStrike" kern="1200" dirty="0">
              <a:solidFill>
                <a:schemeClr val="tx1"/>
              </a:solidFill>
              <a:effectLst/>
              <a:latin typeface="+mn-lt"/>
              <a:ea typeface="+mn-ea"/>
              <a:cs typeface="+mn-cs"/>
            </a:endParaRP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Kunywa maji mengi - lenga kunywa lita 2 au vikombe 8 kwa siku, sana sana maji. </a:t>
            </a:r>
            <a:endParaRPr lang="en-AU" sz="1200" b="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rtl="0"/>
            <a:r>
              <a:rPr lang="sw" sz="1200" b="0" i="1" u="none" strike="noStrike" dirty="0">
                <a:highlight>
                  <a:srgbClr val="000000">
                    <a:alpha val="0"/>
                  </a:srgbClr>
                </a:highlight>
                <a:latin typeface="+mn-lt"/>
              </a:rPr>
              <a:t>* Kumbukumbu kwa msaidizi: kuna mafuta mabaya na mazuri; jaribu kupunguza mafuta mabaya. </a:t>
            </a:r>
          </a:p>
          <a:p>
            <a:pPr rtl="0"/>
            <a:r>
              <a:rPr lang="sw" sz="1200" b="0" i="1" u="sng" strike="noStrike" dirty="0">
                <a:highlight>
                  <a:srgbClr val="000000">
                    <a:alpha val="0"/>
                  </a:srgbClr>
                </a:highlight>
                <a:latin typeface="+mn-lt"/>
              </a:rPr>
              <a:t>Mifano ya mafuta mabaya</a:t>
            </a:r>
            <a:r>
              <a:rPr lang="sw" sz="1200" b="0" i="1" u="none" strike="noStrike" dirty="0">
                <a:highlight>
                  <a:srgbClr val="000000">
                    <a:alpha val="0"/>
                  </a:srgbClr>
                </a:highlight>
                <a:latin typeface="+mn-lt"/>
              </a:rPr>
              <a:t>: vyakula vyenye taka na vilivyosindikwa - chipsi, biskuti, keki, mapipi, chakula cha kukaanga, chakula cha haraka, mafuta ya mboga, ambayo mara nyingi humaanisha mafuta ya mitende, na bidhaa za mafuta ya wanyama, kama siagi, krimu, samli, nyama za mafuta, na jibini. Hata hivyo, jibini (cheese) ni sehemu ya lishe yenye afya ikiwa imeliwa kwa kiasi kidogo, kwa mfano </a:t>
            </a:r>
            <a:r>
              <a:rPr lang="sw" sz="1200" b="0" i="1" u="none" strike="noStrike" kern="1200" dirty="0">
                <a:solidFill>
                  <a:srgbClr val="000000"/>
                </a:solidFill>
                <a:highlight>
                  <a:srgbClr val="000000">
                    <a:alpha val="0"/>
                  </a:srgbClr>
                </a:highlight>
                <a:latin typeface="+mn-lt"/>
                <a:ea typeface="+mn-ea"/>
                <a:cs typeface="+mn-cs"/>
              </a:rPr>
              <a:t>kipande cha ukubwa wa kikasha cha jibini ngumu kwa siku.</a:t>
            </a:r>
            <a:endParaRPr lang="en-AU" sz="1200" i="1" dirty="0">
              <a:latin typeface="+mn-lt"/>
            </a:endParaRPr>
          </a:p>
          <a:p>
            <a:pPr rtl="0"/>
            <a:r>
              <a:rPr lang="sw" sz="1200" b="0" i="1" u="sng" strike="noStrike" dirty="0">
                <a:highlight>
                  <a:srgbClr val="000000">
                    <a:alpha val="0"/>
                  </a:srgbClr>
                </a:highlight>
                <a:latin typeface="+mn-lt"/>
              </a:rPr>
              <a:t>Mifano ya mafuta mazuri</a:t>
            </a:r>
            <a:r>
              <a:rPr lang="sw" sz="1200" b="0" i="1" u="none" strike="noStrike" dirty="0">
                <a:highlight>
                  <a:srgbClr val="000000">
                    <a:alpha val="0"/>
                  </a:srgbClr>
                </a:highlight>
                <a:latin typeface="+mn-lt"/>
              </a:rPr>
              <a:t>: mafuta ya mizeituni, parachichi, ngugu, mafuta ya kanola, mafuta ya karanga, mafuta ya makadamia, na majarini yaliyo na mafuta haya.</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6</a:t>
            </a:fld>
            <a:endParaRPr lang="en-AU"/>
          </a:p>
        </p:txBody>
      </p:sp>
    </p:spTree>
    <p:extLst>
      <p:ext uri="{BB962C8B-B14F-4D97-AF65-F5344CB8AC3E}">
        <p14:creationId xmlns:p14="http://schemas.microsoft.com/office/powerpoint/2010/main" val="311938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Je! Vikundi 5 vya chakula ni nini? *</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Vikundi 5 vya chakula ni:</a:t>
            </a:r>
          </a:p>
          <a:p>
            <a:pPr marL="228600" lvl="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Nafaka, kama vile ngano, </a:t>
            </a:r>
            <a:r>
              <a:rPr lang="en-PH" sz="1200" b="0" i="0" dirty="0" err="1">
                <a:solidFill>
                  <a:srgbClr val="222222"/>
                </a:solidFill>
                <a:effectLst/>
                <a:latin typeface="+mn-lt"/>
              </a:rPr>
              <a:t>shayiri</a:t>
            </a:r>
            <a:r>
              <a:rPr lang="sw" sz="1200" b="0" i="0" u="none" strike="noStrike" kern="1200" dirty="0">
                <a:solidFill>
                  <a:srgbClr val="000000"/>
                </a:solidFill>
                <a:highlight>
                  <a:srgbClr val="000000">
                    <a:alpha val="0"/>
                  </a:srgbClr>
                </a:highlight>
                <a:latin typeface="+mn-lt"/>
                <a:ea typeface="+mn-ea"/>
                <a:cs typeface="+mn-cs"/>
              </a:rPr>
              <a:t>, mchele, mahindi, kwinoa, na rye</a:t>
            </a:r>
          </a:p>
          <a:p>
            <a:pPr marL="228600" lvl="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Mboga</a:t>
            </a:r>
            <a:endParaRPr lang="en-AU" sz="1200" u="none" kern="1200" dirty="0">
              <a:solidFill>
                <a:schemeClr val="tx1"/>
              </a:solidFill>
              <a:effectLst/>
              <a:latin typeface="+mn-lt"/>
              <a:ea typeface="+mn-ea"/>
              <a:cs typeface="+mn-cs"/>
            </a:endParaRPr>
          </a:p>
          <a:p>
            <a:pPr marL="228600" lvl="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Matunda</a:t>
            </a:r>
          </a:p>
          <a:p>
            <a:pPr marL="228600" lvl="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Nyama na protini nyingine, kama vile mayai, tofu, karanga, mbegu, na kunde/dengu/maharagwe</a:t>
            </a:r>
          </a:p>
          <a:p>
            <a:pPr marL="228600" lvl="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Maziwa, kama maziwa, mtindi, jibini (cheese), na njia mbadala za maziwa.</a:t>
            </a:r>
          </a:p>
          <a:p>
            <a:pPr marL="0" lvl="0" indent="0">
              <a:buFont typeface="+mj-lt"/>
              <a:buNone/>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Je! Ninahitaji kula nini kila siku?</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Kila siku unahitaji kula chakula kutoka kwa kila kikundi 5 cha chakula. Hii itasaidia kukufanya uwe na afya. </a:t>
            </a:r>
            <a:endParaRPr lang="en-AU" sz="120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baseline="0" dirty="0">
                <a:solidFill>
                  <a:srgbClr val="000000"/>
                </a:solidFill>
                <a:highlight>
                  <a:srgbClr val="000000">
                    <a:alpha val="0"/>
                  </a:srgbClr>
                </a:highlight>
                <a:latin typeface="+mn-lt"/>
                <a:ea typeface="+mn-ea"/>
                <a:cs typeface="+mn-cs"/>
              </a:rPr>
              <a:t>Ni vizuri kuchanganya vyakula kutoka kwa kila kikundi, na kujaribu kutumia mafuta yenye afya kama vile mafuta ya mzeituni, mafuta ya kanola, mafuta ya karanga. </a:t>
            </a:r>
            <a:endParaRPr lang="en-AU" sz="1200" u="none" strike="sngStrike" kern="1200" baseline="0" dirty="0">
              <a:solidFill>
                <a:schemeClr val="tx1"/>
              </a:solidFill>
              <a:effectLst/>
              <a:latin typeface="+mn-lt"/>
              <a:ea typeface="+mn-ea"/>
              <a:cs typeface="+mn-cs"/>
            </a:endParaRPr>
          </a:p>
          <a:p>
            <a:pPr marL="0" lvl="0" indent="0">
              <a:buFont typeface="+mj-lt"/>
              <a:buNone/>
            </a:pPr>
            <a:endParaRPr lang="en-AU" sz="1200" kern="1200" dirty="0">
              <a:solidFill>
                <a:schemeClr val="tx1"/>
              </a:solidFill>
              <a:effectLst/>
              <a:latin typeface="+mn-lt"/>
              <a:ea typeface="+mn-ea"/>
              <a:cs typeface="+mn-cs"/>
            </a:endParaRPr>
          </a:p>
          <a:p>
            <a:pPr marL="0" lvl="0" indent="0" rtl="0">
              <a:buFont typeface="+mj-lt"/>
              <a:buNone/>
            </a:pPr>
            <a:r>
              <a:rPr lang="sw" sz="1200" b="0" i="1" u="none" strike="noStrike" kern="1200" dirty="0">
                <a:solidFill>
                  <a:srgbClr val="000000"/>
                </a:solidFill>
                <a:highlight>
                  <a:srgbClr val="000000">
                    <a:alpha val="0"/>
                  </a:srgbClr>
                </a:highlight>
                <a:latin typeface="+mn-lt"/>
                <a:ea typeface="+mn-ea"/>
                <a:cs typeface="+mn-cs"/>
              </a:rPr>
              <a:t>*Kumbuka kwa mwezeshaji: Mwongozo wa Australia wa Kula kwa Afya hutoa mwongozo kwa vikundi 5 vya chakula. </a:t>
            </a:r>
          </a:p>
          <a:p>
            <a:pPr marL="0" lvl="0" indent="0" rtl="0">
              <a:buFont typeface="+mj-lt"/>
              <a:buNone/>
            </a:pPr>
            <a:r>
              <a:rPr lang="sw" sz="1200" b="0" i="1" u="none" strike="noStrike" kern="1200" dirty="0">
                <a:solidFill>
                  <a:srgbClr val="000000"/>
                </a:solidFill>
                <a:highlight>
                  <a:srgbClr val="000000">
                    <a:alpha val="0"/>
                  </a:srgbClr>
                </a:highlight>
                <a:latin typeface="+mn-lt"/>
                <a:ea typeface="+mn-ea"/>
                <a:cs typeface="+mn-cs"/>
              </a:rPr>
              <a:t>Picha inaonyesha </a:t>
            </a:r>
            <a:r>
              <a:rPr lang="sw" sz="1200" b="1" i="1" u="none" strike="noStrike" kern="1200" dirty="0">
                <a:solidFill>
                  <a:srgbClr val="000000"/>
                </a:solidFill>
                <a:highlight>
                  <a:srgbClr val="000000">
                    <a:alpha val="0"/>
                  </a:srgbClr>
                </a:highlight>
                <a:latin typeface="+mn-lt"/>
                <a:ea typeface="+mn-ea"/>
                <a:cs typeface="+mn-cs"/>
              </a:rPr>
              <a:t>sehemu ya vikundi 5 vya chakula tunapaswa kula kila siku na sio kiasi.</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7</a:t>
            </a:fld>
            <a:endParaRPr lang="en-AU"/>
          </a:p>
        </p:txBody>
      </p:sp>
    </p:spTree>
    <p:extLst>
      <p:ext uri="{BB962C8B-B14F-4D97-AF65-F5344CB8AC3E}">
        <p14:creationId xmlns:p14="http://schemas.microsoft.com/office/powerpoint/2010/main" val="103796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kern="1200" dirty="0">
                <a:solidFill>
                  <a:srgbClr val="000000"/>
                </a:solidFill>
                <a:highlight>
                  <a:srgbClr val="000000">
                    <a:alpha val="0"/>
                  </a:srgbClr>
                </a:highlight>
                <a:latin typeface="+mn-lt"/>
                <a:ea typeface="+mn-ea"/>
                <a:cs typeface="+mn-cs"/>
              </a:rPr>
              <a:t>Nafaka ni nini?</a:t>
            </a:r>
          </a:p>
          <a:p>
            <a:pPr rtl="0"/>
            <a:r>
              <a:rPr lang="sw" sz="1200" b="0" i="0" u="none" strike="noStrike" kern="1200" dirty="0">
                <a:solidFill>
                  <a:srgbClr val="000000"/>
                </a:solidFill>
                <a:highlight>
                  <a:srgbClr val="000000">
                    <a:alpha val="0"/>
                  </a:srgbClr>
                </a:highlight>
                <a:latin typeface="+mn-lt"/>
                <a:ea typeface="+mn-ea"/>
                <a:cs typeface="+mn-cs"/>
              </a:rPr>
              <a:t>Vyakula katika kikundi hiki hutokana na nafaka mbalimbali kama mchele, mahindi, quinoa, semolina, buckwheat, rye, shayiri na mtama. Mara nyingi husagwa kuwa unga ili kutengeneza vitu kama mkate, nudo na tambi.  </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Nafaka mzima, kama mkate wa nafaka nyingi, mchele wa kahawia, shayiri iliyovingirishwa, ndio chaguo bora. </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Je! Ninahitaji kula kiasi gani ya nafaka kila siku?</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Unahitaji kula huduma </a:t>
            </a:r>
            <a:r>
              <a:rPr lang="sw" sz="1200" b="1" i="0" u="none" strike="noStrike" kern="1200" dirty="0">
                <a:solidFill>
                  <a:srgbClr val="000000"/>
                </a:solidFill>
                <a:highlight>
                  <a:srgbClr val="000000">
                    <a:alpha val="0"/>
                  </a:srgbClr>
                </a:highlight>
                <a:latin typeface="+mn-lt"/>
                <a:ea typeface="+mn-ea"/>
                <a:cs typeface="+mn-cs"/>
              </a:rPr>
              <a:t>6</a:t>
            </a:r>
            <a:r>
              <a:rPr lang="sw" sz="1200" b="0" i="0" u="none" strike="noStrike" kern="1200" dirty="0">
                <a:solidFill>
                  <a:srgbClr val="000000"/>
                </a:solidFill>
                <a:highlight>
                  <a:srgbClr val="000000">
                    <a:alpha val="0"/>
                  </a:srgbClr>
                </a:highlight>
                <a:latin typeface="+mn-lt"/>
                <a:ea typeface="+mn-ea"/>
                <a:cs typeface="+mn-cs"/>
              </a:rPr>
              <a:t> ya nafaka kila siku, lakini </a:t>
            </a:r>
            <a:r>
              <a:rPr lang="sw" sz="1200" b="1" i="0" u="none" strike="noStrike" kern="1200" dirty="0">
                <a:solidFill>
                  <a:srgbClr val="000000"/>
                </a:solidFill>
                <a:highlight>
                  <a:srgbClr val="000000">
                    <a:alpha val="0"/>
                  </a:srgbClr>
                </a:highlight>
                <a:latin typeface="+mn-lt"/>
                <a:ea typeface="+mn-ea"/>
                <a:cs typeface="+mn-cs"/>
              </a:rPr>
              <a:t>4 </a:t>
            </a:r>
            <a:r>
              <a:rPr lang="sw" sz="1200" b="0" i="0" u="none" strike="noStrike" kern="1200" dirty="0">
                <a:solidFill>
                  <a:srgbClr val="000000"/>
                </a:solidFill>
                <a:highlight>
                  <a:srgbClr val="000000">
                    <a:alpha val="0"/>
                  </a:srgbClr>
                </a:highlight>
                <a:latin typeface="+mn-lt"/>
                <a:ea typeface="+mn-ea"/>
                <a:cs typeface="+mn-cs"/>
              </a:rPr>
              <a:t>tu ikiwa una umri juu ya miaka 50. </a:t>
            </a:r>
          </a:p>
          <a:p>
            <a:endParaRPr lang="en-AU" sz="1200" b="1" kern="1200" dirty="0">
              <a:solidFill>
                <a:schemeClr val="tx1"/>
              </a:solidFill>
              <a:effectLst/>
              <a:latin typeface="+mn-lt"/>
              <a:ea typeface="+mn-ea"/>
              <a:cs typeface="+mn-cs"/>
            </a:endParaRPr>
          </a:p>
          <a:p>
            <a:pPr rtl="0"/>
            <a:r>
              <a:rPr lang="sw" sz="1200" b="1" i="0" u="none" strike="noStrike" kern="1200" dirty="0">
                <a:solidFill>
                  <a:srgbClr val="000000"/>
                </a:solidFill>
                <a:highlight>
                  <a:srgbClr val="000000">
                    <a:alpha val="0"/>
                  </a:srgbClr>
                </a:highlight>
                <a:latin typeface="+mn-lt"/>
                <a:ea typeface="+mn-ea"/>
                <a:cs typeface="+mn-cs"/>
              </a:rPr>
              <a:t>Huduma 1 ya nafaka ni kiasi gani? </a:t>
            </a:r>
          </a:p>
          <a:p>
            <a:pPr rtl="0"/>
            <a:r>
              <a:rPr lang="sw" sz="1200" b="0" i="0" u="none" strike="noStrike" kern="1200" dirty="0">
                <a:solidFill>
                  <a:srgbClr val="000000"/>
                </a:solidFill>
                <a:highlight>
                  <a:srgbClr val="000000">
                    <a:alpha val="0"/>
                  </a:srgbClr>
                </a:highlight>
                <a:latin typeface="+mn-lt"/>
                <a:ea typeface="+mn-ea"/>
                <a:cs typeface="+mn-cs"/>
              </a:rPr>
              <a:t>Hapa kuna mifano 5 ya huduma 1 ya nafaka: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Kipande 1 cha mkate</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biskuti kavu 3 ya nafaka nzima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ya mchele uliopikwa, pasta, nudo, shayiri, buckwheat, mahindi, semolina, polenta, bulgur au quinoa</a:t>
            </a:r>
            <a:endParaRPr lang="en-AU" sz="1200" kern="1200" dirty="0">
              <a:solidFill>
                <a:schemeClr val="tx1"/>
              </a:solidFill>
              <a:effectLst/>
              <a:latin typeface="+mn-lt"/>
              <a:ea typeface="+mn-ea"/>
              <a:cs typeface="+mn-cs"/>
            </a:endParaRP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cha uji wa mtama au wa oats </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robo cha muzili.</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indent="0" rtl="0">
              <a:buFontTx/>
              <a:buNone/>
            </a:pPr>
            <a:r>
              <a:rPr lang="sw" sz="1200" b="0" i="0" u="none" strike="noStrike" kern="1200" dirty="0">
                <a:solidFill>
                  <a:srgbClr val="000000"/>
                </a:solidFill>
                <a:highlight>
                  <a:srgbClr val="000000">
                    <a:alpha val="0"/>
                  </a:srgbClr>
                </a:highlight>
                <a:latin typeface="+mn-lt"/>
                <a:ea typeface="+mn-ea"/>
                <a:cs typeface="+mn-cs"/>
              </a:rPr>
              <a:t>*</a:t>
            </a:r>
            <a:r>
              <a:rPr lang="sw" sz="1200" b="0" i="1" u="none" strike="noStrike" kern="1200" dirty="0">
                <a:solidFill>
                  <a:srgbClr val="000000"/>
                </a:solidFill>
                <a:highlight>
                  <a:srgbClr val="000000">
                    <a:alpha val="0"/>
                  </a:srgbClr>
                </a:highlight>
                <a:latin typeface="+mn-lt"/>
                <a:ea typeface="+mn-ea"/>
                <a:cs typeface="+mn-cs"/>
              </a:rPr>
              <a:t>Kumbuka kwa mwezeshaji: waeleze kwa washiriki kwamba kikombe cha pimia (250ml) kinaweza kuwa ukubwa tofauti na kikombe cha vinywaji.</a:t>
            </a: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8</a:t>
            </a:fld>
            <a:endParaRPr lang="en-AU"/>
          </a:p>
        </p:txBody>
      </p:sp>
    </p:spTree>
    <p:extLst>
      <p:ext uri="{BB962C8B-B14F-4D97-AF65-F5344CB8AC3E}">
        <p14:creationId xmlns:p14="http://schemas.microsoft.com/office/powerpoint/2010/main" val="185566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Kwa nini mboga ni muhimu?</a:t>
            </a:r>
            <a:endParaRPr lang="en-AU" sz="1200" kern="1200" dirty="0">
              <a:solidFill>
                <a:schemeClr val="tx1"/>
              </a:solidFill>
              <a:effectLst/>
              <a:latin typeface="+mn-lt"/>
              <a:ea typeface="+mn-ea"/>
              <a:cs typeface="+mn-cs"/>
            </a:endParaRPr>
          </a:p>
          <a:p>
            <a:pPr rtl="0"/>
            <a:r>
              <a:rPr lang="sw" sz="1200" b="0" i="0" u="none" strike="noStrike" kern="1200" dirty="0">
                <a:solidFill>
                  <a:srgbClr val="000000"/>
                </a:solidFill>
                <a:highlight>
                  <a:srgbClr val="000000">
                    <a:alpha val="0"/>
                  </a:srgbClr>
                </a:highlight>
                <a:latin typeface="+mn-lt"/>
                <a:ea typeface="+mn-ea"/>
                <a:cs typeface="+mn-cs"/>
              </a:rPr>
              <a:t>Mboga za majani hutoa vitamini na madini yako ya mwili. Zinasaidia kuufanya mwili wako ufanye kazi vizuri. Ikiwa huli mboga, mwili wako hauwezi kufanya kazi vizuri.</a:t>
            </a:r>
            <a:r>
              <a:rPr lang="sw" sz="1200" b="0" i="0" u="none" strike="sngStrike" kern="1200" dirty="0">
                <a:solidFill>
                  <a:srgbClr val="000000"/>
                </a:solidFill>
                <a:highlight>
                  <a:srgbClr val="000000">
                    <a:alpha val="0"/>
                  </a:srgbClr>
                </a:highlight>
                <a:latin typeface="+mn-lt"/>
                <a:ea typeface="+mn-ea"/>
                <a:cs typeface="+mn-cs"/>
              </a:rPr>
              <a:t> </a:t>
            </a:r>
          </a:p>
          <a:p>
            <a:pPr rtl="0"/>
            <a:r>
              <a:rPr lang="sw" sz="1200" b="0" i="0" u="none" strike="noStrike" kern="1200" dirty="0">
                <a:solidFill>
                  <a:srgbClr val="000000"/>
                </a:solidFill>
                <a:highlight>
                  <a:srgbClr val="000000">
                    <a:alpha val="0"/>
                  </a:srgbClr>
                </a:highlight>
                <a:latin typeface="+mn-lt"/>
                <a:ea typeface="+mn-ea"/>
                <a:cs typeface="+mn-cs"/>
              </a:rPr>
              <a:t>Kula mboga tofauti tofauti kwa sababu zote zina vitamini tofauti na madini za kujenga mwili wako. </a:t>
            </a:r>
          </a:p>
          <a:p>
            <a:endParaRPr lang="en-AU" sz="1200" kern="1200" dirty="0">
              <a:solidFill>
                <a:schemeClr val="tx1"/>
              </a:solidFill>
              <a:effectLst/>
              <a:latin typeface="+mn-lt"/>
              <a:ea typeface="+mn-ea"/>
              <a:cs typeface="+mn-cs"/>
            </a:endParaRPr>
          </a:p>
          <a:p>
            <a:pPr rtl="0"/>
            <a:r>
              <a:rPr lang="sw" sz="1200" b="1" i="0" u="none" strike="noStrike" kern="1200" dirty="0">
                <a:solidFill>
                  <a:srgbClr val="000000"/>
                </a:solidFill>
                <a:highlight>
                  <a:srgbClr val="000000">
                    <a:alpha val="0"/>
                  </a:srgbClr>
                </a:highlight>
                <a:latin typeface="+mn-lt"/>
                <a:ea typeface="+mn-ea"/>
                <a:cs typeface="+mn-cs"/>
              </a:rPr>
              <a:t>Je! Ninahitaji kula mboga ngapi kila siku?</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Unahitaji kula huduma </a:t>
            </a:r>
            <a:r>
              <a:rPr lang="sw" sz="1200" b="1" i="0" u="none" strike="noStrike" kern="1200" dirty="0">
                <a:solidFill>
                  <a:srgbClr val="000000"/>
                </a:solidFill>
                <a:highlight>
                  <a:srgbClr val="000000">
                    <a:alpha val="0"/>
                  </a:srgbClr>
                </a:highlight>
                <a:latin typeface="+mn-lt"/>
                <a:ea typeface="+mn-ea"/>
                <a:cs typeface="+mn-cs"/>
              </a:rPr>
              <a:t>5 </a:t>
            </a:r>
            <a:r>
              <a:rPr lang="sw" sz="1200" b="0" i="0" u="none" strike="noStrike" kern="1200" dirty="0">
                <a:solidFill>
                  <a:srgbClr val="000000"/>
                </a:solidFill>
                <a:highlight>
                  <a:srgbClr val="000000">
                    <a:alpha val="0"/>
                  </a:srgbClr>
                </a:highlight>
                <a:latin typeface="+mn-lt"/>
                <a:ea typeface="+mn-ea"/>
                <a:cs typeface="+mn-cs"/>
              </a:rPr>
              <a:t>ya mboga kila siku.</a:t>
            </a:r>
          </a:p>
          <a:p>
            <a:endParaRPr lang="en-AU" sz="1200" b="1" kern="1200" dirty="0">
              <a:solidFill>
                <a:schemeClr val="tx1"/>
              </a:solidFill>
              <a:effectLst/>
              <a:latin typeface="+mn-lt"/>
              <a:ea typeface="+mn-ea"/>
              <a:cs typeface="+mn-cs"/>
            </a:endParaRPr>
          </a:p>
          <a:p>
            <a:pPr rtl="0"/>
            <a:r>
              <a:rPr lang="sw" sz="1200" b="1" i="0" u="none" strike="noStrike" kern="1200" dirty="0">
                <a:solidFill>
                  <a:srgbClr val="000000"/>
                </a:solidFill>
                <a:highlight>
                  <a:srgbClr val="000000">
                    <a:alpha val="0"/>
                  </a:srgbClr>
                </a:highlight>
                <a:latin typeface="+mn-lt"/>
                <a:ea typeface="+mn-ea"/>
                <a:cs typeface="+mn-cs"/>
              </a:rPr>
              <a:t>Huduma 1 ya nafaka ni kiasi gani cha? </a:t>
            </a:r>
          </a:p>
          <a:p>
            <a:pPr rtl="0"/>
            <a:r>
              <a:rPr lang="sw" sz="1200" b="0" i="0" u="none" strike="noStrike" kern="1200" dirty="0">
                <a:solidFill>
                  <a:srgbClr val="000000"/>
                </a:solidFill>
                <a:highlight>
                  <a:srgbClr val="000000">
                    <a:alpha val="0"/>
                  </a:srgbClr>
                </a:highlight>
                <a:latin typeface="+mn-lt"/>
                <a:ea typeface="+mn-ea"/>
                <a:cs typeface="+mn-cs"/>
              </a:rPr>
              <a:t>Hapa kuna mifano 6 ya huduma 1 ya mboga: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cha mboga uliopikwa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cha maharagwe ya kuokwa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cha mahindi matamu</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1 cha saladi</a:t>
            </a:r>
          </a:p>
          <a:p>
            <a:pPr marL="228600" indent="-228600" rtl="0">
              <a:buFont typeface="+mj-lt"/>
              <a:buAutoNum type="arabicPeriod"/>
            </a:pPr>
            <a:r>
              <a:rPr lang="en-AU" sz="1200" b="0" i="0" u="none" strike="noStrike" kern="1200" dirty="0">
                <a:solidFill>
                  <a:srgbClr val="000000"/>
                </a:solidFill>
                <a:highlight>
                  <a:srgbClr val="000000">
                    <a:alpha val="0"/>
                  </a:srgbClr>
                </a:highlight>
                <a:latin typeface="+mn-lt"/>
                <a:ea typeface="+mn-ea"/>
                <a:cs typeface="+mn-cs"/>
              </a:rPr>
              <a:t>n</a:t>
            </a:r>
            <a:r>
              <a:rPr lang="sw" sz="1200" b="0" i="0" u="none" strike="noStrike" kern="1200" dirty="0">
                <a:solidFill>
                  <a:srgbClr val="000000"/>
                </a:solidFill>
                <a:highlight>
                  <a:srgbClr val="000000">
                    <a:alpha val="0"/>
                  </a:srgbClr>
                </a:highlight>
                <a:latin typeface="+mn-lt"/>
                <a:ea typeface="+mn-ea"/>
                <a:cs typeface="+mn-cs"/>
              </a:rPr>
              <a:t>usu ya kiazi kitamu cha ukubwa wa kati</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nyanya 1 ya ukubwa wa kati.</a:t>
            </a:r>
          </a:p>
          <a:p>
            <a:endParaRPr lang="en-AU" sz="1200" b="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9</a:t>
            </a:fld>
            <a:endParaRPr lang="en-AU"/>
          </a:p>
        </p:txBody>
      </p:sp>
    </p:spTree>
    <p:extLst>
      <p:ext uri="{BB962C8B-B14F-4D97-AF65-F5344CB8AC3E}">
        <p14:creationId xmlns:p14="http://schemas.microsoft.com/office/powerpoint/2010/main" val="85241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w" sz="1200" b="1" i="0" u="none" strike="noStrike" kern="1200" dirty="0">
                <a:solidFill>
                  <a:srgbClr val="000000"/>
                </a:solidFill>
                <a:highlight>
                  <a:srgbClr val="000000">
                    <a:alpha val="0"/>
                  </a:srgbClr>
                </a:highlight>
                <a:latin typeface="+mn-lt"/>
                <a:ea typeface="+mn-ea"/>
                <a:cs typeface="+mn-cs"/>
              </a:rPr>
              <a:t>Kwa nini matunda ni muhimu?</a:t>
            </a:r>
            <a:endParaRPr lang="en-AU" sz="1200" kern="1200" dirty="0">
              <a:solidFill>
                <a:schemeClr val="tx1"/>
              </a:solidFill>
              <a:effectLst/>
              <a:latin typeface="+mn-lt"/>
              <a:ea typeface="+mn-ea"/>
              <a:cs typeface="+mn-cs"/>
            </a:endParaRPr>
          </a:p>
          <a:p>
            <a:pPr rtl="0"/>
            <a:r>
              <a:rPr lang="sw" sz="1200" b="0" i="0" u="none" strike="noStrike" kern="1200" dirty="0">
                <a:solidFill>
                  <a:srgbClr val="000000"/>
                </a:solidFill>
                <a:highlight>
                  <a:srgbClr val="000000">
                    <a:alpha val="0"/>
                  </a:srgbClr>
                </a:highlight>
                <a:latin typeface="+mn-lt"/>
                <a:ea typeface="+mn-ea"/>
                <a:cs typeface="+mn-cs"/>
              </a:rPr>
              <a:t>Matunda, kama vile mboga, yanapa mwili wako vitamini, madini na nyuzinyuzi, ambazo hufanya mwili wako ufanye kazi vizuri. Matunda pia yana sukari, ambayo inakupa nguvu. </a:t>
            </a:r>
          </a:p>
          <a:p>
            <a:pPr rtl="0"/>
            <a:r>
              <a:rPr lang="sw" sz="1200" b="0" i="0" u="none" strike="noStrike" kern="1200" dirty="0">
                <a:solidFill>
                  <a:srgbClr val="000000"/>
                </a:solidFill>
                <a:highlight>
                  <a:srgbClr val="000000">
                    <a:alpha val="0"/>
                  </a:srgbClr>
                </a:highlight>
                <a:latin typeface="+mn-lt"/>
                <a:ea typeface="+mn-ea"/>
                <a:cs typeface="+mn-cs"/>
              </a:rPr>
              <a:t>Kula matunda ya rangi tofauti, kwa sababu matunda ya rangi tofauti yana vitamini na madini tofauti. Vitamini na madini tofauti husaidia mwili wako kuwa na afya kwa njia tofauti.</a:t>
            </a:r>
          </a:p>
          <a:p>
            <a:endParaRPr lang="en-AU" sz="1200" b="1" kern="1200" dirty="0">
              <a:solidFill>
                <a:schemeClr val="tx1"/>
              </a:solidFill>
              <a:effectLst/>
              <a:latin typeface="+mn-lt"/>
              <a:ea typeface="+mn-ea"/>
              <a:cs typeface="+mn-cs"/>
            </a:endParaRPr>
          </a:p>
          <a:p>
            <a:pPr rtl="0"/>
            <a:r>
              <a:rPr lang="sw" sz="1200" b="1" i="0" u="none" strike="noStrike" kern="1200" dirty="0">
                <a:solidFill>
                  <a:srgbClr val="000000"/>
                </a:solidFill>
                <a:highlight>
                  <a:srgbClr val="000000">
                    <a:alpha val="0"/>
                  </a:srgbClr>
                </a:highlight>
                <a:latin typeface="+mn-lt"/>
                <a:ea typeface="+mn-ea"/>
                <a:cs typeface="+mn-cs"/>
              </a:rPr>
              <a:t>Je! Ninahitaji kula kiasi gani ya matunda kila siku?</a:t>
            </a:r>
          </a:p>
          <a:p>
            <a:pPr marL="0" marR="0" lvl="0" indent="0" algn="l" defTabSz="914400" rtl="0" eaLnBrk="1" fontAlgn="auto" latinLnBrk="0" hangingPunct="1">
              <a:lnSpc>
                <a:spcPct val="100000"/>
              </a:lnSpc>
              <a:spcBef>
                <a:spcPct val="0"/>
              </a:spcBef>
              <a:spcAft>
                <a:spcPct val="0"/>
              </a:spcAft>
              <a:buClrTx/>
              <a:buSzTx/>
              <a:buFontTx/>
              <a:buNone/>
              <a:defRPr/>
            </a:pPr>
            <a:r>
              <a:rPr lang="sw" sz="1200" b="0" i="0" u="none" strike="noStrike" kern="1200" dirty="0">
                <a:solidFill>
                  <a:srgbClr val="000000"/>
                </a:solidFill>
                <a:highlight>
                  <a:srgbClr val="000000">
                    <a:alpha val="0"/>
                  </a:srgbClr>
                </a:highlight>
                <a:latin typeface="+mn-lt"/>
                <a:ea typeface="+mn-ea"/>
                <a:cs typeface="+mn-cs"/>
              </a:rPr>
              <a:t>Unahitaji huduma </a:t>
            </a:r>
            <a:r>
              <a:rPr lang="sw" sz="1200" b="1" i="0" u="none" strike="noStrike" kern="1200" dirty="0">
                <a:solidFill>
                  <a:srgbClr val="000000"/>
                </a:solidFill>
                <a:highlight>
                  <a:srgbClr val="000000">
                    <a:alpha val="0"/>
                  </a:srgbClr>
                </a:highlight>
                <a:latin typeface="+mn-lt"/>
                <a:ea typeface="+mn-ea"/>
                <a:cs typeface="+mn-cs"/>
              </a:rPr>
              <a:t>2</a:t>
            </a:r>
            <a:r>
              <a:rPr lang="sw" sz="1200" b="0" i="0" u="none" strike="noStrike" kern="1200" dirty="0">
                <a:solidFill>
                  <a:srgbClr val="000000"/>
                </a:solidFill>
                <a:highlight>
                  <a:srgbClr val="000000">
                    <a:alpha val="0"/>
                  </a:srgbClr>
                </a:highlight>
                <a:latin typeface="+mn-lt"/>
                <a:ea typeface="+mn-ea"/>
                <a:cs typeface="+mn-cs"/>
              </a:rPr>
              <a:t> ya matunda kila siku.</a:t>
            </a:r>
          </a:p>
          <a:p>
            <a:endParaRPr lang="en-AU" sz="1200" b="1" kern="1200" dirty="0">
              <a:solidFill>
                <a:schemeClr val="tx1"/>
              </a:solidFill>
              <a:effectLst/>
              <a:latin typeface="+mn-lt"/>
              <a:ea typeface="+mn-ea"/>
              <a:cs typeface="+mn-cs"/>
            </a:endParaRPr>
          </a:p>
          <a:p>
            <a:pPr rtl="0"/>
            <a:r>
              <a:rPr lang="sw" sz="1200" b="1" i="0" u="none" strike="noStrike" kern="1200" dirty="0">
                <a:solidFill>
                  <a:srgbClr val="000000"/>
                </a:solidFill>
                <a:highlight>
                  <a:srgbClr val="000000">
                    <a:alpha val="0"/>
                  </a:srgbClr>
                </a:highlight>
                <a:latin typeface="+mn-lt"/>
                <a:ea typeface="+mn-ea"/>
                <a:cs typeface="+mn-cs"/>
              </a:rPr>
              <a:t>Huduma 1 ya matunda ni kiasi gani? </a:t>
            </a:r>
          </a:p>
          <a:p>
            <a:pPr rtl="0"/>
            <a:r>
              <a:rPr lang="sw" sz="1200" b="0" i="0" u="none" strike="noStrike" kern="1200" dirty="0">
                <a:solidFill>
                  <a:srgbClr val="000000"/>
                </a:solidFill>
                <a:highlight>
                  <a:srgbClr val="000000">
                    <a:alpha val="0"/>
                  </a:srgbClr>
                </a:highlight>
                <a:latin typeface="+mn-lt"/>
                <a:ea typeface="+mn-ea"/>
                <a:cs typeface="+mn-cs"/>
              </a:rPr>
              <a:t>Hapa kuna mifano 5 ya huduma 1 ya matunda:</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tofali, ndizi, chungwa au pea 1 ya kati</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apricot 2 ndogo, matunda ya kiwi au plamu</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1 cha matunda ya kukatwa au ya makopo bila ongezeko la sukari</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kikombe nusu cha maji ya matunda bila ongezeko la sukari</a:t>
            </a:r>
          </a:p>
          <a:p>
            <a:pPr marL="228600" indent="-228600" rtl="0">
              <a:buFont typeface="+mj-lt"/>
              <a:buAutoNum type="arabicPeriod"/>
            </a:pPr>
            <a:r>
              <a:rPr lang="sw" sz="1200" b="0" i="0" u="none" strike="noStrike" kern="1200" dirty="0">
                <a:solidFill>
                  <a:srgbClr val="000000"/>
                </a:solidFill>
                <a:highlight>
                  <a:srgbClr val="000000">
                    <a:alpha val="0"/>
                  </a:srgbClr>
                </a:highlight>
                <a:latin typeface="+mn-lt"/>
                <a:ea typeface="+mn-ea"/>
                <a:cs typeface="+mn-cs"/>
              </a:rPr>
              <a:t>30g matunda yaliyokaushwa, kwa mfano vijiko 2 apricot kavu, 1 na nusu vijiko vya sultani.</a:t>
            </a:r>
          </a:p>
          <a:p>
            <a:endParaRPr lang="en-AU" sz="1200" b="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FE64F44-CDE6-4243-9CA2-3287C57FDB78}" type="slidenum">
              <a:rPr lang="en-AU" smtClean="0"/>
              <a:t>10</a:t>
            </a:fld>
            <a:endParaRPr lang="en-AU"/>
          </a:p>
        </p:txBody>
      </p:sp>
    </p:spTree>
    <p:extLst>
      <p:ext uri="{BB962C8B-B14F-4D97-AF65-F5344CB8AC3E}">
        <p14:creationId xmlns:p14="http://schemas.microsoft.com/office/powerpoint/2010/main" val="417914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4E19-C996-1A27-9A29-BB0B4A04A40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7B05723-1FEF-A98F-45F9-8D68900AFADB}"/>
              </a:ext>
            </a:extLst>
          </p:cNvPr>
          <p:cNvSpPr>
            <a:spLocks noGrp="1"/>
          </p:cNvSpPr>
          <p:nvPr>
            <p:ph type="dt" sz="half" idx="10"/>
          </p:nvPr>
        </p:nvSpPr>
        <p:spPr/>
        <p:txBody>
          <a:bodyPr/>
          <a:lstStyle/>
          <a:p>
            <a:fld id="{BDA58234-2F5E-41FD-BBAB-AC9D5ECB1499}" type="datetimeFigureOut">
              <a:rPr lang="en-AU" smtClean="0"/>
              <a:t>13/08/2024</a:t>
            </a:fld>
            <a:endParaRPr lang="en-AU"/>
          </a:p>
        </p:txBody>
      </p:sp>
      <p:sp>
        <p:nvSpPr>
          <p:cNvPr id="4" name="Footer Placeholder 3">
            <a:extLst>
              <a:ext uri="{FF2B5EF4-FFF2-40B4-BE49-F238E27FC236}">
                <a16:creationId xmlns:a16="http://schemas.microsoft.com/office/drawing/2014/main" id="{FA31FD5B-9A56-1139-3375-02C0415036A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BA30B22-BB31-1E96-A834-4C99B7BC8134}"/>
              </a:ext>
            </a:extLst>
          </p:cNvPr>
          <p:cNvSpPr>
            <a:spLocks noGrp="1"/>
          </p:cNvSpPr>
          <p:nvPr>
            <p:ph type="sldNum" sz="quarter" idx="12"/>
          </p:nvPr>
        </p:nvSpPr>
        <p:spPr/>
        <p:txBody>
          <a:bodyPr/>
          <a:lstStyle/>
          <a:p>
            <a:fld id="{6D3EF6CF-2000-46E3-94B6-1FAAEAFD03C3}" type="slidenum">
              <a:rPr lang="en-AU" smtClean="0"/>
              <a:t>‹#›</a:t>
            </a:fld>
            <a:endParaRPr lang="en-AU"/>
          </a:p>
        </p:txBody>
      </p:sp>
    </p:spTree>
    <p:extLst>
      <p:ext uri="{BB962C8B-B14F-4D97-AF65-F5344CB8AC3E}">
        <p14:creationId xmlns:p14="http://schemas.microsoft.com/office/powerpoint/2010/main" val="42697551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F39F7-17CC-FA43-FDAA-937495387C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4146478-42EB-7CD9-B062-BA6DBA445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D0F45DE-8073-3708-6F98-9A18ED80E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A58234-2F5E-41FD-BBAB-AC9D5ECB1499}" type="datetimeFigureOut">
              <a:rPr lang="en-AU" smtClean="0"/>
              <a:t>13/08/2024</a:t>
            </a:fld>
            <a:endParaRPr lang="en-AU"/>
          </a:p>
        </p:txBody>
      </p:sp>
      <p:sp>
        <p:nvSpPr>
          <p:cNvPr id="5" name="Footer Placeholder 4">
            <a:extLst>
              <a:ext uri="{FF2B5EF4-FFF2-40B4-BE49-F238E27FC236}">
                <a16:creationId xmlns:a16="http://schemas.microsoft.com/office/drawing/2014/main" id="{CA330EEF-37B0-88DA-7BBC-5D6DC930D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C482978D-933F-CD63-5915-50D7750B8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3EF6CF-2000-46E3-94B6-1FAAEAFD03C3}" type="slidenum">
              <a:rPr lang="en-AU" smtClean="0"/>
              <a:t>‹#›</a:t>
            </a:fld>
            <a:endParaRPr lang="en-AU"/>
          </a:p>
        </p:txBody>
      </p:sp>
    </p:spTree>
    <p:extLst>
      <p:ext uri="{BB962C8B-B14F-4D97-AF65-F5344CB8AC3E}">
        <p14:creationId xmlns:p14="http://schemas.microsoft.com/office/powerpoint/2010/main" val="367527967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F414CA-1CB7-EBA3-7383-BFBE217839AD}"/>
              </a:ext>
            </a:extLst>
          </p:cNvPr>
          <p:cNvSpPr>
            <a:spLocks noGrp="1"/>
          </p:cNvSpPr>
          <p:nvPr>
            <p:ph type="title"/>
          </p:nvPr>
        </p:nvSpPr>
        <p:spPr/>
        <p:txBody>
          <a:bodyPr>
            <a:normAutofit fontScale="90000"/>
          </a:bodyPr>
          <a:lstStyle/>
          <a:p>
            <a:r>
              <a:rPr lang="sw" sz="4800" b="1" i="0" u="none" strike="noStrike">
                <a:highlight>
                  <a:srgbClr val="000000">
                    <a:alpha val="0"/>
                  </a:srgbClr>
                </a:highlight>
                <a:latin typeface="Arial"/>
              </a:rPr>
              <a:t>Chakula bora </a:t>
            </a:r>
            <a:br>
              <a:rPr lang="sw" sz="4800" b="1" i="0" u="none" strike="noStrike">
                <a:highlight>
                  <a:srgbClr val="000000">
                    <a:alpha val="0"/>
                  </a:srgbClr>
                </a:highlight>
                <a:latin typeface="Arial"/>
              </a:rPr>
            </a:br>
            <a:r>
              <a:rPr lang="sw" sz="4800" b="1" i="0" u="none" strike="noStrike">
                <a:highlight>
                  <a:srgbClr val="000000">
                    <a:alpha val="0"/>
                  </a:srgbClr>
                </a:highlight>
                <a:latin typeface="Arial"/>
              </a:rPr>
              <a:t>kwa afya nzuri</a:t>
            </a:r>
            <a:endParaRPr lang="en-AU" dirty="0"/>
          </a:p>
        </p:txBody>
      </p:sp>
      <p:pic>
        <p:nvPicPr>
          <p:cNvPr id="3" name="Picture 2">
            <a:extLst>
              <a:ext uri="{FF2B5EF4-FFF2-40B4-BE49-F238E27FC236}">
                <a16:creationId xmlns:a16="http://schemas.microsoft.com/office/drawing/2014/main" id="{D1B01279-3716-4B3E-7276-0D143FD2E7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277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AAEB05-B2E3-CB09-7CAC-8386F0CEB4A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1F650A7-2C57-F2F6-85CB-7E78FCAC68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898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F5B6DF-9973-2E72-0A75-C604C211DAC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8BACE33-0E92-587C-B1DD-1F84F6CE74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266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37A06C-6092-908D-90F5-B8DEA2202A6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E981F56-A73C-C619-63EF-63F0574B7D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242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07614E-6250-D379-3D34-EAFB6392EB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6968C6B-9972-42EA-F94B-DC2642BC10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825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D904B5-5F24-F99C-BA6A-233F09FCFDE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1766902-D513-E264-7A1E-D76EBB3BCA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996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3E26B0-1B00-AFA9-2C94-65B48E2BC84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4325370-3BFF-B7C2-0CA0-05C96866A6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020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8F06124-EF52-B422-1665-D9D583D5270A}"/>
              </a:ext>
            </a:extLst>
          </p:cNvPr>
          <p:cNvSpPr>
            <a:spLocks noGrp="1"/>
          </p:cNvSpPr>
          <p:nvPr>
            <p:ph type="title"/>
          </p:nvPr>
        </p:nvSpPr>
        <p:spPr/>
        <p:txBody>
          <a:bodyPr/>
          <a:lstStyle/>
          <a:p>
            <a:pPr algn="ctr" rtl="0"/>
            <a:r>
              <a:rPr lang="sw" i="0" u="none" strike="noStrike">
                <a:highlight>
                  <a:srgbClr val="000000">
                    <a:alpha val="0"/>
                  </a:srgbClr>
                </a:highlight>
                <a:latin typeface="Arial"/>
              </a:rPr>
              <a:t>Tuongee kuhusu kalsiamu</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762985AE-C68B-0F63-EE53-E5DDE6456C9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464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EAD47B-F74F-F13B-AF2A-71CA1B6B3B3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4A2E245-851D-D464-4241-C1DABC5CFB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749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AD7AE7-0225-3E6F-2886-7AFA363B6CB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5FD2BAA-60B2-8F65-6475-A2E7FC61BF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4630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AFF48E7-07C5-9E7A-4FD3-BB879CB4DF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AD993D8-ED81-BE84-A961-DB2F42C5044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3057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89DF41-ABE2-29DC-3EA4-EA0908774DB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AA601D0-BB64-49E3-3511-D4C3D135361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711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4FA962-4952-D276-ADA8-C11452AB36F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A495D02-7360-7A17-C118-695F03FCC0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280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F40DFB-E036-CF0A-03E0-66C72AA3EE79}"/>
              </a:ext>
            </a:extLst>
          </p:cNvPr>
          <p:cNvSpPr>
            <a:spLocks noGrp="1"/>
          </p:cNvSpPr>
          <p:nvPr>
            <p:ph type="title"/>
          </p:nvPr>
        </p:nvSpPr>
        <p:spPr/>
        <p:txBody>
          <a:bodyPr/>
          <a:lstStyle/>
          <a:p>
            <a:pPr algn="ctr" rtl="0"/>
            <a:r>
              <a:rPr lang="sw" i="0" u="none" strike="noStrike">
                <a:highlight>
                  <a:srgbClr val="000000">
                    <a:alpha val="0"/>
                  </a:srgbClr>
                </a:highlight>
                <a:latin typeface="Arial"/>
              </a:rPr>
              <a:t>Tuzungumze juu ya chakula bora </a:t>
            </a:r>
            <a:br>
              <a:rPr lang="sw" i="0" u="none" strike="noStrike">
                <a:highlight>
                  <a:srgbClr val="000000">
                    <a:alpha val="0"/>
                  </a:srgbClr>
                </a:highlight>
                <a:latin typeface="Arial"/>
              </a:rPr>
            </a:br>
            <a:r>
              <a:rPr lang="sw" i="0" u="none" strike="noStrike">
                <a:highlight>
                  <a:srgbClr val="000000">
                    <a:alpha val="0"/>
                  </a:srgbClr>
                </a:highlight>
                <a:latin typeface="Arial"/>
              </a:rPr>
              <a:t>cha mchana cha shule</a:t>
            </a:r>
            <a:endParaRPr lang="sw"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EE9F32CD-3601-87FF-AAC5-13BA118C55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480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AD8BFB-174F-A225-47FF-2C3BC2B1266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21C9386-88D5-54B5-A06C-A11BF25395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765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0FFEE4-9196-0D07-BE30-B56D523F641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2330D89-C91C-D9D2-9DDE-AFA83ACA53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4755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FD53D9-C070-C1DE-30EF-E4106194248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BE83D82-A3DA-0762-4788-D1D5733FE1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938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4A4B21-07F0-16E9-E17A-DF2BD600CA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9780D50-9DC3-ACF4-3B6D-D6B93E8946F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440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C98F43-95D1-D385-2AF7-808E130F3EAF}"/>
              </a:ext>
            </a:extLst>
          </p:cNvPr>
          <p:cNvSpPr>
            <a:spLocks noGrp="1"/>
          </p:cNvSpPr>
          <p:nvPr>
            <p:ph type="title"/>
          </p:nvPr>
        </p:nvSpPr>
        <p:spPr/>
        <p:txBody>
          <a:bodyPr/>
          <a:lstStyle/>
          <a:p>
            <a:pPr rtl="0"/>
            <a:r>
              <a:rPr lang="sw" b="1" i="0" u="none" strike="noStrike">
                <a:highlight>
                  <a:srgbClr val="000000">
                    <a:alpha val="0"/>
                  </a:srgbClr>
                </a:highlight>
                <a:latin typeface="Arial"/>
              </a:rPr>
              <a:t>Kumbuka...</a:t>
            </a:r>
            <a:endParaRPr lang="sw"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33421A7D-431D-E213-1B49-6E00A77027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47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9CF4F0-6013-9461-2A08-75B163FD3ADF}"/>
              </a:ext>
            </a:extLst>
          </p:cNvPr>
          <p:cNvSpPr>
            <a:spLocks noGrp="1"/>
          </p:cNvSpPr>
          <p:nvPr>
            <p:ph type="title"/>
          </p:nvPr>
        </p:nvSpPr>
        <p:spPr/>
        <p:txBody>
          <a:bodyPr/>
          <a:lstStyle/>
          <a:p>
            <a:pPr rtl="0"/>
            <a:r>
              <a:rPr lang="sw" sz="4400" b="0" i="0" u="none" strike="noStrike">
                <a:highlight>
                  <a:srgbClr val="000000">
                    <a:alpha val="0"/>
                  </a:srgbClr>
                </a:highlight>
                <a:latin typeface="Arial"/>
              </a:rPr>
              <a:t>Huduma za eneo  </a:t>
            </a:r>
          </a:p>
        </p:txBody>
      </p:sp>
      <p:pic>
        <p:nvPicPr>
          <p:cNvPr id="4" name="Picture 3">
            <a:extLst>
              <a:ext uri="{FF2B5EF4-FFF2-40B4-BE49-F238E27FC236}">
                <a16:creationId xmlns:a16="http://schemas.microsoft.com/office/drawing/2014/main" id="{EB04794E-39D4-1539-51DD-98B7BA1F7594}"/>
              </a:ext>
            </a:extLst>
          </p:cNvPr>
          <p:cNvPicPr>
            <a:picLocks noChangeAspect="1"/>
          </p:cNvPicPr>
          <p:nvPr/>
        </p:nvPicPr>
        <p:blipFill>
          <a:blip r:embed="rId3"/>
          <a:stretch>
            <a:fillRect/>
          </a:stretch>
        </p:blipFill>
        <p:spPr>
          <a:xfrm>
            <a:off x="-1" y="0"/>
            <a:ext cx="12192001" cy="6858000"/>
          </a:xfrm>
          <a:prstGeom prst="rect">
            <a:avLst/>
          </a:prstGeom>
        </p:spPr>
      </p:pic>
    </p:spTree>
    <p:extLst>
      <p:ext uri="{BB962C8B-B14F-4D97-AF65-F5344CB8AC3E}">
        <p14:creationId xmlns:p14="http://schemas.microsoft.com/office/powerpoint/2010/main" val="215432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7FCDAC-4FB2-206F-DBAD-ADDB564CEF4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97AA05E-1B00-E746-E004-38E1CEC639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5909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61C076-AE14-7A81-DB09-9FFB0890B378}"/>
              </a:ext>
            </a:extLst>
          </p:cNvPr>
          <p:cNvSpPr>
            <a:spLocks noGrp="1"/>
          </p:cNvSpPr>
          <p:nvPr>
            <p:ph type="title"/>
          </p:nvPr>
        </p:nvSpPr>
        <p:spPr/>
        <p:txBody>
          <a:bodyPr/>
          <a:lstStyle/>
          <a:p>
            <a:pPr rtl="0"/>
            <a:r>
              <a:rPr lang="sw" sz="4000" b="1" i="0" u="none" strike="noStrike">
                <a:highlight>
                  <a:srgbClr val="000000">
                    <a:alpha val="0"/>
                  </a:srgbClr>
                </a:highlight>
                <a:latin typeface="Arial"/>
              </a:rPr>
              <a:t>Mwili Wangu. Afya Yangu.</a:t>
            </a:r>
            <a:br>
              <a:rPr lang="sw" sz="4000" b="0" i="0" u="none" strike="noStrike">
                <a:highlight>
                  <a:srgbClr val="000000">
                    <a:alpha val="0"/>
                  </a:srgbClr>
                </a:highlight>
                <a:latin typeface="Arial"/>
              </a:rPr>
            </a:br>
            <a:r>
              <a:rPr lang="sw" b="0" i="0" u="none" strike="noStrike">
                <a:highlight>
                  <a:srgbClr val="000000">
                    <a:alpha val="0"/>
                  </a:srgbClr>
                </a:highlight>
                <a:latin typeface="Arial"/>
              </a:rPr>
              <a:t>Seti ya zana ya elimu ya afya.</a:t>
            </a:r>
            <a:endParaRPr lang="en-AU" dirty="0"/>
          </a:p>
        </p:txBody>
      </p:sp>
      <p:pic>
        <p:nvPicPr>
          <p:cNvPr id="3" name="Picture 2">
            <a:extLst>
              <a:ext uri="{FF2B5EF4-FFF2-40B4-BE49-F238E27FC236}">
                <a16:creationId xmlns:a16="http://schemas.microsoft.com/office/drawing/2014/main" id="{F20C4FA9-F305-B22F-D7E6-D2F8705324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652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7727C9-DEBD-F9CA-0EC7-473368B1A375}"/>
              </a:ext>
            </a:extLst>
          </p:cNvPr>
          <p:cNvSpPr>
            <a:spLocks noGrp="1"/>
          </p:cNvSpPr>
          <p:nvPr>
            <p:ph type="title"/>
          </p:nvPr>
        </p:nvSpPr>
        <p:spPr/>
        <p:txBody>
          <a:bodyPr/>
          <a:lstStyle/>
          <a:p>
            <a:pPr algn="ctr" rtl="0"/>
            <a:r>
              <a:rPr lang="sw" sz="3700" b="1" i="0" u="none" strike="noStrike">
                <a:solidFill>
                  <a:srgbClr val="000000"/>
                </a:solidFill>
                <a:highlight>
                  <a:srgbClr val="000000">
                    <a:alpha val="0"/>
                  </a:srgbClr>
                </a:highlight>
                <a:latin typeface="Lucida Handwriting"/>
              </a:rPr>
              <a:t>Sisi</a:t>
            </a:r>
            <a:endParaRPr lang="en-AU" sz="3700" b="1" dirty="0">
              <a:solidFill>
                <a:schemeClr val="tx1"/>
              </a:solidFill>
            </a:endParaRPr>
          </a:p>
        </p:txBody>
      </p:sp>
      <p:pic>
        <p:nvPicPr>
          <p:cNvPr id="3" name="Picture 2">
            <a:extLst>
              <a:ext uri="{FF2B5EF4-FFF2-40B4-BE49-F238E27FC236}">
                <a16:creationId xmlns:a16="http://schemas.microsoft.com/office/drawing/2014/main" id="{D9821A72-9776-9545-C31F-FB95349F29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536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94AA9D-F857-039B-1554-90FBBCA11F3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58E9FDD-0385-0235-821F-63CB43D3C0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214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3A8601-827D-7C69-0895-97BA1627903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846EF27-380C-2E6B-F326-915003C86E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064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A537E7-C671-5F9C-D8C3-C6B8BCC728A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881A130-2C47-53B0-8091-CD8BF707C0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555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F88BBD-9CAE-0BA4-254C-F753402A417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62724B9-CB3B-DC85-1943-09D685E8CA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723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F0E6A5-732A-694B-5F0E-5EA74775739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BBE4D95-B43B-5B7A-7968-BDB3BA8F3B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1377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3159</Words>
  <Application>Microsoft Office PowerPoint</Application>
  <PresentationFormat>Widescreen</PresentationFormat>
  <Paragraphs>286</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Lucida Handwriting</vt:lpstr>
      <vt:lpstr>Office Theme</vt:lpstr>
      <vt:lpstr>Chakula bora  kwa afya nzuri</vt:lpstr>
      <vt:lpstr>PowerPoint Presentation</vt:lpstr>
      <vt:lpstr>Mwili Wangu. Afya Yangu. Seti ya zana ya elimu ya afya.</vt:lpstr>
      <vt:lpstr>Sisi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Tuongee kuhusu kalsiamu</vt:lpstr>
      <vt:lpstr>PowerPoint Presentation</vt:lpstr>
      <vt:lpstr>PowerPoint Presentation</vt:lpstr>
      <vt:lpstr>PowerPoint Presentation</vt:lpstr>
      <vt:lpstr>PowerPoint Presentation</vt:lpstr>
      <vt:lpstr>Tuzungumze juu ya chakula bora  cha mchana cha shule</vt:lpstr>
      <vt:lpstr>PowerPoint Presentation</vt:lpstr>
      <vt:lpstr>PowerPoint Presentation</vt:lpstr>
      <vt:lpstr>PowerPoint Presentation</vt:lpstr>
      <vt:lpstr>PowerPoint Presentation</vt:lpstr>
      <vt:lpstr>Kumbuka...</vt:lpstr>
      <vt:lpstr>Huduma za eneo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2024-08-13T03:52:01Z</dcterms:created>
  <dcterms:modified xsi:type="dcterms:W3CDTF">2024-08-13T04:50:49Z</dcterms:modified>
</cp:coreProperties>
</file>