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2" autoAdjust="0"/>
  </p:normalViewPr>
  <p:slideViewPr>
    <p:cSldViewPr snapToGrid="0">
      <p:cViewPr varScale="1">
        <p:scale>
          <a:sx n="124" d="100"/>
          <a:sy n="124" d="100"/>
        </p:scale>
        <p:origin x="1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7594621-BA88-4D74-8D8A-4921D923E909}"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7AD58C1-141C-4DBD-9A80-4163616D9BA3}" type="slidenum">
              <a:rPr lang="en-AU" smtClean="0"/>
              <a:t>‹#›</a:t>
            </a:fld>
            <a:endParaRPr lang="en-AU"/>
          </a:p>
        </p:txBody>
      </p:sp>
    </p:spTree>
    <p:extLst>
      <p:ext uri="{BB962C8B-B14F-4D97-AF65-F5344CB8AC3E}">
        <p14:creationId xmlns:p14="http://schemas.microsoft.com/office/powerpoint/2010/main" val="294647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Maanta waxaan ka hadli doonaa waxa ay tahay in aan cunno si ay nooga caawiyaan inaan caafimaad qabno.  </a:t>
            </a:r>
          </a:p>
          <a:p>
            <a:endParaRPr lang="en-AU" dirty="0">
              <a:latin typeface="+mn-lt"/>
            </a:endParaRPr>
          </a:p>
          <a:p>
            <a:pPr rtl="0"/>
            <a:r>
              <a:rPr lang="so" sz="1200" b="0" i="0" u="none" strike="noStrike" dirty="0">
                <a:highlight>
                  <a:srgbClr val="000000">
                    <a:alpha val="0"/>
                  </a:srgbClr>
                </a:highlight>
                <a:latin typeface="+mn-lt"/>
              </a:rPr>
              <a:t>Bandhigani wuxuu eegi doonaa:</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cunto noocee ah ayaa ugu fiican in la cuno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intee in le'eg ayaa u baahannahay inaan cuntooyinkan cunno si aan caafimaad u qabno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waa maxay qadada caafimaadka leh ee carruurta dugsiga dhigato. </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a:t>
            </a:fld>
            <a:endParaRPr lang="en-AU"/>
          </a:p>
        </p:txBody>
      </p:sp>
    </p:spTree>
    <p:extLst>
      <p:ext uri="{BB962C8B-B14F-4D97-AF65-F5344CB8AC3E}">
        <p14:creationId xmlns:p14="http://schemas.microsoft.com/office/powerpoint/2010/main" val="301454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Waa maxay noocyada wax soo saarka caanaha?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 soo saarka caanaha waxaa laga sameeyaa caanaha xoolaha, tusaale ahaan yogaat, farmaajo iyo subag. Cun wax soo saarka caanaha si aad u yeelato lafo adag iyo muruqyo. Xusuusnow inaad doorato badeecooyinka dufanka yar.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Haddii aadan cuni karin waxyaabaha caanaha laga sameeyo, isku day beddelka caanaha sida soy/bariis/caano yicib ah (oo lagu daray macdanta kalshiyam), digir soya shiidan ama kalluun yar oo qasacadaysan ama kalluun weyn oo la cuni karo. </a:t>
            </a:r>
          </a:p>
          <a:p>
            <a:endParaRPr lang="en-AU" sz="1200"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Caano intee in le'eg ayaan u baahanahay inaan cuno maalin kasta?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inaad cunto </a:t>
            </a:r>
            <a:r>
              <a:rPr lang="so" sz="1200" b="1" i="0" u="none" strike="noStrike" kern="1200" dirty="0">
                <a:solidFill>
                  <a:srgbClr val="000000"/>
                </a:solidFill>
                <a:highlight>
                  <a:srgbClr val="000000">
                    <a:alpha val="0"/>
                  </a:srgbClr>
                </a:highlight>
                <a:latin typeface="+mn-lt"/>
                <a:ea typeface="+mn-ea"/>
                <a:cs typeface="+mn-cs"/>
              </a:rPr>
              <a:t>3</a:t>
            </a:r>
            <a:r>
              <a:rPr lang="so" sz="1200" b="0" i="0" u="none" strike="noStrike" kern="1200" dirty="0">
                <a:solidFill>
                  <a:srgbClr val="000000"/>
                </a:solidFill>
                <a:highlight>
                  <a:srgbClr val="000000">
                    <a:alpha val="0"/>
                  </a:srgbClr>
                </a:highlight>
                <a:latin typeface="+mn-lt"/>
                <a:ea typeface="+mn-ea"/>
                <a:cs typeface="+mn-cs"/>
              </a:rPr>
              <a:t> jeer oo caano ama beddel ah maalin kasta.</a:t>
            </a:r>
          </a:p>
          <a:p>
            <a:endParaRPr lang="en-AU" sz="1200" b="1"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Waa imisa 1 xabbo oo caano ah? </a:t>
            </a:r>
          </a:p>
          <a:p>
            <a:pPr rtl="0"/>
            <a:r>
              <a:rPr lang="so" sz="1200" b="0" i="0" u="none" strike="noStrike" kern="1200" dirty="0">
                <a:solidFill>
                  <a:srgbClr val="000000"/>
                </a:solidFill>
                <a:highlight>
                  <a:srgbClr val="000000">
                    <a:alpha val="0"/>
                  </a:srgbClr>
                </a:highlight>
                <a:latin typeface="+mn-lt"/>
                <a:ea typeface="+mn-ea"/>
                <a:cs typeface="+mn-cs"/>
              </a:rPr>
              <a:t>Waa kuwan shan tusaale oo ah 1 jeer oo caano ah:</a:t>
            </a:r>
            <a:endParaRPr lang="en-AU" sz="1200" kern="1200" dirty="0">
              <a:solidFill>
                <a:schemeClr val="tx1"/>
              </a:solidFill>
              <a:effectLst/>
              <a:latin typeface="+mn-lt"/>
              <a:ea typeface="+mn-ea"/>
              <a:cs typeface="+mn-cs"/>
            </a:endParaRP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1 koob oo caano ah ama caano subag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caano la kululeeyay</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2 xabo oo farmaajo adag ah, sida farmaajo huruud ah oo siman</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oo farmaajo talyaani oo jilicsan oo cad oo aan milix lahayn.</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1 saxan yar oo caano yogaat ah.</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Waa immisa 1 jeer oo beddelka caanaha? </a:t>
            </a:r>
            <a:endParaRPr lang="en-AU" sz="1200" b="0" i="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Waa kuwan 5 tusaale oo ah 1 jeer oo beddelka caanaha:</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100garaam yicib oo maqaar leh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60garaam kalluun yar, oo lagu qasacadeeyay biyo</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oo kalluun weyn oo la cuni karo casaan ah oo qasacadaysan oo lafo leh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100garaam oo ah digir soya adag oo shiidan </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1 koob oo soy, bariis ah ama cabitaan badar ah oo leh ugu yaraan 100milligram oo kalshiyam lagu daray 100millilitar-ba.</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11</a:t>
            </a:fld>
            <a:endParaRPr lang="en-AU"/>
          </a:p>
        </p:txBody>
      </p:sp>
    </p:spTree>
    <p:extLst>
      <p:ext uri="{BB962C8B-B14F-4D97-AF65-F5344CB8AC3E}">
        <p14:creationId xmlns:p14="http://schemas.microsoft.com/office/powerpoint/2010/main" val="268535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Waa maxay borotiinku?</a:t>
            </a:r>
          </a:p>
          <a:p>
            <a:pPr rtl="0"/>
            <a:r>
              <a:rPr lang="so" sz="1200" b="0" i="0" u="none" strike="noStrike" kern="1200" dirty="0">
                <a:solidFill>
                  <a:srgbClr val="000000"/>
                </a:solidFill>
                <a:highlight>
                  <a:srgbClr val="000000">
                    <a:alpha val="0"/>
                  </a:srgbClr>
                </a:highlight>
                <a:latin typeface="+mn-lt"/>
                <a:ea typeface="+mn-ea"/>
                <a:cs typeface="+mn-cs"/>
              </a:rPr>
              <a:t>Borootiinku waxa uu kaa caawiyaa adiga iyo qoyskaaga inaad yeelatan oo aad samaysataan muruq. Borootiinku wuxuu ka yimaadaa hilibka cas, digaaga, kalluunka, iyo ukunta.</a:t>
            </a:r>
          </a:p>
          <a:p>
            <a:pPr rtl="0"/>
            <a:r>
              <a:rPr lang="so" sz="1200" b="0" i="0" u="none" strike="noStrike" kern="1200" dirty="0">
                <a:solidFill>
                  <a:srgbClr val="000000"/>
                </a:solidFill>
                <a:highlight>
                  <a:srgbClr val="000000">
                    <a:alpha val="0"/>
                  </a:srgbClr>
                </a:highlight>
                <a:latin typeface="+mn-lt"/>
                <a:ea typeface="+mn-ea"/>
                <a:cs typeface="+mn-cs"/>
              </a:rPr>
              <a:t>Ilaha aan xoolaha ahayn ee borotiinka waxaa ka mid ah abuurka, lawska, digirta, iyo waxyaabaha soy, sida digir soya shiidan ama cunto laga sameeyay digirta soy-ga khamiirsan.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Borotiin intee in le'eg ayaan u baahanahay inaan cuno maalin kasta?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inaad cunto </a:t>
            </a:r>
            <a:r>
              <a:rPr lang="so" sz="1200" b="1" i="0" u="none" strike="noStrike" kern="1200" dirty="0">
                <a:solidFill>
                  <a:srgbClr val="000000"/>
                </a:solidFill>
                <a:highlight>
                  <a:srgbClr val="000000">
                    <a:alpha val="0"/>
                  </a:srgbClr>
                </a:highlight>
                <a:latin typeface="+mn-lt"/>
                <a:ea typeface="+mn-ea"/>
                <a:cs typeface="+mn-cs"/>
              </a:rPr>
              <a:t>2 ilaa 3</a:t>
            </a:r>
            <a:r>
              <a:rPr lang="so" sz="1200" b="0" i="0" u="none" strike="noStrike" kern="1200" dirty="0">
                <a:solidFill>
                  <a:srgbClr val="000000"/>
                </a:solidFill>
                <a:highlight>
                  <a:srgbClr val="000000">
                    <a:alpha val="0"/>
                  </a:srgbClr>
                </a:highlight>
                <a:latin typeface="+mn-lt"/>
                <a:ea typeface="+mn-ea"/>
                <a:cs typeface="+mn-cs"/>
              </a:rPr>
              <a:t> jeer oo borotiin ah maalin kasta, laakiin wax aan ka badanayn 3 jeer oo hilibka cas todobaadkii.</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Waa imisa 1 jeer oo borotiin ah?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Waa kuwan 7 tusaale oo ah 1 jeer oo borotiin ah:</a:t>
            </a:r>
          </a:p>
          <a:p>
            <a:pPr marL="228600" lvl="0" indent="-228600" rtl="0">
              <a:buFont typeface="Arial" panose="020B0604020202020204" pitchFamily="34" charset="0"/>
              <a:buAutoNum type="arabicPeriod"/>
            </a:pPr>
            <a:r>
              <a:rPr lang="so" sz="1200" b="0" i="0" u="none" strike="noStrike" kern="1200" dirty="0">
                <a:solidFill>
                  <a:srgbClr val="000000"/>
                </a:solidFill>
                <a:highlight>
                  <a:srgbClr val="000000">
                    <a:alpha val="0"/>
                  </a:srgbClr>
                </a:highlight>
                <a:latin typeface="+mn-lt"/>
                <a:ea typeface="+mn-ea"/>
                <a:cs typeface="+mn-cs"/>
              </a:rPr>
              <a:t>65garaam oo hilib cas oo la kariyey oo caato ah, sida hilib lo'aad, wan, hilib doofaar, ri' ama kangaroo. Tani waxay ku saabsan tahay cabbirka calaacalaha gacantaada. </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80garaam oo ah digaag ama shimbir la kariyey. Tani waxay la mid tahay cabbirka calaacalaha gacantaada.</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100garaam oo kalluun la kariyey ah, ama hal qasac oo yar oo kalluun ah</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2 ukun oo waaweyn</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1 koob oo ah digir qasacadaysan, sida misirta, abuur la cuni karo oo jaalle ah oo wareegsan ama digir la jarjaray, la doorbidayo, aan milix lagu darin</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170garaam digir soya shiidan</a:t>
            </a:r>
          </a:p>
          <a:p>
            <a:pPr marL="228600" marR="0" lvl="0" indent="-228600" algn="l" defTabSz="914400" rtl="0"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so" sz="1200" b="0" i="0" u="none" strike="noStrike" kern="1200" dirty="0">
                <a:solidFill>
                  <a:srgbClr val="000000"/>
                </a:solidFill>
                <a:highlight>
                  <a:srgbClr val="000000">
                    <a:alpha val="0"/>
                  </a:srgbClr>
                </a:highlight>
                <a:latin typeface="+mn-lt"/>
                <a:ea typeface="+mn-ea"/>
                <a:cs typeface="+mn-cs"/>
              </a:rPr>
              <a:t>sacab yar buxa oo laws ah ama abuurka, xooga laws ah ama subag yicib ah, kareem laga sameeyay abuurka sisinta ama lows kale oo aan milix lagu darin.</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12</a:t>
            </a:fld>
            <a:endParaRPr lang="en-AU"/>
          </a:p>
        </p:txBody>
      </p:sp>
    </p:spTree>
    <p:extLst>
      <p:ext uri="{BB962C8B-B14F-4D97-AF65-F5344CB8AC3E}">
        <p14:creationId xmlns:p14="http://schemas.microsoft.com/office/powerpoint/2010/main" val="367580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mj-lt"/>
              <a:buNone/>
              <a:defRPr/>
            </a:pPr>
            <a:r>
              <a:rPr lang="so" sz="1200" b="1" i="0" u="none" strike="noStrike" kern="1200" dirty="0">
                <a:solidFill>
                  <a:srgbClr val="000000"/>
                </a:solidFill>
                <a:highlight>
                  <a:srgbClr val="000000">
                    <a:alpha val="0"/>
                  </a:srgbClr>
                </a:highlight>
                <a:latin typeface="+mn-lt"/>
                <a:ea typeface="+mn-ea"/>
                <a:cs typeface="+mn-cs"/>
              </a:rPr>
              <a:t>Waa maxay cuntooyinka 'mararka qaarkood'?</a:t>
            </a:r>
          </a:p>
          <a:p>
            <a:pPr marL="0" marR="0" lvl="0" indent="0" algn="l" defTabSz="914400" rtl="0" eaLnBrk="1" fontAlgn="auto" latinLnBrk="0" hangingPunct="1">
              <a:lnSpc>
                <a:spcPct val="100000"/>
              </a:lnSpc>
              <a:spcBef>
                <a:spcPct val="0"/>
              </a:spcBef>
              <a:spcAft>
                <a:spcPct val="0"/>
              </a:spcAft>
              <a:buClrTx/>
              <a:buSzTx/>
              <a:buFont typeface="+mj-lt"/>
              <a:buNone/>
              <a:defRPr/>
            </a:pPr>
            <a:r>
              <a:rPr lang="so" sz="1200" b="0" i="0" u="none" strike="noStrike" kern="1200" dirty="0">
                <a:solidFill>
                  <a:srgbClr val="000000"/>
                </a:solidFill>
                <a:highlight>
                  <a:srgbClr val="000000">
                    <a:alpha val="0"/>
                  </a:srgbClr>
                </a:highlight>
                <a:latin typeface="+mn-lt"/>
                <a:ea typeface="+mn-ea"/>
                <a:cs typeface="+mn-cs"/>
              </a:rPr>
              <a:t>Cuntooyinka 'mararka qaarkood' kuma jiraan 5 kooxood ee cuntada. Qayb kama aha cunto caafimaad leh. </a:t>
            </a:r>
          </a:p>
          <a:p>
            <a:pPr marL="0" marR="0" lvl="0" indent="0" algn="l" defTabSz="914400" rtl="0" eaLnBrk="1" fontAlgn="auto" latinLnBrk="0" hangingPunct="1">
              <a:lnSpc>
                <a:spcPct val="100000"/>
              </a:lnSpc>
              <a:spcBef>
                <a:spcPct val="0"/>
              </a:spcBef>
              <a:spcAft>
                <a:spcPct val="0"/>
              </a:spcAft>
              <a:buClrTx/>
              <a:buSzTx/>
              <a:buFont typeface="+mj-lt"/>
              <a:buNone/>
              <a:defRPr/>
            </a:pPr>
            <a:r>
              <a:rPr lang="so" sz="1200" b="0" i="0" u="none" strike="noStrike" kern="1200" dirty="0">
                <a:solidFill>
                  <a:srgbClr val="000000"/>
                </a:solidFill>
                <a:highlight>
                  <a:srgbClr val="000000">
                    <a:alpha val="0"/>
                  </a:srgbClr>
                </a:highlight>
                <a:latin typeface="+mn-lt"/>
                <a:ea typeface="+mn-ea"/>
                <a:cs typeface="+mn-cs"/>
              </a:rPr>
              <a:t>Waxay leeyihiin duufan aad u badan, sonkor, iyo milix mana lahan waxyaabaha wanaagsan ee jirkaagu u baahan yahay. </a:t>
            </a:r>
          </a:p>
          <a:p>
            <a:pPr marL="0" marR="0" lvl="0" indent="0" algn="l" defTabSz="914400" rtl="0" eaLnBrk="1" fontAlgn="auto" latinLnBrk="0" hangingPunct="1">
              <a:lnSpc>
                <a:spcPct val="100000"/>
              </a:lnSpc>
              <a:spcBef>
                <a:spcPct val="0"/>
              </a:spcBef>
              <a:spcAft>
                <a:spcPct val="0"/>
              </a:spcAft>
              <a:buClrTx/>
              <a:buSzTx/>
              <a:buFont typeface="+mj-lt"/>
              <a:buNone/>
              <a:defRPr/>
            </a:pPr>
            <a:r>
              <a:rPr lang="so" sz="1200" b="0" i="0" u="none" strike="noStrike" kern="1200" dirty="0">
                <a:solidFill>
                  <a:srgbClr val="000000"/>
                </a:solidFill>
                <a:highlight>
                  <a:srgbClr val="000000">
                    <a:alpha val="0"/>
                  </a:srgbClr>
                </a:highlight>
                <a:latin typeface="+mn-lt"/>
                <a:ea typeface="+mn-ea"/>
                <a:cs typeface="+mn-cs"/>
              </a:rPr>
              <a:t>Haddii cuntooyinkan aad badsato, waxaa laga yaabaa in aad miisaankaaga kordhiso waadna ku xanuunsan kartaa. Markaa cun mararka qaarkood xaddi yar ama ha wada cunin.</a:t>
            </a:r>
          </a:p>
          <a:p>
            <a:pPr marL="0" marR="0" lvl="0" indent="0" algn="l" defTabSz="914400" rtl="0" eaLnBrk="1" fontAlgn="auto" latinLnBrk="0" hangingPunct="1">
              <a:lnSpc>
                <a:spcPct val="100000"/>
              </a:lnSpc>
              <a:spcBef>
                <a:spcPct val="0"/>
              </a:spcBef>
              <a:spcAft>
                <a:spcPct val="0"/>
              </a:spcAft>
              <a:buClrTx/>
              <a:buSzTx/>
              <a:buFont typeface="+mj-lt"/>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mj-lt"/>
              <a:buNone/>
              <a:defRPr/>
            </a:pPr>
            <a:r>
              <a:rPr lang="so" sz="1200" b="1" i="0" u="none" strike="noStrike" kern="1200" dirty="0">
                <a:solidFill>
                  <a:srgbClr val="000000"/>
                </a:solidFill>
                <a:highlight>
                  <a:srgbClr val="000000">
                    <a:alpha val="0"/>
                  </a:srgbClr>
                </a:highlight>
                <a:latin typeface="+mn-lt"/>
                <a:ea typeface="+mn-ea"/>
                <a:cs typeface="+mn-cs"/>
              </a:rPr>
              <a:t>Tusaalooyinka cuntooyinka 'mararka qaarkood' waa</a:t>
            </a:r>
            <a:r>
              <a:rPr lang="so" sz="1200" b="0" i="0" u="none" strike="noStrike" kern="1200" dirty="0">
                <a:solidFill>
                  <a:srgbClr val="000000"/>
                </a:solidFill>
                <a:highlight>
                  <a:srgbClr val="000000">
                    <a:alpha val="0"/>
                  </a:srgbClr>
                </a:highlight>
                <a:latin typeface="+mn-lt"/>
                <a:ea typeface="+mn-ea"/>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buskud macaan, keegag, iyo macmacaan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jalaatada, nacnac iyo shukulaatada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jajabyada baradhada, jeex dhuuban oo baradho ah oo la shiilay iyo cuntooyinka kale ee dufanka leh iyo/ama cusbada leh oo ay ku jiraan buskud macaan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macmacaanka iyo rootiga, cuntada degdega ah-sida hambagar, cuntooyinka shiilan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hilibka la warshadeeyey iyo duub bolse dufan/milix leh</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cabitaanada fudud ee sonkorta leh, khamriga, ciyaaraha iyo cabitaanada awooda, iyo khamriga</a:t>
            </a:r>
            <a:endParaRPr lang="en-AU"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caano macaan, labeen, subag iyo iidaha.</a:t>
            </a:r>
            <a:endParaRPr lang="en-AU" sz="1200" b="0" i="0" strike="sngStrike"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13</a:t>
            </a:fld>
            <a:endParaRPr lang="en-AU"/>
          </a:p>
        </p:txBody>
      </p:sp>
    </p:spTree>
    <p:extLst>
      <p:ext uri="{BB962C8B-B14F-4D97-AF65-F5344CB8AC3E}">
        <p14:creationId xmlns:p14="http://schemas.microsoft.com/office/powerpoint/2010/main" val="28326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Sidee bay u eg yihiin cuntooyinka caafimaadka leh?</a:t>
            </a:r>
          </a:p>
          <a:p>
            <a:pPr marL="0" marR="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Cuntooyinka caafimaadka leh waxaa ka mid ah cuntooyin kala duwan oo ka yimid 5 kooxood oo cunto ah. </a:t>
            </a:r>
          </a:p>
          <a:p>
            <a:pPr marL="0" marR="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Cunto caafimaad leh darteed:</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kern="1200" dirty="0">
                <a:solidFill>
                  <a:srgbClr val="000000"/>
                </a:solidFill>
                <a:highlight>
                  <a:srgbClr val="000000">
                    <a:alpha val="0"/>
                  </a:srgbClr>
                </a:highlight>
                <a:latin typeface="+mn-lt"/>
                <a:ea typeface="+mn-ea"/>
                <a:cs typeface="+mn-cs"/>
              </a:rPr>
              <a:t>Ka buuxi kala bar saxankaaga khudaar</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kern="1200" dirty="0">
                <a:solidFill>
                  <a:srgbClr val="000000"/>
                </a:solidFill>
                <a:highlight>
                  <a:srgbClr val="000000">
                    <a:alpha val="0"/>
                  </a:srgbClr>
                </a:highlight>
                <a:latin typeface="+mn-lt"/>
                <a:ea typeface="+mn-ea"/>
                <a:cs typeface="+mn-cs"/>
              </a:rPr>
              <a:t>Ku dar qaar ka mid ah borotiinka, sida hilibka, ukunta, kalluunka, digir soya shiidan, ama digirta</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kern="1200" dirty="0">
                <a:solidFill>
                  <a:srgbClr val="000000"/>
                </a:solidFill>
                <a:highlight>
                  <a:srgbClr val="000000">
                    <a:alpha val="0"/>
                  </a:srgbClr>
                </a:highlight>
                <a:latin typeface="+mn-lt"/>
                <a:ea typeface="+mn-ea"/>
                <a:cs typeface="+mn-cs"/>
              </a:rPr>
              <a:t>Ku dar qaar ka mid ah badarka, sida bariiska, baasto, abuurka istaarijka la cuni karo, ama rooti</a:t>
            </a:r>
          </a:p>
          <a:p>
            <a:pPr marL="228600" marR="0" indent="-228600" algn="l" defTabSz="914400" rtl="0" eaLnBrk="1" fontAlgn="auto" latinLnBrk="0" hangingPunct="1">
              <a:lnSpc>
                <a:spcPct val="100000"/>
              </a:lnSpc>
              <a:spcBef>
                <a:spcPct val="0"/>
              </a:spcBef>
              <a:spcAft>
                <a:spcPct val="0"/>
              </a:spcAft>
              <a:buClrTx/>
              <a:buSzTx/>
              <a:buFont typeface="+mj-lt"/>
              <a:buAutoNum type="arabicPeriod"/>
              <a:defRPr/>
            </a:pPr>
            <a:r>
              <a:rPr lang="so" sz="1200" b="0" i="0" u="none" strike="noStrike" kern="1200" dirty="0">
                <a:solidFill>
                  <a:srgbClr val="000000"/>
                </a:solidFill>
                <a:highlight>
                  <a:srgbClr val="000000">
                    <a:alpha val="0"/>
                  </a:srgbClr>
                </a:highlight>
                <a:latin typeface="+mn-lt"/>
                <a:ea typeface="+mn-ea"/>
                <a:cs typeface="+mn-cs"/>
              </a:rPr>
              <a:t>Cun khudaar ama caano sidii cunto fudud ama macmacaan ahaan.</a:t>
            </a:r>
          </a:p>
          <a:p>
            <a:pPr marL="228600" indent="-228600">
              <a:buFont typeface="+mj-lt"/>
              <a:buAutoNum type="arabicPeriod"/>
            </a:pPr>
            <a:endParaRPr lang="en-AU" sz="1200" b="0" i="0" u="none" kern="1200" dirty="0">
              <a:solidFill>
                <a:schemeClr val="tx1"/>
              </a:solidFill>
              <a:effectLst/>
              <a:latin typeface="+mn-lt"/>
              <a:ea typeface="+mn-ea"/>
              <a:cs typeface="+mn-cs"/>
            </a:endParaRPr>
          </a:p>
          <a:p>
            <a:pPr marL="0" indent="0" rtl="0">
              <a:buFont typeface="+mj-lt"/>
              <a:buNone/>
            </a:pPr>
            <a:r>
              <a:rPr lang="so" sz="1200" b="0" i="0" u="none" strike="noStrike" kern="1200" dirty="0">
                <a:solidFill>
                  <a:srgbClr val="000000"/>
                </a:solidFill>
                <a:highlight>
                  <a:srgbClr val="000000">
                    <a:alpha val="0"/>
                  </a:srgbClr>
                </a:highlight>
                <a:latin typeface="+mn-lt"/>
                <a:ea typeface="+mn-ea"/>
                <a:cs typeface="+mn-cs"/>
              </a:rPr>
              <a:t>Halkii aad ka isticmaali lahayd cunto ‘mararka qaarkood’ cuntadaada, sida duub bolse ama baradhada shiilan, ka dooro wax 5 kooxood oo cunto ah, sida digaag ama bariis. </a:t>
            </a:r>
          </a:p>
          <a:p>
            <a:pPr marL="0" indent="0" rtl="0">
              <a:buFont typeface="+mj-lt"/>
              <a:buNone/>
            </a:pPr>
            <a:r>
              <a:rPr lang="so" sz="1200" b="0" i="0" u="none" strike="noStrike" kern="1200" dirty="0">
                <a:solidFill>
                  <a:srgbClr val="000000"/>
                </a:solidFill>
                <a:highlight>
                  <a:srgbClr val="000000">
                    <a:alpha val="0"/>
                  </a:srgbClr>
                </a:highlight>
                <a:latin typeface="+mn-lt"/>
                <a:ea typeface="+mn-ea"/>
                <a:cs typeface="+mn-cs"/>
              </a:rPr>
              <a:t>Dhinac uu diyaarso khudaar ama salad markaad cunayso cuntooyinka sida baastada, baasto qaab go'yaal ah ama ballaaran ama bariis la isku daray.</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1" u="none" strike="noStrike" kern="1200" dirty="0">
                <a:solidFill>
                  <a:srgbClr val="000000"/>
                </a:solidFill>
                <a:highlight>
                  <a:srgbClr val="000000">
                    <a:alpha val="0"/>
                  </a:srgbClr>
                </a:highlight>
                <a:latin typeface="+mn-lt"/>
                <a:ea typeface="+mn-ea"/>
                <a:cs typeface="+mn-cs"/>
              </a:rPr>
              <a:t>*Qoraal ku socotafududeeyaha: sawirku wuxuu muujinayaa inta cunto saxan saarani ay tahay inay ka timaado koox cunto marka la barbar dhigo kuwa kale - ma aha tirada dhabta ah ee cuntada la cuno.</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14</a:t>
            </a:fld>
            <a:endParaRPr lang="en-AU"/>
          </a:p>
        </p:txBody>
      </p:sp>
    </p:spTree>
    <p:extLst>
      <p:ext uri="{BB962C8B-B14F-4D97-AF65-F5344CB8AC3E}">
        <p14:creationId xmlns:p14="http://schemas.microsoft.com/office/powerpoint/2010/main" val="260195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Miyaan karsan karaa cuntooyinkayga dhaqameed?</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Badana cuntooyinka dhaqameed ee dhaqankaaga ayaa runtii caafimaad qaba. Way fiican tahay in cuntooyinkan qayb ay ka sii ahaadan cuntadaada.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Cuntooyinka caadiga ah ee guriga lagu kariyo, sida misirta-ku-salaysan iyo hilibyada, lagu daray dhir udgoon, ayaa ka door wanaagsan cuntooyinka warshadaysan ee laga soo iibsado dukaanka. Cuntooyinkani waxay inta badan leeyihiin sonkor badan, milix iyo dufan.</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15</a:t>
            </a:fld>
            <a:endParaRPr lang="en-AU"/>
          </a:p>
        </p:txBody>
      </p:sp>
    </p:spTree>
    <p:extLst>
      <p:ext uri="{BB962C8B-B14F-4D97-AF65-F5344CB8AC3E}">
        <p14:creationId xmlns:p14="http://schemas.microsoft.com/office/powerpoint/2010/main" val="252301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Waa maxay sababta kalshiyamka muhiim u yahay?</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kalshiyam noloshada. Aad bay muhiim ugu tahay caafimaadka: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1" i="0" u="none" strike="noStrike" kern="1200" dirty="0">
                <a:solidFill>
                  <a:srgbClr val="000000"/>
                </a:solidFill>
                <a:highlight>
                  <a:srgbClr val="000000">
                    <a:alpha val="0"/>
                  </a:srgbClr>
                </a:highlight>
                <a:latin typeface="+mn-lt"/>
                <a:ea typeface="+mn-ea"/>
                <a:cs typeface="+mn-cs"/>
              </a:rPr>
              <a:t>ilkaha iyo lafaha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i="0" u="none" strike="noStrike" kern="1200" dirty="0">
                <a:solidFill>
                  <a:srgbClr val="000000"/>
                </a:solidFill>
                <a:highlight>
                  <a:srgbClr val="000000">
                    <a:alpha val="0"/>
                  </a:srgbClr>
                </a:highlight>
                <a:latin typeface="+mn-lt"/>
                <a:ea typeface="+mn-ea"/>
                <a:cs typeface="+mn-cs"/>
              </a:rPr>
              <a:t>m</a:t>
            </a:r>
            <a:r>
              <a:rPr lang="so" sz="1200" b="0" i="0" u="none" strike="noStrike" kern="1200" dirty="0">
                <a:solidFill>
                  <a:srgbClr val="000000"/>
                </a:solidFill>
                <a:highlight>
                  <a:srgbClr val="000000">
                    <a:alpha val="0"/>
                  </a:srgbClr>
                </a:highlight>
                <a:latin typeface="+mn-lt"/>
                <a:ea typeface="+mn-ea"/>
                <a:cs typeface="+mn-cs"/>
              </a:rPr>
              <a:t>uruqyada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b="0" i="0" u="none" strike="noStrike" kern="1200" dirty="0">
                <a:solidFill>
                  <a:srgbClr val="000000"/>
                </a:solidFill>
                <a:highlight>
                  <a:srgbClr val="000000">
                    <a:alpha val="0"/>
                  </a:srgbClr>
                </a:highlight>
                <a:latin typeface="+mn-lt"/>
                <a:ea typeface="+mn-ea"/>
                <a:cs typeface="+mn-cs"/>
              </a:rPr>
              <a:t>w</a:t>
            </a:r>
            <a:r>
              <a:rPr lang="so" sz="1200" b="0" i="0" u="none" strike="noStrike" kern="1200" dirty="0">
                <a:solidFill>
                  <a:srgbClr val="000000"/>
                </a:solidFill>
                <a:highlight>
                  <a:srgbClr val="000000">
                    <a:alpha val="0"/>
                  </a:srgbClr>
                </a:highlight>
                <a:latin typeface="+mn-lt"/>
                <a:ea typeface="+mn-ea"/>
                <a:cs typeface="+mn-cs"/>
              </a:rPr>
              <a:t>adnaha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habdhiska dareenka.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Haddii aadan helin kalshiyam kugu filan, lafahaagu way daciifi doonaan.</a:t>
            </a:r>
            <a:endParaRPr lang="en-AU" sz="1200" b="0" i="0" strike="sngStrike"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17</a:t>
            </a:fld>
            <a:endParaRPr lang="en-AU"/>
          </a:p>
        </p:txBody>
      </p:sp>
    </p:spTree>
    <p:extLst>
      <p:ext uri="{BB962C8B-B14F-4D97-AF65-F5344CB8AC3E}">
        <p14:creationId xmlns:p14="http://schemas.microsoft.com/office/powerpoint/2010/main" val="1173323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so" sz="1200" b="1" i="0" u="none" strike="noStrike" kern="1200" dirty="0">
                <a:solidFill>
                  <a:srgbClr val="000000"/>
                </a:solidFill>
                <a:highlight>
                  <a:srgbClr val="000000">
                    <a:alpha val="0"/>
                  </a:srgbClr>
                </a:highlight>
                <a:latin typeface="+mn-lt"/>
                <a:ea typeface="+mn-ea"/>
                <a:cs typeface="+mn-cs"/>
              </a:rPr>
              <a:t>Waa maxay cuntooyinka ugu fiican ee kalshiyam?</a:t>
            </a:r>
          </a:p>
          <a:p>
            <a:pPr marL="0" lvl="0" indent="0" rtl="0">
              <a:buFont typeface="Arial" panose="020B0604020202020204" pitchFamily="34" charset="0"/>
              <a:buNone/>
            </a:pPr>
            <a:r>
              <a:rPr lang="so" sz="1200" b="0" i="0" u="none" strike="noStrike" kern="1200" dirty="0">
                <a:solidFill>
                  <a:srgbClr val="000000"/>
                </a:solidFill>
                <a:highlight>
                  <a:srgbClr val="000000">
                    <a:alpha val="0"/>
                  </a:srgbClr>
                </a:highlight>
                <a:latin typeface="+mn-lt"/>
                <a:ea typeface="+mn-ea"/>
                <a:cs typeface="+mn-cs"/>
              </a:rPr>
              <a:t>Ilaha ugu fiican ee kaalshiyamku waa </a:t>
            </a:r>
            <a:r>
              <a:rPr lang="so" sz="1200" b="1" i="0" u="none" strike="noStrike" kern="1200" baseline="0" dirty="0">
                <a:solidFill>
                  <a:srgbClr val="000000"/>
                </a:solidFill>
                <a:highlight>
                  <a:srgbClr val="000000">
                    <a:alpha val="0"/>
                  </a:srgbClr>
                </a:highlight>
                <a:latin typeface="+mn-lt"/>
                <a:ea typeface="+mn-ea"/>
                <a:cs typeface="+mn-cs"/>
              </a:rPr>
              <a:t>w</a:t>
            </a:r>
            <a:r>
              <a:rPr lang="so" sz="1200" b="1" i="0" u="none" strike="noStrike" kern="1200" dirty="0">
                <a:solidFill>
                  <a:srgbClr val="000000"/>
                </a:solidFill>
                <a:highlight>
                  <a:srgbClr val="000000">
                    <a:alpha val="0"/>
                  </a:srgbClr>
                </a:highlight>
                <a:latin typeface="+mn-lt"/>
                <a:ea typeface="+mn-ea"/>
                <a:cs typeface="+mn-cs"/>
              </a:rPr>
              <a:t>axyaabaha caanaha laga sameeyo</a:t>
            </a:r>
            <a:r>
              <a:rPr lang="so" sz="1200" b="0" i="0" u="none" strike="noStrike" kern="1200" dirty="0">
                <a:solidFill>
                  <a:srgbClr val="000000"/>
                </a:solidFill>
                <a:highlight>
                  <a:srgbClr val="000000">
                    <a:alpha val="0"/>
                  </a:srgbClr>
                </a:highlight>
                <a:latin typeface="+mn-lt"/>
                <a:ea typeface="+mn-ea"/>
                <a:cs typeface="+mn-cs"/>
              </a:rPr>
              <a:t> sida caanaha, yogaat, iyo farmaajo adag. </a:t>
            </a:r>
          </a:p>
          <a:p>
            <a:pPr marL="0" lvl="0" indent="0" rtl="0">
              <a:buFont typeface="Arial" panose="020B0604020202020204" pitchFamily="34" charset="0"/>
              <a:buNone/>
            </a:pPr>
            <a:r>
              <a:rPr lang="so" sz="1200" b="0" i="0" u="none" strike="noStrike" kern="1200" baseline="0" dirty="0">
                <a:solidFill>
                  <a:srgbClr val="000000"/>
                </a:solidFill>
                <a:highlight>
                  <a:srgbClr val="000000">
                    <a:alpha val="0"/>
                  </a:srgbClr>
                </a:highlight>
                <a:latin typeface="+mn-lt"/>
                <a:ea typeface="+mn-ea"/>
                <a:cs typeface="+mn-cs"/>
              </a:rPr>
              <a:t>Waxaad u baahan tahay inaad cunto </a:t>
            </a:r>
            <a:r>
              <a:rPr lang="so" sz="1200" b="1" i="0" u="none" strike="noStrike" kern="1200" baseline="0" dirty="0">
                <a:solidFill>
                  <a:srgbClr val="000000"/>
                </a:solidFill>
                <a:highlight>
                  <a:srgbClr val="000000">
                    <a:alpha val="0"/>
                  </a:srgbClr>
                </a:highlight>
                <a:latin typeface="+mn-lt"/>
                <a:ea typeface="+mn-ea"/>
                <a:cs typeface="+mn-cs"/>
              </a:rPr>
              <a:t>3</a:t>
            </a:r>
            <a:r>
              <a:rPr lang="so" sz="1200" b="0" i="0" u="none" strike="noStrike" kern="1200" baseline="0" dirty="0">
                <a:solidFill>
                  <a:srgbClr val="000000"/>
                </a:solidFill>
                <a:highlight>
                  <a:srgbClr val="000000">
                    <a:alpha val="0"/>
                  </a:srgbClr>
                </a:highlight>
                <a:latin typeface="+mn-lt"/>
                <a:ea typeface="+mn-ea"/>
                <a:cs typeface="+mn-cs"/>
              </a:rPr>
              <a:t> jeer oo caano ah maalintii ama </a:t>
            </a:r>
            <a:r>
              <a:rPr lang="so" sz="1200" b="1" i="0" u="none" strike="noStrike" kern="1200" baseline="0" dirty="0">
                <a:solidFill>
                  <a:srgbClr val="000000"/>
                </a:solidFill>
                <a:highlight>
                  <a:srgbClr val="000000">
                    <a:alpha val="0"/>
                  </a:srgbClr>
                </a:highlight>
                <a:latin typeface="+mn-lt"/>
                <a:ea typeface="+mn-ea"/>
                <a:cs typeface="+mn-cs"/>
              </a:rPr>
              <a:t>4</a:t>
            </a:r>
            <a:r>
              <a:rPr lang="so" sz="1200" b="0" i="0" u="none" strike="noStrike" kern="1200" baseline="0" dirty="0">
                <a:solidFill>
                  <a:srgbClr val="000000"/>
                </a:solidFill>
                <a:highlight>
                  <a:srgbClr val="000000">
                    <a:alpha val="0"/>
                  </a:srgbClr>
                </a:highlight>
                <a:latin typeface="+mn-lt"/>
                <a:ea typeface="+mn-ea"/>
                <a:cs typeface="+mn-cs"/>
              </a:rPr>
              <a:t> jeer maalintii haddii aad ka weyn tahay 50 sano. </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rtl="0">
              <a:buFont typeface="Arial" panose="020B0604020202020204" pitchFamily="34" charset="0"/>
              <a:buNone/>
            </a:pPr>
            <a:r>
              <a:rPr lang="so" sz="1200" b="1" i="0" u="none" strike="noStrike" kern="1200" dirty="0">
                <a:solidFill>
                  <a:srgbClr val="000000"/>
                </a:solidFill>
                <a:highlight>
                  <a:srgbClr val="000000">
                    <a:alpha val="0"/>
                  </a:srgbClr>
                </a:highlight>
                <a:latin typeface="+mn-lt"/>
                <a:ea typeface="+mn-ea"/>
                <a:cs typeface="+mn-cs"/>
              </a:rPr>
              <a:t>Ilaha kale ee aan caanaha ahayn ee laga helo kalshiyam waxaa ka mid ah:</a:t>
            </a: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soy, bariis iyo caano yicib oo lagu daray kalshiyam </a:t>
            </a: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digir soya shiidan iyo mid laga sameeyay digirta soy-ga khamiirsan</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kalluunka leh lafo la cuni karo, sida kalluun weyn la cuni karo oo qasacadaysan oo leh lafo iyo kalluun yar</a:t>
            </a: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lawska iyo abuurka, sida lawska Brazil, yicibta iyo kareemka sisinta (tahini)</a:t>
            </a:r>
            <a:endParaRPr lang="en-AU"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khudaarta caleenta cagaaran, sida brokoli, bok choy, kaabajka Shiinaha iyo isbinaajka</a:t>
            </a:r>
          </a:p>
          <a:p>
            <a:pPr marL="171450" lvl="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miro la qalajiyey, sida berde, timir, barawo, iyo khudaar.</a:t>
            </a:r>
          </a:p>
          <a:p>
            <a:endParaRPr lang="en-AU" sz="1200" kern="1200" dirty="0">
              <a:solidFill>
                <a:schemeClr val="tx1"/>
              </a:solidFill>
              <a:effectLst/>
              <a:latin typeface="+mn-lt"/>
              <a:ea typeface="+mn-ea"/>
              <a:cs typeface="+mn-cs"/>
            </a:endParaRPr>
          </a:p>
          <a:p>
            <a:pPr lvl="0" rtl="0"/>
            <a:r>
              <a:rPr lang="so" sz="1200" b="0" i="0" u="none" strike="noStrike" kern="1200" dirty="0">
                <a:solidFill>
                  <a:srgbClr val="000000"/>
                </a:solidFill>
                <a:highlight>
                  <a:srgbClr val="000000">
                    <a:alpha val="0"/>
                  </a:srgbClr>
                </a:highlight>
                <a:latin typeface="+mn-lt"/>
                <a:ea typeface="+mn-ea"/>
                <a:cs typeface="+mn-cs"/>
              </a:rPr>
              <a:t>Waxa kale oo aad ka heli kartaa kalshiyam kaniiniyada, laakiin aad bay u fiican tahay inaad ka hesho cuntadaada. </a:t>
            </a:r>
            <a:endParaRPr lang="en-AU" sz="1200" b="0" i="0" strike="sngStrike" kern="1200" dirty="0">
              <a:solidFill>
                <a:schemeClr val="tx1"/>
              </a:solidFill>
              <a:effectLst/>
              <a:latin typeface="+mn-lt"/>
              <a:ea typeface="+mn-ea"/>
              <a:cs typeface="+mn-cs"/>
            </a:endParaRPr>
          </a:p>
          <a:p>
            <a:pPr lvl="0" rtl="0"/>
            <a:r>
              <a:rPr lang="so" sz="1200" b="0" i="0" u="none" strike="noStrike" kern="1200" dirty="0">
                <a:solidFill>
                  <a:srgbClr val="000000"/>
                </a:solidFill>
                <a:highlight>
                  <a:srgbClr val="000000">
                    <a:alpha val="0"/>
                  </a:srgbClr>
                </a:highlight>
                <a:latin typeface="+mn-lt"/>
                <a:ea typeface="+mn-ea"/>
                <a:cs typeface="+mn-cs"/>
              </a:rPr>
              <a:t>Weydii dhakhtarkaaga haddii aad u baahan tahay inaad qaadato kaniiniyada kalshiyam. </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18</a:t>
            </a:fld>
            <a:endParaRPr lang="en-AU"/>
          </a:p>
        </p:txBody>
      </p:sp>
    </p:spTree>
    <p:extLst>
      <p:ext uri="{BB962C8B-B14F-4D97-AF65-F5344CB8AC3E}">
        <p14:creationId xmlns:p14="http://schemas.microsoft.com/office/powerpoint/2010/main" val="225379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Maxay carruurta iyo dhallinyaradu ugu baahan yihiin kalshiyam badan?</a:t>
            </a:r>
          </a:p>
          <a:p>
            <a:pPr rtl="0"/>
            <a:r>
              <a:rPr lang="so" sz="1200" b="0" i="0" u="none" strike="noStrike" kern="1200" dirty="0">
                <a:solidFill>
                  <a:srgbClr val="000000"/>
                </a:solidFill>
                <a:highlight>
                  <a:srgbClr val="000000">
                    <a:alpha val="0"/>
                  </a:srgbClr>
                </a:highlight>
                <a:latin typeface="+mn-lt"/>
                <a:ea typeface="+mn-ea"/>
                <a:cs typeface="+mn-cs"/>
              </a:rPr>
              <a:t>Lafaha carruurta yaryar ayaa si joogto ah u koraya. Aad bay muhiim u tahay in carruurtu helaan kalshiyam ku filan maalin kasta si ay u dhisaan </a:t>
            </a:r>
            <a:r>
              <a:rPr lang="so" sz="1200" b="1" i="0" u="none" strike="noStrike" kern="1200" dirty="0">
                <a:solidFill>
                  <a:srgbClr val="000000"/>
                </a:solidFill>
                <a:highlight>
                  <a:srgbClr val="000000">
                    <a:alpha val="0"/>
                  </a:srgbClr>
                </a:highlight>
                <a:latin typeface="+mn-lt"/>
                <a:ea typeface="+mn-ea"/>
                <a:cs typeface="+mn-cs"/>
              </a:rPr>
              <a:t>lafo iyo ilko adag</a:t>
            </a:r>
            <a:r>
              <a:rPr lang="so" sz="1200" b="0" i="0" u="none" strike="noStrike" kern="1200" dirty="0">
                <a:solidFill>
                  <a:srgbClr val="000000"/>
                </a:solidFill>
                <a:highlight>
                  <a:srgbClr val="000000">
                    <a:alpha val="0"/>
                  </a:srgbClr>
                </a:highlight>
                <a:latin typeface="+mn-lt"/>
                <a:ea typeface="+mn-ea"/>
                <a:cs typeface="+mn-cs"/>
              </a:rPr>
              <a:t>. </a:t>
            </a:r>
          </a:p>
          <a:p>
            <a:pPr rtl="0"/>
            <a:r>
              <a:rPr lang="so" sz="1200" b="0" i="0" u="none" strike="noStrike" kern="1200" dirty="0">
                <a:solidFill>
                  <a:srgbClr val="000000"/>
                </a:solidFill>
                <a:highlight>
                  <a:srgbClr val="000000">
                    <a:alpha val="0"/>
                  </a:srgbClr>
                </a:highlight>
                <a:latin typeface="+mn-lt"/>
                <a:ea typeface="+mn-ea"/>
                <a:cs typeface="+mn-cs"/>
              </a:rPr>
              <a:t>Dhalinyaradu waxay u baahan yihiin kalshiyam badan sababtoo ah waxay aad uu koraan xilliga qaan-gaarnimada. </a:t>
            </a:r>
            <a:endParaRPr lang="en-AU" sz="1200" b="0" i="0" strike="sngStrike" kern="1200" dirty="0">
              <a:solidFill>
                <a:schemeClr val="tx1"/>
              </a:solidFill>
              <a:effectLst/>
              <a:latin typeface="+mn-lt"/>
              <a:ea typeface="+mn-ea"/>
              <a:cs typeface="+mn-cs"/>
            </a:endParaRPr>
          </a:p>
          <a:p>
            <a:pPr rtl="0"/>
            <a:endParaRPr lang="en-AU" sz="1200" b="1" i="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Kala hadal kalkaalisadaada ama dhakhtarkaaga inta uu le'eg yahay kalshiyamka u ilmahaagu u baahan yahay maalin kasta.</a:t>
            </a:r>
            <a:endParaRPr lang="en-AU" sz="1200" b="1" i="0" kern="1200" dirty="0">
              <a:solidFill>
                <a:schemeClr val="tx1"/>
              </a:solidFill>
              <a:effectLst/>
              <a:latin typeface="+mn-lt"/>
              <a:ea typeface="+mn-ea"/>
              <a:cs typeface="+mn-cs"/>
            </a:endParaRPr>
          </a:p>
          <a:p>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19</a:t>
            </a:fld>
            <a:endParaRPr lang="en-AU"/>
          </a:p>
        </p:txBody>
      </p:sp>
    </p:spTree>
    <p:extLst>
      <p:ext uri="{BB962C8B-B14F-4D97-AF65-F5344CB8AC3E}">
        <p14:creationId xmlns:p14="http://schemas.microsoft.com/office/powerpoint/2010/main" val="410147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baseline="0" dirty="0">
                <a:solidFill>
                  <a:srgbClr val="000000"/>
                </a:solidFill>
                <a:highlight>
                  <a:srgbClr val="000000">
                    <a:alpha val="0"/>
                  </a:srgbClr>
                </a:highlight>
                <a:latin typeface="+mn-lt"/>
                <a:ea typeface="+mn-ea"/>
                <a:cs typeface="+mn-cs"/>
              </a:rPr>
              <a:t>Maxay dumarka waaweyn ugu baahan yihiin kalshiyam badan?</a:t>
            </a:r>
          </a:p>
          <a:p>
            <a:pPr rtl="0"/>
            <a:r>
              <a:rPr lang="so" sz="1200" b="0" i="0" u="none" strike="noStrike" kern="1200" baseline="0" dirty="0">
                <a:solidFill>
                  <a:srgbClr val="000000"/>
                </a:solidFill>
                <a:highlight>
                  <a:srgbClr val="000000">
                    <a:alpha val="0"/>
                  </a:srgbClr>
                </a:highlight>
                <a:latin typeface="+mn-lt"/>
                <a:ea typeface="+mn-ea"/>
                <a:cs typeface="+mn-cs"/>
              </a:rPr>
              <a:t>Marka ay dumarku sii weynaadaan, lafahoodu way daciifaan. Haweenka da'da ah waxay u baahan yihiin inay cunaan kalshiyam badan si ay lafahooda u adkeeyaan. </a:t>
            </a:r>
          </a:p>
          <a:p>
            <a:pPr rtl="0"/>
            <a:r>
              <a:rPr lang="so" sz="1200" b="0" i="0" u="none" strike="noStrike" kern="1200" baseline="0" dirty="0">
                <a:solidFill>
                  <a:srgbClr val="000000"/>
                </a:solidFill>
                <a:highlight>
                  <a:srgbClr val="000000">
                    <a:alpha val="0"/>
                  </a:srgbClr>
                </a:highlight>
                <a:latin typeface="+mn-lt"/>
                <a:ea typeface="+mn-ea"/>
                <a:cs typeface="+mn-cs"/>
              </a:rPr>
              <a:t>Tani waxay si gaar ah muhiim ugu tahay 5 ilaa 10 sano agagaarka joogsiga caadada* marka kalshiyam badan lafaha ay waayan. Cunista kalshiyam badan ma joojin karto luminta kalshiyamka ee lafaha, laakiin way yarayn kartaa.</a:t>
            </a:r>
          </a:p>
          <a:p>
            <a:endParaRPr lang="en-AU" sz="1200" b="0" i="0" kern="1200" baseline="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Immisa kalshiyam ah ayay maalintii u baahan yihiin haweenka ka weyn 50 sano?</a:t>
            </a:r>
          </a:p>
          <a:p>
            <a:pPr rtl="0"/>
            <a:r>
              <a:rPr lang="so" sz="1200" b="0" i="0" u="none" strike="noStrike" kern="1200" dirty="0">
                <a:solidFill>
                  <a:srgbClr val="000000"/>
                </a:solidFill>
                <a:highlight>
                  <a:srgbClr val="000000">
                    <a:alpha val="0"/>
                  </a:srgbClr>
                </a:highlight>
                <a:latin typeface="+mn-lt"/>
                <a:ea typeface="+mn-ea"/>
                <a:cs typeface="+mn-cs"/>
              </a:rPr>
              <a:t>Haddii aad ka weyn tahay 50 sano, waxaad u baahan tahay inaad cunto </a:t>
            </a:r>
            <a:r>
              <a:rPr lang="so" sz="1200" b="1" i="0" u="none" strike="noStrike" kern="1200" dirty="0">
                <a:solidFill>
                  <a:srgbClr val="000000"/>
                </a:solidFill>
                <a:highlight>
                  <a:srgbClr val="000000">
                    <a:alpha val="0"/>
                  </a:srgbClr>
                </a:highlight>
                <a:latin typeface="+mn-lt"/>
                <a:ea typeface="+mn-ea"/>
                <a:cs typeface="+mn-cs"/>
              </a:rPr>
              <a:t>1300milligram</a:t>
            </a:r>
            <a:r>
              <a:rPr lang="so" sz="1200" b="0" i="0" u="none" strike="noStrike" kern="1200" dirty="0">
                <a:solidFill>
                  <a:srgbClr val="000000"/>
                </a:solidFill>
                <a:highlight>
                  <a:srgbClr val="000000">
                    <a:alpha val="0"/>
                  </a:srgbClr>
                </a:highlight>
                <a:latin typeface="+mn-lt"/>
                <a:ea typeface="+mn-ea"/>
                <a:cs typeface="+mn-cs"/>
              </a:rPr>
              <a:t> oo kalshiyam ah maalintii, taas oo macnaheedu yahay </a:t>
            </a:r>
            <a:r>
              <a:rPr lang="so" sz="1200" b="1" i="0" u="none" strike="noStrike" kern="1200" dirty="0">
                <a:solidFill>
                  <a:srgbClr val="000000"/>
                </a:solidFill>
                <a:highlight>
                  <a:srgbClr val="000000">
                    <a:alpha val="0"/>
                  </a:srgbClr>
                </a:highlight>
                <a:latin typeface="+mn-lt"/>
                <a:ea typeface="+mn-ea"/>
                <a:cs typeface="+mn-cs"/>
              </a:rPr>
              <a:t>4 </a:t>
            </a:r>
            <a:r>
              <a:rPr lang="so" sz="1200" b="0" i="0" u="none" strike="noStrike" kern="1200" dirty="0">
                <a:solidFill>
                  <a:srgbClr val="000000"/>
                </a:solidFill>
                <a:highlight>
                  <a:srgbClr val="000000">
                    <a:alpha val="0"/>
                  </a:srgbClr>
                </a:highlight>
                <a:latin typeface="+mn-lt"/>
                <a:ea typeface="+mn-ea"/>
                <a:cs typeface="+mn-cs"/>
              </a:rPr>
              <a:t>jeer oo caano ah maalintii. </a:t>
            </a:r>
          </a:p>
          <a:p>
            <a:endParaRPr lang="en-AU" sz="1200" b="0" i="0" kern="1200" dirty="0">
              <a:solidFill>
                <a:schemeClr val="tx1"/>
              </a:solidFill>
              <a:effectLst/>
              <a:latin typeface="+mn-lt"/>
              <a:ea typeface="+mn-ea"/>
              <a:cs typeface="+mn-cs"/>
            </a:endParaRPr>
          </a:p>
          <a:p>
            <a:pPr rtl="0"/>
            <a:r>
              <a:rPr lang="so" sz="1200" b="0" i="0" u="none" strike="noStrike" kern="1200" baseline="0" dirty="0">
                <a:solidFill>
                  <a:srgbClr val="000000"/>
                </a:solidFill>
                <a:highlight>
                  <a:srgbClr val="000000">
                    <a:alpha val="0"/>
                  </a:srgbClr>
                </a:highlight>
                <a:latin typeface="+mn-lt"/>
                <a:ea typeface="+mn-ea"/>
                <a:cs typeface="+mn-cs"/>
              </a:rPr>
              <a:t>*</a:t>
            </a:r>
            <a:r>
              <a:rPr lang="so" sz="1200" b="0" i="1" u="none" strike="noStrike" kern="1200" baseline="0" dirty="0">
                <a:solidFill>
                  <a:srgbClr val="000000"/>
                </a:solidFill>
                <a:highlight>
                  <a:srgbClr val="000000">
                    <a:alpha val="0"/>
                  </a:srgbClr>
                </a:highlight>
                <a:latin typeface="+mn-lt"/>
                <a:ea typeface="+mn-ea"/>
                <a:cs typeface="+mn-cs"/>
              </a:rPr>
              <a:t>Joogsiga caadada waa caadadaada ugu dambeysa/dhiiga caadadaada. Waxa kaliya oo aad ogaan doontaa in aad gaartay joogsiga caadada markii uu wax dhiig ah kugu dhicin 12 bilood.</a:t>
            </a:r>
          </a:p>
          <a:p>
            <a:endParaRPr lang="en-AU" sz="1200" b="0" i="0" kern="1200" baseline="0" dirty="0">
              <a:solidFill>
                <a:schemeClr val="tx1"/>
              </a:solidFill>
              <a:effectLst/>
              <a:highlight>
                <a:srgbClr val="FFFF00"/>
              </a:highligh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20</a:t>
            </a:fld>
            <a:endParaRPr lang="en-AU"/>
          </a:p>
        </p:txBody>
      </p:sp>
    </p:spTree>
    <p:extLst>
      <p:ext uri="{BB962C8B-B14F-4D97-AF65-F5344CB8AC3E}">
        <p14:creationId xmlns:p14="http://schemas.microsoft.com/office/powerpoint/2010/main" val="94518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0" i="0" u="none" strike="noStrike" dirty="0">
                <a:highlight>
                  <a:srgbClr val="000000">
                    <a:alpha val="0"/>
                  </a:srgbClr>
                </a:highlight>
                <a:latin typeface="+mn-lt"/>
              </a:rPr>
              <a:t>Waxay noqon kartaa fikrad wanaagsan in la oggolaado dood gaaban oo ku saabsan qadada dugsiga.</a:t>
            </a:r>
          </a:p>
          <a:p>
            <a:endParaRPr lang="en-AU" dirty="0">
              <a:latin typeface="+mn-lt"/>
            </a:endParaRPr>
          </a:p>
          <a:p>
            <a:pPr rtl="0"/>
            <a:r>
              <a:rPr lang="so" sz="1200" b="0" i="0" u="none" strike="noStrike" dirty="0">
                <a:highlight>
                  <a:srgbClr val="000000">
                    <a:alpha val="0"/>
                  </a:srgbClr>
                </a:highlight>
                <a:latin typeface="+mn-lt"/>
              </a:rPr>
              <a:t>Su'aalaha ay tahay in la tixgeliyo*:</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Qado noocee ah ayaad ka cuni jirtay dugsiga markaad caruuta ahayd?</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Cuntooyin noocee ah aya ku jirta weelka dugsiga ee carruurtaada?</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Yaa u doora cuntada carruurtaada dugsiga u qataan?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Carruurtaadu go'aan ma ku leeyihiin waxa ay cunto ahaan uu qaatan? </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Ma wada diyaarisaan qadada dugsiga adiga iyo carruurtaada?</a:t>
            </a:r>
          </a:p>
          <a:p>
            <a:pPr marL="171450" indent="-171450" rtl="0">
              <a:buFont typeface="Arial" panose="020B0604020202020204" pitchFamily="34" charset="0"/>
              <a:buChar char="•"/>
            </a:pPr>
            <a:r>
              <a:rPr lang="so" sz="1200" b="0" i="0" u="none" strike="noStrike" dirty="0">
                <a:highlight>
                  <a:srgbClr val="000000">
                    <a:alpha val="0"/>
                  </a:srgbClr>
                </a:highlight>
                <a:latin typeface="+mn-lt"/>
              </a:rPr>
              <a:t>Ma kala hadashaa carruurtaada noocyada kala duwan ee cuntooyinka iyo sida ay u caafimaad qabaan?</a:t>
            </a:r>
          </a:p>
          <a:p>
            <a:pPr marL="171450" indent="-171450">
              <a:buFont typeface="Arial" panose="020B0604020202020204" pitchFamily="34" charset="0"/>
              <a:buChar char="•"/>
            </a:pPr>
            <a:endParaRPr lang="en-AU" dirty="0">
              <a:latin typeface="+mn-lt"/>
            </a:endParaRPr>
          </a:p>
          <a:p>
            <a:pPr marL="0" indent="0" rtl="0">
              <a:buFont typeface="Arial" panose="020B0604020202020204" pitchFamily="34" charset="0"/>
              <a:buNone/>
            </a:pPr>
            <a:r>
              <a:rPr lang="so" sz="1200" b="0" i="1" u="none" strike="noStrike" dirty="0">
                <a:highlight>
                  <a:srgbClr val="000000">
                    <a:alpha val="0"/>
                  </a:srgbClr>
                </a:highlight>
                <a:latin typeface="+mn-lt"/>
              </a:rPr>
              <a:t>*Qoraal ku socota fududeeyaha: xulo dhawr su'aalood oo keliya.</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21</a:t>
            </a:fld>
            <a:endParaRPr lang="en-AU"/>
          </a:p>
        </p:txBody>
      </p:sp>
    </p:spTree>
    <p:extLst>
      <p:ext uri="{BB962C8B-B14F-4D97-AF65-F5344CB8AC3E}">
        <p14:creationId xmlns:p14="http://schemas.microsoft.com/office/powerpoint/2010/main" val="164503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rPr>
              <a:t>Jirkayga. Caafimaadkayga. </a:t>
            </a:r>
            <a:r>
              <a:rPr lang="so" sz="1200" b="0" i="0" u="none" strike="noStrike" dirty="0">
                <a:solidFill>
                  <a:srgbClr val="000000"/>
                </a:solidFill>
                <a:highlight>
                  <a:srgbClr val="000000">
                    <a:alpha val="0"/>
                  </a:srgbClr>
                </a:highlight>
                <a:latin typeface="+mn-lt"/>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rPr>
              <a:t>Booqo jeanhailes.org.au si aad u hesho macluumaad dheeraad ah iyo liiska bandhigyada la heli karo ee Ingiriisiga iyo luqadaha kale.</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3</a:t>
            </a:fld>
            <a:endParaRPr lang="en-AU"/>
          </a:p>
        </p:txBody>
      </p:sp>
    </p:spTree>
    <p:extLst>
      <p:ext uri="{BB962C8B-B14F-4D97-AF65-F5344CB8AC3E}">
        <p14:creationId xmlns:p14="http://schemas.microsoft.com/office/powerpoint/2010/main" val="14745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Maxay muhiim u tahay in carruurtu cunaan cunto wanaagsan?</a:t>
            </a:r>
            <a:endParaRPr lang="en-AU" sz="1200" kern="1200" dirty="0">
              <a:solidFill>
                <a:schemeClr val="tx1"/>
              </a:solidFill>
              <a:effectLst/>
              <a:latin typeface="+mn-lt"/>
              <a:ea typeface="+mn-ea"/>
              <a:cs typeface="+mn-cs"/>
            </a:endParaRPr>
          </a:p>
          <a:p>
            <a:pPr lvl="0" rtl="0"/>
            <a:r>
              <a:rPr lang="so" sz="1200" b="0" i="0" u="none" strike="noStrike" kern="1200" dirty="0">
                <a:solidFill>
                  <a:srgbClr val="000000"/>
                </a:solidFill>
                <a:highlight>
                  <a:srgbClr val="000000">
                    <a:alpha val="0"/>
                  </a:srgbClr>
                </a:highlight>
                <a:latin typeface="+mn-lt"/>
                <a:ea typeface="+mn-ea"/>
                <a:cs typeface="+mn-cs"/>
              </a:rPr>
              <a:t>Cunto caafimaad qabta ayaa muhiim u ah carruurta si ay u waynaadan oo maskaxdooda iyo jirkooda ay caafimaad ugu koran. </a:t>
            </a:r>
          </a:p>
          <a:p>
            <a:pPr lvl="0" rtl="0"/>
            <a:r>
              <a:rPr lang="so" sz="1200" b="0" i="0" u="none" strike="noStrike" kern="1200" dirty="0">
                <a:solidFill>
                  <a:srgbClr val="000000"/>
                </a:solidFill>
                <a:highlight>
                  <a:srgbClr val="000000">
                    <a:alpha val="0"/>
                  </a:srgbClr>
                </a:highlight>
                <a:latin typeface="+mn-lt"/>
                <a:ea typeface="+mn-ea"/>
                <a:cs typeface="+mn-cs"/>
              </a:rPr>
              <a:t>Carruurtaadu waxay u baahan yihiin cuntooyin badan oo wanaagsan si ay u xoogaystaan ​​oo ay dugsiga ku wanaagsanaadan. </a:t>
            </a:r>
          </a:p>
          <a:p>
            <a:pPr lvl="0" rtl="0"/>
            <a:r>
              <a:rPr lang="so" sz="1200" b="0" i="0" u="none" strike="noStrike" kern="1200" dirty="0">
                <a:solidFill>
                  <a:srgbClr val="000000"/>
                </a:solidFill>
                <a:highlight>
                  <a:srgbClr val="000000">
                    <a:alpha val="0"/>
                  </a:srgbClr>
                </a:highlight>
                <a:latin typeface="+mn-lt"/>
                <a:ea typeface="+mn-ea"/>
                <a:cs typeface="+mn-cs"/>
              </a:rPr>
              <a:t>Adiga ayaa mas'uul ka ah noocyada cuntada aad siiso carruurtaada, laakiin waxaad u baahan tahay inaad u oggolaato inay doortaan waxay rabaan inay cunaan.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Carruurtaadu way ku daawadaan oo wax kaa bartaan, markaa waa muhiim inaad tustid inaad dooratid cunto caafimaad leh ee aad cunto.</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22</a:t>
            </a:fld>
            <a:endParaRPr lang="en-AU"/>
          </a:p>
        </p:txBody>
      </p:sp>
    </p:spTree>
    <p:extLst>
      <p:ext uri="{BB962C8B-B14F-4D97-AF65-F5344CB8AC3E}">
        <p14:creationId xmlns:p14="http://schemas.microsoft.com/office/powerpoint/2010/main" val="820344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Qadada dugsigu waa fursad weyn oo aad ku siiso carruurtaada cunto ka dhigta inay koraan, xooggaystan caafimaadna qaban.</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23</a:t>
            </a:fld>
            <a:endParaRPr lang="en-AU"/>
          </a:p>
        </p:txBody>
      </p:sp>
    </p:spTree>
    <p:extLst>
      <p:ext uri="{BB962C8B-B14F-4D97-AF65-F5344CB8AC3E}">
        <p14:creationId xmlns:p14="http://schemas.microsoft.com/office/powerpoint/2010/main" val="66492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dirty="0">
                <a:highlight>
                  <a:srgbClr val="000000">
                    <a:alpha val="0"/>
                  </a:srgbClr>
                </a:highlight>
                <a:latin typeface="+mn-lt"/>
              </a:rPr>
              <a:t>Maxaa lagu ridayaa weelka qadada ee dugsiga?</a:t>
            </a:r>
          </a:p>
          <a:p>
            <a:pPr rtl="0"/>
            <a:r>
              <a:rPr lang="so" sz="1200" b="0" i="0" u="none" strike="noStrike" kern="1200" dirty="0">
                <a:solidFill>
                  <a:srgbClr val="000000"/>
                </a:solidFill>
                <a:highlight>
                  <a:srgbClr val="000000">
                    <a:alpha val="0"/>
                  </a:srgbClr>
                </a:highlight>
                <a:latin typeface="+mn-lt"/>
                <a:ea typeface="+mn-ea"/>
                <a:cs typeface="+mn-cs"/>
              </a:rPr>
              <a:t>Weelka qadada caafimaadka leh waa inuu ku jiraa:</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miro iyo khudaar cusub</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caano, yogaat ama farmaajo (ama beddelka caanaha)</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hilib ama borotiin kale, sida ukun adag oo la karkariyey ama subagga lawska* </a:t>
            </a:r>
            <a:endParaRPr lang="en-AU" sz="1200" b="0" i="1" kern="1200" dirty="0">
              <a:solidFill>
                <a:schemeClr val="tx1"/>
              </a:solidFill>
              <a:effectLst/>
              <a:latin typeface="+mn-lt"/>
              <a:ea typeface="+mn-ea"/>
              <a:cs typeface="+mn-cs"/>
            </a:endParaRP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badarka sida rootiga, duub, rootiga fidsan, rootiga khudaarta, ama buskudka. Xasuusnoow, xulashada hadhuudhka dhan ama cuntooyinka dhameystiran ayaa ugu fiican</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biyaha tuubada.</a:t>
            </a:r>
          </a:p>
          <a:p>
            <a:endParaRPr lang="en-AU" u="sng" dirty="0">
              <a:latin typeface="+mn-lt"/>
            </a:endParaRPr>
          </a:p>
          <a:p>
            <a:pPr rtl="0"/>
            <a:r>
              <a:rPr lang="so" sz="1200" b="0" i="0" u="none" strike="noStrike" dirty="0">
                <a:highlight>
                  <a:srgbClr val="000000">
                    <a:alpha val="0"/>
                  </a:srgbClr>
                </a:highlight>
                <a:latin typeface="+mn-lt"/>
              </a:rPr>
              <a:t>Cuntooyinka dhaqameedka guriga lagu kariyey, waxay aad ugu fiican yihiin weelasha qadada. Waxay kaloo tusinaysaa carruurta in cuntooyinka dhaqameedku ay inta badan yihiin nafaqo iyo caafimaad.</a:t>
            </a:r>
          </a:p>
          <a:p>
            <a:endParaRPr lang="en-AU" u="none" dirty="0">
              <a:latin typeface="+mn-lt"/>
            </a:endParaRPr>
          </a:p>
          <a:p>
            <a:pPr rtl="0"/>
            <a:r>
              <a:rPr lang="so" sz="1200" b="1" i="0" u="none" strike="noStrike" dirty="0">
                <a:highlight>
                  <a:srgbClr val="000000">
                    <a:alpha val="0"/>
                  </a:srgbClr>
                </a:highlight>
                <a:latin typeface="+mn-lt"/>
              </a:rPr>
              <a:t>Maxaa AAN la gelin weelka qadada caafimaadka leh?</a:t>
            </a:r>
            <a:endParaRPr lang="en-AU" sz="1200" b="0" i="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Ha ku darin cuntooyinkan, sababtoo ah waxay leeyihiin sonkor badan, milix ama duufan:</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dhammaan cabitaannada macaan, sida biyaha khudradda, cabitaannada khudradda, khamriga, cabitaannada isboortiga, cabitaannada tamarta, biyaha dhadhanka leh, biyaha macdanta dhadhanka leh, shaaha barafaysan iyo cabitaannada fudud </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miraha la qalajiyey </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'macmacaanka caanaha', shukulaatada iyo isku darka miro iyo badarka kale.</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Shukulaatada iidaha, macaanka iyo malab ku jira saanwiijyada</a:t>
            </a:r>
            <a:endParaRPr lang="en-AU" sz="1200" b="0" i="0" strike="sng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hilibka dufanka, cusbada leh ee la warshadeeyey, sida nooc duub bolse iyo duub bolse</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jajabka baradhada ama buskudka macaan. </a:t>
            </a:r>
          </a:p>
          <a:p>
            <a:pPr marL="171450" indent="-171450">
              <a:buFont typeface="Arial" panose="020B0604020202020204" pitchFamily="34" charset="0"/>
              <a:buChar char="•"/>
            </a:pPr>
            <a:endParaRPr lang="en-AU"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o" sz="1200" b="0" i="1" u="none" strike="noStrike" kern="1200" dirty="0">
                <a:solidFill>
                  <a:srgbClr val="000000"/>
                </a:solidFill>
                <a:highlight>
                  <a:srgbClr val="000000">
                    <a:alpha val="0"/>
                  </a:srgbClr>
                </a:highlight>
                <a:latin typeface="+mn-lt"/>
                <a:ea typeface="+mn-ea"/>
                <a:cs typeface="+mn-cs"/>
              </a:rPr>
              <a:t>*Haddii dugsigaagu leeyahay siyaasad oo lows la’aan ah, ha gelin subagga lawska ama wax loos ah weelka qadada ee ilmahaaga.</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24</a:t>
            </a:fld>
            <a:endParaRPr lang="en-AU"/>
          </a:p>
        </p:txBody>
      </p:sp>
    </p:spTree>
    <p:extLst>
      <p:ext uri="{BB962C8B-B14F-4D97-AF65-F5344CB8AC3E}">
        <p14:creationId xmlns:p14="http://schemas.microsoft.com/office/powerpoint/2010/main" val="3336732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Maxay u fiican tahay in aan ilmahayga la sameeyo qadada dugsiga?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o" sz="1200" b="0" i="0" u="none" strike="noStrike" kern="1200" dirty="0">
                <a:solidFill>
                  <a:srgbClr val="000000"/>
                </a:solidFill>
                <a:highlight>
                  <a:srgbClr val="000000">
                    <a:alpha val="0"/>
                  </a:srgbClr>
                </a:highlight>
                <a:latin typeface="+mn-lt"/>
                <a:ea typeface="+mn-ea"/>
                <a:cs typeface="+mn-cs"/>
              </a:rPr>
              <a:t>Dugsigu waa waqti ay carruurtu bilaabaan inay go'aanadooda ka gaaraan waxa muhiimka ah. Si degdeg ah ayey wax u bartaan oo waxaa saameeya adiga, saaxiibadooda iyo waxyaabaha caanka ah ee ay arkaan. Diyaarinta qadada dugsiga waa waqti ku haboon in lagala hadlo cuntooyinka caafimaadka leh iyo in la tuso waxa ay yihiin xulashada cuntooyinka wanaagsan.</a:t>
            </a:r>
          </a:p>
          <a:p>
            <a:pPr marL="0" indent="0">
              <a:buFont typeface="Arial" panose="020B0604020202020204" pitchFamily="34" charset="0"/>
              <a:buNone/>
            </a:pPr>
            <a:endParaRPr lang="en-AU" sz="1200" b="0" i="0" u="sng" strike="noStrike" kern="1200" dirty="0">
              <a:solidFill>
                <a:schemeClr val="tx1"/>
              </a:solidFill>
              <a:effectLst/>
              <a:latin typeface="+mn-lt"/>
              <a:ea typeface="+mn-ea"/>
              <a:cs typeface="+mn-cs"/>
            </a:endParaRPr>
          </a:p>
          <a:p>
            <a:pPr marL="0" indent="0" rtl="0">
              <a:buFont typeface="Arial" panose="020B0604020202020204" pitchFamily="34" charset="0"/>
              <a:buNone/>
            </a:pPr>
            <a:r>
              <a:rPr lang="so" sz="1200" b="1" i="0" u="none" strike="noStrike" kern="1200" dirty="0">
                <a:solidFill>
                  <a:srgbClr val="000000"/>
                </a:solidFill>
                <a:highlight>
                  <a:srgbClr val="000000">
                    <a:alpha val="0"/>
                  </a:srgbClr>
                </a:highlight>
                <a:latin typeface="+mn-lt"/>
                <a:ea typeface="+mn-ea"/>
                <a:cs typeface="+mn-cs"/>
              </a:rPr>
              <a:t>Waxyaabaha aad samayn karto markaad wada diyaarinaysan qadada dugsiga:</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Tus ilmahaaga cuntooyin caafimaad leh oo kala duwan una ogolow inay doortaan </a:t>
            </a:r>
            <a:r>
              <a:rPr lang="so" sz="1200" b="0" i="0" u="none" strike="noStrike" dirty="0">
                <a:highlight>
                  <a:srgbClr val="000000">
                    <a:alpha val="0"/>
                  </a:srgbClr>
                </a:highlight>
                <a:latin typeface="+mn-lt"/>
              </a:rPr>
              <a:t>waxay dugsiga ku cuni doonaan</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Uu ogolow caruurta waaweyn in samaystaan ​​qadadooda </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U ogolow carruurta yaryar inay ka caawiyaan samaynta sandwijyada ama ay gooyaan miro jilicsan</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Adiga iyo ilmahaaga wada diyaariya qadada dugsiga habeen ka hor. Sidan ayaad waqti badan ku heli doontaa, maadaama subaxdu aad mashquul u tahay.</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25</a:t>
            </a:fld>
            <a:endParaRPr lang="en-AU"/>
          </a:p>
        </p:txBody>
      </p:sp>
    </p:spTree>
    <p:extLst>
      <p:ext uri="{BB962C8B-B14F-4D97-AF65-F5344CB8AC3E}">
        <p14:creationId xmlns:p14="http://schemas.microsoft.com/office/powerpoint/2010/main" val="106863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so" sz="1200" b="0" i="0" u="none" strike="noStrike" kern="1200" dirty="0">
                <a:solidFill>
                  <a:srgbClr val="000000"/>
                </a:solidFill>
                <a:highlight>
                  <a:srgbClr val="000000">
                    <a:alpha val="0"/>
                  </a:srgbClr>
                </a:highlight>
                <a:latin typeface="+mn-lt"/>
                <a:ea typeface="+mn-ea"/>
                <a:cs typeface="+mn-cs"/>
              </a:rPr>
              <a:t>Waxa aad cunto maalin kasta waxay saameeyaan caafimaadkaaga. </a:t>
            </a:r>
          </a:p>
          <a:p>
            <a:pPr rtl="0">
              <a:lnSpc>
                <a:spcPct val="100000"/>
              </a:lnSpc>
            </a:pPr>
            <a:r>
              <a:rPr lang="so" sz="1200" b="0" i="0" u="none" strike="noStrike" kern="1200" dirty="0">
                <a:solidFill>
                  <a:srgbClr val="000000"/>
                </a:solidFill>
                <a:highlight>
                  <a:srgbClr val="000000">
                    <a:alpha val="0"/>
                  </a:srgbClr>
                </a:highlight>
                <a:latin typeface="+mn-lt"/>
                <a:ea typeface="+mn-ea"/>
                <a:cs typeface="+mn-cs"/>
              </a:rPr>
              <a:t>Markaad cunto cunno caafimaad leh, waxaad dareemaysaa fiicnaan iyo nolol wanaagsan. Waxay kaa caawinaysaa inaad caafimaad qabtid oo ay kaa difaacdo jirro. </a:t>
            </a:r>
          </a:p>
          <a:p>
            <a:pPr rtl="0">
              <a:lnSpc>
                <a:spcPct val="100000"/>
              </a:lnSpc>
            </a:pPr>
            <a:r>
              <a:rPr lang="so" sz="1200" b="0" i="0" u="none" strike="noStrike" kern="1200" dirty="0">
                <a:solidFill>
                  <a:srgbClr val="000000"/>
                </a:solidFill>
                <a:highlight>
                  <a:srgbClr val="000000">
                    <a:alpha val="0"/>
                  </a:srgbClr>
                </a:highlight>
                <a:latin typeface="+mn-lt"/>
                <a:ea typeface="+mn-ea"/>
                <a:cs typeface="+mn-cs"/>
              </a:rPr>
              <a:t>Cunto caafimaad leh ayaa aad muhiim ugu ah dhallaanka iyo carruurta si ay u waynaadan oo ay si fiican u koraan. </a:t>
            </a:r>
          </a:p>
          <a:p>
            <a:pPr>
              <a:lnSpc>
                <a:spcPct val="100000"/>
              </a:lnSpc>
            </a:pPr>
            <a:endParaRPr lang="en-AU" dirty="0">
              <a:latin typeface="+mn-lt"/>
            </a:endParaRPr>
          </a:p>
          <a:p>
            <a:pPr rtl="0">
              <a:lnSpc>
                <a:spcPct val="100000"/>
              </a:lnSpc>
              <a:spcBef>
                <a:spcPts val="0"/>
              </a:spcBef>
            </a:pPr>
            <a:r>
              <a:rPr lang="so" sz="1200" b="0" i="0" u="none" strike="noStrike" kern="1200" dirty="0">
                <a:solidFill>
                  <a:srgbClr val="000000"/>
                </a:solidFill>
                <a:highlight>
                  <a:srgbClr val="000000">
                    <a:alpha val="0"/>
                  </a:srgbClr>
                </a:highlight>
                <a:latin typeface="+mn-lt"/>
                <a:ea typeface="+mn-ea"/>
                <a:cs typeface="+mn-cs"/>
              </a:rPr>
              <a:t>Xusuusnow:</a:t>
            </a:r>
          </a:p>
          <a:p>
            <a:pPr marL="171450" indent="-171450" rtl="0">
              <a:lnSpc>
                <a:spcPct val="100000"/>
              </a:lnSpc>
              <a:spcBef>
                <a:spcPts val="0"/>
              </a:spcBef>
              <a:buClr>
                <a:schemeClr val="tx2">
                  <a:lumMod val="50000"/>
                </a:schemeClr>
              </a:buClr>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Cun cunto wanaagsan ayaa kaa caawinaysa caafimaadkaaga iyo kan qoyskaaga.</a:t>
            </a:r>
          </a:p>
          <a:p>
            <a:pPr marL="171450" indent="-171450" rtl="0">
              <a:lnSpc>
                <a:spcPct val="100000"/>
              </a:lnSpc>
              <a:spcBef>
                <a:spcPts val="0"/>
              </a:spcBef>
              <a:buClr>
                <a:schemeClr val="tx2">
                  <a:lumMod val="50000"/>
                </a:schemeClr>
              </a:buClr>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Cun cuntooyin isku dhafan oo ka socda 5 kooxood oo cunto ah.</a:t>
            </a:r>
          </a:p>
          <a:p>
            <a:pPr marL="171450" indent="-171450" rtl="0">
              <a:lnSpc>
                <a:spcPct val="100000"/>
              </a:lnSpc>
              <a:spcBef>
                <a:spcPts val="0"/>
              </a:spcBef>
              <a:buClr>
                <a:schemeClr val="tx2">
                  <a:lumMod val="50000"/>
                </a:schemeClr>
              </a:buClr>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Xaddid cuntooyinka 'mararka qaarkoodka ah'.</a:t>
            </a:r>
          </a:p>
          <a:p>
            <a:pPr marL="0" marR="0" indent="0" algn="l" defTabSz="914400" rtl="0" eaLnBrk="1" fontAlgn="auto" latinLnBrk="0" hangingPunct="1">
              <a:lnSpc>
                <a:spcPct val="100000"/>
              </a:lnSpc>
              <a:spcBef>
                <a:spcPct val="0"/>
              </a:spcBef>
              <a:spcAft>
                <a:spcPct val="0"/>
              </a:spcAft>
              <a:buClrTx/>
              <a:buSzTx/>
              <a:buFontTx/>
              <a:buNone/>
              <a:defRPr/>
            </a:pPr>
            <a:endParaRPr lang="en-AU" b="1" dirty="0"/>
          </a:p>
        </p:txBody>
      </p:sp>
      <p:sp>
        <p:nvSpPr>
          <p:cNvPr id="4" name="Slide Number Placeholder 3"/>
          <p:cNvSpPr>
            <a:spLocks noGrp="1"/>
          </p:cNvSpPr>
          <p:nvPr>
            <p:ph type="sldNum" sz="quarter" idx="5"/>
          </p:nvPr>
        </p:nvSpPr>
        <p:spPr/>
        <p:txBody>
          <a:bodyPr/>
          <a:lstStyle/>
          <a:p>
            <a:fld id="{D7AD58C1-141C-4DBD-9A80-4163616D9BA3}" type="slidenum">
              <a:rPr lang="en-AU" smtClean="0"/>
              <a:t>26</a:t>
            </a:fld>
            <a:endParaRPr lang="en-AU"/>
          </a:p>
        </p:txBody>
      </p:sp>
    </p:spTree>
    <p:extLst>
      <p:ext uri="{BB962C8B-B14F-4D97-AF65-F5344CB8AC3E}">
        <p14:creationId xmlns:p14="http://schemas.microsoft.com/office/powerpoint/2010/main" val="134208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dirty="0">
                <a:solidFill>
                  <a:srgbClr val="000000"/>
                </a:solidFill>
                <a:highlight>
                  <a:srgbClr val="000000">
                    <a:alpha val="0"/>
                  </a:srgbClr>
                </a:highlight>
                <a:latin typeface="+mn-lt"/>
              </a:rPr>
              <a:t>Qoraalka fududeeyaha</a:t>
            </a:r>
            <a:r>
              <a:rPr lang="so" sz="1200" b="0" i="1" u="none" strike="noStrike" dirty="0">
                <a:highlight>
                  <a:srgbClr val="000000">
                    <a:alpha val="0"/>
                  </a:srgbClr>
                </a:highlight>
                <a:latin typeface="+mn-lt"/>
              </a:rPr>
              <a:t>: bixi macluumaadka ku saabsan adeegyada deegaanka</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27</a:t>
            </a:fld>
            <a:endParaRPr lang="en-AU"/>
          </a:p>
        </p:txBody>
      </p:sp>
    </p:spTree>
    <p:extLst>
      <p:ext uri="{BB962C8B-B14F-4D97-AF65-F5344CB8AC3E}">
        <p14:creationId xmlns:p14="http://schemas.microsoft.com/office/powerpoint/2010/main" val="4233056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28</a:t>
            </a:fld>
            <a:endParaRPr lang="en-AU"/>
          </a:p>
        </p:txBody>
      </p:sp>
    </p:spTree>
    <p:extLst>
      <p:ext uri="{BB962C8B-B14F-4D97-AF65-F5344CB8AC3E}">
        <p14:creationId xmlns:p14="http://schemas.microsoft.com/office/powerpoint/2010/main" val="819550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0000"/>
              </a:lnSpc>
              <a:spcBef>
                <a:spcPts val="0"/>
              </a:spcBef>
            </a:pPr>
            <a:r>
              <a:rPr lang="so" sz="1200" b="1" i="0" u="none" strike="noStrike" dirty="0">
                <a:highlight>
                  <a:srgbClr val="000000">
                    <a:alpha val="0"/>
                  </a:srgbClr>
                </a:highlight>
                <a:latin typeface="+mn-lt"/>
              </a:rPr>
              <a:t>Ku bilow casharka dood kooxeed ku saabsan doorka cuntada ee nolosheena.</a:t>
            </a:r>
          </a:p>
          <a:p>
            <a:pPr algn="l">
              <a:lnSpc>
                <a:spcPct val="100000"/>
              </a:lnSpc>
              <a:spcBef>
                <a:spcPts val="0"/>
              </a:spcBef>
            </a:pPr>
            <a:endParaRPr lang="en-AU" sz="1200" dirty="0">
              <a:latin typeface="+mn-lt"/>
            </a:endParaRPr>
          </a:p>
          <a:p>
            <a:pPr algn="l" rtl="0">
              <a:lnSpc>
                <a:spcPct val="100000"/>
              </a:lnSpc>
              <a:spcBef>
                <a:spcPts val="0"/>
              </a:spcBef>
            </a:pPr>
            <a:r>
              <a:rPr lang="so" sz="1200" b="0" i="0" u="none" strike="noStrike" dirty="0">
                <a:highlight>
                  <a:srgbClr val="000000">
                    <a:alpha val="0"/>
                  </a:srgbClr>
                </a:highlight>
                <a:latin typeface="+mn-lt"/>
              </a:rPr>
              <a:t>Su'aalaha ay tahay in la tixgeliyo*:</a:t>
            </a:r>
          </a:p>
          <a:p>
            <a:pPr marL="171450" marR="0" lvl="0" indent="-171450" algn="l" defTabSz="914400" rtl="0" eaLnBrk="1" fontAlgn="auto" latinLnBrk="0" hangingPunct="1">
              <a:lnSpc>
                <a:spcPct val="100000"/>
              </a:lnSpc>
              <a:spcBef>
                <a:spcPts val="0"/>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Waa maxay doorka cuntada ee nolosheena?</a:t>
            </a: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Yaa mas'uul ka ah cuntada gurigaaga taalla? </a:t>
            </a: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Yaa mas'uul ka ah inuu ku dooro cuntada aad cunayso?</a:t>
            </a:r>
            <a:endParaRPr lang="en-AU" sz="1200" dirty="0">
              <a:latin typeface="+mn-lt"/>
            </a:endParaRP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Maxay ka dhigan tahay in la ‘cuno cunto wanaagsan’?</a:t>
            </a: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noocyada cuntada ee wanaagsan? </a:t>
            </a: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Waa maxay cuntooyinka caafimaadka leh ee ku jira cuntadaada maalinlaha ah?</a:t>
            </a:r>
            <a:r>
              <a:rPr lang="so" sz="1200" b="1" i="0" u="none" strike="noStrike" dirty="0">
                <a:solidFill>
                  <a:srgbClr val="000000"/>
                </a:solidFill>
                <a:highlight>
                  <a:srgbClr val="000000">
                    <a:alpha val="0"/>
                  </a:srgbClr>
                </a:highlight>
                <a:latin typeface="+mn-lt"/>
              </a:rPr>
              <a:t> </a:t>
            </a:r>
          </a:p>
          <a:p>
            <a:pPr marL="171450" indent="-171450" algn="l" rtl="0">
              <a:lnSpc>
                <a:spcPct val="100000"/>
              </a:lnSpc>
              <a:spcBef>
                <a:spcPts val="0"/>
              </a:spcBef>
              <a:buFont typeface="Arial" panose="020B0604020202020204" pitchFamily="34" charset="0"/>
              <a:buChar char="•"/>
            </a:pPr>
            <a:r>
              <a:rPr lang="so" sz="1200" b="0" i="0" u="none" strike="noStrike" dirty="0">
                <a:solidFill>
                  <a:srgbClr val="000000"/>
                </a:solidFill>
                <a:highlight>
                  <a:srgbClr val="000000">
                    <a:alpha val="0"/>
                  </a:srgbClr>
                </a:highlight>
                <a:latin typeface="+mn-lt"/>
              </a:rPr>
              <a:t>Ma u malaynaysaa in waxa aad cunayso ay bedeli karaan dareenkaaga?</a:t>
            </a:r>
          </a:p>
          <a:p>
            <a:pPr marL="0" indent="0" algn="l" rtl="0">
              <a:lnSpc>
                <a:spcPct val="100000"/>
              </a:lnSpc>
              <a:spcBef>
                <a:spcPts val="0"/>
              </a:spcBef>
              <a:buFont typeface="Arial" panose="020B0604020202020204" pitchFamily="34" charset="0"/>
              <a:buNone/>
            </a:pPr>
            <a:br>
              <a:rPr lang="so" sz="1200" b="0" i="0" u="none" strike="noStrike" dirty="0">
                <a:solidFill>
                  <a:srgbClr val="000000"/>
                </a:solidFill>
                <a:highlight>
                  <a:srgbClr val="000000">
                    <a:alpha val="0"/>
                  </a:srgbClr>
                </a:highlight>
                <a:latin typeface="+mn-lt"/>
              </a:rPr>
            </a:br>
            <a:r>
              <a:rPr lang="so" sz="1200" b="0" i="1" u="none" strike="noStrike" dirty="0">
                <a:solidFill>
                  <a:srgbClr val="000000"/>
                </a:solidFill>
                <a:highlight>
                  <a:srgbClr val="000000">
                    <a:alpha val="0"/>
                  </a:srgbClr>
                </a:highlight>
                <a:latin typeface="+mn-lt"/>
              </a:rPr>
              <a:t>*Qoraal ku socota fududeeyaha: xulo dhowr su'aalood; waxay tusaale u yihiin kaliya inay kaa caawiyaan inaad hogaamiso dood kooban.  </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4</a:t>
            </a:fld>
            <a:endParaRPr lang="en-AU"/>
          </a:p>
        </p:txBody>
      </p:sp>
    </p:spTree>
    <p:extLst>
      <p:ext uri="{BB962C8B-B14F-4D97-AF65-F5344CB8AC3E}">
        <p14:creationId xmlns:p14="http://schemas.microsoft.com/office/powerpoint/2010/main" val="14666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Sidee cuntadu u saamaysaa caafimaadkayga?</a:t>
            </a:r>
          </a:p>
          <a:p>
            <a:pPr rtl="0"/>
            <a:r>
              <a:rPr lang="so" sz="1200" b="0" i="0" u="none" strike="noStrike" kern="1200" dirty="0">
                <a:solidFill>
                  <a:srgbClr val="000000"/>
                </a:solidFill>
                <a:highlight>
                  <a:srgbClr val="000000">
                    <a:alpha val="0"/>
                  </a:srgbClr>
                </a:highlight>
                <a:latin typeface="+mn-lt"/>
                <a:ea typeface="+mn-ea"/>
                <a:cs typeface="+mn-cs"/>
              </a:rPr>
              <a:t>Waxaad cuntaa waxay saameyn kartaa:</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caafimaadka jirkaaga - sida uu jirkaagu u caafimaad qabo</a:t>
            </a:r>
          </a:p>
          <a:p>
            <a:pPr marL="171450" indent="-171450" rtl="0">
              <a:buFont typeface="Arial" panose="020B0604020202020204" pitchFamily="34" charset="0"/>
              <a:buChar char="•"/>
            </a:pPr>
            <a:r>
              <a:rPr lang="so" sz="1200" b="0" i="0" u="none" strike="noStrike" kern="1200" dirty="0">
                <a:solidFill>
                  <a:srgbClr val="000000"/>
                </a:solidFill>
                <a:highlight>
                  <a:srgbClr val="000000">
                    <a:alpha val="0"/>
                  </a:srgbClr>
                </a:highlight>
                <a:latin typeface="+mn-lt"/>
                <a:ea typeface="+mn-ea"/>
                <a:cs typeface="+mn-cs"/>
              </a:rPr>
              <a:t>intee awood ah ayaad leedahay</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mn-ea"/>
                <a:cs typeface="+mn-cs"/>
              </a:rPr>
              <a:t>niyaddaada - sidaad u faraxsan tahay.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Cunista cunto caafimaad leh ayaa adiga iyo qoyskaaga ka dhigi karta kuwo aad u wanaagsan, taas oo kaa caawin karta in aad noloshaada ku raaxaysato. </a:t>
            </a:r>
            <a:endParaRPr lang="en-AU" dirty="0">
              <a:latin typeface="+mn-lt"/>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5</a:t>
            </a:fld>
            <a:endParaRPr lang="en-AU"/>
          </a:p>
        </p:txBody>
      </p:sp>
    </p:spTree>
    <p:extLst>
      <p:ext uri="{BB962C8B-B14F-4D97-AF65-F5344CB8AC3E}">
        <p14:creationId xmlns:p14="http://schemas.microsoft.com/office/powerpoint/2010/main" val="426392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Waa maxay cunto?</a:t>
            </a:r>
          </a:p>
          <a:p>
            <a:pPr rtl="0"/>
            <a:r>
              <a:rPr lang="so" sz="1200" b="1" i="0" u="none" strike="noStrike" kern="1200" dirty="0">
                <a:solidFill>
                  <a:srgbClr val="000000"/>
                </a:solidFill>
                <a:highlight>
                  <a:srgbClr val="000000">
                    <a:alpha val="0"/>
                  </a:srgbClr>
                </a:highlight>
                <a:latin typeface="+mn-lt"/>
                <a:ea typeface="+mn-ea"/>
                <a:cs typeface="+mn-cs"/>
              </a:rPr>
              <a:t>Cunnadaadu</a:t>
            </a:r>
            <a:r>
              <a:rPr lang="so" sz="1200" b="0" i="0" u="none" strike="noStrike" kern="1200" dirty="0">
                <a:solidFill>
                  <a:srgbClr val="000000"/>
                </a:solidFill>
                <a:highlight>
                  <a:srgbClr val="000000">
                    <a:alpha val="0"/>
                  </a:srgbClr>
                </a:highlight>
                <a:latin typeface="+mn-lt"/>
                <a:ea typeface="+mn-ea"/>
                <a:cs typeface="+mn-cs"/>
              </a:rPr>
              <a:t> waa cuntooyinka aad maalin kasta cunto. </a:t>
            </a:r>
            <a:endParaRPr lang="en-AU" sz="1200" u="none" strike="sngStrike" kern="1200" dirty="0">
              <a:solidFill>
                <a:schemeClr val="tx1"/>
              </a:solidFill>
              <a:effectLst/>
              <a:latin typeface="+mn-lt"/>
              <a:ea typeface="+mn-ea"/>
              <a:cs typeface="+mn-cs"/>
            </a:endParaRPr>
          </a:p>
          <a:p>
            <a:endParaRPr lang="en-AU" sz="1200" b="0" i="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Waa maxay cunto caafimaad leh?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Cunto caafimaad leh macnaheedu waa cunista </a:t>
            </a:r>
            <a:r>
              <a:rPr lang="so" sz="1200" b="1" i="0" u="none" strike="noStrike" kern="1200" dirty="0">
                <a:solidFill>
                  <a:srgbClr val="000000"/>
                </a:solidFill>
                <a:highlight>
                  <a:srgbClr val="000000">
                    <a:alpha val="0"/>
                  </a:srgbClr>
                </a:highlight>
                <a:latin typeface="+mn-lt"/>
                <a:ea typeface="+mn-ea"/>
                <a:cs typeface="+mn-cs"/>
              </a:rPr>
              <a:t>noocyada saxda ah</a:t>
            </a:r>
            <a:r>
              <a:rPr lang="so" sz="1200" b="0" i="0" u="none" strike="noStrike" kern="1200" dirty="0">
                <a:solidFill>
                  <a:srgbClr val="000000"/>
                </a:solidFill>
                <a:highlight>
                  <a:srgbClr val="000000">
                    <a:alpha val="0"/>
                  </a:srgbClr>
                </a:highlight>
                <a:latin typeface="+mn-lt"/>
                <a:ea typeface="+mn-ea"/>
                <a:cs typeface="+mn-cs"/>
              </a:rPr>
              <a:t> ee cuntada, iyo </a:t>
            </a:r>
            <a:r>
              <a:rPr lang="so" sz="1200" b="1" i="0" u="none" strike="noStrike" kern="1200" dirty="0">
                <a:solidFill>
                  <a:srgbClr val="000000"/>
                </a:solidFill>
                <a:highlight>
                  <a:srgbClr val="000000">
                    <a:alpha val="0"/>
                  </a:srgbClr>
                </a:highlight>
                <a:latin typeface="+mn-lt"/>
                <a:ea typeface="+mn-ea"/>
                <a:cs typeface="+mn-cs"/>
              </a:rPr>
              <a:t>qaddarka saxda ah</a:t>
            </a:r>
            <a:r>
              <a:rPr lang="so" sz="1200" b="0" i="0" u="none" strike="noStrike" kern="1200" dirty="0">
                <a:solidFill>
                  <a:srgbClr val="000000"/>
                </a:solidFill>
                <a:highlight>
                  <a:srgbClr val="000000">
                    <a:alpha val="0"/>
                  </a:srgbClr>
                </a:highlight>
                <a:latin typeface="+mn-lt"/>
                <a:ea typeface="+mn-ea"/>
                <a:cs typeface="+mn-cs"/>
              </a:rPr>
              <a:t>. Cunto caafimaad qabta waxay u roon tahay jirkaaga, caafimaadkaaga iyo noloshaada.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Maalin walba:</a:t>
            </a:r>
          </a:p>
          <a:p>
            <a:pPr marL="228600" indent="-228600" rtl="0">
              <a:buFont typeface="+mj-lt"/>
              <a:buAutoNum type="arabicPeriod"/>
            </a:pPr>
            <a:r>
              <a:rPr lang="so" sz="1200" b="1" i="0" u="none" strike="noStrike" kern="1200" dirty="0">
                <a:solidFill>
                  <a:srgbClr val="000000"/>
                </a:solidFill>
                <a:highlight>
                  <a:srgbClr val="000000">
                    <a:alpha val="0"/>
                  </a:srgbClr>
                </a:highlight>
                <a:latin typeface="+mn-lt"/>
                <a:ea typeface="+mn-ea"/>
                <a:cs typeface="+mn-cs"/>
              </a:rPr>
              <a:t>Isku dar</a:t>
            </a:r>
            <a:r>
              <a:rPr lang="so" sz="1200" b="0" i="0" u="none" strike="noStrike" kern="1200" dirty="0">
                <a:solidFill>
                  <a:srgbClr val="000000"/>
                </a:solidFill>
                <a:highlight>
                  <a:srgbClr val="000000">
                    <a:alpha val="0"/>
                  </a:srgbClr>
                </a:highlight>
                <a:latin typeface="+mn-lt"/>
                <a:ea typeface="+mn-ea"/>
                <a:cs typeface="+mn-cs"/>
              </a:rPr>
              <a:t> cuntooyin kala duwan - tani waxay muhiim u tahay maskaxda, wadnaha iyo caafimaadka wanaagsan ee mindhicirka </a:t>
            </a:r>
            <a:endParaRPr lang="en-AU" sz="1200" b="0" i="0" kern="1200" dirty="0">
              <a:solidFill>
                <a:schemeClr val="tx1"/>
              </a:solidFill>
              <a:effectLst/>
              <a:latin typeface="+mn-lt"/>
              <a:ea typeface="+mn-ea"/>
              <a:cs typeface="+mn-cs"/>
            </a:endParaRP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Cun cuntooyin joogto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Cun miraha, khudaarta iyo badarka, sida rootiga miraha badan leh iyo bariis bunni ah</a:t>
            </a:r>
            <a:endParaRPr lang="en-AU" sz="1200" b="0" i="0" u="none" kern="1200" dirty="0">
              <a:solidFill>
                <a:schemeClr val="tx1"/>
              </a:solidFill>
              <a:effectLst/>
              <a:latin typeface="+mn-lt"/>
              <a:ea typeface="+mn-ea"/>
              <a:cs typeface="+mn-cs"/>
            </a:endParaRP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 cunin sonkor badan, cusbo iyo dufan xun*</a:t>
            </a:r>
            <a:endParaRPr lang="en-AU" sz="1200" b="0" i="0" strike="noStrike" kern="1200" dirty="0">
              <a:solidFill>
                <a:schemeClr val="tx1"/>
              </a:solidFill>
              <a:effectLst/>
              <a:latin typeface="+mn-lt"/>
              <a:ea typeface="+mn-ea"/>
              <a:cs typeface="+mn-cs"/>
            </a:endParaRP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Cab cabitaanno badan – ujeeddadu waa laba liitar ama sideed koob maalintii, badidood waa biyo.   </a:t>
            </a:r>
            <a:endParaRPr lang="en-AU" sz="1200" b="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rtl="0"/>
            <a:r>
              <a:rPr lang="so" sz="1200" b="0" i="1" u="none" strike="noStrike" dirty="0">
                <a:highlight>
                  <a:srgbClr val="000000">
                    <a:alpha val="0"/>
                  </a:srgbClr>
                </a:highlight>
                <a:latin typeface="+mn-lt"/>
              </a:rPr>
              <a:t>*Qoraal ku socota fududeeyaha: waxaa jira dufan xun iyo mid wanaagsan; isku day inaad xaddiddo dufanka xun.   </a:t>
            </a:r>
          </a:p>
          <a:p>
            <a:pPr rtl="0"/>
            <a:r>
              <a:rPr lang="so" sz="1200" b="0" i="1" u="sng" strike="noStrike" dirty="0">
                <a:highlight>
                  <a:srgbClr val="000000">
                    <a:alpha val="0"/>
                  </a:srgbClr>
                </a:highlight>
                <a:latin typeface="+mn-lt"/>
              </a:rPr>
              <a:t>Tusaalooyinka dufanka xun</a:t>
            </a:r>
            <a:r>
              <a:rPr lang="so" sz="1200" b="0" i="1" u="none" strike="noStrike" dirty="0">
                <a:highlight>
                  <a:srgbClr val="000000">
                    <a:alpha val="0"/>
                  </a:srgbClr>
                </a:highlight>
                <a:latin typeface="+mn-lt"/>
              </a:rPr>
              <a:t>: cuntooyinka horay loo sii diyaariyay iyo kuwa la warshadeeyey – baradhaha, buskudka, keega, nacnaca, cuntada shiilan, cuntooyinka degdega ah, saliidda khudradda, taas oo inta badan macnaheedu yahay saliid timirta, iyo waxyaalaha dufanka leh ee xayawaanka, sida subagga, kareemka, subagga, hilibka dufanka leh, iyo farmaajo. Si kastaba ha ahaatee, farmaajo waa qayb ka mid ah cunto caafimaad leh haddii wax yar laga cuno, tusaale ahaan </a:t>
            </a:r>
            <a:r>
              <a:rPr lang="so" sz="1200" b="0" i="1" u="none" strike="noStrike" kern="1200" dirty="0">
                <a:solidFill>
                  <a:srgbClr val="000000"/>
                </a:solidFill>
                <a:highlight>
                  <a:srgbClr val="000000">
                    <a:alpha val="0"/>
                  </a:srgbClr>
                </a:highlight>
                <a:latin typeface="+mn-lt"/>
                <a:ea typeface="+mn-ea"/>
                <a:cs typeface="+mn-cs"/>
              </a:rPr>
              <a:t>xabbad farmaajo adag ah oo cabbirkeedu le'eg yahay sanduuqa tarakh.</a:t>
            </a:r>
            <a:endParaRPr lang="en-AU" i="1" dirty="0">
              <a:latin typeface="+mn-lt"/>
            </a:endParaRPr>
          </a:p>
          <a:p>
            <a:pPr rtl="0"/>
            <a:r>
              <a:rPr lang="so" sz="1200" b="0" i="1" u="sng" strike="noStrike" dirty="0">
                <a:highlight>
                  <a:srgbClr val="000000">
                    <a:alpha val="0"/>
                  </a:srgbClr>
                </a:highlight>
                <a:latin typeface="+mn-lt"/>
              </a:rPr>
              <a:t>Tusaalooyinka dufanka wanaagsan</a:t>
            </a:r>
            <a:r>
              <a:rPr lang="so" sz="1200" b="0" i="1" u="none" strike="noStrike" dirty="0">
                <a:highlight>
                  <a:srgbClr val="000000">
                    <a:alpha val="0"/>
                  </a:srgbClr>
                </a:highlight>
                <a:latin typeface="+mn-lt"/>
              </a:rPr>
              <a:t>: saliid saytuun, avokado, lawska, saliid kanola, saliidda lawska, saliidda makadamiya, iyo margarin-ka ku jira saliidahaan. </a:t>
            </a:r>
          </a:p>
          <a:p>
            <a:endParaRPr lang="en-AU" dirty="0">
              <a:latin typeface="+mn-lt"/>
            </a:endParaRPr>
          </a:p>
        </p:txBody>
      </p:sp>
      <p:sp>
        <p:nvSpPr>
          <p:cNvPr id="4" name="Slide Number Placeholder 3"/>
          <p:cNvSpPr>
            <a:spLocks noGrp="1"/>
          </p:cNvSpPr>
          <p:nvPr>
            <p:ph type="sldNum" sz="quarter" idx="5"/>
          </p:nvPr>
        </p:nvSpPr>
        <p:spPr/>
        <p:txBody>
          <a:bodyPr/>
          <a:lstStyle/>
          <a:p>
            <a:fld id="{D7AD58C1-141C-4DBD-9A80-4163616D9BA3}" type="slidenum">
              <a:rPr lang="en-AU" smtClean="0"/>
              <a:t>6</a:t>
            </a:fld>
            <a:endParaRPr lang="en-AU"/>
          </a:p>
        </p:txBody>
      </p:sp>
    </p:spTree>
    <p:extLst>
      <p:ext uri="{BB962C8B-B14F-4D97-AF65-F5344CB8AC3E}">
        <p14:creationId xmlns:p14="http://schemas.microsoft.com/office/powerpoint/2010/main" val="416924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Waa maxay shanta kooxood ee cuntada ah? *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Shanta kooxood ee cuntada ah waa: </a:t>
            </a:r>
          </a:p>
          <a:p>
            <a:pPr marL="228600" lvl="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Badarka, sida sarreenka, boorash, bariiska, galleyda, abuurka istaarijka la cuni karo, iyo galley </a:t>
            </a:r>
          </a:p>
          <a:p>
            <a:pPr marL="228600" lvl="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Khudaarta</a:t>
            </a:r>
            <a:endParaRPr lang="en-AU" sz="1200" u="none" kern="1200" dirty="0">
              <a:solidFill>
                <a:schemeClr val="tx1"/>
              </a:solidFill>
              <a:effectLst/>
              <a:latin typeface="+mn-lt"/>
              <a:ea typeface="+mn-ea"/>
              <a:cs typeface="+mn-cs"/>
            </a:endParaRPr>
          </a:p>
          <a:p>
            <a:pPr marL="228600" lvl="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Miraha</a:t>
            </a:r>
          </a:p>
          <a:p>
            <a:pPr marL="228600" lvl="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Hilibka iyo borotiinka kale, sida ukunta, digir soya shiidan, lawska, abuur, iyo digir/misirta/digirta</a:t>
            </a:r>
          </a:p>
          <a:p>
            <a:pPr marL="228600" lvl="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Wax soo saarka lo’da, sida caanaha, yogaatka, farmaajo, iyo noocyada caanaha kale. </a:t>
            </a:r>
          </a:p>
          <a:p>
            <a:pPr marL="0" lvl="0" indent="0">
              <a:buFont typeface="+mj-lt"/>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Maxaan u baahanahay inaan cuno maalin kasta?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Maalin kasta waxaad u baahan tahay inaad cunto ka cunto mid kasta oo ka mid ah shantan kooxood oo cunto ah. Tani waxay kaa caawin doontaa inaad caafimaadkaaga ilaaliso. </a:t>
            </a:r>
            <a:endParaRPr lang="en-AU" sz="120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baseline="0" dirty="0">
                <a:solidFill>
                  <a:srgbClr val="000000"/>
                </a:solidFill>
                <a:highlight>
                  <a:srgbClr val="000000">
                    <a:alpha val="0"/>
                  </a:srgbClr>
                </a:highlight>
                <a:latin typeface="+mn-lt"/>
                <a:ea typeface="+mn-ea"/>
                <a:cs typeface="+mn-cs"/>
              </a:rPr>
              <a:t>Way fiican tahay in la isku daro cuntooyinka koox kasta, iskuna day inaad isticmaasho saliidaha caafimaadka leh sida saliid saytuun, saliid kanola, saliidda lawska. </a:t>
            </a:r>
            <a:endParaRPr lang="en-AU" sz="1200" u="none" strike="sngStrike" kern="1200" baseline="0" dirty="0">
              <a:solidFill>
                <a:schemeClr val="tx1"/>
              </a:solidFill>
              <a:effectLst/>
              <a:latin typeface="+mn-lt"/>
              <a:ea typeface="+mn-ea"/>
              <a:cs typeface="+mn-cs"/>
            </a:endParaRPr>
          </a:p>
          <a:p>
            <a:pPr marL="0" lvl="0" indent="0">
              <a:buFont typeface="+mj-lt"/>
              <a:buNone/>
            </a:pPr>
            <a:endParaRPr lang="en-AU" sz="1200" kern="1200" dirty="0">
              <a:solidFill>
                <a:schemeClr val="tx1"/>
              </a:solidFill>
              <a:effectLst/>
              <a:latin typeface="+mn-lt"/>
              <a:ea typeface="+mn-ea"/>
              <a:cs typeface="+mn-cs"/>
            </a:endParaRPr>
          </a:p>
          <a:p>
            <a:pPr marL="0" lvl="0" indent="0" rtl="0">
              <a:buFont typeface="+mj-lt"/>
              <a:buNone/>
            </a:pPr>
            <a:r>
              <a:rPr lang="so" sz="1200" b="0" i="1" u="none" strike="noStrike" kern="1200" dirty="0">
                <a:solidFill>
                  <a:srgbClr val="000000"/>
                </a:solidFill>
                <a:highlight>
                  <a:srgbClr val="000000">
                    <a:alpha val="0"/>
                  </a:srgbClr>
                </a:highlight>
                <a:latin typeface="+mn-lt"/>
                <a:ea typeface="+mn-ea"/>
                <a:cs typeface="+mn-cs"/>
              </a:rPr>
              <a:t>*Qoraal ku socota fududeeyaha: Hagaha Ostraliya ee Cunitaanka Cunta Caafimaad leh wuxuu bixiyaa hage shanta kooxood ee cuntada ah.  </a:t>
            </a:r>
          </a:p>
          <a:p>
            <a:pPr marL="0" lvl="0" indent="0" rtl="0">
              <a:buFont typeface="+mj-lt"/>
              <a:buNone/>
            </a:pPr>
            <a:r>
              <a:rPr lang="so" sz="1200" b="0" i="1" u="none" strike="noStrike" kern="1200" dirty="0">
                <a:solidFill>
                  <a:srgbClr val="000000"/>
                </a:solidFill>
                <a:highlight>
                  <a:srgbClr val="000000">
                    <a:alpha val="0"/>
                  </a:srgbClr>
                </a:highlight>
                <a:latin typeface="+mn-lt"/>
                <a:ea typeface="+mn-ea"/>
                <a:cs typeface="+mn-cs"/>
              </a:rPr>
              <a:t>Sawirku wuxuu muujinayaa</a:t>
            </a:r>
            <a:r>
              <a:rPr lang="so" sz="1200" b="1" i="1" u="none" strike="noStrike" kern="1200" dirty="0">
                <a:solidFill>
                  <a:srgbClr val="000000"/>
                </a:solidFill>
                <a:highlight>
                  <a:srgbClr val="000000">
                    <a:alpha val="0"/>
                  </a:srgbClr>
                </a:highlight>
                <a:latin typeface="+mn-lt"/>
                <a:ea typeface="+mn-ea"/>
                <a:cs typeface="+mn-cs"/>
              </a:rPr>
              <a:t> saamiga shanta kooxood oo cunto ah oo ay tahay inaan cunno maalin kasta oo ma aha qaddarka.</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7</a:t>
            </a:fld>
            <a:endParaRPr lang="en-AU"/>
          </a:p>
        </p:txBody>
      </p:sp>
    </p:spTree>
    <p:extLst>
      <p:ext uri="{BB962C8B-B14F-4D97-AF65-F5344CB8AC3E}">
        <p14:creationId xmlns:p14="http://schemas.microsoft.com/office/powerpoint/2010/main" val="249075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o" sz="1200" b="1" i="0" u="none" strike="noStrike" kern="1200" dirty="0">
                <a:solidFill>
                  <a:srgbClr val="000000"/>
                </a:solidFill>
                <a:highlight>
                  <a:srgbClr val="000000">
                    <a:alpha val="0"/>
                  </a:srgbClr>
                </a:highlight>
                <a:latin typeface="+mn-lt"/>
                <a:ea typeface="+mn-ea"/>
                <a:cs typeface="+mn-cs"/>
              </a:rPr>
              <a:t>Waa maxay badarka?</a:t>
            </a:r>
          </a:p>
          <a:p>
            <a:pPr rtl="0"/>
            <a:r>
              <a:rPr lang="so" sz="1200" b="0" i="0" u="none" strike="noStrike" kern="1200" dirty="0">
                <a:solidFill>
                  <a:srgbClr val="000000"/>
                </a:solidFill>
                <a:highlight>
                  <a:srgbClr val="000000">
                    <a:alpha val="0"/>
                  </a:srgbClr>
                </a:highlight>
                <a:latin typeface="+mn-lt"/>
                <a:ea typeface="+mn-ea"/>
                <a:cs typeface="+mn-cs"/>
              </a:rPr>
              <a:t>Cuntooyinka kooxdani waxay ka yimaadaan miro kala duwan sida bariiska, galleyda, abuurka istaarijka la cuni karo, badar adag, abuurka istaarijka, sareenta , boorash iyo hadhuudh/ masago. Inta badan waxaa laga shiidaa bur si looga sameeyo rootiga iyo baasto.   </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Hadhuudh , sida rootiga miraha badan, bariis bunni ah, boorashka duuban, ayaa ah xulashada ugu fiican.  </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Badar intee in le'eg ayaan u baahanahay inaan cuno maalin kasta?</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inaad cunto </a:t>
            </a:r>
            <a:r>
              <a:rPr lang="so" sz="1200" b="1" i="0" u="none" strike="noStrike" kern="1200" dirty="0">
                <a:solidFill>
                  <a:srgbClr val="000000"/>
                </a:solidFill>
                <a:highlight>
                  <a:srgbClr val="000000">
                    <a:alpha val="0"/>
                  </a:srgbClr>
                </a:highlight>
                <a:latin typeface="+mn-lt"/>
                <a:ea typeface="+mn-ea"/>
                <a:cs typeface="+mn-cs"/>
              </a:rPr>
              <a:t>lix</a:t>
            </a:r>
            <a:r>
              <a:rPr lang="so" sz="1200" b="0" i="0" u="none" strike="noStrike" kern="1200" dirty="0">
                <a:solidFill>
                  <a:srgbClr val="000000"/>
                </a:solidFill>
                <a:highlight>
                  <a:srgbClr val="000000">
                    <a:alpha val="0"/>
                  </a:srgbClr>
                </a:highlight>
                <a:latin typeface="+mn-lt"/>
                <a:ea typeface="+mn-ea"/>
                <a:cs typeface="+mn-cs"/>
              </a:rPr>
              <a:t> xabbo oo badar ah maalin kasta, laakiin kaliya </a:t>
            </a:r>
            <a:r>
              <a:rPr lang="so" sz="1200" b="1" i="0" u="none" strike="noStrike" kern="1200" dirty="0">
                <a:solidFill>
                  <a:srgbClr val="000000"/>
                </a:solidFill>
                <a:highlight>
                  <a:srgbClr val="000000">
                    <a:alpha val="0"/>
                  </a:srgbClr>
                </a:highlight>
                <a:latin typeface="+mn-lt"/>
                <a:ea typeface="+mn-ea"/>
                <a:cs typeface="+mn-cs"/>
              </a:rPr>
              <a:t>afar</a:t>
            </a:r>
            <a:r>
              <a:rPr lang="so" sz="1200" b="0" i="0" u="none" strike="noStrike" kern="1200" dirty="0">
                <a:solidFill>
                  <a:srgbClr val="000000"/>
                </a:solidFill>
                <a:highlight>
                  <a:srgbClr val="000000">
                    <a:alpha val="0"/>
                  </a:srgbClr>
                </a:highlight>
                <a:latin typeface="+mn-lt"/>
                <a:ea typeface="+mn-ea"/>
                <a:cs typeface="+mn-cs"/>
              </a:rPr>
              <a:t> haddii aad ka weyn tahay 50 sano. </a:t>
            </a:r>
          </a:p>
          <a:p>
            <a:endParaRPr lang="en-AU" sz="1200" b="1"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Waa imisaa hal xabbo oo badar ah? </a:t>
            </a:r>
          </a:p>
          <a:p>
            <a:pPr rtl="0"/>
            <a:r>
              <a:rPr lang="so" sz="1200" b="0" i="0" u="none" strike="noStrike" kern="1200" dirty="0">
                <a:solidFill>
                  <a:srgbClr val="000000"/>
                </a:solidFill>
                <a:highlight>
                  <a:srgbClr val="000000">
                    <a:alpha val="0"/>
                  </a:srgbClr>
                </a:highlight>
                <a:latin typeface="+mn-lt"/>
                <a:ea typeface="+mn-ea"/>
                <a:cs typeface="+mn-cs"/>
              </a:rPr>
              <a:t>Waa kuwan shan tusaale oo ah hal jeer oo badar ah:  </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Hal jeex oo rooti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Saddex buskut oo hadhuudh ah oo qallalan</a:t>
            </a:r>
          </a:p>
          <a:p>
            <a:pPr marL="228600" indent="-228600" rtl="0">
              <a:buFont typeface="+mj-lt"/>
              <a:buAutoNum type="arabicPeriod"/>
            </a:pPr>
            <a:r>
              <a:rPr lang="en-US" sz="1200" b="0" i="0" u="none" strike="noStrike" kern="1200" dirty="0">
                <a:solidFill>
                  <a:srgbClr val="000000"/>
                </a:solidFill>
                <a:highlight>
                  <a:srgbClr val="000000">
                    <a:alpha val="0"/>
                  </a:srgbClr>
                </a:highlight>
                <a:latin typeface="+mn-lt"/>
                <a:ea typeface="+mn-ea"/>
                <a:cs typeface="+mn-cs"/>
              </a:rPr>
              <a:t>N</a:t>
            </a:r>
            <a:r>
              <a:rPr lang="so" sz="1200" b="0" i="0" u="none" strike="noStrike" kern="1200" dirty="0">
                <a:solidFill>
                  <a:srgbClr val="000000"/>
                </a:solidFill>
                <a:highlight>
                  <a:srgbClr val="000000">
                    <a:alpha val="0"/>
                  </a:srgbClr>
                </a:highlight>
                <a:latin typeface="+mn-lt"/>
                <a:ea typeface="+mn-ea"/>
                <a:cs typeface="+mn-cs"/>
              </a:rPr>
              <a:t>us koob* bariis la kariyey, baasto, shaciir, qamadi, galley, sareen, daqiiqa galley, badar laga sameeyey sarreen dhan ama abuurka istaarijka la cuni karo </a:t>
            </a:r>
            <a:endParaRPr lang="en-AU" sz="1200" kern="1200" dirty="0">
              <a:solidFill>
                <a:schemeClr val="tx1"/>
              </a:solidFill>
              <a:effectLst/>
              <a:latin typeface="+mn-lt"/>
              <a:ea typeface="+mn-ea"/>
              <a:cs typeface="+mn-cs"/>
            </a:endParaRPr>
          </a:p>
          <a:p>
            <a:pPr marL="228600" indent="-228600" rtl="0">
              <a:buFont typeface="+mj-lt"/>
              <a:buAutoNum type="arabicPeriod"/>
            </a:pPr>
            <a:r>
              <a:rPr lang="en-US" sz="1200" b="0" i="0" u="none" strike="noStrike" kern="1200" dirty="0">
                <a:solidFill>
                  <a:srgbClr val="000000"/>
                </a:solidFill>
                <a:highlight>
                  <a:srgbClr val="000000">
                    <a:alpha val="0"/>
                  </a:srgbClr>
                </a:highlight>
                <a:latin typeface="+mn-lt"/>
                <a:ea typeface="+mn-ea"/>
                <a:cs typeface="+mn-cs"/>
              </a:rPr>
              <a:t>K</a:t>
            </a:r>
            <a:r>
              <a:rPr lang="so" sz="1200" b="0" i="0" u="none" strike="noStrike" kern="1200" dirty="0">
                <a:solidFill>
                  <a:srgbClr val="000000"/>
                </a:solidFill>
                <a:highlight>
                  <a:srgbClr val="000000">
                    <a:alpha val="0"/>
                  </a:srgbClr>
                </a:highlight>
                <a:latin typeface="+mn-lt"/>
                <a:ea typeface="+mn-ea"/>
                <a:cs typeface="+mn-cs"/>
              </a:rPr>
              <a:t>oob barkii oo boorash la kariyey </a:t>
            </a:r>
          </a:p>
          <a:p>
            <a:pPr marL="228600" indent="-228600" rtl="0">
              <a:buFont typeface="+mj-lt"/>
              <a:buAutoNum type="arabicPeriod"/>
            </a:pPr>
            <a:r>
              <a:rPr lang="en-US" sz="1200" b="0" i="0" u="none" strike="noStrike" kern="1200" dirty="0">
                <a:solidFill>
                  <a:srgbClr val="000000"/>
                </a:solidFill>
                <a:highlight>
                  <a:srgbClr val="000000">
                    <a:alpha val="0"/>
                  </a:srgbClr>
                </a:highlight>
                <a:latin typeface="+mn-lt"/>
                <a:ea typeface="+mn-ea"/>
                <a:cs typeface="+mn-cs"/>
              </a:rPr>
              <a:t>R</a:t>
            </a:r>
            <a:r>
              <a:rPr lang="so" sz="1200" b="0" i="0" u="none" strike="noStrike" kern="1200" dirty="0">
                <a:solidFill>
                  <a:srgbClr val="000000"/>
                </a:solidFill>
                <a:highlight>
                  <a:srgbClr val="000000">
                    <a:alpha val="0"/>
                  </a:srgbClr>
                </a:highlight>
                <a:latin typeface="+mn-lt"/>
                <a:ea typeface="+mn-ea"/>
                <a:cs typeface="+mn-cs"/>
              </a:rPr>
              <a:t>ubuc koob isku dar ah miro iyo badarka kale.</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b="1" kern="1200" dirty="0">
              <a:solidFill>
                <a:schemeClr val="tx1"/>
              </a:solidFill>
              <a:effectLst/>
              <a:latin typeface="+mn-lt"/>
              <a:ea typeface="+mn-ea"/>
              <a:cs typeface="+mn-cs"/>
            </a:endParaRPr>
          </a:p>
          <a:p>
            <a:pPr marL="0" indent="0" rtl="0">
              <a:buFontTx/>
              <a:buNone/>
            </a:pPr>
            <a:r>
              <a:rPr lang="so" sz="1200" b="0" i="0" u="none" strike="noStrike" kern="1200" dirty="0">
                <a:solidFill>
                  <a:srgbClr val="000000"/>
                </a:solidFill>
                <a:highlight>
                  <a:srgbClr val="000000">
                    <a:alpha val="0"/>
                  </a:srgbClr>
                </a:highlight>
                <a:latin typeface="+mn-lt"/>
                <a:ea typeface="+mn-ea"/>
                <a:cs typeface="+mn-cs"/>
              </a:rPr>
              <a:t>*</a:t>
            </a:r>
            <a:r>
              <a:rPr lang="so" sz="1200" b="0" i="1" u="none" strike="noStrike" kern="1200" dirty="0">
                <a:solidFill>
                  <a:srgbClr val="000000"/>
                </a:solidFill>
                <a:highlight>
                  <a:srgbClr val="000000">
                    <a:alpha val="0"/>
                  </a:srgbClr>
                </a:highlight>
                <a:latin typeface="+mn-lt"/>
                <a:ea typeface="+mn-ea"/>
                <a:cs typeface="+mn-cs"/>
              </a:rPr>
              <a:t>Qoraal ku socota fududeeyaha: u sharax ka qaybgalayaasha in koobka wax lagu qiyaaso (250 millilitar) uu ka cabbir duwanaan karo koobka ay ka cabbaan.</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8</a:t>
            </a:fld>
            <a:endParaRPr lang="en-AU"/>
          </a:p>
        </p:txBody>
      </p:sp>
    </p:spTree>
    <p:extLst>
      <p:ext uri="{BB962C8B-B14F-4D97-AF65-F5344CB8AC3E}">
        <p14:creationId xmlns:p14="http://schemas.microsoft.com/office/powerpoint/2010/main" val="123074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Maxay khudaartu muhiim u tahay?</a:t>
            </a:r>
            <a:endParaRPr lang="en-AU" sz="120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Khudradu waxay jirkaaga siiyaan fiitamiino iyo macdan. Waxay kaa caawinayaan inuu jirkaaga si fiican u shaqeeyo. Haddii aadan cunin khudaar, jirkaagu si fiican uma shaqayn karo.</a:t>
            </a:r>
            <a:r>
              <a:rPr lang="so" sz="1200" b="0" i="0" u="none" strike="sngStrike" kern="1200" dirty="0">
                <a:solidFill>
                  <a:srgbClr val="000000"/>
                </a:solidFill>
                <a:highlight>
                  <a:srgbClr val="000000">
                    <a:alpha val="0"/>
                  </a:srgbClr>
                </a:highlight>
                <a:latin typeface="+mn-lt"/>
                <a:ea typeface="+mn-ea"/>
                <a:cs typeface="+mn-cs"/>
              </a:rPr>
              <a:t> </a:t>
            </a:r>
          </a:p>
          <a:p>
            <a:pPr rtl="0"/>
            <a:r>
              <a:rPr lang="so" sz="1200" b="0" i="0" u="none" strike="noStrike" kern="1200" dirty="0">
                <a:solidFill>
                  <a:srgbClr val="000000"/>
                </a:solidFill>
                <a:highlight>
                  <a:srgbClr val="000000">
                    <a:alpha val="0"/>
                  </a:srgbClr>
                </a:highlight>
                <a:latin typeface="+mn-lt"/>
                <a:ea typeface="+mn-ea"/>
                <a:cs typeface="+mn-cs"/>
              </a:rPr>
              <a:t>Cun qaanso-roobaadka midabada khudradda sababtoo ah dhammaantood waxay jirkaaga siinaayan fitamiino iyo macdano kala duwan. </a:t>
            </a:r>
          </a:p>
          <a:p>
            <a:endParaRPr lang="en-AU" sz="1200"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Imisa khudaar ayaan u baahanahay inaan cuno maalin kasta?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inaad cunto khudaar </a:t>
            </a:r>
            <a:r>
              <a:rPr lang="so" sz="1200" b="1" i="0" u="none" strike="noStrike" kern="1200" dirty="0">
                <a:solidFill>
                  <a:srgbClr val="000000"/>
                </a:solidFill>
                <a:highlight>
                  <a:srgbClr val="000000">
                    <a:alpha val="0"/>
                  </a:srgbClr>
                </a:highlight>
                <a:latin typeface="+mn-lt"/>
                <a:ea typeface="+mn-ea"/>
                <a:cs typeface="+mn-cs"/>
              </a:rPr>
              <a:t>shan </a:t>
            </a:r>
            <a:r>
              <a:rPr lang="so" sz="1200" b="0" i="0" u="none" strike="noStrike" kern="1200" dirty="0">
                <a:solidFill>
                  <a:srgbClr val="000000"/>
                </a:solidFill>
                <a:highlight>
                  <a:srgbClr val="000000">
                    <a:alpha val="0"/>
                  </a:srgbClr>
                </a:highlight>
                <a:latin typeface="+mn-lt"/>
                <a:ea typeface="+mn-ea"/>
                <a:cs typeface="+mn-cs"/>
              </a:rPr>
              <a:t>jeer maalin kasta.</a:t>
            </a:r>
          </a:p>
          <a:p>
            <a:endParaRPr lang="en-AU" sz="1200" b="1"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Waa imisa hal jeer oo khudaar ah? </a:t>
            </a:r>
          </a:p>
          <a:p>
            <a:pPr rtl="0"/>
            <a:r>
              <a:rPr lang="so" sz="1200" b="0" i="0" u="none" strike="noStrike" kern="1200" dirty="0">
                <a:solidFill>
                  <a:srgbClr val="000000"/>
                </a:solidFill>
                <a:highlight>
                  <a:srgbClr val="000000">
                    <a:alpha val="0"/>
                  </a:srgbClr>
                </a:highlight>
                <a:latin typeface="+mn-lt"/>
                <a:ea typeface="+mn-ea"/>
                <a:cs typeface="+mn-cs"/>
              </a:rPr>
              <a:t>Waa kuwan lix tusaale oo ah hal jeer oo khudaar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oo khudaar la kariyey</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digir la dubay</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oo galley macaan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hal koob oo salad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bar baradho macaan dhexdhexaad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hal yaanyo dhexdhexaad ah.</a:t>
            </a: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9</a:t>
            </a:fld>
            <a:endParaRPr lang="en-AU"/>
          </a:p>
        </p:txBody>
      </p:sp>
    </p:spTree>
    <p:extLst>
      <p:ext uri="{BB962C8B-B14F-4D97-AF65-F5344CB8AC3E}">
        <p14:creationId xmlns:p14="http://schemas.microsoft.com/office/powerpoint/2010/main" val="90580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o" sz="1200" b="1" i="0" u="none" strike="noStrike" kern="1200" dirty="0">
                <a:solidFill>
                  <a:srgbClr val="000000"/>
                </a:solidFill>
                <a:highlight>
                  <a:srgbClr val="000000">
                    <a:alpha val="0"/>
                  </a:srgbClr>
                </a:highlight>
                <a:latin typeface="+mn-lt"/>
                <a:ea typeface="+mn-ea"/>
                <a:cs typeface="+mn-cs"/>
              </a:rPr>
              <a:t>Waa maxay sababta miraha ay muhiim u yihiin?</a:t>
            </a:r>
            <a:endParaRPr lang="en-AU" sz="1200" kern="1200" dirty="0">
              <a:solidFill>
                <a:schemeClr val="tx1"/>
              </a:solidFill>
              <a:effectLst/>
              <a:latin typeface="+mn-lt"/>
              <a:ea typeface="+mn-ea"/>
              <a:cs typeface="+mn-cs"/>
            </a:endParaRPr>
          </a:p>
          <a:p>
            <a:pPr rtl="0"/>
            <a:r>
              <a:rPr lang="so" sz="1200" b="0" i="0" u="none" strike="noStrike" kern="1200" dirty="0">
                <a:solidFill>
                  <a:srgbClr val="000000"/>
                </a:solidFill>
                <a:highlight>
                  <a:srgbClr val="000000">
                    <a:alpha val="0"/>
                  </a:srgbClr>
                </a:highlight>
                <a:latin typeface="+mn-lt"/>
                <a:ea typeface="+mn-ea"/>
                <a:cs typeface="+mn-cs"/>
              </a:rPr>
              <a:t>Miraha, sida khudaarta oo kale, waxay jirkaaga siiyaan fiitamiino, macdan iyo fiber, kuwaas oo jirkaaga ka dhigaya mid si fiican u shaqeeya. Miraha waxay kaloo leeyihiin sonkor, taasoo ku siinaysa awood. </a:t>
            </a:r>
          </a:p>
          <a:p>
            <a:pPr rtl="0"/>
            <a:r>
              <a:rPr lang="so" sz="1200" b="0" i="0" u="none" strike="noStrike" kern="1200" dirty="0">
                <a:solidFill>
                  <a:srgbClr val="000000"/>
                </a:solidFill>
                <a:highlight>
                  <a:srgbClr val="000000">
                    <a:alpha val="0"/>
                  </a:srgbClr>
                </a:highlight>
                <a:latin typeface="+mn-lt"/>
                <a:ea typeface="+mn-ea"/>
                <a:cs typeface="+mn-cs"/>
              </a:rPr>
              <a:t>Cun miro kala duwan, sababtoo ah miraha midabkoodu kala duwan yahay waxay leeyihiin fiitamiino iyo macdano kala duwan. Fiitamiinada iyo macdanta kala duwan waxay jirkaaga ka caawiyaan inuu u ahaado mid siyaabo kala duwan caafimaad u qaba.</a:t>
            </a:r>
          </a:p>
          <a:p>
            <a:endParaRPr lang="en-AU" sz="1200" b="1"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Miro intee in le'eg ayaan u baahanahay inaan cuno maalin kasta?</a:t>
            </a:r>
          </a:p>
          <a:p>
            <a:pPr marL="0" marR="0" lvl="0" indent="0" algn="l" defTabSz="914400" rtl="0" eaLnBrk="1" fontAlgn="auto" latinLnBrk="0" hangingPunct="1">
              <a:lnSpc>
                <a:spcPct val="100000"/>
              </a:lnSpc>
              <a:spcBef>
                <a:spcPct val="0"/>
              </a:spcBef>
              <a:spcAft>
                <a:spcPct val="0"/>
              </a:spcAft>
              <a:buClrTx/>
              <a:buSzTx/>
              <a:buFontTx/>
              <a:buNone/>
              <a:defRPr/>
            </a:pPr>
            <a:r>
              <a:rPr lang="so" sz="1200" b="0" i="0" u="none" strike="noStrike" kern="1200" dirty="0">
                <a:solidFill>
                  <a:srgbClr val="000000"/>
                </a:solidFill>
                <a:highlight>
                  <a:srgbClr val="000000">
                    <a:alpha val="0"/>
                  </a:srgbClr>
                </a:highlight>
                <a:latin typeface="+mn-lt"/>
                <a:ea typeface="+mn-ea"/>
                <a:cs typeface="+mn-cs"/>
              </a:rPr>
              <a:t>Waxaad u baahan tahay inaad cunto </a:t>
            </a:r>
            <a:r>
              <a:rPr lang="so" sz="1200" b="1" i="0" u="none" strike="noStrike" kern="1200" dirty="0">
                <a:solidFill>
                  <a:srgbClr val="000000"/>
                </a:solidFill>
                <a:highlight>
                  <a:srgbClr val="000000">
                    <a:alpha val="0"/>
                  </a:srgbClr>
                </a:highlight>
                <a:latin typeface="+mn-lt"/>
                <a:ea typeface="+mn-ea"/>
                <a:cs typeface="+mn-cs"/>
              </a:rPr>
              <a:t>labo</a:t>
            </a:r>
            <a:r>
              <a:rPr lang="so" sz="1200" b="0" i="0" u="none" strike="noStrike" kern="1200" dirty="0">
                <a:solidFill>
                  <a:srgbClr val="000000"/>
                </a:solidFill>
                <a:highlight>
                  <a:srgbClr val="000000">
                    <a:alpha val="0"/>
                  </a:srgbClr>
                </a:highlight>
                <a:latin typeface="+mn-lt"/>
                <a:ea typeface="+mn-ea"/>
                <a:cs typeface="+mn-cs"/>
              </a:rPr>
              <a:t> xabbo oo khudaar ah maalin kasta.</a:t>
            </a:r>
          </a:p>
          <a:p>
            <a:endParaRPr lang="en-AU" sz="1200" b="1" kern="1200" dirty="0">
              <a:solidFill>
                <a:schemeClr val="tx1"/>
              </a:solidFill>
              <a:effectLst/>
              <a:latin typeface="+mn-lt"/>
              <a:ea typeface="+mn-ea"/>
              <a:cs typeface="+mn-cs"/>
            </a:endParaRPr>
          </a:p>
          <a:p>
            <a:pPr rtl="0"/>
            <a:r>
              <a:rPr lang="so" sz="1200" b="1" i="0" u="none" strike="noStrike" kern="1200" dirty="0">
                <a:solidFill>
                  <a:srgbClr val="000000"/>
                </a:solidFill>
                <a:highlight>
                  <a:srgbClr val="000000">
                    <a:alpha val="0"/>
                  </a:srgbClr>
                </a:highlight>
                <a:latin typeface="+mn-lt"/>
                <a:ea typeface="+mn-ea"/>
                <a:cs typeface="+mn-cs"/>
              </a:rPr>
              <a:t>Waa imisa hal jeer oo miro ah? </a:t>
            </a:r>
          </a:p>
          <a:p>
            <a:pPr rtl="0"/>
            <a:r>
              <a:rPr lang="so" sz="1200" b="0" i="0" u="none" strike="noStrike" kern="1200" dirty="0">
                <a:solidFill>
                  <a:srgbClr val="000000"/>
                </a:solidFill>
                <a:highlight>
                  <a:srgbClr val="000000">
                    <a:alpha val="0"/>
                  </a:srgbClr>
                </a:highlight>
                <a:latin typeface="+mn-lt"/>
                <a:ea typeface="+mn-ea"/>
                <a:cs typeface="+mn-cs"/>
              </a:rPr>
              <a:t>Waa kuwan shan tusaale oo ah hal jeer oo miro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hal tufaax dhexdhexaad ah, muus, liin macaan ama miro la cuni karo oo hurdi ah ama bunni-cagaaran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labo khudaar yar yar, miraha kiwi ama miro hilib wareeg ah</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hal koob oo khudrada la jarjaray ama qasacadaysan oo aan sonkor lagu darin</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koob barkii oo biyo khudrad ah oo aan sonkor lagu darin</a:t>
            </a:r>
          </a:p>
          <a:p>
            <a:pPr marL="228600" indent="-228600" rtl="0">
              <a:buFont typeface="+mj-lt"/>
              <a:buAutoNum type="arabicPeriod"/>
            </a:pPr>
            <a:r>
              <a:rPr lang="so" sz="1200" b="0" i="0" u="none" strike="noStrike" kern="1200" dirty="0">
                <a:solidFill>
                  <a:srgbClr val="000000"/>
                </a:solidFill>
                <a:highlight>
                  <a:srgbClr val="000000">
                    <a:alpha val="0"/>
                  </a:srgbClr>
                </a:highlight>
                <a:latin typeface="+mn-lt"/>
                <a:ea typeface="+mn-ea"/>
                <a:cs typeface="+mn-cs"/>
              </a:rPr>
              <a:t>30garaam oo khudaar qallalan, tusaale ahaan labo khudaar oo la qalajiyey, hal qaado iyo bar oo sabiib ah.</a:t>
            </a:r>
          </a:p>
          <a:p>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7AD58C1-141C-4DBD-9A80-4163616D9BA3}" type="slidenum">
              <a:rPr lang="en-AU" smtClean="0"/>
              <a:t>10</a:t>
            </a:fld>
            <a:endParaRPr lang="en-AU"/>
          </a:p>
        </p:txBody>
      </p:sp>
    </p:spTree>
    <p:extLst>
      <p:ext uri="{BB962C8B-B14F-4D97-AF65-F5344CB8AC3E}">
        <p14:creationId xmlns:p14="http://schemas.microsoft.com/office/powerpoint/2010/main" val="287799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5C1D-D614-3B0F-73C9-EE34B70A7D0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AF9576D-71EC-2454-467E-FD3BEF17CF63}"/>
              </a:ext>
            </a:extLst>
          </p:cNvPr>
          <p:cNvSpPr>
            <a:spLocks noGrp="1"/>
          </p:cNvSpPr>
          <p:nvPr>
            <p:ph type="dt" sz="half" idx="10"/>
          </p:nvPr>
        </p:nvSpPr>
        <p:spPr/>
        <p:txBody>
          <a:bodyPr/>
          <a:lstStyle/>
          <a:p>
            <a:fld id="{3EBB3345-7340-4A22-9A3C-FFFF7961AD3E}" type="datetimeFigureOut">
              <a:rPr lang="en-AU" smtClean="0"/>
              <a:t>18/09/2024</a:t>
            </a:fld>
            <a:endParaRPr lang="en-AU"/>
          </a:p>
        </p:txBody>
      </p:sp>
      <p:sp>
        <p:nvSpPr>
          <p:cNvPr id="4" name="Footer Placeholder 3">
            <a:extLst>
              <a:ext uri="{FF2B5EF4-FFF2-40B4-BE49-F238E27FC236}">
                <a16:creationId xmlns:a16="http://schemas.microsoft.com/office/drawing/2014/main" id="{938A98C5-5743-64B0-4AE2-22B7AC45E42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8217029-FD64-5024-2351-4849DE81C4D3}"/>
              </a:ext>
            </a:extLst>
          </p:cNvPr>
          <p:cNvSpPr>
            <a:spLocks noGrp="1"/>
          </p:cNvSpPr>
          <p:nvPr>
            <p:ph type="sldNum" sz="quarter" idx="12"/>
          </p:nvPr>
        </p:nvSpPr>
        <p:spPr/>
        <p:txBody>
          <a:bodyPr/>
          <a:lstStyle/>
          <a:p>
            <a:fld id="{D2A1E048-6EC2-4CD4-B63F-F058D87551BF}" type="slidenum">
              <a:rPr lang="en-AU" smtClean="0"/>
              <a:t>‹#›</a:t>
            </a:fld>
            <a:endParaRPr lang="en-AU"/>
          </a:p>
        </p:txBody>
      </p:sp>
    </p:spTree>
    <p:extLst>
      <p:ext uri="{BB962C8B-B14F-4D97-AF65-F5344CB8AC3E}">
        <p14:creationId xmlns:p14="http://schemas.microsoft.com/office/powerpoint/2010/main" val="9726110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E8060-9041-3AC8-0C60-7452AF66B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F57133-F930-A317-D152-017B0FBD4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C0A289-99FC-1027-18C1-F4BD29E15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BB3345-7340-4A22-9A3C-FFFF7961AD3E}" type="datetimeFigureOut">
              <a:rPr lang="en-AU" smtClean="0"/>
              <a:t>18/09/2024</a:t>
            </a:fld>
            <a:endParaRPr lang="en-AU"/>
          </a:p>
        </p:txBody>
      </p:sp>
      <p:sp>
        <p:nvSpPr>
          <p:cNvPr id="5" name="Footer Placeholder 4">
            <a:extLst>
              <a:ext uri="{FF2B5EF4-FFF2-40B4-BE49-F238E27FC236}">
                <a16:creationId xmlns:a16="http://schemas.microsoft.com/office/drawing/2014/main" id="{AFB924B3-2943-1C40-8893-725439A50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0D4D653-0E84-E7BA-2582-1AAB07677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A1E048-6EC2-4CD4-B63F-F058D87551BF}" type="slidenum">
              <a:rPr lang="en-AU" smtClean="0"/>
              <a:t>‹#›</a:t>
            </a:fld>
            <a:endParaRPr lang="en-AU"/>
          </a:p>
        </p:txBody>
      </p:sp>
    </p:spTree>
    <p:extLst>
      <p:ext uri="{BB962C8B-B14F-4D97-AF65-F5344CB8AC3E}">
        <p14:creationId xmlns:p14="http://schemas.microsoft.com/office/powerpoint/2010/main" val="165337839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B24BF8-F953-4215-6A22-A8DCB7DADC63}"/>
              </a:ext>
            </a:extLst>
          </p:cNvPr>
          <p:cNvSpPr>
            <a:spLocks noGrp="1"/>
          </p:cNvSpPr>
          <p:nvPr>
            <p:ph type="title"/>
          </p:nvPr>
        </p:nvSpPr>
        <p:spPr/>
        <p:txBody>
          <a:bodyPr>
            <a:normAutofit fontScale="90000"/>
          </a:bodyPr>
          <a:lstStyle/>
          <a:p>
            <a:r>
              <a:rPr lang="so" sz="4000" b="1" i="0" u="none" strike="noStrike">
                <a:highlight>
                  <a:srgbClr val="000000">
                    <a:alpha val="0"/>
                  </a:srgbClr>
                </a:highlight>
                <a:latin typeface="Arial"/>
              </a:rPr>
              <a:t>Cunto wanaagsan oo horseedeysa </a:t>
            </a:r>
            <a:br>
              <a:rPr lang="en-US" sz="4000" b="1" i="0" u="none" strike="noStrike">
                <a:highlight>
                  <a:srgbClr val="000000">
                    <a:alpha val="0"/>
                  </a:srgbClr>
                </a:highlight>
                <a:latin typeface="Arial"/>
              </a:rPr>
            </a:br>
            <a:r>
              <a:rPr lang="so" sz="4000" b="1" i="0" u="none" strike="noStrike">
                <a:highlight>
                  <a:srgbClr val="000000">
                    <a:alpha val="0"/>
                  </a:srgbClr>
                </a:highlight>
                <a:latin typeface="Arial"/>
              </a:rPr>
              <a:t>caafimaad wanaagsan</a:t>
            </a:r>
            <a:br>
              <a:rPr lang="so" sz="4000" b="1" i="0" u="none" strike="noStrike">
                <a:highlight>
                  <a:srgbClr val="000000">
                    <a:alpha val="0"/>
                  </a:srgbClr>
                </a:highlight>
                <a:latin typeface="Arial"/>
              </a:rPr>
            </a:br>
            <a:endParaRPr lang="en-AU" sz="4000" dirty="0"/>
          </a:p>
        </p:txBody>
      </p:sp>
      <p:pic>
        <p:nvPicPr>
          <p:cNvPr id="3" name="Picture 2">
            <a:extLst>
              <a:ext uri="{FF2B5EF4-FFF2-40B4-BE49-F238E27FC236}">
                <a16:creationId xmlns:a16="http://schemas.microsoft.com/office/drawing/2014/main" id="{772A6E74-F69D-DFAD-8C01-13D8B1E0BE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723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7795A1-ED12-5FD4-40F7-6C17985CC2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6803117-9313-BCA8-591F-3461B6007B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874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C31103-4572-0C20-6986-4EB4FC4827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8BB6D7-9CF9-A05F-CC8C-C4AC4E54BF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096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F8F876-FA51-F2A7-6662-B82B2961E5A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2B9F2A-1D27-1CFD-F44B-6EF12A21D6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445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7356A1-1FD0-2B4F-7283-7983B567FF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CF0259-6505-58C2-AEA3-979B8D77A5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224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EB021D-C29B-BCDB-F4DC-C198723141D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C73DE33-DA22-921F-BA39-B6BFF5C1A8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391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347758-A51B-E05B-A5A8-D639EE65129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5C56FE2-DAAD-8D3A-C9A0-9C19BA3309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456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6B2F52-E4EB-E3A2-4C76-E65F2224B9D5}"/>
              </a:ext>
            </a:extLst>
          </p:cNvPr>
          <p:cNvSpPr>
            <a:spLocks noGrp="1"/>
          </p:cNvSpPr>
          <p:nvPr>
            <p:ph type="title"/>
          </p:nvPr>
        </p:nvSpPr>
        <p:spPr/>
        <p:txBody>
          <a:bodyPr/>
          <a:lstStyle/>
          <a:p>
            <a:pPr algn="ctr" rtl="0"/>
            <a:r>
              <a:rPr lang="so" i="0" u="none" strike="noStrike">
                <a:highlight>
                  <a:srgbClr val="000000">
                    <a:alpha val="0"/>
                  </a:srgbClr>
                </a:highlight>
                <a:latin typeface="Arial"/>
              </a:rPr>
              <a:t>Aynu ka hadalno kalshiyamka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9AE2C05-99BD-E748-7CF0-48E574B4FD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455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A9C071-1951-C01E-8BB0-A0691A71590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9B22AE-9AC8-B037-ED05-FE1A29F72C7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992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0288B6-E32A-E3C3-2D01-3316440705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DE9277-50A9-2282-6681-85723042F1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359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5D46A0-C99C-034B-7D5B-E1AB1E94EE0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B6F7228-0D7B-F936-5CCF-B8ECEDCC9A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370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D05EE4-4103-837C-C2DD-40A2491AB1BF}"/>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FFD70456-43DE-2DA9-B882-AE6BDF1D656B}"/>
              </a:ext>
            </a:extLst>
          </p:cNvPr>
          <p:cNvPicPr>
            <a:picLocks noChangeAspect="1"/>
          </p:cNvPicPr>
          <p:nvPr/>
        </p:nvPicPr>
        <p:blipFill>
          <a:blip r:embed="rId2"/>
          <a:stretch>
            <a:fillRect/>
          </a:stretch>
        </p:blipFill>
        <p:spPr>
          <a:xfrm>
            <a:off x="-528" y="0"/>
            <a:ext cx="12192528" cy="6858297"/>
          </a:xfrm>
          <a:prstGeom prst="rect">
            <a:avLst/>
          </a:prstGeom>
        </p:spPr>
      </p:pic>
    </p:spTree>
    <p:extLst>
      <p:ext uri="{BB962C8B-B14F-4D97-AF65-F5344CB8AC3E}">
        <p14:creationId xmlns:p14="http://schemas.microsoft.com/office/powerpoint/2010/main" val="94021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50F8F7-6636-B3E4-B6DB-7E863BC2132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9611D9-C655-0DC0-B1A4-88D27DAC4C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858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94F7B5-EAEF-4F04-6337-4C8180B1C4B6}"/>
              </a:ext>
            </a:extLst>
          </p:cNvPr>
          <p:cNvSpPr>
            <a:spLocks noGrp="1"/>
          </p:cNvSpPr>
          <p:nvPr>
            <p:ph type="title"/>
          </p:nvPr>
        </p:nvSpPr>
        <p:spPr/>
        <p:txBody>
          <a:bodyPr/>
          <a:lstStyle/>
          <a:p>
            <a:pPr algn="ctr" rtl="0"/>
            <a:r>
              <a:rPr lang="so" i="0" u="none" strike="noStrike">
                <a:highlight>
                  <a:srgbClr val="000000">
                    <a:alpha val="0"/>
                  </a:srgbClr>
                </a:highlight>
                <a:latin typeface="Arial"/>
              </a:rPr>
              <a:t>Aynu ka hadalno qadada </a:t>
            </a:r>
            <a:br>
              <a:rPr lang="en-US" i="0" u="none" strike="noStrike">
                <a:highlight>
                  <a:srgbClr val="000000">
                    <a:alpha val="0"/>
                  </a:srgbClr>
                </a:highlight>
                <a:latin typeface="Arial"/>
              </a:rPr>
            </a:br>
            <a:r>
              <a:rPr lang="so" i="0" u="none" strike="noStrike">
                <a:highlight>
                  <a:srgbClr val="000000">
                    <a:alpha val="0"/>
                  </a:srgbClr>
                </a:highlight>
                <a:latin typeface="Arial"/>
              </a:rPr>
              <a:t>caafimaadka</a:t>
            </a:r>
            <a:r>
              <a:rPr lang="en-US" i="0" u="none" strike="noStrike">
                <a:highlight>
                  <a:srgbClr val="000000">
                    <a:alpha val="0"/>
                  </a:srgbClr>
                </a:highlight>
                <a:latin typeface="Arial"/>
              </a:rPr>
              <a:t> </a:t>
            </a:r>
            <a:r>
              <a:rPr lang="so" i="0" u="none" strike="noStrike">
                <a:highlight>
                  <a:srgbClr val="000000">
                    <a:alpha val="0"/>
                  </a:srgbClr>
                </a:highlight>
                <a:latin typeface="Arial"/>
              </a:rPr>
              <a:t>leh ee dugsiga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504B78A-D505-B036-8CC6-2F32EB95D7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8683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3A182E-1A22-0E3E-1A77-FBAEB5D3B7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1233889-68F6-22DB-105D-73A46C72DB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501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5D5014-50F2-5256-E49A-B6A23303C66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B2B3F4-7FF0-159B-F18A-A5FE950982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536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5F262D-0408-1162-2779-0702F33040A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B063E93-A420-8FE4-8A13-73F44C0630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588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9CF91B-E626-885E-3A14-B2E085BC3A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22B68C7-4990-913A-99BD-DADDD500A8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944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B7F6AB-57E9-7A3B-AA55-0775246E085D}"/>
              </a:ext>
            </a:extLst>
          </p:cNvPr>
          <p:cNvSpPr>
            <a:spLocks noGrp="1"/>
          </p:cNvSpPr>
          <p:nvPr>
            <p:ph type="title"/>
          </p:nvPr>
        </p:nvSpPr>
        <p:spPr/>
        <p:txBody>
          <a:bodyPr/>
          <a:lstStyle/>
          <a:p>
            <a:pPr rtl="0"/>
            <a:r>
              <a:rPr lang="so" b="1" i="0" u="none" strike="noStrike">
                <a:highlight>
                  <a:srgbClr val="000000">
                    <a:alpha val="0"/>
                  </a:srgbClr>
                </a:highlight>
                <a:latin typeface="Arial"/>
              </a:rPr>
              <a:t>Xusuusnow…</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F89B4045-D37F-FA51-3133-DBE7EF64B1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75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97CAD3-6C33-1B97-570E-0FF80396A83A}"/>
              </a:ext>
            </a:extLst>
          </p:cNvPr>
          <p:cNvSpPr>
            <a:spLocks noGrp="1"/>
          </p:cNvSpPr>
          <p:nvPr>
            <p:ph type="title"/>
          </p:nvPr>
        </p:nvSpPr>
        <p:spPr/>
        <p:txBody>
          <a:bodyPr/>
          <a:lstStyle/>
          <a:p>
            <a:pPr rtl="0"/>
            <a:r>
              <a:rPr lang="so" b="1" i="0" u="none" strike="noStrike">
                <a:highlight>
                  <a:srgbClr val="000000">
                    <a:alpha val="0"/>
                  </a:srgbClr>
                </a:highlight>
                <a:latin typeface="Arial"/>
              </a:rPr>
              <a:t>Adeegyada deegaanka  </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FAAC971E-2D9C-7B88-72C6-5F77950DDAC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518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858860-328A-F657-9276-A2A3F42A5A27}"/>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207FA31-B45B-C165-418E-0E1FF91EAEA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96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2E5EC5-A566-ECCD-058F-B086DB532A1C}"/>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21162658-356E-C762-3DE5-FB495FE3B6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70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4EDE6A-2FD7-4B03-E553-20D0930C4AE1}"/>
              </a:ext>
            </a:extLst>
          </p:cNvPr>
          <p:cNvSpPr>
            <a:spLocks noGrp="1"/>
          </p:cNvSpPr>
          <p:nvPr>
            <p:ph type="title"/>
          </p:nvPr>
        </p:nvSpPr>
        <p:spPr/>
        <p:txBody>
          <a:bodyPr/>
          <a:lstStyle/>
          <a:p>
            <a:pPr algn="ctr"/>
            <a:r>
              <a:rPr lang="so" sz="3600" b="1">
                <a:solidFill>
                  <a:srgbClr val="000000"/>
                </a:solidFill>
                <a:highlight>
                  <a:srgbClr val="000000">
                    <a:alpha val="0"/>
                  </a:srgbClr>
                </a:highlight>
                <a:latin typeface="Lucida Handwriting"/>
              </a:rPr>
              <a:t>Aynu</a:t>
            </a:r>
            <a:endParaRPr lang="en-AU" sz="3600" b="1" dirty="0">
              <a:solidFill>
                <a:srgbClr val="000000"/>
              </a:solidFill>
              <a:highlight>
                <a:srgbClr val="000000">
                  <a:alpha val="0"/>
                </a:srgbClr>
              </a:highlight>
              <a:latin typeface="Lucida Handwriting"/>
            </a:endParaRPr>
          </a:p>
        </p:txBody>
      </p:sp>
      <p:pic>
        <p:nvPicPr>
          <p:cNvPr id="3" name="Picture 2">
            <a:extLst>
              <a:ext uri="{FF2B5EF4-FFF2-40B4-BE49-F238E27FC236}">
                <a16:creationId xmlns:a16="http://schemas.microsoft.com/office/drawing/2014/main" id="{4B1DC021-5B88-B630-32DB-1028071573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622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FEF36F-F750-0FCF-A341-DE2680A44E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E4AFEA-67F5-0615-55E3-2D59498D64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812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C4ADE0-7CA4-26A2-CB53-5EAC6A0B5BD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60D6817-E0B2-C7A2-10C1-73D81ED808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354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27D133-DD59-D690-A055-21C8FDE55CB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D9C95F-A853-CF9C-9742-0C1486FE52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48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65C790-93FF-FF27-8FE0-8C9D2ADA010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E7F8F2-CEDB-F23F-46E7-0F873622BF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051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0A7C46-1F84-2E6E-900E-0933A1878E2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46ADFBC-F5CA-5B47-E197-462FA0401E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875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3489</Words>
  <Application>Microsoft Office PowerPoint</Application>
  <PresentationFormat>Widescreen</PresentationFormat>
  <Paragraphs>289</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Lucida Handwriting</vt:lpstr>
      <vt:lpstr>Office Theme</vt:lpstr>
      <vt:lpstr>Cunto wanaagsan oo horseedeysa  caafimaad wanaagsan </vt:lpstr>
      <vt:lpstr>PowerPoint Presentation</vt:lpstr>
      <vt:lpstr>Jirkayga. Caafimaadkayga. Qalabka waxbarashada caafimaadka.</vt:lpstr>
      <vt:lpstr>Aynu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Aynu ka hadalno kalshiyamka</vt:lpstr>
      <vt:lpstr>PowerPoint Presentation</vt:lpstr>
      <vt:lpstr>PowerPoint Presentation</vt:lpstr>
      <vt:lpstr>PowerPoint Presentation</vt:lpstr>
      <vt:lpstr>PowerPoint Presentation</vt:lpstr>
      <vt:lpstr>Aynu ka hadalno qadada  caafimaadka leh ee dugsiga</vt:lpstr>
      <vt:lpstr>PowerPoint Presentation</vt:lpstr>
      <vt:lpstr>PowerPoint Presentation</vt:lpstr>
      <vt:lpstr>PowerPoint Presentation</vt:lpstr>
      <vt:lpstr>PowerPoint Presentation</vt:lpstr>
      <vt:lpstr>Xusuusnow…</vt:lpstr>
      <vt:lpstr>Adeegyada deegaanka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2024-08-01T05:38:23Z</dcterms:created>
  <dcterms:modified xsi:type="dcterms:W3CDTF">2024-09-18T01:41:06Z</dcterms:modified>
</cp:coreProperties>
</file>