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616" autoAdjust="0"/>
  </p:normalViewPr>
  <p:slideViewPr>
    <p:cSldViewPr snapToGrid="0">
      <p:cViewPr varScale="1">
        <p:scale>
          <a:sx n="58" d="100"/>
          <a:sy n="58" d="100"/>
        </p:scale>
        <p:origin x="964" y="68"/>
      </p:cViewPr>
      <p:guideLst/>
    </p:cSldViewPr>
  </p:slideViewPr>
  <p:notesTextViewPr>
    <p:cViewPr>
      <p:scale>
        <a:sx n="120" d="100"/>
        <a:sy n="120" d="100"/>
      </p:scale>
      <p:origin x="0" y="0"/>
    </p:cViewPr>
  </p:notesTextViewPr>
  <p:notesViewPr>
    <p:cSldViewPr snapToGrid="0">
      <p:cViewPr varScale="1">
        <p:scale>
          <a:sx n="116" d="100"/>
          <a:sy n="116" d="100"/>
        </p:scale>
        <p:origin x="112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3C51FE05-FAC6-4629-AC22-FA1B83592DA8}" type="datetimeFigureOut">
              <a:rPr lang="en-AU" smtClean="0"/>
              <a:t>17/09/2024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77803A71-AC72-4F15-85D8-3B3D268389CE}" type="slidenum">
              <a:rPr lang="en-AU" smtClean="0"/>
              <a:t>‹#›</a:t>
            </a:fld>
            <a:endParaRPr lang="en-AU"/>
          </a:p>
        </p:txBody>
      </p:sp>
    </p:spTree>
    <p:extLst>
      <p:ext uri="{BB962C8B-B14F-4D97-AF65-F5344CB8AC3E}">
        <p14:creationId xmlns:p14="http://schemas.microsoft.com/office/powerpoint/2010/main" val="4232531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Dubai" panose="020B0503030403030204" pitchFamily="34" charset="-78"/>
        <a:ea typeface="+mn-ea"/>
        <a:cs typeface="Dubai" panose="020B0503030403030204" pitchFamily="34" charset="-78"/>
      </a:defRPr>
    </a:lvl1pPr>
    <a:lvl2pPr marL="457200" algn="l" defTabSz="914400" rtl="0" eaLnBrk="1" latinLnBrk="0" hangingPunct="1">
      <a:defRPr sz="1200" kern="1200">
        <a:solidFill>
          <a:schemeClr val="tx1"/>
        </a:solidFill>
        <a:latin typeface="Dubai" panose="020B0503030403030204" pitchFamily="34" charset="-78"/>
        <a:ea typeface="+mn-ea"/>
        <a:cs typeface="Dubai" panose="020B0503030403030204" pitchFamily="34" charset="-78"/>
      </a:defRPr>
    </a:lvl2pPr>
    <a:lvl3pPr marL="914400" algn="l" defTabSz="914400" rtl="0" eaLnBrk="1" latinLnBrk="0" hangingPunct="1">
      <a:defRPr sz="1200" kern="1200">
        <a:solidFill>
          <a:schemeClr val="tx1"/>
        </a:solidFill>
        <a:latin typeface="Dubai" panose="020B0503030403030204" pitchFamily="34" charset="-78"/>
        <a:ea typeface="+mn-ea"/>
        <a:cs typeface="Dubai" panose="020B0503030403030204" pitchFamily="34" charset="-78"/>
      </a:defRPr>
    </a:lvl3pPr>
    <a:lvl4pPr marL="1371600" algn="l" defTabSz="914400" rtl="0" eaLnBrk="1" latinLnBrk="0" hangingPunct="1">
      <a:defRPr sz="1200" kern="1200">
        <a:solidFill>
          <a:schemeClr val="tx1"/>
        </a:solidFill>
        <a:latin typeface="Dubai" panose="020B0503030403030204" pitchFamily="34" charset="-78"/>
        <a:ea typeface="+mn-ea"/>
        <a:cs typeface="Dubai" panose="020B0503030403030204" pitchFamily="34" charset="-78"/>
      </a:defRPr>
    </a:lvl4pPr>
    <a:lvl5pPr marL="1828800" algn="l" defTabSz="914400" rtl="0" eaLnBrk="1" latinLnBrk="0" hangingPunct="1">
      <a:defRPr sz="1200" kern="1200">
        <a:solidFill>
          <a:schemeClr val="tx1"/>
        </a:solidFill>
        <a:latin typeface="Dubai" panose="020B0503030403030204" pitchFamily="34" charset="-78"/>
        <a:ea typeface="+mn-ea"/>
        <a:cs typeface="Dubai" panose="020B0503030403030204" pitchFamily="34" charset="-7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0" i="0" u="none" strike="noStrike" dirty="0">
                <a:highlight>
                  <a:srgbClr val="000000">
                    <a:alpha val="0"/>
                  </a:srgbClr>
                </a:highlight>
                <a:latin typeface="Calibri"/>
              </a:rPr>
              <a:t>امروز در مورد آنچه باید بخوریم تا سالم بمانیم صحبت خواهیم کرد.</a:t>
            </a:r>
          </a:p>
          <a:p>
            <a:pPr algn="r"/>
            <a:endParaRPr lang="en-AU" dirty="0"/>
          </a:p>
          <a:p>
            <a:pPr algn="r" rtl="1"/>
            <a:r>
              <a:rPr lang="fa-IR" sz="1200" b="0" i="0" u="none" strike="noStrike" dirty="0">
                <a:highlight>
                  <a:srgbClr val="000000">
                    <a:alpha val="0"/>
                  </a:srgbClr>
                </a:highlight>
                <a:latin typeface="Calibri"/>
              </a:rPr>
              <a:t>این مطالب به موارد زیر خواهد پرداخت:</a:t>
            </a:r>
          </a:p>
          <a:p>
            <a:pPr marL="169200" indent="-169200" algn="r" rtl="1">
              <a:buFont typeface="Arial" panose="020B0604020202020204" pitchFamily="34" charset="0"/>
              <a:buChar char="•"/>
            </a:pPr>
            <a:r>
              <a:rPr lang="fa-IR" sz="1200" b="0" i="0" u="none" strike="noStrike" dirty="0">
                <a:highlight>
                  <a:srgbClr val="000000">
                    <a:alpha val="0"/>
                  </a:srgbClr>
                </a:highlight>
                <a:latin typeface="Calibri"/>
              </a:rPr>
              <a:t>چه نوع غذایی برای خوردن بهتر است </a:t>
            </a:r>
          </a:p>
          <a:p>
            <a:pPr marL="171450" indent="-171450" algn="r" rtl="1">
              <a:buFont typeface="Arial" panose="020B0604020202020204" pitchFamily="34" charset="0"/>
              <a:buChar char="•"/>
            </a:pPr>
            <a:r>
              <a:rPr lang="fa-IR" sz="1200" b="0" i="0" u="none" strike="noStrike" dirty="0">
                <a:highlight>
                  <a:srgbClr val="000000">
                    <a:alpha val="0"/>
                  </a:srgbClr>
                </a:highlight>
                <a:latin typeface="Calibri"/>
              </a:rPr>
              <a:t>چه مقدار از این غذاها را باید بخوریم تا سالم باشیم</a:t>
            </a:r>
          </a:p>
          <a:p>
            <a:pPr marL="171450" indent="-171450" algn="r" rtl="1">
              <a:buFont typeface="Arial" panose="020B0604020202020204" pitchFamily="34" charset="0"/>
              <a:buChar char="•"/>
            </a:pPr>
            <a:r>
              <a:rPr lang="fa-IR" sz="1200" b="0" i="0" u="none" strike="noStrike" dirty="0">
                <a:highlight>
                  <a:srgbClr val="000000">
                    <a:alpha val="0"/>
                  </a:srgbClr>
                </a:highlight>
                <a:latin typeface="Calibri"/>
              </a:rPr>
              <a:t>ناهار سالم مدرسه برای کودکان چیست.</a:t>
            </a:r>
          </a:p>
          <a:p>
            <a:endParaRPr lang="en-AU" dirty="0"/>
          </a:p>
        </p:txBody>
      </p:sp>
      <p:sp>
        <p:nvSpPr>
          <p:cNvPr id="4" name="Slide Number Placeholder 3"/>
          <p:cNvSpPr>
            <a:spLocks noGrp="1"/>
          </p:cNvSpPr>
          <p:nvPr>
            <p:ph type="sldNum" sz="quarter" idx="5"/>
          </p:nvPr>
        </p:nvSpPr>
        <p:spPr/>
        <p:txBody>
          <a:bodyPr/>
          <a:lstStyle/>
          <a:p>
            <a:fld id="{77803A71-AC72-4F15-85D8-3B3D268389CE}" type="slidenum">
              <a:rPr lang="en-AU" smtClean="0"/>
              <a:t>1</a:t>
            </a:fld>
            <a:endParaRPr lang="en-AU"/>
          </a:p>
        </p:txBody>
      </p:sp>
    </p:spTree>
    <p:extLst>
      <p:ext uri="{BB962C8B-B14F-4D97-AF65-F5344CB8AC3E}">
        <p14:creationId xmlns:p14="http://schemas.microsoft.com/office/powerpoint/2010/main" val="2870748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ct val="0"/>
              </a:spcBef>
              <a:spcAft>
                <a:spcPct val="0"/>
              </a:spcAft>
              <a:buClrTx/>
              <a:buSzTx/>
              <a:buFontTx/>
              <a:buNone/>
              <a:defRPr/>
            </a:pPr>
            <a:r>
              <a:rPr lang="fa-I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لبنیات چیست؟</a:t>
            </a:r>
          </a:p>
          <a:p>
            <a:pPr marL="0" marR="0" lvl="0" indent="0" algn="r" defTabSz="914400" rtl="1" eaLnBrk="1" fontAlgn="auto" latinLnBrk="0" hangingPunct="1">
              <a:lnSpc>
                <a:spcPct val="100000"/>
              </a:lnSpc>
              <a:spcBef>
                <a:spcPct val="0"/>
              </a:spcBef>
              <a:spcAft>
                <a:spcPct val="0"/>
              </a:spcAft>
              <a:buClrTx/>
              <a:buSzTx/>
              <a:buFontTx/>
              <a:buNone/>
              <a:defRP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محصولات لبنی از شیر حیوانی به عنوان مثال ماست، پنیر و کره تهیه می شوند. برای داشتن استخوان ها و ماهیچه های قوی لبنیات بخورید. فراموش نکنید که محصولات کم چرب را انتخاب کنید.</a:t>
            </a:r>
            <a:endParaRPr lang="en-AU" sz="1200" kern="1200" baseline="0" dirty="0">
              <a:solidFill>
                <a:schemeClr val="tx1"/>
              </a:solidFill>
              <a:effectLst/>
              <a:latin typeface="Dubai" panose="020B0503030403030204" pitchFamily="34" charset="-78"/>
              <a:ea typeface="+mn-ea"/>
              <a:cs typeface="Dubai" panose="020B0503030403030204" pitchFamily="34" charset="-78"/>
            </a:endParaRPr>
          </a:p>
          <a:p>
            <a:pPr marL="0" marR="0" lvl="0" indent="0" algn="r" defTabSz="914400" rtl="1" eaLnBrk="1" fontAlgn="auto" latinLnBrk="0" hangingPunct="1">
              <a:lnSpc>
                <a:spcPct val="100000"/>
              </a:lnSpc>
              <a:spcBef>
                <a:spcPct val="0"/>
              </a:spcBef>
              <a:spcAft>
                <a:spcPct val="0"/>
              </a:spcAft>
              <a:buClrTx/>
              <a:buSzTx/>
              <a:buFontTx/>
              <a:buNone/>
              <a:defRP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اگر نمی توانید لبنیات بخورید، جایگزین های لبنی مانند شیرسویا/برنج/ بادام (با کلسیم اضافه)، توفو یا ساردین کنسرو شده یا ماهی سالمون را امتحان کنید. </a:t>
            </a:r>
          </a:p>
          <a:p>
            <a:pPr algn="r"/>
            <a:endParaRPr lang="en-AU" sz="1200" kern="1200" baseline="0" dirty="0">
              <a:solidFill>
                <a:schemeClr val="tx1"/>
              </a:solidFill>
              <a:effectLst/>
              <a:latin typeface="Dubai" panose="020B0503030403030204" pitchFamily="34" charset="-78"/>
              <a:ea typeface="+mn-ea"/>
              <a:cs typeface="Dubai" panose="020B0503030403030204" pitchFamily="34" charset="-78"/>
            </a:endParaRPr>
          </a:p>
          <a:p>
            <a:pPr algn="r" rtl="1"/>
            <a:r>
              <a:rPr lang="fa-I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 در روز چه مقدار لبنیات باید بخورم؟</a:t>
            </a:r>
          </a:p>
          <a:p>
            <a:pPr marL="0" marR="0" lvl="0" indent="0" algn="r" defTabSz="914400" rtl="1" eaLnBrk="1" fontAlgn="auto" latinLnBrk="0" hangingPunct="1">
              <a:lnSpc>
                <a:spcPct val="100000"/>
              </a:lnSpc>
              <a:spcBef>
                <a:spcPct val="0"/>
              </a:spcBef>
              <a:spcAft>
                <a:spcPct val="0"/>
              </a:spcAft>
              <a:buClrTx/>
              <a:buSzTx/>
              <a:buFontTx/>
              <a:buNone/>
              <a:defRP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شما باید هر روز </a:t>
            </a:r>
            <a:r>
              <a:rPr lang="fa-I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3</a:t>
            </a: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 وعده لبنیات یا جایگزین های لبنی بخورید.</a:t>
            </a:r>
          </a:p>
          <a:p>
            <a:pPr algn="r"/>
            <a:endParaRPr lang="en-AU" sz="1200" b="1" kern="1200" baseline="0" dirty="0">
              <a:solidFill>
                <a:schemeClr val="tx1"/>
              </a:solidFill>
              <a:effectLst/>
              <a:latin typeface="Dubai" panose="020B0503030403030204" pitchFamily="34" charset="-78"/>
              <a:ea typeface="+mn-ea"/>
              <a:cs typeface="Dubai" panose="020B0503030403030204" pitchFamily="34" charset="-78"/>
            </a:endParaRPr>
          </a:p>
          <a:p>
            <a:pPr algn="r" rtl="1"/>
            <a:r>
              <a:rPr lang="fa-I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1 وعده لبنیات چقدر است؟ </a:t>
            </a:r>
          </a:p>
          <a:p>
            <a:pPr algn="r" rtl="1"/>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در اینجا 5 نمونه از 1 وعده لبنیات آورده شده است:</a:t>
            </a:r>
            <a:endParaRPr lang="en-AU" sz="1200" kern="1200" baseline="0" dirty="0">
              <a:solidFill>
                <a:schemeClr val="tx1"/>
              </a:solidFill>
              <a:effectLst/>
              <a:latin typeface="Dubai" panose="020B0503030403030204" pitchFamily="34" charset="-78"/>
              <a:ea typeface="+mn-ea"/>
              <a:cs typeface="Dubai" panose="020B0503030403030204" pitchFamily="34" charset="-78"/>
            </a:endParaRPr>
          </a:p>
          <a:p>
            <a:pPr marL="228600" indent="-228600" algn="r" rtl="1">
              <a:buFont typeface="+mj-lt"/>
              <a:buAutoNum type="arabicPeriod"/>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1 فنجان شیر یا دوغ</a:t>
            </a:r>
          </a:p>
          <a:p>
            <a:pPr marL="228600" indent="-228600" algn="r" rtl="1">
              <a:buFont typeface="+mj-lt"/>
              <a:buAutoNum type="arabicPeriod"/>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نصف فنجان شیر غلیظ شده</a:t>
            </a:r>
          </a:p>
          <a:p>
            <a:pPr marL="228600" indent="-228600" algn="r" rtl="1">
              <a:buFont typeface="+mj-lt"/>
              <a:buAutoNum type="arabicPeriod"/>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2 برش پنیر سفت مانند چدار</a:t>
            </a:r>
          </a:p>
          <a:p>
            <a:pPr marL="228600" indent="-228600" algn="r" rtl="1">
              <a:buFont typeface="+mj-lt"/>
              <a:buAutoNum type="arabicPeriod"/>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نصف فنجان پنیر ریکوتا</a:t>
            </a:r>
          </a:p>
          <a:p>
            <a:pPr marL="228600" indent="-228600" algn="r" rtl="1">
              <a:buFont typeface="+mj-lt"/>
              <a:buAutoNum type="arabicPeriod"/>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1 پیاله کوچک ماست.</a:t>
            </a:r>
          </a:p>
          <a:p>
            <a:pPr algn="r"/>
            <a:endParaRPr lang="en-AU" sz="1200" b="0" i="0" kern="1200" baseline="0" dirty="0">
              <a:solidFill>
                <a:schemeClr val="tx1"/>
              </a:solidFill>
              <a:effectLst/>
              <a:latin typeface="Dubai" panose="020B0503030403030204" pitchFamily="34" charset="-78"/>
              <a:ea typeface="+mn-ea"/>
              <a:cs typeface="Dubai" panose="020B0503030403030204" pitchFamily="34" charset="-78"/>
            </a:endParaRPr>
          </a:p>
          <a:p>
            <a:pPr marL="0" marR="0" lvl="0" indent="0" algn="r" defTabSz="914400" rtl="1" eaLnBrk="1" fontAlgn="auto" latinLnBrk="0" hangingPunct="1">
              <a:lnSpc>
                <a:spcPct val="100000"/>
              </a:lnSpc>
              <a:spcBef>
                <a:spcPct val="0"/>
              </a:spcBef>
              <a:spcAft>
                <a:spcPct val="0"/>
              </a:spcAft>
              <a:buClrTx/>
              <a:buSzTx/>
              <a:buFontTx/>
              <a:buNone/>
              <a:defRPr/>
            </a:pPr>
            <a:r>
              <a:rPr lang="fa-I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1 وعده جایگزین لبنیات چقدر است؟ </a:t>
            </a:r>
            <a:endParaRPr lang="en-AU" sz="1200" b="0" i="0" kern="1200" baseline="0" dirty="0">
              <a:solidFill>
                <a:schemeClr val="tx1"/>
              </a:solidFill>
              <a:effectLst/>
              <a:latin typeface="Dubai" panose="020B0503030403030204" pitchFamily="34" charset="-78"/>
              <a:ea typeface="+mn-ea"/>
              <a:cs typeface="Dubai" panose="020B0503030403030204" pitchFamily="34" charset="-78"/>
            </a:endParaRPr>
          </a:p>
          <a:p>
            <a:pPr algn="r" rtl="1"/>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در اینجا 5 نمونه از 1 وعده جایگزین لبنیات آورده شده است:</a:t>
            </a:r>
          </a:p>
          <a:p>
            <a:pPr marL="228600" indent="-228600" algn="r" rtl="1">
              <a:buFont typeface="+mj-lt"/>
              <a:buAutoNum type="arabicPeriod"/>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100 گرم بادام با پوست</a:t>
            </a:r>
          </a:p>
          <a:p>
            <a:pPr marL="228600" indent="-228600" algn="r" rtl="1">
              <a:buFont typeface="+mj-lt"/>
              <a:buAutoNum type="arabicPeriod"/>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60 گرم ساردین، کنسرو شده در آب</a:t>
            </a:r>
          </a:p>
          <a:p>
            <a:pPr marL="228600" indent="-228600" algn="r" rtl="1">
              <a:buFont typeface="+mj-lt"/>
              <a:buAutoNum type="arabicPeriod"/>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نصف فنجان کنسرو ماهی سالمون صورتی با استخوان</a:t>
            </a:r>
          </a:p>
          <a:p>
            <a:pPr marL="228600" indent="-228600" algn="r" rtl="1">
              <a:buFont typeface="+mj-lt"/>
              <a:buAutoNum type="arabicPeriod"/>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100 گرم توفوی سفت </a:t>
            </a:r>
          </a:p>
          <a:p>
            <a:pPr marL="228600" indent="-228600" algn="r" rtl="1">
              <a:buFont typeface="+mj-lt"/>
              <a:buAutoNum type="arabicPeriod"/>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1 فنجان سویا، برنج یا سایر نوشیدنی های غلات با حداقل 100 میلی گرم کلسیم در هر 100 میلی لیتر.</a:t>
            </a:r>
            <a:endParaRPr lang="en-AU" sz="1200" b="0" i="0" strike="sngStrike" kern="1200" baseline="0" dirty="0">
              <a:solidFill>
                <a:schemeClr val="tx1"/>
              </a:solidFill>
              <a:effectLst/>
              <a:latin typeface="Dubai" panose="020B0503030403030204" pitchFamily="34" charset="-78"/>
              <a:ea typeface="+mn-ea"/>
              <a:cs typeface="Dubai" panose="020B0503030403030204" pitchFamily="34" charset="-78"/>
            </a:endParaRPr>
          </a:p>
          <a:p>
            <a:pPr algn="r"/>
            <a:endParaRPr lang="en-AU" sz="1200" kern="1200" baseline="0" dirty="0">
              <a:solidFill>
                <a:schemeClr val="tx1"/>
              </a:solidFill>
              <a:effectLst/>
              <a:latin typeface="Dubai" panose="020B0503030403030204" pitchFamily="34" charset="-78"/>
              <a:ea typeface="+mn-ea"/>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77803A71-AC72-4F15-85D8-3B3D268389CE}" type="slidenum">
              <a:rPr lang="en-AU" smtClean="0"/>
              <a:t>11</a:t>
            </a:fld>
            <a:endParaRPr lang="en-AU"/>
          </a:p>
        </p:txBody>
      </p:sp>
    </p:spTree>
    <p:extLst>
      <p:ext uri="{BB962C8B-B14F-4D97-AF65-F5344CB8AC3E}">
        <p14:creationId xmlns:p14="http://schemas.microsoft.com/office/powerpoint/2010/main" val="2707679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پروتئین چیست؟</a:t>
            </a:r>
          </a:p>
          <a:p>
            <a:pPr algn="r" rtl="1"/>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پروتئین به شما و خانواده‌تان کمک می‌کند تا ماهیچه‌هایتان رشد کند. پروتئین از گوشت قرمز، مرغ، ماهی و تخم مرغ به دست می آید.</a:t>
            </a:r>
          </a:p>
          <a:p>
            <a:pPr algn="r" rtl="1"/>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منابع غیر حیوانی پروتئین شامل دانه ها، آجیل، حبوبات و محصولات سویا مانند توفو یا تمپه است. </a:t>
            </a:r>
          </a:p>
          <a:p>
            <a:pPr algn="r"/>
            <a:endParaRPr lang="en-AU" sz="1200" kern="1200" baseline="0" dirty="0">
              <a:solidFill>
                <a:schemeClr val="tx1"/>
              </a:solidFill>
              <a:effectLst/>
              <a:latin typeface="Dubai" panose="020B0503030403030204" pitchFamily="34" charset="-78"/>
              <a:ea typeface="+mn-ea"/>
              <a:cs typeface="Dubai" panose="020B0503030403030204" pitchFamily="34" charset="-78"/>
            </a:endParaRPr>
          </a:p>
          <a:p>
            <a:pPr marL="0" marR="0" lvl="0" indent="0" algn="r" defTabSz="914400" rtl="1" eaLnBrk="1" fontAlgn="auto" latinLnBrk="0" hangingPunct="1">
              <a:lnSpc>
                <a:spcPct val="100000"/>
              </a:lnSpc>
              <a:spcBef>
                <a:spcPct val="0"/>
              </a:spcBef>
              <a:spcAft>
                <a:spcPct val="0"/>
              </a:spcAft>
              <a:buClrTx/>
              <a:buSzTx/>
              <a:buFontTx/>
              <a:buNone/>
              <a:defRPr/>
            </a:pPr>
            <a:r>
              <a:rPr lang="fa-I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 در روز چه مقدار پروتئین باید بخورم؟</a:t>
            </a:r>
          </a:p>
          <a:p>
            <a:pPr marL="0" marR="0" lvl="0" indent="0" algn="r" defTabSz="914400" rtl="1" eaLnBrk="1" fontAlgn="auto" latinLnBrk="0" hangingPunct="1">
              <a:lnSpc>
                <a:spcPct val="100000"/>
              </a:lnSpc>
              <a:spcBef>
                <a:spcPct val="0"/>
              </a:spcBef>
              <a:spcAft>
                <a:spcPct val="0"/>
              </a:spcAft>
              <a:buClrTx/>
              <a:buSzTx/>
              <a:buFontTx/>
              <a:buNone/>
              <a:defRP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شما باید هر روز </a:t>
            </a:r>
            <a:r>
              <a:rPr lang="fa-I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2 تا 3</a:t>
            </a: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 وعده پروتئین بخورید، اما بیش از 3 وعده گوشت قرمز در هفته نخورید.</a:t>
            </a:r>
          </a:p>
          <a:p>
            <a:pPr marL="0" marR="0" lvl="0" indent="0" algn="r" defTabSz="914400" rtl="0" eaLnBrk="1" fontAlgn="auto" latinLnBrk="0" hangingPunct="1">
              <a:lnSpc>
                <a:spcPct val="100000"/>
              </a:lnSpc>
              <a:spcBef>
                <a:spcPct val="0"/>
              </a:spcBef>
              <a:spcAft>
                <a:spcPct val="0"/>
              </a:spcAft>
              <a:buClrTx/>
              <a:buSzTx/>
              <a:buFontTx/>
              <a:buNone/>
              <a:defRPr/>
            </a:pPr>
            <a:endParaRPr lang="en-AU" sz="1200" b="1" kern="1200" baseline="0" dirty="0">
              <a:solidFill>
                <a:schemeClr val="tx1"/>
              </a:solidFill>
              <a:effectLst/>
              <a:latin typeface="Dubai" panose="020B0503030403030204" pitchFamily="34" charset="-78"/>
              <a:ea typeface="+mn-ea"/>
              <a:cs typeface="Dubai" panose="020B0503030403030204" pitchFamily="34" charset="-78"/>
            </a:endParaRPr>
          </a:p>
          <a:p>
            <a:pPr marL="0" marR="0" lvl="0" indent="0" algn="r" defTabSz="914400" rtl="1" eaLnBrk="1" fontAlgn="auto" latinLnBrk="0" hangingPunct="1">
              <a:lnSpc>
                <a:spcPct val="100000"/>
              </a:lnSpc>
              <a:spcBef>
                <a:spcPct val="0"/>
              </a:spcBef>
              <a:spcAft>
                <a:spcPct val="0"/>
              </a:spcAft>
              <a:buClrTx/>
              <a:buSzTx/>
              <a:buFontTx/>
              <a:buNone/>
              <a:defRPr/>
            </a:pPr>
            <a:r>
              <a:rPr lang="fa-I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1 وعده پروتئین چقدر است؟ </a:t>
            </a:r>
          </a:p>
          <a:p>
            <a:pPr marL="0" marR="0" lvl="0" indent="0" algn="r" defTabSz="914400" rtl="1" eaLnBrk="1" fontAlgn="auto" latinLnBrk="0" hangingPunct="1">
              <a:lnSpc>
                <a:spcPct val="100000"/>
              </a:lnSpc>
              <a:spcBef>
                <a:spcPct val="0"/>
              </a:spcBef>
              <a:spcAft>
                <a:spcPct val="0"/>
              </a:spcAft>
              <a:buClrTx/>
              <a:buSzTx/>
              <a:buFontTx/>
              <a:buNone/>
              <a:defRP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در اینجا 7 نمونه از 1 وعده پروتئین آورده شده است:</a:t>
            </a:r>
          </a:p>
          <a:p>
            <a:pPr marL="228600" lvl="0" indent="-228600" algn="r" rtl="1">
              <a:buFont typeface="Arial" panose="020B0604020202020204" pitchFamily="34" charset="0"/>
              <a:buAutoNum type="arabicPeriod"/>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65 گرم گوشت قرمز بدون چربی پخته شده مانند گوشت گاو، بره، گوساله، خوک، بز یا کانگورو. این به اندازه کف دست شماست. </a:t>
            </a:r>
          </a:p>
          <a:p>
            <a:pPr marL="228600" marR="0" lvl="0" indent="-228600" algn="r" defTabSz="914400" rtl="1" eaLnBrk="1" fontAlgn="auto" latinLnBrk="0" hangingPunct="1">
              <a:lnSpc>
                <a:spcPct val="100000"/>
              </a:lnSpc>
              <a:spcBef>
                <a:spcPct val="0"/>
              </a:spcBef>
              <a:spcAft>
                <a:spcPct val="0"/>
              </a:spcAft>
              <a:buClrTx/>
              <a:buSzTx/>
              <a:buFont typeface="Arial" panose="020B0604020202020204" pitchFamily="34" charset="0"/>
              <a:buAutoNum type="arabicPeriod"/>
              <a:defRP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80 گرم مرغ یا بوقلمون بدون چربی پخته شده. این به اندازه کف دست شماست</a:t>
            </a:r>
          </a:p>
          <a:p>
            <a:pPr marL="228600" marR="0" lvl="0" indent="-228600" algn="r" defTabSz="914400" rtl="1" eaLnBrk="1" fontAlgn="auto" latinLnBrk="0" hangingPunct="1">
              <a:lnSpc>
                <a:spcPct val="100000"/>
              </a:lnSpc>
              <a:spcBef>
                <a:spcPct val="0"/>
              </a:spcBef>
              <a:spcAft>
                <a:spcPct val="0"/>
              </a:spcAft>
              <a:buClrTx/>
              <a:buSzTx/>
              <a:buFont typeface="Arial" panose="020B0604020202020204" pitchFamily="34" charset="0"/>
              <a:buAutoNum type="arabicPeriod"/>
              <a:defRP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100 گرم فیله ماهی پخته شده یا یک قوطی کنسرو کوچک ماهی</a:t>
            </a:r>
          </a:p>
          <a:p>
            <a:pPr marL="228600" marR="0" lvl="0" indent="-228600" algn="r" defTabSz="914400" rtl="1" eaLnBrk="1" fontAlgn="auto" latinLnBrk="0" hangingPunct="1">
              <a:lnSpc>
                <a:spcPct val="100000"/>
              </a:lnSpc>
              <a:spcBef>
                <a:spcPct val="0"/>
              </a:spcBef>
              <a:spcAft>
                <a:spcPct val="0"/>
              </a:spcAft>
              <a:buClrTx/>
              <a:buSzTx/>
              <a:buFont typeface="Arial" panose="020B0604020202020204" pitchFamily="34" charset="0"/>
              <a:buAutoNum type="arabicPeriod"/>
              <a:defRP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2 عدد تخم مرغ بزرگ</a:t>
            </a:r>
          </a:p>
          <a:p>
            <a:pPr marL="228600" marR="0" lvl="0" indent="-228600" algn="r" defTabSz="914400" rtl="1" eaLnBrk="1" fontAlgn="auto" latinLnBrk="0" hangingPunct="1">
              <a:lnSpc>
                <a:spcPct val="100000"/>
              </a:lnSpc>
              <a:spcBef>
                <a:spcPct val="0"/>
              </a:spcBef>
              <a:spcAft>
                <a:spcPct val="0"/>
              </a:spcAft>
              <a:buClrTx/>
              <a:buSzTx/>
              <a:buFont typeface="Arial" panose="020B0604020202020204" pitchFamily="34" charset="0"/>
              <a:buAutoNum type="arabicPeriod"/>
              <a:defRP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1 فنجان حبوبات پخته یا کنسرو شده، مانند عدس، نخود یا نخود فرنگی، ترجیحاً بدون نمک اضافه</a:t>
            </a:r>
          </a:p>
          <a:p>
            <a:pPr marL="228600" marR="0" lvl="0" indent="-228600" algn="r" defTabSz="914400" rtl="1" eaLnBrk="1" fontAlgn="auto" latinLnBrk="0" hangingPunct="1">
              <a:lnSpc>
                <a:spcPct val="100000"/>
              </a:lnSpc>
              <a:spcBef>
                <a:spcPct val="0"/>
              </a:spcBef>
              <a:spcAft>
                <a:spcPct val="0"/>
              </a:spcAft>
              <a:buClrTx/>
              <a:buSzTx/>
              <a:buFont typeface="Arial" panose="020B0604020202020204" pitchFamily="34" charset="0"/>
              <a:buAutoNum type="arabicPeriod"/>
              <a:defRP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170 گرم توفو</a:t>
            </a:r>
          </a:p>
          <a:p>
            <a:pPr marL="228600" marR="0" lvl="0" indent="-228600" algn="r" defTabSz="914400" rtl="1" eaLnBrk="1" fontAlgn="auto" latinLnBrk="0" hangingPunct="1">
              <a:lnSpc>
                <a:spcPct val="100000"/>
              </a:lnSpc>
              <a:spcBef>
                <a:spcPct val="0"/>
              </a:spcBef>
              <a:spcAft>
                <a:spcPct val="0"/>
              </a:spcAft>
              <a:buClrTx/>
              <a:buSzTx/>
              <a:buFont typeface="Arial" panose="020B0604020202020204" pitchFamily="34" charset="0"/>
              <a:buAutoNum type="arabicPeriod"/>
              <a:defRP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یک مشت کوچک آجیل یا دانه، مقداری کره بادام زمینی یا بادام، ارده یا سایر مغزها یا خمیر دانه بدون نمک اضافه شده.</a:t>
            </a:r>
          </a:p>
          <a:p>
            <a:pPr marL="0" marR="0" lvl="0" indent="0" algn="r" defTabSz="914400" rtl="0" eaLnBrk="1" fontAlgn="auto" latinLnBrk="0" hangingPunct="1">
              <a:lnSpc>
                <a:spcPct val="100000"/>
              </a:lnSpc>
              <a:spcBef>
                <a:spcPct val="0"/>
              </a:spcBef>
              <a:spcAft>
                <a:spcPct val="0"/>
              </a:spcAft>
              <a:buClrTx/>
              <a:buSzTx/>
              <a:buFontTx/>
              <a:buNone/>
              <a:defRPr/>
            </a:pPr>
            <a:endParaRPr lang="en-AU" sz="1200" b="0" kern="1200" baseline="0" dirty="0">
              <a:solidFill>
                <a:schemeClr val="tx1"/>
              </a:solidFill>
              <a:effectLst/>
              <a:latin typeface="Dubai" panose="020B0503030403030204" pitchFamily="34" charset="-78"/>
              <a:ea typeface="+mn-ea"/>
              <a:cs typeface="Dubai" panose="020B0503030403030204" pitchFamily="34" charset="-78"/>
            </a:endParaRPr>
          </a:p>
        </p:txBody>
      </p:sp>
      <p:sp>
        <p:nvSpPr>
          <p:cNvPr id="4" name="Slide Number Placeholder 3"/>
          <p:cNvSpPr>
            <a:spLocks noGrp="1"/>
          </p:cNvSpPr>
          <p:nvPr>
            <p:ph type="sldNum" sz="quarter" idx="5"/>
          </p:nvPr>
        </p:nvSpPr>
        <p:spPr/>
        <p:txBody>
          <a:bodyPr/>
          <a:lstStyle/>
          <a:p>
            <a:fld id="{77803A71-AC72-4F15-85D8-3B3D268389CE}" type="slidenum">
              <a:rPr lang="en-AU" smtClean="0"/>
              <a:t>12</a:t>
            </a:fld>
            <a:endParaRPr lang="en-AU"/>
          </a:p>
        </p:txBody>
      </p:sp>
    </p:spTree>
    <p:extLst>
      <p:ext uri="{BB962C8B-B14F-4D97-AF65-F5344CB8AC3E}">
        <p14:creationId xmlns:p14="http://schemas.microsoft.com/office/powerpoint/2010/main" val="3394868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ct val="0"/>
              </a:spcBef>
              <a:spcAft>
                <a:spcPct val="0"/>
              </a:spcAft>
              <a:buClrTx/>
              <a:buSzTx/>
              <a:buFont typeface="+mj-lt"/>
              <a:buNone/>
              <a:defRPr/>
            </a:pPr>
            <a:r>
              <a:rPr lang="fa-I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انها غذاهای «گاهی» چیست؟</a:t>
            </a:r>
          </a:p>
          <a:p>
            <a:pPr marL="0" marR="0" lvl="0" indent="0" algn="r" defTabSz="914400" rtl="1" eaLnBrk="1" fontAlgn="auto" latinLnBrk="0" hangingPunct="1">
              <a:lnSpc>
                <a:spcPct val="100000"/>
              </a:lnSpc>
              <a:spcBef>
                <a:spcPct val="0"/>
              </a:spcBef>
              <a:spcAft>
                <a:spcPct val="0"/>
              </a:spcAft>
              <a:buClrTx/>
              <a:buSzTx/>
              <a:buFont typeface="+mj-lt"/>
              <a:buNone/>
              <a:defRP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غذاهای «گاهی» جزو 5 گروه غذایی نیستند. آنها بخشی از یک رژیم غذایی سالم نیستند. </a:t>
            </a:r>
          </a:p>
          <a:p>
            <a:pPr marL="0" marR="0" lvl="0" indent="0" algn="r" defTabSz="914400" rtl="1" eaLnBrk="1" fontAlgn="auto" latinLnBrk="0" hangingPunct="1">
              <a:lnSpc>
                <a:spcPct val="100000"/>
              </a:lnSpc>
              <a:spcBef>
                <a:spcPct val="0"/>
              </a:spcBef>
              <a:spcAft>
                <a:spcPct val="0"/>
              </a:spcAft>
              <a:buClrTx/>
              <a:buSzTx/>
              <a:buFont typeface="+mj-lt"/>
              <a:buNone/>
              <a:defRP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آنها چربی، شکر و نمک زیادی دارند و هیچ چیز از چیزهای خوبی که بدن شما نیاز دارد را ندارند. </a:t>
            </a:r>
          </a:p>
          <a:p>
            <a:pPr marL="0" marR="0" lvl="0" indent="0" algn="r" defTabSz="914400" rtl="1" eaLnBrk="1" fontAlgn="auto" latinLnBrk="0" hangingPunct="1">
              <a:lnSpc>
                <a:spcPct val="100000"/>
              </a:lnSpc>
              <a:spcBef>
                <a:spcPct val="0"/>
              </a:spcBef>
              <a:spcAft>
                <a:spcPct val="0"/>
              </a:spcAft>
              <a:buClrTx/>
              <a:buSzTx/>
              <a:buFont typeface="+mj-lt"/>
              <a:buNone/>
              <a:defRP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اگر بیش از حد از این غذاها بخورید، ممکن است وزن تان را افزایش داده و باعث بیماری شما شود. بنابراین آنها را فقط گاهی و به مقدار کم استفاده کنید یا اصلا مصرف نکنید.</a:t>
            </a:r>
          </a:p>
          <a:p>
            <a:pPr marL="0" marR="0" lvl="0" indent="0" algn="r" defTabSz="914400" rtl="0" eaLnBrk="1" fontAlgn="auto" latinLnBrk="0" hangingPunct="1">
              <a:lnSpc>
                <a:spcPct val="100000"/>
              </a:lnSpc>
              <a:spcBef>
                <a:spcPct val="0"/>
              </a:spcBef>
              <a:spcAft>
                <a:spcPct val="0"/>
              </a:spcAft>
              <a:buClrTx/>
              <a:buSzTx/>
              <a:buFont typeface="+mj-lt"/>
              <a:buNone/>
              <a:defRPr/>
            </a:pPr>
            <a:endParaRPr lang="en-AU" sz="1200" b="0" i="0" kern="1200" baseline="0" dirty="0">
              <a:solidFill>
                <a:schemeClr val="tx1"/>
              </a:solidFill>
              <a:effectLst/>
              <a:latin typeface="Dubai" panose="020B0503030403030204" pitchFamily="34" charset="-78"/>
              <a:ea typeface="+mn-ea"/>
              <a:cs typeface="Dubai" panose="020B0503030403030204" pitchFamily="34" charset="-78"/>
            </a:endParaRPr>
          </a:p>
          <a:p>
            <a:pPr marL="0" marR="0" lvl="0" indent="0" algn="r" defTabSz="914400" rtl="1" eaLnBrk="1" fontAlgn="auto" latinLnBrk="0" hangingPunct="1">
              <a:lnSpc>
                <a:spcPct val="100000"/>
              </a:lnSpc>
              <a:spcBef>
                <a:spcPct val="0"/>
              </a:spcBef>
              <a:spcAft>
                <a:spcPct val="0"/>
              </a:spcAft>
              <a:buClrTx/>
              <a:buSzTx/>
              <a:buFont typeface="+mj-lt"/>
              <a:buNone/>
              <a:defRPr/>
            </a:pPr>
            <a:r>
              <a:rPr lang="fa-I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نمونه هایی از غذاهای «گاهی» عبارتند از</a:t>
            </a: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a:t>
            </a:r>
          </a:p>
          <a:p>
            <a:pPr marL="17145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بیسکویت شیرین، کیک، دسر و شیرینی</a:t>
            </a:r>
          </a:p>
          <a:p>
            <a:pPr marL="17145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بستنی، آب نبات و شکلات</a:t>
            </a:r>
          </a:p>
          <a:p>
            <a:pPr marL="17145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چیپس سیب زمینی، چیپس و سایر خوراکی های چرب و/یا شور از جمله برخی بیسکویت های غیر شیرین </a:t>
            </a:r>
          </a:p>
          <a:p>
            <a:pPr marL="17145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شیرینی و پای، همبرگر فست فود، غذاهای سرخ شده</a:t>
            </a:r>
          </a:p>
          <a:p>
            <a:pPr marL="17145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گوشت های فرآوری شده و سوسیس های چرب/نمکی</a:t>
            </a:r>
          </a:p>
          <a:p>
            <a:pPr marL="17145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نوشابه های شیرین، نوشابه های گازدار، نوشیدنی های ورزشی و انرژی زا و الکل</a:t>
            </a:r>
            <a:endParaRPr lang="en-AU" sz="1200" strike="sngStrike" kern="1200" baseline="0" dirty="0">
              <a:solidFill>
                <a:schemeClr val="tx1"/>
              </a:solidFill>
              <a:effectLst/>
              <a:latin typeface="Dubai" panose="020B0503030403030204" pitchFamily="34" charset="-78"/>
              <a:ea typeface="+mn-ea"/>
              <a:cs typeface="Dubai" panose="020B0503030403030204" pitchFamily="34" charset="-78"/>
            </a:endParaRPr>
          </a:p>
          <a:p>
            <a:pPr marL="17145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شیر غلیظ شده شیرین، خامه، کره و انواع مربا.</a:t>
            </a:r>
            <a:endParaRPr lang="en-AU" sz="1200" b="0" i="0" strike="sngStrike" kern="1200" baseline="0" dirty="0">
              <a:solidFill>
                <a:schemeClr val="tx1"/>
              </a:solidFill>
              <a:effectLst/>
              <a:latin typeface="Dubai" panose="020B0503030403030204" pitchFamily="34" charset="-78"/>
              <a:ea typeface="+mn-ea"/>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77803A71-AC72-4F15-85D8-3B3D268389CE}" type="slidenum">
              <a:rPr lang="en-AU" smtClean="0"/>
              <a:t>13</a:t>
            </a:fld>
            <a:endParaRPr lang="en-AU"/>
          </a:p>
        </p:txBody>
      </p:sp>
    </p:spTree>
    <p:extLst>
      <p:ext uri="{BB962C8B-B14F-4D97-AF65-F5344CB8AC3E}">
        <p14:creationId xmlns:p14="http://schemas.microsoft.com/office/powerpoint/2010/main" val="3048348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ct val="0"/>
              </a:spcBef>
              <a:spcAft>
                <a:spcPct val="0"/>
              </a:spcAft>
              <a:buClrTx/>
              <a:buSzTx/>
              <a:buFontTx/>
              <a:buNone/>
              <a:defRPr/>
            </a:pPr>
            <a:r>
              <a:rPr lang="fa-I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وعده های غذایی سالم چگونه به نظر می رسند؟</a:t>
            </a:r>
          </a:p>
          <a:p>
            <a:pPr marL="0" marR="0" indent="0" algn="r" defTabSz="914400" rtl="1" eaLnBrk="1" fontAlgn="auto" latinLnBrk="0" hangingPunct="1">
              <a:lnSpc>
                <a:spcPct val="100000"/>
              </a:lnSpc>
              <a:spcBef>
                <a:spcPct val="0"/>
              </a:spcBef>
              <a:spcAft>
                <a:spcPct val="0"/>
              </a:spcAft>
              <a:buClrTx/>
              <a:buSzTx/>
              <a:buFontTx/>
              <a:buNone/>
              <a:defRP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وعده های غذایی سالم شامل انواع غذاها از 5 گروه غذایی است. </a:t>
            </a:r>
          </a:p>
          <a:p>
            <a:pPr marL="0" marR="0" indent="0" algn="r" defTabSz="914400" rtl="1" eaLnBrk="1" fontAlgn="auto" latinLnBrk="0" hangingPunct="1">
              <a:lnSpc>
                <a:spcPct val="100000"/>
              </a:lnSpc>
              <a:spcBef>
                <a:spcPct val="0"/>
              </a:spcBef>
              <a:spcAft>
                <a:spcPct val="0"/>
              </a:spcAft>
              <a:buClrTx/>
              <a:buSzTx/>
              <a:buFontTx/>
              <a:buNone/>
              <a:defRP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برای یک وعده غذایی سالم:</a:t>
            </a:r>
          </a:p>
          <a:p>
            <a:pPr marL="228600" marR="0" indent="-228600" algn="r" defTabSz="914400" rtl="1" eaLnBrk="1" fontAlgn="auto" latinLnBrk="0" hangingPunct="1">
              <a:lnSpc>
                <a:spcPct val="100000"/>
              </a:lnSpc>
              <a:spcBef>
                <a:spcPct val="0"/>
              </a:spcBef>
              <a:spcAft>
                <a:spcPct val="0"/>
              </a:spcAft>
              <a:buClrTx/>
              <a:buSzTx/>
              <a:buFont typeface="+mj-lt"/>
              <a:buAutoNum type="arabicPeriod"/>
              <a:defRP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نیمی از بشقاب خود را با سبزیجات پر کنید</a:t>
            </a:r>
          </a:p>
          <a:p>
            <a:pPr marL="228600" marR="0" indent="-228600" algn="r" defTabSz="914400" rtl="1" eaLnBrk="1" fontAlgn="auto" latinLnBrk="0" hangingPunct="1">
              <a:lnSpc>
                <a:spcPct val="100000"/>
              </a:lnSpc>
              <a:spcBef>
                <a:spcPct val="0"/>
              </a:spcBef>
              <a:spcAft>
                <a:spcPct val="0"/>
              </a:spcAft>
              <a:buClrTx/>
              <a:buSzTx/>
              <a:buFont typeface="+mj-lt"/>
              <a:buAutoNum type="arabicPeriod"/>
              <a:defRP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مقداری پروتئین مانند گوشت، تخم مرغ، ماهی، توفو یا حبوبات اضافه کنید</a:t>
            </a:r>
          </a:p>
          <a:p>
            <a:pPr marL="228600" marR="0" indent="-228600" algn="r" defTabSz="914400" rtl="1" eaLnBrk="1" fontAlgn="auto" latinLnBrk="0" hangingPunct="1">
              <a:lnSpc>
                <a:spcPct val="100000"/>
              </a:lnSpc>
              <a:spcBef>
                <a:spcPct val="0"/>
              </a:spcBef>
              <a:spcAft>
                <a:spcPct val="0"/>
              </a:spcAft>
              <a:buClrTx/>
              <a:buSzTx/>
              <a:buFont typeface="+mj-lt"/>
              <a:buAutoNum type="arabicPeriod"/>
              <a:defRP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مقداری غلات مانند برنج، رشته فرنگی، کینوآ، پاستا یا نان اضافه کنید</a:t>
            </a:r>
          </a:p>
          <a:p>
            <a:pPr marL="228600" marR="0" indent="-228600" algn="r" defTabSz="914400" rtl="1" eaLnBrk="1" fontAlgn="auto" latinLnBrk="0" hangingPunct="1">
              <a:lnSpc>
                <a:spcPct val="100000"/>
              </a:lnSpc>
              <a:spcBef>
                <a:spcPct val="0"/>
              </a:spcBef>
              <a:spcAft>
                <a:spcPct val="0"/>
              </a:spcAft>
              <a:buClrTx/>
              <a:buSzTx/>
              <a:buFont typeface="+mj-lt"/>
              <a:buAutoNum type="arabicPeriod"/>
              <a:defRP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میوه یا لبنیات را به عنوان میان وعده یا دسر صرف کنید.</a:t>
            </a:r>
          </a:p>
          <a:p>
            <a:pPr marL="228600" indent="-228600" algn="r">
              <a:buFont typeface="+mj-lt"/>
              <a:buAutoNum type="arabicPeriod"/>
            </a:pPr>
            <a:endParaRPr lang="en-AU" sz="1200" b="0" i="0" u="none" kern="1200" baseline="0" dirty="0">
              <a:solidFill>
                <a:schemeClr val="tx1"/>
              </a:solidFill>
              <a:effectLst/>
              <a:latin typeface="Dubai" panose="020B0503030403030204" pitchFamily="34" charset="-78"/>
              <a:ea typeface="+mn-ea"/>
              <a:cs typeface="Dubai" panose="020B0503030403030204" pitchFamily="34" charset="-78"/>
            </a:endParaRPr>
          </a:p>
          <a:p>
            <a:pPr marL="0" indent="0" algn="r" rtl="1">
              <a:buFont typeface="+mj-lt"/>
              <a:buNone/>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به جای استفاده از غذای «گاهی» در وعده غذایی خود، مانند سوسیس یا سیب زمینی سرخ شده، چیزی را از 5 گروه غذایی مانند مرغ یا برنج انتخاب کنید. </a:t>
            </a:r>
          </a:p>
          <a:p>
            <a:pPr marL="0" indent="0" algn="r" rtl="1">
              <a:buFont typeface="+mj-lt"/>
              <a:buNone/>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هنگام خوردن غذاهایی مانند ماکارونی، لازانیا یا ریزوتو، سبزیجات یا سالاد را به عنوان غذای جانبی سرو کنید.</a:t>
            </a:r>
          </a:p>
          <a:p>
            <a:pPr marL="171450" indent="-171450" algn="r">
              <a:buFont typeface="Arial" panose="020B0604020202020204" pitchFamily="34" charset="0"/>
              <a:buChar char="•"/>
            </a:pPr>
            <a:endParaRPr lang="en-AU" sz="1200" b="0" i="0" kern="1200" baseline="0" dirty="0">
              <a:solidFill>
                <a:schemeClr val="tx1"/>
              </a:solidFill>
              <a:effectLst/>
              <a:latin typeface="Dubai" panose="020B0503030403030204" pitchFamily="34" charset="-78"/>
              <a:ea typeface="+mn-ea"/>
              <a:cs typeface="Dubai" panose="020B0503030403030204" pitchFamily="34" charset="-78"/>
            </a:endParaRPr>
          </a:p>
          <a:p>
            <a:pPr marL="0" marR="0" lvl="0" indent="0" algn="r" defTabSz="914400" rtl="1" eaLnBrk="1" fontAlgn="auto" latinLnBrk="0" hangingPunct="1">
              <a:lnSpc>
                <a:spcPct val="100000"/>
              </a:lnSpc>
              <a:spcBef>
                <a:spcPct val="0"/>
              </a:spcBef>
              <a:spcAft>
                <a:spcPct val="0"/>
              </a:spcAft>
              <a:buClrTx/>
              <a:buSzTx/>
              <a:buFontTx/>
              <a:buNone/>
              <a:defRP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*یادداشت برای برگزار کننده: تصویر نشان می دهد که چه مقدار غذای موجود در یک بشقاب باید از هر گروه غذایی در مقایسه با گروه دیگر باشد - نه مقدار واقعی غذایی که باید خورده شود.</a:t>
            </a:r>
          </a:p>
          <a:p>
            <a:pPr algn="r"/>
            <a:endParaRPr lang="en-AU" sz="1200" kern="1200" baseline="0" dirty="0">
              <a:solidFill>
                <a:schemeClr val="tx1"/>
              </a:solidFill>
              <a:effectLst/>
              <a:latin typeface="Dubai" panose="020B0503030403030204" pitchFamily="34" charset="-78"/>
              <a:ea typeface="+mn-ea"/>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77803A71-AC72-4F15-85D8-3B3D268389CE}" type="slidenum">
              <a:rPr lang="en-AU" smtClean="0"/>
              <a:t>14</a:t>
            </a:fld>
            <a:endParaRPr lang="en-AU"/>
          </a:p>
        </p:txBody>
      </p:sp>
    </p:spTree>
    <p:extLst>
      <p:ext uri="{BB962C8B-B14F-4D97-AF65-F5344CB8AC3E}">
        <p14:creationId xmlns:p14="http://schemas.microsoft.com/office/powerpoint/2010/main" val="925888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ct val="0"/>
              </a:spcBef>
              <a:spcAft>
                <a:spcPct val="0"/>
              </a:spcAft>
              <a:buClrTx/>
              <a:buSzTx/>
              <a:buFontTx/>
              <a:buNone/>
              <a:defRPr/>
            </a:pPr>
            <a:r>
              <a:rPr lang="fa-I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آیا غذاهای سنتی خود را بپزم؟</a:t>
            </a:r>
          </a:p>
          <a:p>
            <a:pPr marL="0" marR="0" lvl="0" indent="0" algn="r" defTabSz="914400" rtl="1" eaLnBrk="1" fontAlgn="auto" latinLnBrk="0" hangingPunct="1">
              <a:lnSpc>
                <a:spcPct val="100000"/>
              </a:lnSpc>
              <a:spcBef>
                <a:spcPct val="0"/>
              </a:spcBef>
              <a:spcAft>
                <a:spcPct val="0"/>
              </a:spcAft>
              <a:buClrTx/>
              <a:buSzTx/>
              <a:buFontTx/>
              <a:buNone/>
              <a:defRP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اغلب غذاهای سنتی فرهنگ شما واقعا سالم هستند. خوب است که این غذاها را به عنوان بخشی از رژیم غذایی خود نگه دارید. </a:t>
            </a:r>
          </a:p>
          <a:p>
            <a:pPr marL="0" marR="0" lvl="0" indent="0" algn="r" defTabSz="914400" rtl="1" eaLnBrk="1" fontAlgn="auto" latinLnBrk="0" hangingPunct="1">
              <a:lnSpc>
                <a:spcPct val="100000"/>
              </a:lnSpc>
              <a:spcBef>
                <a:spcPct val="0"/>
              </a:spcBef>
              <a:spcAft>
                <a:spcPct val="0"/>
              </a:spcAft>
              <a:buClrTx/>
              <a:buSzTx/>
              <a:buFontTx/>
              <a:buNone/>
              <a:defRP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غذاهای سنتی خانگی، مانند غذاهای مبتنی بر عدس و خورشت ها، با طعم گیاهان و ادویه جات ترشی جات، انتخاب های بهتری نسبت به وعده های غذایی و غذاهای فرآوری شده در مغازه ها هستند. این غذاها اغلب قند، نمک و چربی زیادی دارند.</a:t>
            </a:r>
          </a:p>
          <a:p>
            <a:pPr marL="0" marR="0" lvl="0" indent="0" algn="r" defTabSz="914400" rtl="0" eaLnBrk="1" fontAlgn="auto" latinLnBrk="0" hangingPunct="1">
              <a:lnSpc>
                <a:spcPct val="100000"/>
              </a:lnSpc>
              <a:spcBef>
                <a:spcPct val="0"/>
              </a:spcBef>
              <a:spcAft>
                <a:spcPct val="0"/>
              </a:spcAft>
              <a:buClrTx/>
              <a:buSzTx/>
              <a:buFontTx/>
              <a:buNone/>
              <a:defRPr/>
            </a:pPr>
            <a:endParaRPr lang="en-AU" sz="1200" u="none" kern="1200" baseline="0" dirty="0">
              <a:solidFill>
                <a:schemeClr val="tx1"/>
              </a:solidFill>
              <a:effectLst/>
              <a:latin typeface="Dubai" panose="020B0503030403030204" pitchFamily="34" charset="-78"/>
              <a:ea typeface="+mn-ea"/>
              <a:cs typeface="Dubai" panose="020B0503030403030204" pitchFamily="34" charset="-78"/>
            </a:endParaRPr>
          </a:p>
        </p:txBody>
      </p:sp>
      <p:sp>
        <p:nvSpPr>
          <p:cNvPr id="4" name="Slide Number Placeholder 3"/>
          <p:cNvSpPr>
            <a:spLocks noGrp="1"/>
          </p:cNvSpPr>
          <p:nvPr>
            <p:ph type="sldNum" sz="quarter" idx="5"/>
          </p:nvPr>
        </p:nvSpPr>
        <p:spPr/>
        <p:txBody>
          <a:bodyPr/>
          <a:lstStyle/>
          <a:p>
            <a:fld id="{77803A71-AC72-4F15-85D8-3B3D268389CE}" type="slidenum">
              <a:rPr lang="en-AU" smtClean="0"/>
              <a:t>15</a:t>
            </a:fld>
            <a:endParaRPr lang="en-AU"/>
          </a:p>
        </p:txBody>
      </p:sp>
    </p:spTree>
    <p:extLst>
      <p:ext uri="{BB962C8B-B14F-4D97-AF65-F5344CB8AC3E}">
        <p14:creationId xmlns:p14="http://schemas.microsoft.com/office/powerpoint/2010/main" val="1704260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چرا کلسیم مهم است؟</a:t>
            </a:r>
          </a:p>
          <a:p>
            <a:pPr marL="0" marR="0" lvl="0" indent="0" algn="r" defTabSz="914400" rtl="1" eaLnBrk="1" fontAlgn="auto" latinLnBrk="0" hangingPunct="1">
              <a:lnSpc>
                <a:spcPct val="100000"/>
              </a:lnSpc>
              <a:spcBef>
                <a:spcPct val="0"/>
              </a:spcBef>
              <a:spcAft>
                <a:spcPct val="0"/>
              </a:spcAft>
              <a:buClrTx/>
              <a:buSzTx/>
              <a:buFontTx/>
              <a:buNone/>
              <a:defRP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شما در زندگی به کلسیم نیاز دارید. برای سلامتی بسیار مهم است:</a:t>
            </a:r>
          </a:p>
          <a:p>
            <a:pPr marL="17145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fa-I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دندان ها و استخوان ها</a:t>
            </a:r>
          </a:p>
          <a:p>
            <a:pPr marL="17145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ماهیچه ها</a:t>
            </a:r>
          </a:p>
          <a:p>
            <a:pPr marL="17145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قلب</a:t>
            </a:r>
          </a:p>
          <a:p>
            <a:pPr marL="17145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سیستم عصبی </a:t>
            </a:r>
          </a:p>
          <a:p>
            <a:pPr marL="0" marR="0" lvl="0" indent="0" algn="r" defTabSz="914400" rtl="0" eaLnBrk="1" fontAlgn="auto" latinLnBrk="0" hangingPunct="1">
              <a:lnSpc>
                <a:spcPct val="100000"/>
              </a:lnSpc>
              <a:spcBef>
                <a:spcPct val="0"/>
              </a:spcBef>
              <a:spcAft>
                <a:spcPct val="0"/>
              </a:spcAft>
              <a:buClrTx/>
              <a:buSzTx/>
              <a:buFontTx/>
              <a:buNone/>
              <a:defRPr/>
            </a:pPr>
            <a:endParaRPr lang="en-AU" sz="1200" b="0" i="0" kern="1200" baseline="0" dirty="0">
              <a:solidFill>
                <a:schemeClr val="tx1"/>
              </a:solidFill>
              <a:effectLst/>
              <a:latin typeface="Dubai" panose="020B0503030403030204" pitchFamily="34" charset="-78"/>
              <a:ea typeface="+mn-ea"/>
              <a:cs typeface="Dubai" panose="020B0503030403030204" pitchFamily="34" charset="-78"/>
            </a:endParaRPr>
          </a:p>
          <a:p>
            <a:pPr marL="0" marR="0" lvl="0" indent="0" algn="r" defTabSz="914400" rtl="1" eaLnBrk="1" fontAlgn="auto" latinLnBrk="0" hangingPunct="1">
              <a:lnSpc>
                <a:spcPct val="100000"/>
              </a:lnSpc>
              <a:spcBef>
                <a:spcPct val="0"/>
              </a:spcBef>
              <a:spcAft>
                <a:spcPct val="0"/>
              </a:spcAft>
              <a:buClrTx/>
              <a:buSzTx/>
              <a:buFontTx/>
              <a:buNone/>
              <a:defRP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اگر کلسیم کافی دریافت نکنید، استخوان های شما ضعیف می شوند.</a:t>
            </a:r>
            <a:endParaRPr lang="en-AU" sz="1200" b="0" i="0" strike="sngStrike" kern="1200" baseline="0" dirty="0">
              <a:solidFill>
                <a:schemeClr val="tx1"/>
              </a:solidFill>
              <a:effectLst/>
              <a:latin typeface="Dubai" panose="020B0503030403030204" pitchFamily="34" charset="-78"/>
              <a:ea typeface="+mn-ea"/>
              <a:cs typeface="Dubai" panose="020B0503030403030204" pitchFamily="34" charset="-78"/>
            </a:endParaRPr>
          </a:p>
          <a:p>
            <a:pPr algn="r"/>
            <a:endParaRPr lang="en-AU" sz="1200" b="0" i="0" kern="1200" baseline="0" dirty="0">
              <a:solidFill>
                <a:schemeClr val="tx1"/>
              </a:solidFill>
              <a:effectLst/>
              <a:latin typeface="Dubai" panose="020B0503030403030204" pitchFamily="34" charset="-78"/>
              <a:ea typeface="+mn-ea"/>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77803A71-AC72-4F15-85D8-3B3D268389CE}" type="slidenum">
              <a:rPr lang="en-AU" smtClean="0"/>
              <a:t>17</a:t>
            </a:fld>
            <a:endParaRPr lang="en-AU"/>
          </a:p>
        </p:txBody>
      </p:sp>
    </p:spTree>
    <p:extLst>
      <p:ext uri="{BB962C8B-B14F-4D97-AF65-F5344CB8AC3E}">
        <p14:creationId xmlns:p14="http://schemas.microsoft.com/office/powerpoint/2010/main" val="424498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r" rtl="1"/>
            <a:r>
              <a:rPr lang="fa-I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بهترین مواد غذایی برای کلسیم کدامند؟</a:t>
            </a:r>
          </a:p>
          <a:p>
            <a:pPr marL="0" lvl="0" indent="0" algn="r" rtl="1">
              <a:buFont typeface="Arial" panose="020B0604020202020204" pitchFamily="34" charset="0"/>
              <a:buNone/>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بهترین منابع کلسیم محصولات </a:t>
            </a:r>
            <a:r>
              <a:rPr lang="fa-I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لبنی </a:t>
            </a: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مانند شیر، ماست و پنیرهای سفت هستند. </a:t>
            </a:r>
          </a:p>
          <a:p>
            <a:pPr marL="0" lvl="0" indent="0" algn="r" rtl="1">
              <a:buFont typeface="Arial" panose="020B0604020202020204" pitchFamily="34" charset="0"/>
              <a:buNone/>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شما باید </a:t>
            </a:r>
            <a:r>
              <a:rPr lang="fa-I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3</a:t>
            </a: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 وعده لبنیات در روز یا اگر بالای 50 سال دارید </a:t>
            </a:r>
            <a:r>
              <a:rPr lang="fa-I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4</a:t>
            </a: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 وعده در روز مصرف کنید. </a:t>
            </a:r>
            <a:endParaRPr lang="en-AU" sz="1200" kern="1200" baseline="0" dirty="0">
              <a:solidFill>
                <a:schemeClr val="tx1"/>
              </a:solidFill>
              <a:effectLst/>
              <a:latin typeface="Dubai" panose="020B0503030403030204" pitchFamily="34" charset="-78"/>
              <a:ea typeface="+mn-ea"/>
              <a:cs typeface="Dubai" panose="020B0503030403030204" pitchFamily="34" charset="-78"/>
            </a:endParaRPr>
          </a:p>
          <a:p>
            <a:pPr marL="0" lvl="0" indent="0" algn="r">
              <a:buFont typeface="Arial" panose="020B0604020202020204" pitchFamily="34" charset="0"/>
              <a:buNone/>
            </a:pPr>
            <a:endParaRPr lang="en-AU" sz="1200" kern="1200" baseline="0" dirty="0">
              <a:solidFill>
                <a:schemeClr val="tx1"/>
              </a:solidFill>
              <a:effectLst/>
              <a:latin typeface="Dubai" panose="020B0503030403030204" pitchFamily="34" charset="-78"/>
              <a:ea typeface="+mn-ea"/>
              <a:cs typeface="Dubai" panose="020B0503030403030204" pitchFamily="34" charset="-78"/>
            </a:endParaRPr>
          </a:p>
          <a:p>
            <a:pPr marL="0" lvl="0" indent="0" algn="r" rtl="1">
              <a:buFont typeface="Arial" panose="020B0604020202020204" pitchFamily="34" charset="0"/>
              <a:buNone/>
            </a:pPr>
            <a:r>
              <a:rPr lang="fa-I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سایر منابع غیر لبنی کلسیم عبارتند از:</a:t>
            </a:r>
          </a:p>
          <a:p>
            <a:pPr marL="171450" lvl="0" indent="-171450" algn="r" rtl="1">
              <a:buFont typeface="Arial" panose="020B0604020202020204" pitchFamily="34" charset="0"/>
              <a:buChar cha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سویا، برنج و شیر بادام با کلسیم اضافه شده است </a:t>
            </a:r>
          </a:p>
          <a:p>
            <a:pPr marL="171450" lvl="0" indent="-171450" algn="r" rtl="1">
              <a:buFont typeface="Arial" panose="020B0604020202020204" pitchFamily="34" charset="0"/>
              <a:buChar cha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توفو و تمپه</a:t>
            </a:r>
            <a:endParaRPr lang="en-AU" sz="1200" kern="1200" baseline="0" dirty="0">
              <a:solidFill>
                <a:schemeClr val="tx1"/>
              </a:solidFill>
              <a:effectLst/>
              <a:latin typeface="Dubai" panose="020B0503030403030204" pitchFamily="34" charset="-78"/>
              <a:ea typeface="+mn-ea"/>
              <a:cs typeface="Dubai" panose="020B0503030403030204" pitchFamily="34" charset="-78"/>
            </a:endParaRPr>
          </a:p>
          <a:p>
            <a:pPr marL="171450" lvl="0" indent="-171450" algn="r" rtl="1">
              <a:buFont typeface="Arial" panose="020B0604020202020204" pitchFamily="34" charset="0"/>
              <a:buChar cha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ماهی با استخوان های قابل خوردن، مانند ماهی سالمون کنسرو شده با استخوان و ساردین</a:t>
            </a:r>
          </a:p>
          <a:p>
            <a:pPr marL="171450" lvl="0" indent="-171450" algn="r" rtl="1">
              <a:buFont typeface="Arial" panose="020B0604020202020204" pitchFamily="34" charset="0"/>
              <a:buChar cha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آجیل و دانه ها، مانند برزیل نات، بادام و خمیر کنجد (ارده)</a:t>
            </a:r>
            <a:endParaRPr lang="en-AU" sz="1200" kern="1200" baseline="0" dirty="0">
              <a:solidFill>
                <a:schemeClr val="tx1"/>
              </a:solidFill>
              <a:effectLst/>
              <a:latin typeface="Dubai" panose="020B0503030403030204" pitchFamily="34" charset="-78"/>
              <a:ea typeface="+mn-ea"/>
              <a:cs typeface="Dubai" panose="020B0503030403030204" pitchFamily="34" charset="-78"/>
            </a:endParaRPr>
          </a:p>
          <a:p>
            <a:pPr marL="171450" lvl="0" indent="-171450" algn="r" rtl="1">
              <a:buFont typeface="Arial" panose="020B0604020202020204" pitchFamily="34" charset="0"/>
              <a:buChar cha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سبزیجات برگ سبز مانند بروکلی، بوک چوی، کلم چینی و اسفناج</a:t>
            </a:r>
          </a:p>
          <a:p>
            <a:pPr marL="171450" lvl="0" indent="-171450" algn="r" rtl="1">
              <a:buFont typeface="Arial" panose="020B0604020202020204" pitchFamily="34" charset="0"/>
              <a:buChar cha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میوه های خشک مانند انجیر، خرما، آلو و زردآلو.</a:t>
            </a:r>
          </a:p>
          <a:p>
            <a:pPr algn="r"/>
            <a:endParaRPr lang="en-AU" sz="1200" kern="1200" baseline="0" dirty="0">
              <a:solidFill>
                <a:schemeClr val="tx1"/>
              </a:solidFill>
              <a:effectLst/>
              <a:latin typeface="Dubai" panose="020B0503030403030204" pitchFamily="34" charset="-78"/>
              <a:ea typeface="+mn-ea"/>
              <a:cs typeface="Dubai" panose="020B0503030403030204" pitchFamily="34" charset="-78"/>
            </a:endParaRPr>
          </a:p>
          <a:p>
            <a:pPr lvl="0" algn="r" rtl="1"/>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شما می توانید کلسیم را از قرص ها نیز دریافت کنید، اما بهتر است آن را از طریق غذا دریافت کنید. </a:t>
            </a:r>
            <a:endParaRPr lang="en-AU" sz="1200" b="0" i="0" strike="sngStrike" kern="1200" baseline="0" dirty="0">
              <a:solidFill>
                <a:schemeClr val="tx1"/>
              </a:solidFill>
              <a:effectLst/>
              <a:latin typeface="Dubai" panose="020B0503030403030204" pitchFamily="34" charset="-78"/>
              <a:ea typeface="+mn-ea"/>
              <a:cs typeface="Dubai" panose="020B0503030403030204" pitchFamily="34" charset="-78"/>
            </a:endParaRPr>
          </a:p>
          <a:p>
            <a:pPr lvl="0" algn="r" rtl="1"/>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از پزشک خود بپرسید که آیا نیاز به مصرف قرص کلسیم دارید یا خیر. </a:t>
            </a:r>
          </a:p>
          <a:p>
            <a:pPr algn="r"/>
            <a:endParaRPr lang="en-AU" sz="1200" kern="1200" baseline="0" dirty="0">
              <a:solidFill>
                <a:schemeClr val="tx1"/>
              </a:solidFill>
              <a:effectLst/>
              <a:latin typeface="Dubai" panose="020B0503030403030204" pitchFamily="34" charset="-78"/>
              <a:ea typeface="+mn-ea"/>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77803A71-AC72-4F15-85D8-3B3D268389CE}" type="slidenum">
              <a:rPr lang="en-AU" smtClean="0"/>
              <a:t>18</a:t>
            </a:fld>
            <a:endParaRPr lang="en-AU"/>
          </a:p>
        </p:txBody>
      </p:sp>
    </p:spTree>
    <p:extLst>
      <p:ext uri="{BB962C8B-B14F-4D97-AF65-F5344CB8AC3E}">
        <p14:creationId xmlns:p14="http://schemas.microsoft.com/office/powerpoint/2010/main" val="242521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i="0" u="none" strike="noStrike" kern="1200" baseline="0" dirty="0">
                <a:solidFill>
                  <a:srgbClr val="000000"/>
                </a:solidFill>
                <a:highlight>
                  <a:srgbClr val="000000">
                    <a:alpha val="0"/>
                  </a:srgbClr>
                </a:highlight>
                <a:latin typeface="Dubai" panose="020B0503030403030204" pitchFamily="34" charset="-78"/>
                <a:ea typeface="+mj-ea"/>
                <a:cs typeface="Dubai" panose="020B0503030403030204" pitchFamily="34" charset="-78"/>
              </a:rPr>
              <a:t>چرا کودکان و نوجوانان به کلسیم بیشتری نیاز دارند؟</a:t>
            </a:r>
          </a:p>
          <a:p>
            <a:pPr algn="r" rtl="1"/>
            <a:r>
              <a:rPr lang="fa-IR" sz="1200" b="0" i="0" u="none" strike="noStrike" kern="1200" baseline="0" dirty="0">
                <a:solidFill>
                  <a:srgbClr val="000000"/>
                </a:solidFill>
                <a:highlight>
                  <a:srgbClr val="000000">
                    <a:alpha val="0"/>
                  </a:srgbClr>
                </a:highlight>
                <a:latin typeface="Dubai" panose="020B0503030403030204" pitchFamily="34" charset="-78"/>
                <a:ea typeface="+mj-ea"/>
                <a:cs typeface="Dubai" panose="020B0503030403030204" pitchFamily="34" charset="-78"/>
              </a:rPr>
              <a:t>استخوان های کودکان خردسال دائما در حال رشد است. بسیار مهم است که کودکان روزانه کلسیم کافی برای ساختن </a:t>
            </a:r>
            <a:r>
              <a:rPr lang="fa-IR" sz="1200" b="1" i="0" u="none" strike="noStrike" kern="1200" baseline="0" dirty="0">
                <a:solidFill>
                  <a:srgbClr val="000000"/>
                </a:solidFill>
                <a:highlight>
                  <a:srgbClr val="000000">
                    <a:alpha val="0"/>
                  </a:srgbClr>
                </a:highlight>
                <a:latin typeface="Dubai" panose="020B0503030403030204" pitchFamily="34" charset="-78"/>
                <a:ea typeface="+mj-ea"/>
                <a:cs typeface="Dubai" panose="020B0503030403030204" pitchFamily="34" charset="-78"/>
              </a:rPr>
              <a:t>استخوان ها و دندان های قوی</a:t>
            </a:r>
            <a:r>
              <a:rPr lang="fa-IR" sz="1200" b="0" i="0" u="none" strike="noStrike" kern="1200" baseline="0" dirty="0">
                <a:solidFill>
                  <a:srgbClr val="000000"/>
                </a:solidFill>
                <a:highlight>
                  <a:srgbClr val="000000">
                    <a:alpha val="0"/>
                  </a:srgbClr>
                </a:highlight>
                <a:latin typeface="Dubai" panose="020B0503030403030204" pitchFamily="34" charset="-78"/>
                <a:ea typeface="+mj-ea"/>
                <a:cs typeface="Dubai" panose="020B0503030403030204" pitchFamily="34" charset="-78"/>
              </a:rPr>
              <a:t> دریافت کنند. </a:t>
            </a:r>
          </a:p>
          <a:p>
            <a:pPr algn="r" rtl="1"/>
            <a:r>
              <a:rPr lang="fa-IR" sz="1200" b="0" i="0" u="none" strike="noStrike" kern="1200" baseline="0" dirty="0">
                <a:solidFill>
                  <a:srgbClr val="000000"/>
                </a:solidFill>
                <a:highlight>
                  <a:srgbClr val="000000">
                    <a:alpha val="0"/>
                  </a:srgbClr>
                </a:highlight>
                <a:latin typeface="Dubai" panose="020B0503030403030204" pitchFamily="34" charset="-78"/>
                <a:ea typeface="+mj-ea"/>
                <a:cs typeface="Dubai" panose="020B0503030403030204" pitchFamily="34" charset="-78"/>
              </a:rPr>
              <a:t>نوجوانان به کلسیم بیشتری نیاز دارند زیرا در دوران بلوغ رشد زیادی دارند. </a:t>
            </a:r>
            <a:endParaRPr lang="en-AU" sz="1200" b="0" i="0" strike="sngStrike" kern="1200" baseline="0" dirty="0">
              <a:solidFill>
                <a:schemeClr val="tx1"/>
              </a:solidFill>
              <a:effectLst/>
              <a:latin typeface="Dubai" panose="020B0503030403030204" pitchFamily="34" charset="-78"/>
              <a:ea typeface="+mj-ea"/>
              <a:cs typeface="Dubai" panose="020B0503030403030204" pitchFamily="34" charset="-78"/>
            </a:endParaRPr>
          </a:p>
          <a:p>
            <a:pPr algn="r" rtl="0"/>
            <a:endParaRPr lang="en-AU" sz="1200" b="1" i="0" kern="1200" baseline="0" dirty="0">
              <a:solidFill>
                <a:schemeClr val="tx1"/>
              </a:solidFill>
              <a:effectLst/>
              <a:latin typeface="Dubai" panose="020B0503030403030204" pitchFamily="34" charset="-78"/>
              <a:ea typeface="+mj-ea"/>
              <a:cs typeface="Dubai" panose="020B0503030403030204" pitchFamily="34" charset="-78"/>
            </a:endParaRPr>
          </a:p>
          <a:p>
            <a:pPr algn="r" rtl="1"/>
            <a:r>
              <a:rPr lang="fa-IR" sz="1200" b="0" i="0" u="none" strike="noStrike" kern="1200" baseline="0" dirty="0">
                <a:solidFill>
                  <a:srgbClr val="000000"/>
                </a:solidFill>
                <a:highlight>
                  <a:srgbClr val="000000">
                    <a:alpha val="0"/>
                  </a:srgbClr>
                </a:highlight>
                <a:latin typeface="Dubai" panose="020B0503030403030204" pitchFamily="34" charset="-78"/>
                <a:ea typeface="+mj-ea"/>
                <a:cs typeface="Dubai" panose="020B0503030403030204" pitchFamily="34" charset="-78"/>
              </a:rPr>
              <a:t>با پرستار یا پزشک خود در مورد میزان نیاز روزانه کودکتان به کلسیم صحبت کنید.</a:t>
            </a:r>
            <a:endParaRPr lang="en-AU" sz="1200" b="1" i="0" kern="1200" baseline="0" dirty="0">
              <a:solidFill>
                <a:schemeClr val="tx1"/>
              </a:solidFill>
              <a:effectLst/>
              <a:latin typeface="Dubai" panose="020B0503030403030204" pitchFamily="34" charset="-78"/>
              <a:ea typeface="+mj-ea"/>
              <a:cs typeface="Dubai" panose="020B0503030403030204" pitchFamily="34" charset="-78"/>
            </a:endParaRPr>
          </a:p>
          <a:p>
            <a:pPr algn="r"/>
            <a:endParaRPr lang="en-AU" baseline="0" dirty="0">
              <a:latin typeface="Dubai" panose="020B0503030403030204" pitchFamily="34" charset="-78"/>
              <a:ea typeface="+mj-ea"/>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77803A71-AC72-4F15-85D8-3B3D268389CE}" type="slidenum">
              <a:rPr lang="en-AU" smtClean="0"/>
              <a:t>19</a:t>
            </a:fld>
            <a:endParaRPr lang="en-AU"/>
          </a:p>
        </p:txBody>
      </p:sp>
    </p:spTree>
    <p:extLst>
      <p:ext uri="{BB962C8B-B14F-4D97-AF65-F5344CB8AC3E}">
        <p14:creationId xmlns:p14="http://schemas.microsoft.com/office/powerpoint/2010/main" val="1703183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چرا زنان مسن به کلسیم بیشتری نیاز دارند؟</a:t>
            </a:r>
          </a:p>
          <a:p>
            <a:pPr algn="r" rtl="1"/>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با افزایش سن زنان، استخوان هایشان ضعیف تر می شود. زنان مسن برای قوی نگه داشتن استخوان های خود نیاز به مصرف کلسیم بیشتری دارند. </a:t>
            </a:r>
          </a:p>
          <a:p>
            <a:pPr algn="r" rtl="1"/>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این امر به ویژه در 5 تا 10 سال نزدیک یائسگی* که کلسیم بیشتری از استخوان ها از دست می رود بسیار مهم است. خوردن کلسیم بیشتر نمی تواند این تحلیل استخوان را متوقف کند، اما می تواند آن را کاهش دهد.</a:t>
            </a:r>
          </a:p>
          <a:p>
            <a:pPr algn="r"/>
            <a:endParaRPr lang="en-AU" sz="1200" b="0" i="0" kern="1200" baseline="0" dirty="0">
              <a:solidFill>
                <a:schemeClr val="tx1"/>
              </a:solidFill>
              <a:effectLst/>
              <a:latin typeface="Dubai" panose="020B0503030403030204" pitchFamily="34" charset="-78"/>
              <a:ea typeface="+mn-ea"/>
              <a:cs typeface="Dubai" panose="020B0503030403030204" pitchFamily="34" charset="-78"/>
            </a:endParaRPr>
          </a:p>
          <a:p>
            <a:pPr algn="r" rtl="1"/>
            <a:r>
              <a:rPr lang="fa-I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زنان بالای 50 سال به چه میزان کلسیم در روز نیاز دارند؟</a:t>
            </a:r>
          </a:p>
          <a:p>
            <a:pPr algn="r" rtl="1"/>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اگر بیش از 50 سال سن دارید، باید </a:t>
            </a:r>
            <a:r>
              <a:rPr lang="fa-I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1300 میلی گرم</a:t>
            </a: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 کلسیم در روز داشته باشید، یعنی </a:t>
            </a:r>
            <a:r>
              <a:rPr lang="fa-I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4</a:t>
            </a: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 وعده لبنیات در روز. </a:t>
            </a:r>
          </a:p>
          <a:p>
            <a:pPr algn="r"/>
            <a:endParaRPr lang="en-AU" sz="1200" b="0" i="0" kern="1200" baseline="0" dirty="0">
              <a:solidFill>
                <a:schemeClr val="tx1"/>
              </a:solidFill>
              <a:effectLst/>
              <a:latin typeface="Dubai" panose="020B0503030403030204" pitchFamily="34" charset="-78"/>
              <a:ea typeface="+mn-ea"/>
              <a:cs typeface="Dubai" panose="020B0503030403030204" pitchFamily="34" charset="-78"/>
            </a:endParaRPr>
          </a:p>
          <a:p>
            <a:pPr algn="r" rtl="1"/>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*یائسگی آخرین دوره/ خونریزی پریود شماست. فقط زمانی متوجه خواهید شد که به یائسگی رسیده اید که به مدت 12 ماه خونریزی نداشته باشید.</a:t>
            </a:r>
          </a:p>
          <a:p>
            <a:pPr algn="r"/>
            <a:endParaRPr lang="en-AU" sz="1200" b="0" i="0" kern="1200" baseline="0" dirty="0">
              <a:solidFill>
                <a:schemeClr val="tx1"/>
              </a:solidFill>
              <a:effectLst/>
              <a:highlight>
                <a:srgbClr val="FFFF00"/>
              </a:highlight>
              <a:latin typeface="Dubai" panose="020B0503030403030204" pitchFamily="34" charset="-78"/>
              <a:ea typeface="+mn-ea"/>
              <a:cs typeface="Dubai" panose="020B0503030403030204" pitchFamily="34" charset="-78"/>
            </a:endParaRPr>
          </a:p>
        </p:txBody>
      </p:sp>
      <p:sp>
        <p:nvSpPr>
          <p:cNvPr id="4" name="Slide Number Placeholder 3"/>
          <p:cNvSpPr>
            <a:spLocks noGrp="1"/>
          </p:cNvSpPr>
          <p:nvPr>
            <p:ph type="sldNum" sz="quarter" idx="5"/>
          </p:nvPr>
        </p:nvSpPr>
        <p:spPr/>
        <p:txBody>
          <a:bodyPr/>
          <a:lstStyle/>
          <a:p>
            <a:fld id="{77803A71-AC72-4F15-85D8-3B3D268389CE}" type="slidenum">
              <a:rPr lang="en-AU" smtClean="0"/>
              <a:t>20</a:t>
            </a:fld>
            <a:endParaRPr lang="en-AU"/>
          </a:p>
        </p:txBody>
      </p:sp>
    </p:spTree>
    <p:extLst>
      <p:ext uri="{BB962C8B-B14F-4D97-AF65-F5344CB8AC3E}">
        <p14:creationId xmlns:p14="http://schemas.microsoft.com/office/powerpoint/2010/main" val="1954810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0" i="0" u="none" strike="noStrike" baseline="0" dirty="0">
                <a:highlight>
                  <a:srgbClr val="000000">
                    <a:alpha val="0"/>
                  </a:srgbClr>
                </a:highlight>
                <a:latin typeface="Arial" panose="020B0604020202020204" pitchFamily="34" charset="0"/>
              </a:rPr>
              <a:t>ممکن است ایده خوبی باشد که یک بحث کوتاه در مورد ناهار مدرسه را مطرح کنید.</a:t>
            </a:r>
          </a:p>
          <a:p>
            <a:pPr algn="r"/>
            <a:endParaRPr lang="en-AU" baseline="0" dirty="0">
              <a:latin typeface="Arial" panose="020B0604020202020204" pitchFamily="34" charset="0"/>
            </a:endParaRPr>
          </a:p>
          <a:p>
            <a:pPr algn="r" rtl="1"/>
            <a:r>
              <a:rPr lang="fa-IR" sz="1200" b="0" i="0" u="none" strike="noStrike" baseline="0" dirty="0">
                <a:highlight>
                  <a:srgbClr val="000000">
                    <a:alpha val="0"/>
                  </a:srgbClr>
                </a:highlight>
                <a:latin typeface="Arial" panose="020B0604020202020204" pitchFamily="34" charset="0"/>
              </a:rPr>
              <a:t>سوالاتی که باید در نظر بگیرید*:</a:t>
            </a:r>
          </a:p>
          <a:p>
            <a:pPr marL="171450" indent="-171450" algn="r" rtl="1">
              <a:buFont typeface="Arial" panose="020B0604020202020204" pitchFamily="34" charset="0"/>
              <a:buChar char="•"/>
            </a:pPr>
            <a:r>
              <a:rPr lang="fa-IR" sz="1200" b="0" i="0" u="none" strike="noStrike" baseline="0" dirty="0">
                <a:highlight>
                  <a:srgbClr val="000000">
                    <a:alpha val="0"/>
                  </a:srgbClr>
                </a:highlight>
                <a:latin typeface="Arial" panose="020B0604020202020204" pitchFamily="34" charset="0"/>
              </a:rPr>
              <a:t>در دوران کودکی چه نوع غذاهایی برای ناهار در مدرسه می خوردید؟</a:t>
            </a:r>
          </a:p>
          <a:p>
            <a:pPr marL="171450" indent="-171450" algn="r" rtl="1">
              <a:buFont typeface="Arial" panose="020B0604020202020204" pitchFamily="34" charset="0"/>
              <a:buChar char="•"/>
            </a:pPr>
            <a:r>
              <a:rPr lang="fa-IR" sz="1200" b="0" i="0" u="none" strike="noStrike" baseline="0" dirty="0">
                <a:highlight>
                  <a:srgbClr val="000000">
                    <a:alpha val="0"/>
                  </a:srgbClr>
                </a:highlight>
                <a:latin typeface="Arial" panose="020B0604020202020204" pitchFamily="34" charset="0"/>
              </a:rPr>
              <a:t>فرزندان شما چه نوع غذاهایی در کیف ناهار مدرسه خود دارند؟</a:t>
            </a:r>
          </a:p>
          <a:p>
            <a:pPr marL="171450" indent="-171450" algn="r" rtl="1">
              <a:buFont typeface="Arial" panose="020B0604020202020204" pitchFamily="34" charset="0"/>
              <a:buChar char="•"/>
            </a:pPr>
            <a:r>
              <a:rPr lang="fa-IR" sz="1200" b="0" i="0" u="none" strike="noStrike" baseline="0" dirty="0">
                <a:highlight>
                  <a:srgbClr val="000000">
                    <a:alpha val="0"/>
                  </a:srgbClr>
                </a:highlight>
                <a:latin typeface="Arial" panose="020B0604020202020204" pitchFamily="34" charset="0"/>
              </a:rPr>
              <a:t>چه کسی غذاها را برای کیف نهار کودکان شما انتخاب می کند؟ </a:t>
            </a:r>
          </a:p>
          <a:p>
            <a:pPr marL="171450" indent="-171450" algn="r" rtl="1">
              <a:buFont typeface="Arial" panose="020B0604020202020204" pitchFamily="34" charset="0"/>
              <a:buChar char="•"/>
            </a:pPr>
            <a:r>
              <a:rPr lang="fa-IR" sz="1200" b="0" i="0" u="none" strike="noStrike" baseline="0" dirty="0">
                <a:highlight>
                  <a:srgbClr val="000000">
                    <a:alpha val="0"/>
                  </a:srgbClr>
                </a:highlight>
                <a:latin typeface="Arial" panose="020B0604020202020204" pitchFamily="34" charset="0"/>
              </a:rPr>
              <a:t>آیا فرزندان شما می توانند تصمیم بگیرند که چه چیزی داخل کیف ناهار آنها می رود؟ </a:t>
            </a:r>
          </a:p>
          <a:p>
            <a:pPr marL="171450" indent="-171450" algn="r" rtl="1">
              <a:buFont typeface="Arial" panose="020B0604020202020204" pitchFamily="34" charset="0"/>
              <a:buChar char="•"/>
            </a:pPr>
            <a:r>
              <a:rPr lang="fa-IR" sz="1200" b="0" i="0" u="none" strike="noStrike" baseline="0" dirty="0">
                <a:highlight>
                  <a:srgbClr val="000000">
                    <a:alpha val="0"/>
                  </a:srgbClr>
                </a:highlight>
                <a:latin typeface="Arial" panose="020B0604020202020204" pitchFamily="34" charset="0"/>
              </a:rPr>
              <a:t>آیا ناهار مدرسه را با فرزندانتان تهیه می کنید؟</a:t>
            </a:r>
          </a:p>
          <a:p>
            <a:pPr marL="171450" indent="-171450" algn="r" rtl="1">
              <a:buFont typeface="Arial" panose="020B0604020202020204" pitchFamily="34" charset="0"/>
              <a:buChar char="•"/>
            </a:pPr>
            <a:r>
              <a:rPr lang="fa-IR" sz="1200" b="0" i="0" u="none" strike="noStrike" baseline="0" dirty="0">
                <a:highlight>
                  <a:srgbClr val="000000">
                    <a:alpha val="0"/>
                  </a:srgbClr>
                </a:highlight>
                <a:latin typeface="Arial" panose="020B0604020202020204" pitchFamily="34" charset="0"/>
              </a:rPr>
              <a:t>آیا با فرزندان خود در مورد انواع غذاها و میزان سلامت آنها صحبت می کنید؟</a:t>
            </a:r>
          </a:p>
          <a:p>
            <a:pPr marL="171450" indent="-171450" algn="r">
              <a:buFont typeface="Arial" panose="020B0604020202020204" pitchFamily="34" charset="0"/>
              <a:buChar char="•"/>
            </a:pPr>
            <a:endParaRPr lang="en-AU" baseline="0" dirty="0">
              <a:latin typeface="Arial" panose="020B0604020202020204" pitchFamily="34" charset="0"/>
            </a:endParaRPr>
          </a:p>
          <a:p>
            <a:pPr marL="0" indent="0" algn="r" rtl="1">
              <a:buFont typeface="Arial" panose="020B0604020202020204" pitchFamily="34" charset="0"/>
              <a:buNone/>
            </a:pPr>
            <a:r>
              <a:rPr lang="ar-SA" b="0" i="0" dirty="0">
                <a:solidFill>
                  <a:srgbClr val="212121"/>
                </a:solidFill>
                <a:effectLst/>
                <a:latin typeface="Roboto" panose="02000000000000000000" pitchFamily="2" charset="0"/>
              </a:rPr>
              <a:t>*یادداشت برای برگزار کننده: فقط چند سوال را انتخاب کنید.</a:t>
            </a:r>
            <a:endParaRPr lang="fa-IR" sz="1200" b="0" i="1" u="none" strike="noStrike" baseline="0" dirty="0">
              <a:highlight>
                <a:srgbClr val="000000">
                  <a:alpha val="0"/>
                </a:srgbClr>
              </a:highlight>
              <a:latin typeface="+mj-ea"/>
              <a:ea typeface="+mj-ea"/>
            </a:endParaRPr>
          </a:p>
          <a:p>
            <a:endParaRPr lang="en-AU" dirty="0"/>
          </a:p>
        </p:txBody>
      </p:sp>
      <p:sp>
        <p:nvSpPr>
          <p:cNvPr id="4" name="Slide Number Placeholder 3"/>
          <p:cNvSpPr>
            <a:spLocks noGrp="1"/>
          </p:cNvSpPr>
          <p:nvPr>
            <p:ph type="sldNum" sz="quarter" idx="5"/>
          </p:nvPr>
        </p:nvSpPr>
        <p:spPr/>
        <p:txBody>
          <a:bodyPr/>
          <a:lstStyle/>
          <a:p>
            <a:fld id="{77803A71-AC72-4F15-85D8-3B3D268389CE}" type="slidenum">
              <a:rPr lang="en-AU" smtClean="0"/>
              <a:t>21</a:t>
            </a:fld>
            <a:endParaRPr lang="en-AU"/>
          </a:p>
        </p:txBody>
      </p:sp>
    </p:spTree>
    <p:extLst>
      <p:ext uri="{BB962C8B-B14F-4D97-AF65-F5344CB8AC3E}">
        <p14:creationId xmlns:p14="http://schemas.microsoft.com/office/powerpoint/2010/main" val="1082089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66612" rtl="1">
              <a:defRPr/>
            </a:pPr>
            <a:r>
              <a:rPr lang="fa-IR" sz="1200" b="1"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بدن من. سلامت من.</a:t>
            </a:r>
            <a:r>
              <a:rPr lang="fa-I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 یک مجموعه ابزار آموزشی برای کمک به سازمان‌ها و مربی‌ها در ارائه اطلاعات سلامت به خانم‌های با پیشینه مهاجر و پناهنده است. این مجموعه ابزار، همچنین گفتگو با خانم‌ها درباره سلامتشان را ترغیب می‌کند. </a:t>
            </a:r>
          </a:p>
          <a:p>
            <a:pPr algn="r" defTabSz="966612" rtl="1">
              <a:defRPr/>
            </a:pPr>
            <a:r>
              <a:rPr lang="fa-I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این مجموعه ابزار، مجموعه‌ای در حال گسترش از ارائه‌ها درباره موضوع‌های مهم سلامت مانند زندگی سالم، سلامت عاطفی، یائسگی و سلامت جنسی است.</a:t>
            </a:r>
          </a:p>
          <a:p>
            <a:pPr algn="r" defTabSz="966612" rtl="1">
              <a:lnSpc>
                <a:spcPct val="90000"/>
              </a:lnSpc>
              <a:spcBef>
                <a:spcPts val="634"/>
              </a:spcBef>
              <a:defRPr/>
            </a:pPr>
            <a:r>
              <a:rPr lang="fa-I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برای اطلاعات بیشتر و فهرستی از ارائه‌های موجود به انگلیسی و سایر زبان‌ها، </a:t>
            </a:r>
            <a:r>
              <a:rPr lang="fa-IR" sz="1200" b="0" i="0" u="sng" strike="noStrike" dirty="0">
                <a:solidFill>
                  <a:srgbClr val="000000"/>
                </a:solidFill>
                <a:highlight>
                  <a:srgbClr val="000000">
                    <a:alpha val="0"/>
                  </a:srgbClr>
                </a:highlight>
                <a:latin typeface="Dubai" panose="020B0503030403030204" pitchFamily="34" charset="-78"/>
                <a:cs typeface="Dubai" panose="020B0503030403030204" pitchFamily="34" charset="-78"/>
              </a:rPr>
              <a:t>jeanhailes.org.au</a:t>
            </a:r>
            <a:r>
              <a:rPr lang="fa-I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 را ببینید.</a:t>
            </a:r>
          </a:p>
          <a:p>
            <a:pPr marL="0" marR="0" lvl="0" indent="0" algn="r" defTabSz="914400" rtl="0" eaLnBrk="1" fontAlgn="auto" latinLnBrk="0" hangingPunct="1">
              <a:lnSpc>
                <a:spcPct val="100000"/>
              </a:lnSpc>
              <a:spcBef>
                <a:spcPct val="0"/>
              </a:spcBef>
              <a:spcAft>
                <a:spcPct val="0"/>
              </a:spcAft>
              <a:buClrTx/>
              <a:buSzTx/>
              <a:buFontTx/>
              <a:buNone/>
              <a:defRPr/>
            </a:pPr>
            <a:endParaRPr kumimoji="0" lang="en-AU" sz="1200" b="0" i="0" u="none" strike="noStrike" kern="1200" cap="none" spc="0" normalizeH="0" baseline="0" noProof="0" dirty="0">
              <a:ln>
                <a:noFill/>
              </a:ln>
              <a:solidFill>
                <a:prstClr val="black"/>
              </a:solidFill>
              <a:effectLst/>
              <a:uLnTx/>
              <a:uFillTx/>
              <a:latin typeface="Dubai" panose="020B0503030403030204" pitchFamily="34" charset="-78"/>
              <a:ea typeface="+mn-ea"/>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77803A71-AC72-4F15-85D8-3B3D268389CE}" type="slidenum">
              <a:rPr lang="en-AU" smtClean="0"/>
              <a:t>3</a:t>
            </a:fld>
            <a:endParaRPr lang="en-AU"/>
          </a:p>
        </p:txBody>
      </p:sp>
    </p:spTree>
    <p:extLst>
      <p:ext uri="{BB962C8B-B14F-4D97-AF65-F5344CB8AC3E}">
        <p14:creationId xmlns:p14="http://schemas.microsoft.com/office/powerpoint/2010/main" val="2418928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چرا اینقدر مهم است که کودکان غذای خوب بخورند؟</a:t>
            </a:r>
            <a:endParaRPr lang="en-AU" sz="1200" kern="1200" baseline="0" dirty="0">
              <a:solidFill>
                <a:schemeClr val="tx1"/>
              </a:solidFill>
              <a:effectLst/>
              <a:latin typeface="Dubai" panose="020B0503030403030204" pitchFamily="34" charset="-78"/>
              <a:ea typeface="+mn-ea"/>
              <a:cs typeface="Dubai" panose="020B0503030403030204" pitchFamily="34" charset="-78"/>
            </a:endParaRPr>
          </a:p>
          <a:p>
            <a:pPr lvl="0" algn="r" rtl="1"/>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غذای سالم برای کودکان مهم است تا مغز و بدن آنها بتواند سالم رشد کند. </a:t>
            </a:r>
          </a:p>
          <a:p>
            <a:pPr lvl="0" algn="r" rtl="1"/>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فرزندان شما برای قوی بودن و عملکرد خوب در مدرسه به مقدار زیادی غذای خوب نیاز دارند. </a:t>
            </a:r>
          </a:p>
          <a:p>
            <a:pPr lvl="0" algn="r" rtl="1"/>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شما مسئول انواع غذایی هستید که به فرزندان خود می دهید، اما باید به آنها اجازه دهید انتخاب کنند که چه می خواهند بخورند. </a:t>
            </a:r>
          </a:p>
          <a:p>
            <a:pPr marL="0" marR="0" lvl="0" indent="0" algn="r" defTabSz="914400" rtl="1" eaLnBrk="1" fontAlgn="auto" latinLnBrk="0" hangingPunct="1">
              <a:lnSpc>
                <a:spcPct val="100000"/>
              </a:lnSpc>
              <a:spcBef>
                <a:spcPct val="0"/>
              </a:spcBef>
              <a:spcAft>
                <a:spcPct val="0"/>
              </a:spcAft>
              <a:buClrTx/>
              <a:buSzTx/>
              <a:buFontTx/>
              <a:buNone/>
              <a:defRP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فرزندانتان شما را تماشا می کنند و از شما یاد می گیرند، بنابراین مهم است که به آنها نشان دهید که شما نیز  برای خوردن غذای سالم انتخاب می کنید.</a:t>
            </a:r>
          </a:p>
          <a:p>
            <a:pPr algn="r"/>
            <a:endParaRPr lang="en-AU" sz="1200" kern="1200" baseline="0" dirty="0">
              <a:solidFill>
                <a:schemeClr val="tx1"/>
              </a:solidFill>
              <a:effectLst/>
              <a:latin typeface="Dubai" panose="020B0503030403030204" pitchFamily="34" charset="-78"/>
              <a:ea typeface="+mn-ea"/>
              <a:cs typeface="Dubai" panose="020B0503030403030204" pitchFamily="34" charset="-78"/>
            </a:endParaRPr>
          </a:p>
        </p:txBody>
      </p:sp>
      <p:sp>
        <p:nvSpPr>
          <p:cNvPr id="4" name="Slide Number Placeholder 3"/>
          <p:cNvSpPr>
            <a:spLocks noGrp="1"/>
          </p:cNvSpPr>
          <p:nvPr>
            <p:ph type="sldNum" sz="quarter" idx="5"/>
          </p:nvPr>
        </p:nvSpPr>
        <p:spPr/>
        <p:txBody>
          <a:bodyPr/>
          <a:lstStyle/>
          <a:p>
            <a:fld id="{77803A71-AC72-4F15-85D8-3B3D268389CE}" type="slidenum">
              <a:rPr lang="en-AU" smtClean="0"/>
              <a:t>22</a:t>
            </a:fld>
            <a:endParaRPr lang="en-AU"/>
          </a:p>
        </p:txBody>
      </p:sp>
    </p:spTree>
    <p:extLst>
      <p:ext uri="{BB962C8B-B14F-4D97-AF65-F5344CB8AC3E}">
        <p14:creationId xmlns:p14="http://schemas.microsoft.com/office/powerpoint/2010/main" val="1866994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0" i="0" u="none" strike="noStrike" baseline="0" dirty="0">
                <a:highlight>
                  <a:srgbClr val="000000">
                    <a:alpha val="0"/>
                  </a:srgbClr>
                </a:highlight>
                <a:latin typeface="Dubai" panose="020B0503030403030204" pitchFamily="34" charset="-78"/>
                <a:cs typeface="Dubai" panose="020B0503030403030204" pitchFamily="34" charset="-78"/>
              </a:rPr>
              <a:t>ناهار مدرسه فرصتی عالی برای دادن غذایی به فرزندانتان است که آنها را قوی و سالم می کند</a:t>
            </a:r>
            <a:r>
              <a:rPr lang="en-US" sz="1200" b="0" i="0" u="none" strike="noStrike" baseline="0" dirty="0">
                <a:highlight>
                  <a:srgbClr val="000000">
                    <a:alpha val="0"/>
                  </a:srgbClr>
                </a:highlight>
                <a:latin typeface="Dubai" panose="020B0503030403030204" pitchFamily="34" charset="-78"/>
                <a:cs typeface="Dubai" panose="020B0503030403030204" pitchFamily="34" charset="-78"/>
              </a:rPr>
              <a:t>.</a:t>
            </a:r>
            <a:endParaRPr lang="fa-IR" sz="1200" b="0" i="0" u="none" strike="noStrike" baseline="0" dirty="0">
              <a:highlight>
                <a:srgbClr val="000000">
                  <a:alpha val="0"/>
                </a:srgbClr>
              </a:highlight>
              <a:latin typeface="Dubai" panose="020B0503030403030204" pitchFamily="34" charset="-78"/>
              <a:cs typeface="Dubai" panose="020B0503030403030204" pitchFamily="34" charset="-78"/>
            </a:endParaRPr>
          </a:p>
          <a:p>
            <a:pPr algn="r"/>
            <a:endParaRPr lang="en-AU" u="none" baseline="0"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77803A71-AC72-4F15-85D8-3B3D268389CE}" type="slidenum">
              <a:rPr lang="en-AU" smtClean="0"/>
              <a:t>23</a:t>
            </a:fld>
            <a:endParaRPr lang="en-AU"/>
          </a:p>
        </p:txBody>
      </p:sp>
    </p:spTree>
    <p:extLst>
      <p:ext uri="{BB962C8B-B14F-4D97-AF65-F5344CB8AC3E}">
        <p14:creationId xmlns:p14="http://schemas.microsoft.com/office/powerpoint/2010/main" val="3178090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i="0" u="none" strike="noStrike" baseline="0" dirty="0">
                <a:highlight>
                  <a:srgbClr val="000000">
                    <a:alpha val="0"/>
                  </a:srgbClr>
                </a:highlight>
                <a:latin typeface="Dubai" panose="020B0503030403030204" pitchFamily="34" charset="-78"/>
                <a:cs typeface="Dubai" panose="020B0503030403030204" pitchFamily="34" charset="-78"/>
              </a:rPr>
              <a:t>چه چیزی را در کیف ناهار مدرسه قرار دهیم؟</a:t>
            </a:r>
          </a:p>
          <a:p>
            <a:pPr algn="r" rtl="1"/>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یک کیف ناهار سالم باید شامل موارد زیر باشد:</a:t>
            </a:r>
          </a:p>
          <a:p>
            <a:pPr marL="171450" indent="-171450" algn="r" rtl="1">
              <a:buFont typeface="Arial" panose="020B0604020202020204" pitchFamily="34" charset="0"/>
              <a:buChar cha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میوه و سبزیجات تازه</a:t>
            </a:r>
          </a:p>
          <a:p>
            <a:pPr marL="171450" indent="-171450" algn="r" rtl="1">
              <a:buFont typeface="Arial" panose="020B0604020202020204" pitchFamily="34" charset="0"/>
              <a:buChar cha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شیر، ماست یا پنیر (یا جایگزین های لبنی)</a:t>
            </a:r>
          </a:p>
          <a:p>
            <a:pPr marL="171450" indent="-171450" algn="r" rtl="1">
              <a:buFont typeface="Arial" panose="020B0604020202020204" pitchFamily="34" charset="0"/>
              <a:buChar cha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گوشت یا سایر پروتئین ها، مانند تخم مرغ آب پز یا کره بادام زمینی* </a:t>
            </a:r>
            <a:endParaRPr lang="en-AU" sz="1200" b="0" i="1" kern="1200" baseline="0" dirty="0">
              <a:solidFill>
                <a:schemeClr val="tx1"/>
              </a:solidFill>
              <a:effectLst/>
              <a:latin typeface="Dubai" panose="020B0503030403030204" pitchFamily="34" charset="-78"/>
              <a:ea typeface="+mn-ea"/>
              <a:cs typeface="Dubai" panose="020B0503030403030204" pitchFamily="34" charset="-78"/>
            </a:endParaRPr>
          </a:p>
          <a:p>
            <a:pPr marL="171450" indent="-171450" algn="r" rtl="1">
              <a:buFont typeface="Arial" panose="020B0604020202020204" pitchFamily="34" charset="0"/>
              <a:buChar cha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غلات مانند نان، رول، نان لواش، نان میوه ای یا بیسکوییت شور. به یاد داشته باشید، بهترین انتخاب از غلات کامل یا سبوس دار است</a:t>
            </a:r>
          </a:p>
          <a:p>
            <a:pPr marL="171450" indent="-171450" algn="r" rtl="1">
              <a:buFont typeface="Arial" panose="020B0604020202020204" pitchFamily="34" charset="0"/>
              <a:buChar cha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آب لوله کشی</a:t>
            </a:r>
          </a:p>
          <a:p>
            <a:pPr algn="r"/>
            <a:endParaRPr lang="en-AU" u="sng" baseline="0" dirty="0">
              <a:latin typeface="Dubai" panose="020B0503030403030204" pitchFamily="34" charset="-78"/>
              <a:cs typeface="Dubai" panose="020B0503030403030204" pitchFamily="34" charset="-78"/>
            </a:endParaRPr>
          </a:p>
          <a:p>
            <a:pPr algn="r" rtl="1"/>
            <a:r>
              <a:rPr lang="fa-IR" sz="1200" b="0" i="0" u="none" strike="noStrike" baseline="0" dirty="0">
                <a:highlight>
                  <a:srgbClr val="000000">
                    <a:alpha val="0"/>
                  </a:srgbClr>
                </a:highlight>
                <a:latin typeface="Dubai" panose="020B0503030403030204" pitchFamily="34" charset="-78"/>
                <a:cs typeface="Dubai" panose="020B0503030403030204" pitchFamily="34" charset="-78"/>
              </a:rPr>
              <a:t>غذاهای سنتی و خانگی می توانند برای کیفهای نهار عالی باشند همچنین به کودکان نشان می دهد که غذاهای سنتی اغلب مغذی و سالم هستند.</a:t>
            </a:r>
          </a:p>
          <a:p>
            <a:pPr algn="r"/>
            <a:endParaRPr lang="en-AU" u="none" baseline="0" dirty="0">
              <a:latin typeface="Dubai" panose="020B0503030403030204" pitchFamily="34" charset="-78"/>
              <a:cs typeface="Dubai" panose="020B0503030403030204" pitchFamily="34" charset="-78"/>
            </a:endParaRPr>
          </a:p>
          <a:p>
            <a:pPr algn="r" rtl="1"/>
            <a:r>
              <a:rPr lang="fa-IR" sz="1200" b="1" i="0" u="none" strike="noStrike" baseline="0" dirty="0">
                <a:highlight>
                  <a:srgbClr val="000000">
                    <a:alpha val="0"/>
                  </a:srgbClr>
                </a:highlight>
                <a:latin typeface="Dubai" panose="020B0503030403030204" pitchFamily="34" charset="-78"/>
                <a:cs typeface="Dubai" panose="020B0503030403030204" pitchFamily="34" charset="-78"/>
              </a:rPr>
              <a:t>چه چیزی نباید در یک کیف ناهار سالم قرار بگیرد؟</a:t>
            </a:r>
            <a:endParaRPr lang="en-AU" sz="1200" b="0" i="0" kern="1200" baseline="0" dirty="0">
              <a:solidFill>
                <a:schemeClr val="tx1"/>
              </a:solidFill>
              <a:effectLst/>
              <a:latin typeface="Dubai" panose="020B0503030403030204" pitchFamily="34" charset="-78"/>
              <a:ea typeface="+mn-ea"/>
              <a:cs typeface="Dubai" panose="020B0503030403030204" pitchFamily="34" charset="-78"/>
            </a:endParaRPr>
          </a:p>
          <a:p>
            <a:pPr algn="r" rtl="1"/>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این غذاها را مصرف نکنید، زیرا قند، نمک یا چربی زیادی دارند:</a:t>
            </a:r>
          </a:p>
          <a:p>
            <a:pPr marL="171450" indent="-171450" algn="r" rtl="1">
              <a:buFont typeface="Arial" panose="020B0604020202020204" pitchFamily="34" charset="0"/>
              <a:buChar cha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تمام نوشیدنی های شیرین، مانند آب میوه، نوشیدنی های میوه ای، کوردیال، نوشیدنی های ورزشی، نوشیدنی های انرژی زا، آب های طعم دار، آب های معدنی طعم دار، چای های سرد و نوشابه های گازدار </a:t>
            </a:r>
            <a:endParaRPr lang="en-AU" sz="1200" b="0" i="0" strike="sngStrike" kern="1200" baseline="0" dirty="0">
              <a:solidFill>
                <a:schemeClr val="tx1"/>
              </a:solidFill>
              <a:effectLst/>
              <a:latin typeface="Dubai" panose="020B0503030403030204" pitchFamily="34" charset="-78"/>
              <a:ea typeface="+mn-ea"/>
              <a:cs typeface="Dubai" panose="020B0503030403030204" pitchFamily="34" charset="-78"/>
            </a:endParaRPr>
          </a:p>
          <a:p>
            <a:pPr marL="171450" indent="-171450" algn="r" rtl="1">
              <a:buFont typeface="Arial" panose="020B0604020202020204" pitchFamily="34" charset="0"/>
              <a:buChar cha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رول میوه خشک و لواشک </a:t>
            </a:r>
          </a:p>
          <a:p>
            <a:pPr marL="171450" indent="-171450" algn="r" rtl="1">
              <a:buFont typeface="Arial" panose="020B0604020202020204" pitchFamily="34" charset="0"/>
              <a:buChar cha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"دسرهای لبنی"، شکلات تخته ای و میوسلی</a:t>
            </a:r>
            <a:endParaRPr lang="en-AU" sz="1200" b="0" i="0" strike="sngStrike" kern="1200" baseline="0" dirty="0">
              <a:solidFill>
                <a:schemeClr val="tx1"/>
              </a:solidFill>
              <a:effectLst/>
              <a:latin typeface="Dubai" panose="020B0503030403030204" pitchFamily="34" charset="-78"/>
              <a:ea typeface="+mn-ea"/>
              <a:cs typeface="Dubai" panose="020B0503030403030204" pitchFamily="34" charset="-78"/>
            </a:endParaRPr>
          </a:p>
          <a:p>
            <a:pPr marL="171450" indent="-171450" algn="r" rtl="1">
              <a:buFont typeface="Arial" panose="020B0604020202020204" pitchFamily="34" charset="0"/>
              <a:buChar cha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شکلات، مربا و عسل در ساندویچ</a:t>
            </a:r>
            <a:endParaRPr lang="en-AU" sz="1200" b="0" i="0" strike="sngStrike" kern="1200" baseline="0" dirty="0">
              <a:solidFill>
                <a:schemeClr val="tx1"/>
              </a:solidFill>
              <a:effectLst/>
              <a:latin typeface="Dubai" panose="020B0503030403030204" pitchFamily="34" charset="-78"/>
              <a:ea typeface="+mn-ea"/>
              <a:cs typeface="Dubai" panose="020B0503030403030204" pitchFamily="34" charset="-78"/>
            </a:endParaRPr>
          </a:p>
          <a:p>
            <a:pPr marL="171450" indent="-171450" algn="r" rtl="1">
              <a:buFont typeface="Arial" panose="020B0604020202020204" pitchFamily="34" charset="0"/>
              <a:buChar cha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گوشت های فرآوری شده چرب و شور، مانند سالامی و سوسیس</a:t>
            </a:r>
          </a:p>
          <a:p>
            <a:pPr marL="171450" indent="-171450" algn="r" rtl="1">
              <a:buFont typeface="Arial" panose="020B0604020202020204" pitchFamily="34" charset="0"/>
              <a:buChar cha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چیپس سیب زمینی یا بیسکویت غیر شیرین </a:t>
            </a:r>
          </a:p>
          <a:p>
            <a:pPr marL="171450" indent="-171450" algn="r">
              <a:buFont typeface="Arial" panose="020B0604020202020204" pitchFamily="34" charset="0"/>
              <a:buChar char="•"/>
            </a:pPr>
            <a:endParaRPr lang="en-AU" sz="1200" b="0" i="0" u="none" kern="1200" baseline="0" dirty="0">
              <a:solidFill>
                <a:schemeClr val="tx1"/>
              </a:solidFill>
              <a:effectLst/>
              <a:latin typeface="Dubai" panose="020B0503030403030204" pitchFamily="34" charset="-78"/>
              <a:ea typeface="+mn-ea"/>
              <a:cs typeface="Dubai" panose="020B0503030403030204" pitchFamily="34" charset="-78"/>
            </a:endParaRPr>
          </a:p>
          <a:p>
            <a:pPr marL="0" marR="0" lvl="0" indent="0" algn="r" defTabSz="914400" rtl="1" eaLnBrk="1" fontAlgn="auto" latinLnBrk="0" hangingPunct="1">
              <a:lnSpc>
                <a:spcPct val="100000"/>
              </a:lnSpc>
              <a:spcBef>
                <a:spcPct val="0"/>
              </a:spcBef>
              <a:spcAft>
                <a:spcPct val="0"/>
              </a:spcAft>
              <a:buClrTx/>
              <a:buSzTx/>
              <a:buFont typeface="Arial" panose="020B0604020202020204" pitchFamily="34" charset="0"/>
              <a:buNone/>
              <a:defRP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*اگر مدرسه شما دستورالعمل ممنوعیت آجیل دارد، کره بادام زمینی یا هر آجیل دیگری را در کیف ناهار فرزندتان قرار ندهید.</a:t>
            </a:r>
            <a:endParaRPr lang="en-AU"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endParaRPr>
          </a:p>
          <a:p>
            <a:pPr marL="0" marR="0" lvl="0" indent="0" algn="r" defTabSz="914400" rtl="1" eaLnBrk="1" fontAlgn="auto" latinLnBrk="0" hangingPunct="1">
              <a:lnSpc>
                <a:spcPct val="100000"/>
              </a:lnSpc>
              <a:spcBef>
                <a:spcPct val="0"/>
              </a:spcBef>
              <a:spcAft>
                <a:spcPct val="0"/>
              </a:spcAft>
              <a:buClrTx/>
              <a:buSzTx/>
              <a:buFont typeface="Arial" panose="020B0604020202020204" pitchFamily="34" charset="0"/>
              <a:buNone/>
              <a:defRPr/>
            </a:pPr>
            <a:endPar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endParaRPr>
          </a:p>
        </p:txBody>
      </p:sp>
      <p:sp>
        <p:nvSpPr>
          <p:cNvPr id="4" name="Slide Number Placeholder 3"/>
          <p:cNvSpPr>
            <a:spLocks noGrp="1"/>
          </p:cNvSpPr>
          <p:nvPr>
            <p:ph type="sldNum" sz="quarter" idx="5"/>
          </p:nvPr>
        </p:nvSpPr>
        <p:spPr/>
        <p:txBody>
          <a:bodyPr/>
          <a:lstStyle/>
          <a:p>
            <a:fld id="{77803A71-AC72-4F15-85D8-3B3D268389CE}" type="slidenum">
              <a:rPr lang="en-AU" smtClean="0"/>
              <a:t>24</a:t>
            </a:fld>
            <a:endParaRPr lang="en-AU"/>
          </a:p>
        </p:txBody>
      </p:sp>
    </p:spTree>
    <p:extLst>
      <p:ext uri="{BB962C8B-B14F-4D97-AF65-F5344CB8AC3E}">
        <p14:creationId xmlns:p14="http://schemas.microsoft.com/office/powerpoint/2010/main" val="16878802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چرا درست کردن ناهار مدرسه همراه فرزندم خوب است؟ </a:t>
            </a:r>
          </a:p>
          <a:p>
            <a:pPr marL="0" marR="0" lvl="0" indent="0" algn="r" defTabSz="914400" rtl="1" eaLnBrk="1" fontAlgn="auto" latinLnBrk="0" hangingPunct="1">
              <a:lnSpc>
                <a:spcPct val="100000"/>
              </a:lnSpc>
              <a:spcBef>
                <a:spcPct val="0"/>
              </a:spcBef>
              <a:spcAft>
                <a:spcPct val="0"/>
              </a:spcAft>
              <a:buClrTx/>
              <a:buSzTx/>
              <a:buFont typeface="Arial" panose="020B0604020202020204" pitchFamily="34" charset="0"/>
              <a:buNone/>
              <a:defRP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مدرسه زمانی است که کودکان شروع به تصمیم گیری در مورد آنچه مهم است می کنند. آنها سریع یاد می گیرند و تحت تأثیر شما، دوستانشان و چیزهای محبوبی که می بینند قرار می گیرند. تهیه ناهار مدرسه زمان مناسبی برای صحبت با آنها در مورد غذاهای سالم و نشان دادن انتخاب های خوب غذایی است.</a:t>
            </a:r>
          </a:p>
          <a:p>
            <a:pPr marL="0" indent="0" algn="r">
              <a:buFont typeface="Arial" panose="020B0604020202020204" pitchFamily="34" charset="0"/>
              <a:buNone/>
            </a:pPr>
            <a:endParaRPr lang="en-AU" sz="1200" b="0" i="0" u="sng" strike="noStrike" kern="1200" baseline="0" dirty="0">
              <a:solidFill>
                <a:schemeClr val="tx1"/>
              </a:solidFill>
              <a:effectLst/>
              <a:latin typeface="Dubai" panose="020B0503030403030204" pitchFamily="34" charset="-78"/>
              <a:ea typeface="+mn-ea"/>
              <a:cs typeface="Dubai" panose="020B0503030403030204" pitchFamily="34" charset="-78"/>
            </a:endParaRPr>
          </a:p>
          <a:p>
            <a:pPr marL="0" indent="0" algn="r" rtl="1">
              <a:buFont typeface="Arial" panose="020B0604020202020204" pitchFamily="34" charset="0"/>
              <a:buNone/>
            </a:pPr>
            <a:r>
              <a:rPr lang="fa-I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کارهایی که می توانید هنگام تهیه ناهار مدرسه با هم انجام دهید:</a:t>
            </a:r>
          </a:p>
          <a:p>
            <a:pPr marL="171450" indent="-171450" algn="r" rtl="1">
              <a:buFont typeface="Arial" panose="020B0604020202020204" pitchFamily="34" charset="0"/>
              <a:buChar cha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غذاهای سالم مختلف را به فرزندتان نشان دهید و به او اجازه دهید که انتخاب کند که </a:t>
            </a: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در مدرسه چه بخورد</a:t>
            </a:r>
          </a:p>
          <a:p>
            <a:pPr marL="171450" indent="-171450" algn="r" rtl="1">
              <a:buFont typeface="Arial" panose="020B0604020202020204" pitchFamily="34" charset="0"/>
              <a:buChar cha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بگذارید بچه های بزرگتر ناهارشان را خودشان درست کنند </a:t>
            </a:r>
          </a:p>
          <a:p>
            <a:pPr marL="171450" indent="-171450" algn="r" rtl="1">
              <a:buFont typeface="Arial" panose="020B0604020202020204" pitchFamily="34" charset="0"/>
              <a:buChar cha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به بچه های کوچکتر اجازه دهید در تهیه ساندویچ یا بریدن میوه های نرم کمک کنند</a:t>
            </a:r>
          </a:p>
          <a:p>
            <a:pPr marL="171450" indent="-171450" algn="r" rtl="1">
              <a:buFont typeface="Arial" panose="020B0604020202020204" pitchFamily="34" charset="0"/>
              <a:buChar cha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ناهار مدرسه را از شب قبل با فرزندتان آماده کنید. به این ترتیب زمان بیشتری خواهید داشت، زیرا صبح ها می تواند بسیار شلوغ باشد.</a:t>
            </a:r>
          </a:p>
          <a:p>
            <a:pPr algn="r"/>
            <a:endParaRPr lang="en-AU" sz="1200" kern="1200" baseline="0" dirty="0">
              <a:solidFill>
                <a:schemeClr val="tx1"/>
              </a:solidFill>
              <a:effectLst/>
              <a:latin typeface="Dubai" panose="020B0503030403030204" pitchFamily="34" charset="-78"/>
              <a:ea typeface="+mn-ea"/>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77803A71-AC72-4F15-85D8-3B3D268389CE}" type="slidenum">
              <a:rPr lang="en-AU" smtClean="0"/>
              <a:t>25</a:t>
            </a:fld>
            <a:endParaRPr lang="en-AU"/>
          </a:p>
        </p:txBody>
      </p:sp>
    </p:spTree>
    <p:extLst>
      <p:ext uri="{BB962C8B-B14F-4D97-AF65-F5344CB8AC3E}">
        <p14:creationId xmlns:p14="http://schemas.microsoft.com/office/powerpoint/2010/main" val="3636901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آنچه هر روز می خورید بر سلامتی شما تأثیر می گذارد. </a:t>
            </a:r>
          </a:p>
          <a:p>
            <a:pPr algn="r" rtl="1"/>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وقتی غذاهای سالم می خورید، احساس بهتری دارید و زندگی بهتری خواهید داشت. این کار به شما کمک می کند تا حالتان خوب باشد و از شما در برابر بیماری محافظت می کند. </a:t>
            </a:r>
          </a:p>
          <a:p>
            <a:pPr algn="r" rtl="1"/>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تغذیه سالم برای رشد و تکامل خوب نوزادان و کودکان بسیار مهم است. </a:t>
            </a:r>
          </a:p>
          <a:p>
            <a:pPr algn="r"/>
            <a:endParaRPr lang="en-AU" baseline="0" dirty="0">
              <a:latin typeface="Dubai" panose="020B0503030403030204" pitchFamily="34" charset="-78"/>
              <a:cs typeface="Dubai" panose="020B0503030403030204" pitchFamily="34" charset="-78"/>
            </a:endParaRPr>
          </a:p>
          <a:p>
            <a:pPr algn="r" rtl="1"/>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به یاد داشته باشید:</a:t>
            </a:r>
          </a:p>
          <a:p>
            <a:pPr marL="171450" indent="-171450" algn="r" rtl="1">
              <a:lnSpc>
                <a:spcPct val="100000"/>
              </a:lnSpc>
              <a:spcBef>
                <a:spcPts val="1800"/>
              </a:spcBef>
              <a:buClr>
                <a:schemeClr val="tx2">
                  <a:lumMod val="50000"/>
                </a:schemeClr>
              </a:buClr>
              <a:buFont typeface="Arial" panose="020B0604020202020204" pitchFamily="34" charset="0"/>
              <a:buChar cha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خوردن غذاهایی که غذای خوب هستند به حفظ سلامت شما و خانواده کمک می کند.</a:t>
            </a:r>
          </a:p>
          <a:p>
            <a:pPr marL="171450" indent="-171450" algn="r" rtl="1">
              <a:spcBef>
                <a:spcPts val="1800"/>
              </a:spcBef>
              <a:buClr>
                <a:schemeClr val="tx2">
                  <a:lumMod val="50000"/>
                </a:schemeClr>
              </a:buClr>
              <a:buFont typeface="Arial" panose="020B0604020202020204" pitchFamily="34" charset="0"/>
              <a:buChar cha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ترکیبی از غذاهای 5 گروه غذایی را مصرف کنید.</a:t>
            </a:r>
          </a:p>
          <a:p>
            <a:pPr marL="171450" indent="-171450" algn="r" rtl="1">
              <a:spcBef>
                <a:spcPts val="1800"/>
              </a:spcBef>
              <a:buClr>
                <a:schemeClr val="tx2">
                  <a:lumMod val="50000"/>
                </a:schemeClr>
              </a:buClr>
              <a:buFont typeface="Arial" panose="020B0604020202020204" pitchFamily="34" charset="0"/>
              <a:buChar cha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غذاهای "گاهی" را محدود کنید.</a:t>
            </a:r>
          </a:p>
          <a:p>
            <a:pPr marL="0" marR="0" indent="0" algn="r" defTabSz="914400" rtl="0" eaLnBrk="1" fontAlgn="auto" latinLnBrk="0" hangingPunct="1">
              <a:lnSpc>
                <a:spcPct val="100000"/>
              </a:lnSpc>
              <a:spcBef>
                <a:spcPct val="0"/>
              </a:spcBef>
              <a:spcAft>
                <a:spcPct val="0"/>
              </a:spcAft>
              <a:buClrTx/>
              <a:buSzTx/>
              <a:buFontTx/>
              <a:buNone/>
              <a:defRPr/>
            </a:pPr>
            <a:endParaRPr lang="en-AU" b="1" baseline="0"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77803A71-AC72-4F15-85D8-3B3D268389CE}" type="slidenum">
              <a:rPr lang="en-AU" smtClean="0"/>
              <a:t>26</a:t>
            </a:fld>
            <a:endParaRPr lang="en-AU"/>
          </a:p>
        </p:txBody>
      </p:sp>
    </p:spTree>
    <p:extLst>
      <p:ext uri="{BB962C8B-B14F-4D97-AF65-F5344CB8AC3E}">
        <p14:creationId xmlns:p14="http://schemas.microsoft.com/office/powerpoint/2010/main" val="2109633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ct val="0"/>
              </a:spcBef>
              <a:spcAft>
                <a:spcPct val="0"/>
              </a:spcAft>
              <a:buClrTx/>
              <a:buSzTx/>
              <a:buFontTx/>
              <a:buNone/>
              <a:defRPr/>
            </a:pPr>
            <a:r>
              <a:rPr lang="fa-IR" sz="1200" b="0" i="0" u="none" strike="noStrike" baseline="0" dirty="0">
                <a:solidFill>
                  <a:srgbClr val="000000"/>
                </a:solidFill>
                <a:highlight>
                  <a:srgbClr val="000000">
                    <a:alpha val="0"/>
                  </a:srgbClr>
                </a:highlight>
                <a:latin typeface="Dubai" panose="020B0503030403030204" pitchFamily="34" charset="-78"/>
                <a:cs typeface="Dubai" panose="020B0503030403030204" pitchFamily="34" charset="-78"/>
              </a:rPr>
              <a:t>یادداشت برای برگزار کننده:</a:t>
            </a: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 اطلاعاتی در مورد خدمات محلی ارائه دهید</a:t>
            </a:r>
            <a:r>
              <a:rPr lang="en-US" sz="1200" b="0" i="0" u="none" strike="noStrike" baseline="0" dirty="0">
                <a:highlight>
                  <a:srgbClr val="000000">
                    <a:alpha val="0"/>
                  </a:srgbClr>
                </a:highlight>
                <a:latin typeface="Dubai" panose="020B0503030403030204" pitchFamily="34" charset="-78"/>
                <a:cs typeface="Dubai" panose="020B0503030403030204" pitchFamily="34" charset="-78"/>
              </a:rPr>
              <a:t>.</a:t>
            </a:r>
            <a:endParaRPr lang="fa-IR" sz="1200" b="0" i="0" u="none" strike="noStrike" baseline="0" dirty="0">
              <a:highlight>
                <a:srgbClr val="000000">
                  <a:alpha val="0"/>
                </a:srgbClr>
              </a:highlight>
              <a:latin typeface="Dubai" panose="020B0503030403030204" pitchFamily="34" charset="-78"/>
              <a:cs typeface="Dubai" panose="020B0503030403030204" pitchFamily="34" charset="-78"/>
            </a:endParaRPr>
          </a:p>
          <a:p>
            <a:pPr algn="r"/>
            <a:endParaRPr lang="en-AU" i="0" baseline="0"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77803A71-AC72-4F15-85D8-3B3D268389CE}" type="slidenum">
              <a:rPr lang="en-AU" smtClean="0"/>
              <a:t>27</a:t>
            </a:fld>
            <a:endParaRPr lang="en-AU"/>
          </a:p>
        </p:txBody>
      </p:sp>
    </p:spTree>
    <p:extLst>
      <p:ext uri="{BB962C8B-B14F-4D97-AF65-F5344CB8AC3E}">
        <p14:creationId xmlns:p14="http://schemas.microsoft.com/office/powerpoint/2010/main" val="36397705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7803A71-AC72-4F15-85D8-3B3D268389CE}" type="slidenum">
              <a:rPr lang="en-AU" smtClean="0"/>
              <a:t>28</a:t>
            </a:fld>
            <a:endParaRPr lang="en-AU"/>
          </a:p>
        </p:txBody>
      </p:sp>
    </p:spTree>
    <p:extLst>
      <p:ext uri="{BB962C8B-B14F-4D97-AF65-F5344CB8AC3E}">
        <p14:creationId xmlns:p14="http://schemas.microsoft.com/office/powerpoint/2010/main" val="1656350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spcBef>
                <a:spcPts val="1000"/>
              </a:spcBef>
            </a:pPr>
            <a:r>
              <a:rPr lang="fa-IR" sz="1200" b="1" i="0" u="none" strike="noStrike" dirty="0">
                <a:highlight>
                  <a:srgbClr val="000000">
                    <a:alpha val="0"/>
                  </a:srgbClr>
                </a:highlight>
                <a:latin typeface="Calibri"/>
              </a:rPr>
              <a:t>جلسه را با بحث گروهی در مورد نقش غذا در زندگی شروع کنید.</a:t>
            </a:r>
          </a:p>
          <a:p>
            <a:pPr algn="r">
              <a:spcBef>
                <a:spcPts val="1000"/>
              </a:spcBef>
            </a:pPr>
            <a:endParaRPr lang="en-AU" sz="1200" dirty="0"/>
          </a:p>
          <a:p>
            <a:pPr algn="r" rtl="1">
              <a:spcBef>
                <a:spcPts val="1000"/>
              </a:spcBef>
            </a:pPr>
            <a:r>
              <a:rPr lang="fa-IR" sz="1200" b="0" i="0" u="none" strike="noStrike" dirty="0">
                <a:highlight>
                  <a:srgbClr val="000000">
                    <a:alpha val="0"/>
                  </a:srgbClr>
                </a:highlight>
                <a:latin typeface="Calibri"/>
              </a:rPr>
              <a:t>سوالاتی که باید در نظر بگیرید*:</a:t>
            </a:r>
          </a:p>
          <a:p>
            <a:pPr marL="171450" marR="0" lvl="0" indent="-171450" algn="r" defTabSz="914400" rtl="1" eaLnBrk="1" fontAlgn="auto" latinLnBrk="0" hangingPunct="1">
              <a:lnSpc>
                <a:spcPct val="100000"/>
              </a:lnSpc>
              <a:spcBef>
                <a:spcPts val="1000"/>
              </a:spcBef>
              <a:spcAft>
                <a:spcPct val="0"/>
              </a:spcAft>
              <a:buClrTx/>
              <a:buSzTx/>
              <a:buFont typeface="Arial" panose="020B0604020202020204" pitchFamily="34" charset="0"/>
              <a:buChar char="•"/>
              <a:defRPr/>
            </a:pPr>
            <a:r>
              <a:rPr lang="fa-IR" sz="1200" b="0" i="0" u="none" strike="noStrike" dirty="0">
                <a:solidFill>
                  <a:srgbClr val="000000"/>
                </a:solidFill>
                <a:highlight>
                  <a:srgbClr val="000000">
                    <a:alpha val="0"/>
                  </a:srgbClr>
                </a:highlight>
                <a:latin typeface="Calibri"/>
              </a:rPr>
              <a:t>نقش غذا در زندگی ما چیست؟</a:t>
            </a:r>
          </a:p>
          <a:p>
            <a:pPr marL="171450" indent="-171450" algn="r" rtl="1">
              <a:spcBef>
                <a:spcPts val="1000"/>
              </a:spcBef>
              <a:buFont typeface="Arial" panose="020B0604020202020204" pitchFamily="34" charset="0"/>
              <a:buChar char="•"/>
            </a:pPr>
            <a:r>
              <a:rPr lang="fa-IR" sz="1200" b="0" i="0" u="none" strike="noStrike" dirty="0">
                <a:solidFill>
                  <a:srgbClr val="000000"/>
                </a:solidFill>
                <a:highlight>
                  <a:srgbClr val="000000">
                    <a:alpha val="0"/>
                  </a:srgbClr>
                </a:highlight>
                <a:latin typeface="Calibri"/>
              </a:rPr>
              <a:t>چه کسی مسئول غذا در خانه شماست؟</a:t>
            </a:r>
          </a:p>
          <a:p>
            <a:pPr marL="171450" indent="-171450" algn="r" rtl="1">
              <a:spcBef>
                <a:spcPts val="1000"/>
              </a:spcBef>
              <a:buFont typeface="Arial" panose="020B0604020202020204" pitchFamily="34" charset="0"/>
              <a:buChar char="•"/>
            </a:pPr>
            <a:r>
              <a:rPr lang="fa-IR" sz="1200" b="0" i="0" u="none" strike="noStrike" dirty="0">
                <a:solidFill>
                  <a:srgbClr val="000000"/>
                </a:solidFill>
                <a:highlight>
                  <a:srgbClr val="000000">
                    <a:alpha val="0"/>
                  </a:srgbClr>
                </a:highlight>
                <a:latin typeface="Calibri"/>
              </a:rPr>
              <a:t>چه کسی مسئول انتخاب غذایی است که می خورید؟</a:t>
            </a:r>
            <a:endParaRPr lang="en-AU" sz="1200" dirty="0"/>
          </a:p>
          <a:p>
            <a:pPr marL="171450" indent="-171450" algn="r" rtl="1">
              <a:spcBef>
                <a:spcPts val="1000"/>
              </a:spcBef>
              <a:buFont typeface="Arial" panose="020B0604020202020204" pitchFamily="34" charset="0"/>
              <a:buChar char="•"/>
            </a:pPr>
            <a:r>
              <a:rPr lang="fa-IR" sz="1200" b="0" i="0" u="none" strike="noStrike" dirty="0">
                <a:solidFill>
                  <a:srgbClr val="000000"/>
                </a:solidFill>
                <a:highlight>
                  <a:srgbClr val="000000">
                    <a:alpha val="0"/>
                  </a:srgbClr>
                </a:highlight>
                <a:latin typeface="Calibri"/>
              </a:rPr>
              <a:t>"غذای خوب خوردن" به چه معناست؟</a:t>
            </a:r>
          </a:p>
          <a:p>
            <a:pPr marL="171450" indent="-171450" algn="r" rtl="1">
              <a:spcBef>
                <a:spcPts val="1000"/>
              </a:spcBef>
              <a:buFont typeface="Arial" panose="020B0604020202020204" pitchFamily="34" charset="0"/>
              <a:buChar char="•"/>
            </a:pPr>
            <a:r>
              <a:rPr lang="fa-IR" sz="1200" b="0" i="0" u="none" strike="noStrike" dirty="0">
                <a:solidFill>
                  <a:srgbClr val="000000"/>
                </a:solidFill>
                <a:highlight>
                  <a:srgbClr val="000000">
                    <a:alpha val="0"/>
                  </a:srgbClr>
                </a:highlight>
                <a:latin typeface="Calibri"/>
              </a:rPr>
              <a:t>غذاهای خوب کدامند؟ </a:t>
            </a:r>
          </a:p>
          <a:p>
            <a:pPr marL="171450" indent="-171450" algn="r" rtl="1">
              <a:spcBef>
                <a:spcPts val="1000"/>
              </a:spcBef>
              <a:buFont typeface="Arial" panose="020B0604020202020204" pitchFamily="34" charset="0"/>
              <a:buChar char="•"/>
            </a:pPr>
            <a:r>
              <a:rPr lang="fa-IR" sz="1200" b="0" i="0" u="none" strike="noStrike" dirty="0">
                <a:solidFill>
                  <a:srgbClr val="000000"/>
                </a:solidFill>
                <a:highlight>
                  <a:srgbClr val="000000">
                    <a:alpha val="0"/>
                  </a:srgbClr>
                </a:highlight>
                <a:latin typeface="Calibri"/>
              </a:rPr>
              <a:t>غذاهای سالم در غذاهای روزانه شما چه هستند؟</a:t>
            </a:r>
            <a:r>
              <a:rPr lang="fa-IR" sz="1200" b="1" i="0" u="none" strike="noStrike" dirty="0">
                <a:solidFill>
                  <a:srgbClr val="000000"/>
                </a:solidFill>
                <a:highlight>
                  <a:srgbClr val="000000">
                    <a:alpha val="0"/>
                  </a:srgbClr>
                </a:highlight>
                <a:latin typeface="Calibri"/>
              </a:rPr>
              <a:t> </a:t>
            </a:r>
          </a:p>
          <a:p>
            <a:pPr marL="171450" indent="-171450" algn="r" rtl="1">
              <a:spcBef>
                <a:spcPts val="1000"/>
              </a:spcBef>
              <a:buFont typeface="Arial" panose="020B0604020202020204" pitchFamily="34" charset="0"/>
              <a:buChar char="•"/>
            </a:pPr>
            <a:r>
              <a:rPr lang="fa-IR" sz="1200" b="0" i="0" u="none" strike="noStrike" dirty="0">
                <a:solidFill>
                  <a:srgbClr val="000000"/>
                </a:solidFill>
                <a:highlight>
                  <a:srgbClr val="000000">
                    <a:alpha val="0"/>
                  </a:srgbClr>
                </a:highlight>
                <a:latin typeface="Calibri"/>
              </a:rPr>
              <a:t>آیا فکر می کنید چیزی که می خورید می تواند احساس شما را تغییر دهد؟</a:t>
            </a:r>
          </a:p>
          <a:p>
            <a:pPr marL="0" indent="0" algn="r" rtl="1">
              <a:spcBef>
                <a:spcPts val="1000"/>
              </a:spcBef>
              <a:buFont typeface="Arial" panose="020B0604020202020204" pitchFamily="34" charset="0"/>
              <a:buNone/>
            </a:pPr>
            <a:br>
              <a:rPr lang="fa-IR" sz="1200" b="0" i="0" u="none" strike="noStrike" dirty="0">
                <a:solidFill>
                  <a:srgbClr val="000000"/>
                </a:solidFill>
                <a:highlight>
                  <a:srgbClr val="000000">
                    <a:alpha val="0"/>
                  </a:srgbClr>
                </a:highlight>
                <a:latin typeface="Calibri"/>
              </a:rPr>
            </a:br>
            <a:r>
              <a:rPr lang="fa-IR" sz="1200" b="0" i="0" u="none" strike="noStrike" dirty="0">
                <a:solidFill>
                  <a:srgbClr val="000000"/>
                </a:solidFill>
                <a:highlight>
                  <a:srgbClr val="000000">
                    <a:alpha val="0"/>
                  </a:srgbClr>
                </a:highlight>
                <a:latin typeface="Calibri"/>
              </a:rPr>
              <a:t>*یادداشت برای برگزار کننده: چند سوال را انتخاب کنید. آنها نمونه هایی هستند که فقط به شما کمک می کنند تا یک بحث کوتاه را هدایت کنید.</a:t>
            </a:r>
          </a:p>
          <a:p>
            <a:pPr algn="r"/>
            <a:endParaRPr lang="en-AU" dirty="0"/>
          </a:p>
        </p:txBody>
      </p:sp>
      <p:sp>
        <p:nvSpPr>
          <p:cNvPr id="4" name="Slide Number Placeholder 3"/>
          <p:cNvSpPr>
            <a:spLocks noGrp="1"/>
          </p:cNvSpPr>
          <p:nvPr>
            <p:ph type="sldNum" sz="quarter" idx="5"/>
          </p:nvPr>
        </p:nvSpPr>
        <p:spPr/>
        <p:txBody>
          <a:bodyPr/>
          <a:lstStyle/>
          <a:p>
            <a:fld id="{77803A71-AC72-4F15-85D8-3B3D268389CE}" type="slidenum">
              <a:rPr lang="en-AU" smtClean="0"/>
              <a:t>4</a:t>
            </a:fld>
            <a:endParaRPr lang="en-AU"/>
          </a:p>
        </p:txBody>
      </p:sp>
    </p:spTree>
    <p:extLst>
      <p:ext uri="{BB962C8B-B14F-4D97-AF65-F5344CB8AC3E}">
        <p14:creationId xmlns:p14="http://schemas.microsoft.com/office/powerpoint/2010/main" val="3811433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چگونه غذا بر سلامت من تأثیر می گذارد؟</a:t>
            </a:r>
          </a:p>
          <a:p>
            <a:pPr algn="r" rtl="1"/>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آنچه می خورید می تواند براین موارد تاثیر بگذارد:</a:t>
            </a:r>
          </a:p>
          <a:p>
            <a:pPr marL="171450" indent="-171450" algn="r" rtl="1">
              <a:buFont typeface="Arial" panose="020B0604020202020204" pitchFamily="34" charset="0"/>
              <a:buChar cha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سلامت جسمانی شما - بدن شما چقدر سالم است</a:t>
            </a:r>
          </a:p>
          <a:p>
            <a:pPr marL="171450" indent="-171450" algn="r" rtl="1">
              <a:buFont typeface="Arial" panose="020B0604020202020204" pitchFamily="34" charset="0"/>
              <a:buChar cha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چقدر انرژی دارید</a:t>
            </a:r>
          </a:p>
          <a:p>
            <a:pPr marL="171450" marR="0" lvl="0" indent="-171450"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خلق و خوی شما - چقدر احساس خوشحالی می کنید.</a:t>
            </a:r>
            <a:endParaRPr lang="en-AU" sz="1200" kern="1200" baseline="0" dirty="0">
              <a:solidFill>
                <a:schemeClr val="tx1"/>
              </a:solidFill>
              <a:effectLst/>
              <a:latin typeface="Dubai" panose="020B0503030403030204" pitchFamily="34" charset="-78"/>
              <a:ea typeface="+mn-ea"/>
              <a:cs typeface="Dubai" panose="020B0503030403030204" pitchFamily="34" charset="-78"/>
            </a:endParaRPr>
          </a:p>
          <a:p>
            <a:pPr algn="r"/>
            <a:endParaRPr lang="en-AU" sz="1200" kern="1200" baseline="0" dirty="0">
              <a:solidFill>
                <a:schemeClr val="tx1"/>
              </a:solidFill>
              <a:effectLst/>
              <a:latin typeface="Dubai" panose="020B0503030403030204" pitchFamily="34" charset="-78"/>
              <a:ea typeface="+mn-ea"/>
              <a:cs typeface="Dubai" panose="020B0503030403030204" pitchFamily="34" charset="-78"/>
            </a:endParaRPr>
          </a:p>
          <a:p>
            <a:pPr algn="r" rtl="1"/>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خوردن غذاهای سالم می‌تواند به شما و خانواده‌تان احساس بهتری بدهد، که به شما کمک می‌کند از زندگی‌تان لذت بیشتری ببرید. </a:t>
            </a:r>
            <a:endParaRPr lang="en-AU" baseline="0"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77803A71-AC72-4F15-85D8-3B3D268389CE}" type="slidenum">
              <a:rPr lang="en-AU" smtClean="0"/>
              <a:t>5</a:t>
            </a:fld>
            <a:endParaRPr lang="en-AU"/>
          </a:p>
        </p:txBody>
      </p:sp>
    </p:spTree>
    <p:extLst>
      <p:ext uri="{BB962C8B-B14F-4D97-AF65-F5344CB8AC3E}">
        <p14:creationId xmlns:p14="http://schemas.microsoft.com/office/powerpoint/2010/main" val="1367904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رژیم غذایی چیست؟</a:t>
            </a:r>
          </a:p>
          <a:p>
            <a:pPr algn="r" rtl="1"/>
            <a:r>
              <a:rPr lang="fa-I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رژیم غذایی</a:t>
            </a: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 شما غذاهایی است که هر روز می خورید. </a:t>
            </a:r>
            <a:endParaRPr lang="en-AU" sz="1200" u="none" strike="sngStrike" kern="1200" baseline="0" dirty="0">
              <a:solidFill>
                <a:schemeClr val="tx1"/>
              </a:solidFill>
              <a:effectLst/>
              <a:latin typeface="Dubai" panose="020B0503030403030204" pitchFamily="34" charset="-78"/>
              <a:ea typeface="+mn-ea"/>
              <a:cs typeface="Dubai" panose="020B0503030403030204" pitchFamily="34" charset="-78"/>
            </a:endParaRPr>
          </a:p>
          <a:p>
            <a:pPr algn="r"/>
            <a:endParaRPr lang="en-AU" sz="1200" b="0" i="0" strike="noStrike" kern="1200" baseline="0" dirty="0">
              <a:solidFill>
                <a:schemeClr val="tx1"/>
              </a:solidFill>
              <a:effectLst/>
              <a:latin typeface="Dubai" panose="020B0503030403030204" pitchFamily="34" charset="-78"/>
              <a:ea typeface="+mn-ea"/>
              <a:cs typeface="Dubai" panose="020B0503030403030204" pitchFamily="34" charset="-78"/>
            </a:endParaRPr>
          </a:p>
          <a:p>
            <a:pPr marL="0" marR="0" lvl="0" indent="0" algn="r" defTabSz="914400" rtl="1" eaLnBrk="1" fontAlgn="auto" latinLnBrk="0" hangingPunct="1">
              <a:lnSpc>
                <a:spcPct val="100000"/>
              </a:lnSpc>
              <a:spcBef>
                <a:spcPct val="0"/>
              </a:spcBef>
              <a:spcAft>
                <a:spcPct val="0"/>
              </a:spcAft>
              <a:buClrTx/>
              <a:buSzTx/>
              <a:buFontTx/>
              <a:buNone/>
              <a:defRPr/>
            </a:pPr>
            <a:r>
              <a:rPr lang="fa-I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یک رژیم غذایی سالم چیست؟ </a:t>
            </a:r>
          </a:p>
          <a:p>
            <a:pPr marL="0" marR="0" lvl="0" indent="0" algn="r" defTabSz="914400" rtl="1" eaLnBrk="1" fontAlgn="auto" latinLnBrk="0" hangingPunct="1">
              <a:lnSpc>
                <a:spcPct val="100000"/>
              </a:lnSpc>
              <a:spcBef>
                <a:spcPct val="0"/>
              </a:spcBef>
              <a:spcAft>
                <a:spcPct val="0"/>
              </a:spcAft>
              <a:buClrTx/>
              <a:buSzTx/>
              <a:buFontTx/>
              <a:buNone/>
              <a:defRP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رژیم غذایی سالم به معنای خوردن </a:t>
            </a:r>
            <a:r>
              <a:rPr lang="fa-I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انواع مناسب</a:t>
            </a: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 غذا و </a:t>
            </a:r>
            <a:r>
              <a:rPr lang="fa-I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مقدار مناسب</a:t>
            </a: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 است. یک رژیم غذایی سالم برای بدن، سلامتی و زندگی شما مفید است. </a:t>
            </a:r>
          </a:p>
          <a:p>
            <a:pPr marL="0" marR="0" lvl="0" indent="0" algn="r" defTabSz="914400" rtl="1" eaLnBrk="1" fontAlgn="auto" latinLnBrk="0" hangingPunct="1">
              <a:lnSpc>
                <a:spcPct val="100000"/>
              </a:lnSpc>
              <a:spcBef>
                <a:spcPct val="0"/>
              </a:spcBef>
              <a:spcAft>
                <a:spcPct val="0"/>
              </a:spcAft>
              <a:buClrTx/>
              <a:buSzTx/>
              <a:buFontTx/>
              <a:buNone/>
              <a:defRP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هر روز:</a:t>
            </a:r>
          </a:p>
          <a:p>
            <a:pPr marL="0" indent="0" algn="r" rtl="1">
              <a:buFont typeface="+mj-lt"/>
              <a:buNone/>
            </a:pPr>
            <a:r>
              <a:rPr lang="en-US"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  </a:t>
            </a:r>
            <a:r>
              <a:rPr lang="en-US"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.1</a:t>
            </a:r>
            <a:r>
              <a:rPr lang="fa-I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ترکیبی</a:t>
            </a: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 از غذاهای مختلف بخورید - این برای سلامت مغز، قلب و روده مهم است </a:t>
            </a:r>
            <a:endParaRPr lang="en-AU" sz="1200" b="0" i="0" kern="1200" baseline="0" dirty="0">
              <a:solidFill>
                <a:schemeClr val="tx1"/>
              </a:solidFill>
              <a:effectLst/>
              <a:latin typeface="Dubai" panose="020B0503030403030204" pitchFamily="34" charset="-78"/>
              <a:ea typeface="+mn-ea"/>
              <a:cs typeface="Dubai" panose="020B0503030403030204" pitchFamily="34" charset="-78"/>
            </a:endParaRPr>
          </a:p>
          <a:p>
            <a:pPr marL="0" indent="0" algn="r" rtl="1">
              <a:buFont typeface="+mj-lt"/>
              <a:buNone/>
            </a:pPr>
            <a:r>
              <a:rPr lang="en-US"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  </a:t>
            </a:r>
            <a:r>
              <a:rPr lang="en-US"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.2</a:t>
            </a: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وعده های غذایی منظم بخورید</a:t>
            </a:r>
          </a:p>
          <a:p>
            <a:pPr marL="0" indent="0" algn="r" rtl="1">
              <a:buFont typeface="+mj-lt"/>
              <a:buNone/>
            </a:pPr>
            <a:r>
              <a:rPr lang="en-US"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  </a:t>
            </a:r>
            <a:r>
              <a:rPr lang="en-US"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.3</a:t>
            </a: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میوه، سبزیجات و غلات کامل مانند نان چند دانه و برنج قهوه ای بخورید</a:t>
            </a:r>
            <a:endParaRPr lang="en-AU" sz="1200" b="0" i="0" u="none" kern="1200" baseline="0" dirty="0">
              <a:solidFill>
                <a:schemeClr val="tx1"/>
              </a:solidFill>
              <a:effectLst/>
              <a:latin typeface="Dubai" panose="020B0503030403030204" pitchFamily="34" charset="-78"/>
              <a:ea typeface="+mn-ea"/>
              <a:cs typeface="Dubai" panose="020B0503030403030204" pitchFamily="34" charset="-78"/>
            </a:endParaRPr>
          </a:p>
          <a:p>
            <a:pPr marL="0" indent="0" algn="r" rtl="1">
              <a:buFont typeface="+mj-lt"/>
              <a:buNone/>
            </a:pPr>
            <a:r>
              <a:rPr lang="en-US"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  </a:t>
            </a:r>
            <a:r>
              <a:rPr lang="en-US"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.4</a:t>
            </a: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قند، نمک و چربی بد زیادی نخورید*</a:t>
            </a:r>
            <a:endParaRPr lang="en-AU" sz="1200" b="0" i="0" strike="noStrike" kern="1200" baseline="0" dirty="0">
              <a:solidFill>
                <a:schemeClr val="tx1"/>
              </a:solidFill>
              <a:effectLst/>
              <a:latin typeface="Dubai" panose="020B0503030403030204" pitchFamily="34" charset="-78"/>
              <a:ea typeface="+mn-ea"/>
              <a:cs typeface="Dubai" panose="020B0503030403030204" pitchFamily="34" charset="-78"/>
            </a:endParaRPr>
          </a:p>
          <a:p>
            <a:pPr marL="0" indent="0" algn="r" rtl="1">
              <a:buFont typeface="+mj-lt"/>
              <a:buNone/>
            </a:pPr>
            <a:r>
              <a:rPr lang="en-US"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  </a:t>
            </a:r>
            <a:r>
              <a:rPr lang="en-US"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.5</a:t>
            </a: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مایعات زیادی بنوشید – روزانه 2 لیتر یا 8 فنجان، بیشتر آب مصرف کنید. </a:t>
            </a:r>
            <a:endParaRPr lang="en-AU" sz="1200" b="0" kern="1200" baseline="0" dirty="0">
              <a:solidFill>
                <a:schemeClr val="tx1"/>
              </a:solidFill>
              <a:effectLst/>
              <a:latin typeface="Dubai" panose="020B0503030403030204" pitchFamily="34" charset="-78"/>
              <a:ea typeface="+mn-ea"/>
              <a:cs typeface="Dubai" panose="020B0503030403030204" pitchFamily="34" charset="-78"/>
            </a:endParaRPr>
          </a:p>
          <a:p>
            <a:pPr lvl="0" algn="r"/>
            <a:endParaRPr lang="en-AU" sz="1200" kern="1200" baseline="0" dirty="0">
              <a:solidFill>
                <a:schemeClr val="tx1"/>
              </a:solidFill>
              <a:effectLst/>
              <a:latin typeface="Dubai" panose="020B0503030403030204" pitchFamily="34" charset="-78"/>
              <a:ea typeface="+mn-ea"/>
              <a:cs typeface="Dubai" panose="020B0503030403030204" pitchFamily="34" charset="-78"/>
            </a:endParaRPr>
          </a:p>
          <a:p>
            <a:pPr algn="r" rtl="1"/>
            <a:r>
              <a:rPr lang="fa-IR" sz="1200" b="0" i="0" u="none" strike="noStrike" baseline="0" dirty="0">
                <a:highlight>
                  <a:srgbClr val="000000">
                    <a:alpha val="0"/>
                  </a:srgbClr>
                </a:highlight>
                <a:latin typeface="Dubai" panose="020B0503030403030204" pitchFamily="34" charset="-78"/>
                <a:cs typeface="Dubai" panose="020B0503030403030204" pitchFamily="34" charset="-78"/>
              </a:rPr>
              <a:t>*یادداشت برای برگزار کننده: چربی های بد و خوب وجود دارد. سعی کنید چربی های بد را محدود کنید. </a:t>
            </a:r>
          </a:p>
          <a:p>
            <a:pPr algn="r" rtl="1"/>
            <a:r>
              <a:rPr lang="fa-IR" sz="1200" b="0" i="0" u="sng" strike="noStrike" baseline="0" dirty="0">
                <a:highlight>
                  <a:srgbClr val="000000">
                    <a:alpha val="0"/>
                  </a:srgbClr>
                </a:highlight>
                <a:latin typeface="Dubai" panose="020B0503030403030204" pitchFamily="34" charset="-78"/>
                <a:cs typeface="Dubai" panose="020B0503030403030204" pitchFamily="34" charset="-78"/>
              </a:rPr>
              <a:t>نمونه هایی از چربی های بد</a:t>
            </a: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 غذاهای ناسالم و فرآوری شده - چیپس، کلوچه، کیک، آب نبات، غذای سرخ شده، غذاهای فست فود، روغن نباتی که اغلب به معنای روغن پالم است، و محصولات حاوی چربی حیوانی مانند کره، خامه، قی، گوشت های چرب، و پنیر. با این حال، اگر پنیر به مقدار کم مصرف شود، بخشی از یک رژیم غذایی سالم است، برای </a:t>
            </a:r>
            <a:r>
              <a:rPr lang="ar-SA" sz="1200" baseline="0" dirty="0">
                <a:solidFill>
                  <a:srgbClr val="000000"/>
                </a:solidFill>
                <a:latin typeface="Dubai" panose="020B0503030403030204" pitchFamily="34" charset="-78"/>
                <a:cs typeface="Dubai" panose="020B0503030403030204" pitchFamily="34" charset="-78"/>
              </a:rPr>
              <a:t>مثال </a:t>
            </a:r>
            <a:r>
              <a:rPr lang="ar-SA" sz="1200" dirty="0">
                <a:solidFill>
                  <a:srgbClr val="000000"/>
                </a:solidFill>
                <a:latin typeface="Dubai" panose="020B0503030403030204" pitchFamily="34" charset="-78"/>
                <a:cs typeface="Dubai" panose="020B0503030403030204" pitchFamily="34" charset="-78"/>
              </a:rPr>
              <a:t>یک</a:t>
            </a: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 تکه پنیر سفت در روز به اندازه جعبه کبریت.</a:t>
            </a:r>
            <a:endParaRPr lang="en-AU" i="0" baseline="0" dirty="0">
              <a:latin typeface="Dubai" panose="020B0503030403030204" pitchFamily="34" charset="-78"/>
              <a:cs typeface="Dubai" panose="020B0503030403030204" pitchFamily="34" charset="-78"/>
            </a:endParaRPr>
          </a:p>
          <a:p>
            <a:pPr algn="r" rtl="1"/>
            <a:r>
              <a:rPr lang="fa-IR" sz="1200" b="0" i="0" u="sng" strike="noStrike" baseline="0" dirty="0">
                <a:highlight>
                  <a:srgbClr val="000000">
                    <a:alpha val="0"/>
                  </a:srgbClr>
                </a:highlight>
                <a:latin typeface="Dubai" panose="020B0503030403030204" pitchFamily="34" charset="-78"/>
                <a:cs typeface="Dubai" panose="020B0503030403030204" pitchFamily="34" charset="-78"/>
              </a:rPr>
              <a:t>نمونه هایی از چربی های خوب</a:t>
            </a: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 روغن زیتون، آووکادو، آجیل، روغن کانولا، روغن بادام زمینی، روغن ماکادامیا و مارگارین های حاوی این روغن ها.</a:t>
            </a: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77803A71-AC72-4F15-85D8-3B3D268389CE}" type="slidenum">
              <a:rPr lang="en-AU" smtClean="0"/>
              <a:t>6</a:t>
            </a:fld>
            <a:endParaRPr lang="en-AU"/>
          </a:p>
        </p:txBody>
      </p:sp>
    </p:spTree>
    <p:extLst>
      <p:ext uri="{BB962C8B-B14F-4D97-AF65-F5344CB8AC3E}">
        <p14:creationId xmlns:p14="http://schemas.microsoft.com/office/powerpoint/2010/main" val="3834999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5 گروه غذایی کدامند؟*</a:t>
            </a:r>
          </a:p>
          <a:p>
            <a:pPr marL="0" marR="0" lvl="0" indent="0" algn="r" defTabSz="914400" rtl="1" eaLnBrk="1" fontAlgn="auto" latinLnBrk="0" hangingPunct="1">
              <a:lnSpc>
                <a:spcPct val="100000"/>
              </a:lnSpc>
              <a:spcBef>
                <a:spcPct val="0"/>
              </a:spcBef>
              <a:spcAft>
                <a:spcPct val="0"/>
              </a:spcAft>
              <a:buClrTx/>
              <a:buSzTx/>
              <a:buFontTx/>
              <a:buNone/>
              <a:defRP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5 گروه غذایی عبارتند از:</a:t>
            </a:r>
          </a:p>
          <a:p>
            <a:pPr marL="228600" lvl="0" indent="-228600" algn="r" rtl="1">
              <a:buFont typeface="+mj-lt"/>
              <a:buAutoNum type="arabicPeriod"/>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غلات، مانند گندم، جو، برنج، ذرت، کینوا و چاودار</a:t>
            </a:r>
          </a:p>
          <a:p>
            <a:pPr marL="228600" lvl="0" indent="-228600" algn="r" rtl="1">
              <a:buFont typeface="+mj-lt"/>
              <a:buAutoNum type="arabicPeriod"/>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سبزیجات</a:t>
            </a:r>
            <a:endParaRPr lang="en-AU" sz="1200" u="none" kern="1200" baseline="0" dirty="0">
              <a:solidFill>
                <a:schemeClr val="tx1"/>
              </a:solidFill>
              <a:effectLst/>
              <a:latin typeface="Dubai" panose="020B0503030403030204" pitchFamily="34" charset="-78"/>
              <a:ea typeface="+mn-ea"/>
              <a:cs typeface="Dubai" panose="020B0503030403030204" pitchFamily="34" charset="-78"/>
            </a:endParaRPr>
          </a:p>
          <a:p>
            <a:pPr marL="228600" lvl="0" indent="-228600" algn="r" rtl="1">
              <a:buFont typeface="+mj-lt"/>
              <a:buAutoNum type="arabicPeriod"/>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میوه</a:t>
            </a:r>
          </a:p>
          <a:p>
            <a:pPr marL="228600" lvl="0" indent="-228600" algn="r" rtl="1">
              <a:buFont typeface="+mj-lt"/>
              <a:buAutoNum type="arabicPeriod"/>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گوشت و سایر پروتئین ها، مانند تخم مرغ، توفو، آجیل، دانه ها و نخود/عدس/لوبیا</a:t>
            </a:r>
          </a:p>
          <a:p>
            <a:pPr marL="228600" lvl="0" indent="-228600" algn="r" rtl="1">
              <a:buFont typeface="+mj-lt"/>
              <a:buAutoNum type="arabicPeriod"/>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لبنیات، مانند شیر، ماست، پنیر و جایگزین های لبنی.</a:t>
            </a:r>
          </a:p>
          <a:p>
            <a:pPr marL="0" lvl="0" indent="0" algn="r">
              <a:buFont typeface="+mj-lt"/>
              <a:buNone/>
            </a:pPr>
            <a:endParaRPr lang="en-AU" sz="1200" kern="1200" baseline="0" dirty="0">
              <a:solidFill>
                <a:schemeClr val="tx1"/>
              </a:solidFill>
              <a:effectLst/>
              <a:latin typeface="Dubai" panose="020B0503030403030204" pitchFamily="34" charset="-78"/>
              <a:ea typeface="+mn-ea"/>
              <a:cs typeface="Dubai" panose="020B0503030403030204" pitchFamily="34" charset="-78"/>
            </a:endParaRPr>
          </a:p>
          <a:p>
            <a:pPr marL="0" marR="0" lvl="0" indent="0" algn="r" defTabSz="914400" rtl="1" eaLnBrk="1" fontAlgn="auto" latinLnBrk="0" hangingPunct="1">
              <a:lnSpc>
                <a:spcPct val="100000"/>
              </a:lnSpc>
              <a:spcBef>
                <a:spcPct val="0"/>
              </a:spcBef>
              <a:spcAft>
                <a:spcPct val="0"/>
              </a:spcAft>
              <a:buClrTx/>
              <a:buSzTx/>
              <a:buFontTx/>
              <a:buNone/>
              <a:defRPr/>
            </a:pPr>
            <a:r>
              <a:rPr lang="fa-I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هر روز چه چیزی باید بخورم؟</a:t>
            </a:r>
          </a:p>
          <a:p>
            <a:pPr marL="0" marR="0" lvl="0" indent="0" algn="r" defTabSz="914400" rtl="1" eaLnBrk="1" fontAlgn="auto" latinLnBrk="0" hangingPunct="1">
              <a:lnSpc>
                <a:spcPct val="100000"/>
              </a:lnSpc>
              <a:spcBef>
                <a:spcPct val="0"/>
              </a:spcBef>
              <a:spcAft>
                <a:spcPct val="0"/>
              </a:spcAft>
              <a:buClrTx/>
              <a:buSzTx/>
              <a:buFontTx/>
              <a:buNone/>
              <a:defRP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هر روز باید از هر یک از 5 گروه غذایی غذا بخورید. این به حفظ سلامتی شما کمک می کند. </a:t>
            </a:r>
            <a:endParaRPr lang="en-AU" sz="1200" u="none" strike="noStrike" kern="1200" baseline="0" dirty="0">
              <a:solidFill>
                <a:schemeClr val="tx1"/>
              </a:solidFill>
              <a:effectLst/>
              <a:latin typeface="Dubai" panose="020B0503030403030204" pitchFamily="34" charset="-78"/>
              <a:ea typeface="+mn-ea"/>
              <a:cs typeface="Dubai" panose="020B0503030403030204" pitchFamily="34" charset="-78"/>
            </a:endParaRPr>
          </a:p>
          <a:p>
            <a:pPr marL="0" marR="0" lvl="0" indent="0" algn="r" defTabSz="914400" rtl="1" eaLnBrk="1" fontAlgn="auto" latinLnBrk="0" hangingPunct="1">
              <a:lnSpc>
                <a:spcPct val="100000"/>
              </a:lnSpc>
              <a:spcBef>
                <a:spcPct val="0"/>
              </a:spcBef>
              <a:spcAft>
                <a:spcPct val="0"/>
              </a:spcAft>
              <a:buClrTx/>
              <a:buSzTx/>
              <a:buFontTx/>
              <a:buNone/>
              <a:defRP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خوب است ترکیبی از غذاهای هر گروه را استفاده کنید و سعی کنید از روغن های سالم مانند روغن زیتون، روغن کانولا، روغن بادام زمینی استفاده کنید. </a:t>
            </a:r>
            <a:endParaRPr lang="en-AU" sz="1200" u="none" strike="sngStrike" kern="1200" baseline="0" dirty="0">
              <a:solidFill>
                <a:schemeClr val="tx1"/>
              </a:solidFill>
              <a:effectLst/>
              <a:latin typeface="Dubai" panose="020B0503030403030204" pitchFamily="34" charset="-78"/>
              <a:ea typeface="+mn-ea"/>
              <a:cs typeface="Dubai" panose="020B0503030403030204" pitchFamily="34" charset="-78"/>
            </a:endParaRPr>
          </a:p>
          <a:p>
            <a:pPr marL="0" lvl="0" indent="0" algn="r">
              <a:buFont typeface="+mj-lt"/>
              <a:buNone/>
            </a:pPr>
            <a:endParaRPr lang="en-AU" sz="1200" kern="1200" baseline="0" dirty="0">
              <a:solidFill>
                <a:schemeClr val="tx1"/>
              </a:solidFill>
              <a:effectLst/>
              <a:latin typeface="Dubai" panose="020B0503030403030204" pitchFamily="34" charset="-78"/>
              <a:ea typeface="+mn-ea"/>
              <a:cs typeface="Dubai" panose="020B0503030403030204" pitchFamily="34" charset="-78"/>
            </a:endParaRPr>
          </a:p>
          <a:p>
            <a:pPr marL="0" lvl="0" indent="0" algn="r" rtl="1">
              <a:buFont typeface="+mj-lt"/>
              <a:buNone/>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*یادداشت برای برگزار کننده: راهنمای استرالیایی برای تغذیه سالم راهنمای 5 گروه غذایی را ارائه می دهد. </a:t>
            </a:r>
          </a:p>
          <a:p>
            <a:pPr marL="0" lvl="0" indent="0" algn="r" rtl="1">
              <a:buFont typeface="+mj-lt"/>
              <a:buNone/>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تصویر نسبت 5 گروه غذایی که باید هر روز بخوریم را نشان می دهد</a:t>
            </a:r>
            <a:r>
              <a:rPr lang="fa-I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 و نه مقدار آن را.</a:t>
            </a: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77803A71-AC72-4F15-85D8-3B3D268389CE}" type="slidenum">
              <a:rPr lang="en-AU" smtClean="0"/>
              <a:t>7</a:t>
            </a:fld>
            <a:endParaRPr lang="en-AU"/>
          </a:p>
        </p:txBody>
      </p:sp>
    </p:spTree>
    <p:extLst>
      <p:ext uri="{BB962C8B-B14F-4D97-AF65-F5344CB8AC3E}">
        <p14:creationId xmlns:p14="http://schemas.microsoft.com/office/powerpoint/2010/main" val="3794785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غلات چیست؟</a:t>
            </a:r>
          </a:p>
          <a:p>
            <a:pPr algn="r" rtl="1"/>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غذاهای این گروه از انواع غلات مانند برنج، ذرت، کینوا، بلغور، گندم سیاه، چاودار، جو دوسر و سورگوم تشکیل می شوند. آنها را اغلب به آرد تبدیل می کنند تا چیزهایی مانند نان، رشته فرنگی و ماکارونی درست کنند.  </a:t>
            </a:r>
          </a:p>
          <a:p>
            <a:pPr marL="0" marR="0" lvl="0" indent="0" algn="r" defTabSz="914400" rtl="1" eaLnBrk="1" fontAlgn="auto" latinLnBrk="0" hangingPunct="1">
              <a:lnSpc>
                <a:spcPct val="100000"/>
              </a:lnSpc>
              <a:spcBef>
                <a:spcPct val="0"/>
              </a:spcBef>
              <a:spcAft>
                <a:spcPct val="0"/>
              </a:spcAft>
              <a:buClrTx/>
              <a:buSzTx/>
              <a:buFontTx/>
              <a:buNone/>
              <a:defRP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غلات کامل، مانند نان چند دانه، برنج قهوه ای، جو دوسر، بهترین انتخاب هستند. </a:t>
            </a:r>
          </a:p>
          <a:p>
            <a:pPr marL="0" marR="0" lvl="0" indent="0" algn="r" defTabSz="914400" rtl="0" eaLnBrk="1" fontAlgn="auto" latinLnBrk="0" hangingPunct="1">
              <a:lnSpc>
                <a:spcPct val="100000"/>
              </a:lnSpc>
              <a:spcBef>
                <a:spcPct val="0"/>
              </a:spcBef>
              <a:spcAft>
                <a:spcPct val="0"/>
              </a:spcAft>
              <a:buClrTx/>
              <a:buSzTx/>
              <a:buFontTx/>
              <a:buNone/>
              <a:defRPr/>
            </a:pPr>
            <a:endParaRPr lang="en-AU" sz="1200" b="1" kern="1200" baseline="0" dirty="0">
              <a:solidFill>
                <a:schemeClr val="tx1"/>
              </a:solidFill>
              <a:effectLst/>
              <a:latin typeface="Dubai" panose="020B0503030403030204" pitchFamily="34" charset="-78"/>
              <a:ea typeface="+mn-ea"/>
              <a:cs typeface="Dubai" panose="020B0503030403030204" pitchFamily="34" charset="-78"/>
            </a:endParaRPr>
          </a:p>
          <a:p>
            <a:pPr marL="0" marR="0" lvl="0" indent="0" algn="r" defTabSz="914400" rtl="1" eaLnBrk="1" fontAlgn="auto" latinLnBrk="0" hangingPunct="1">
              <a:lnSpc>
                <a:spcPct val="100000"/>
              </a:lnSpc>
              <a:spcBef>
                <a:spcPct val="0"/>
              </a:spcBef>
              <a:spcAft>
                <a:spcPct val="0"/>
              </a:spcAft>
              <a:buClrTx/>
              <a:buSzTx/>
              <a:buFontTx/>
              <a:buNone/>
              <a:defRPr/>
            </a:pPr>
            <a:r>
              <a:rPr lang="fa-I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روزانه چه مقدار غلات باید بخورم؟</a:t>
            </a:r>
            <a:endParaRPr lang="en-AU" sz="1200" kern="1200" baseline="0" dirty="0">
              <a:solidFill>
                <a:schemeClr val="tx1"/>
              </a:solidFill>
              <a:effectLst/>
              <a:latin typeface="Dubai" panose="020B0503030403030204" pitchFamily="34" charset="-78"/>
              <a:ea typeface="+mn-ea"/>
              <a:cs typeface="Dubai" panose="020B0503030403030204" pitchFamily="34" charset="-78"/>
            </a:endParaRPr>
          </a:p>
          <a:p>
            <a:pPr marL="0" marR="0" lvl="0" indent="0" algn="r" defTabSz="914400" rtl="1" eaLnBrk="1" fontAlgn="auto" latinLnBrk="0" hangingPunct="1">
              <a:lnSpc>
                <a:spcPct val="100000"/>
              </a:lnSpc>
              <a:spcBef>
                <a:spcPct val="0"/>
              </a:spcBef>
              <a:spcAft>
                <a:spcPct val="0"/>
              </a:spcAft>
              <a:buClrTx/>
              <a:buSzTx/>
              <a:buFontTx/>
              <a:buNone/>
              <a:defRP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شما باید هر روز </a:t>
            </a:r>
            <a:r>
              <a:rPr lang="fa-I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6</a:t>
            </a: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 وعده غلات بخورید، اما اگر بالای 50 سال دارید فقط </a:t>
            </a:r>
            <a:r>
              <a:rPr lang="fa-I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4</a:t>
            </a: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 وعده. </a:t>
            </a:r>
          </a:p>
          <a:p>
            <a:pPr algn="r"/>
            <a:endParaRPr lang="en-AU" sz="1200" b="1" kern="1200" baseline="0" dirty="0">
              <a:solidFill>
                <a:schemeClr val="tx1"/>
              </a:solidFill>
              <a:effectLst/>
              <a:latin typeface="Dubai" panose="020B0503030403030204" pitchFamily="34" charset="-78"/>
              <a:ea typeface="+mn-ea"/>
              <a:cs typeface="Dubai" panose="020B0503030403030204" pitchFamily="34" charset="-78"/>
            </a:endParaRPr>
          </a:p>
          <a:p>
            <a:pPr algn="r" rtl="1"/>
            <a:r>
              <a:rPr lang="fa-I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1 وعده غلات چه اندازه است؟ </a:t>
            </a:r>
          </a:p>
          <a:p>
            <a:pPr algn="r" rtl="1"/>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در اینجا 5 نمونه از 1 وعده غلات آورده شده است:</a:t>
            </a:r>
          </a:p>
          <a:p>
            <a:pPr marL="228600" indent="-228600" algn="r" rtl="1">
              <a:buFont typeface="+mj-lt"/>
              <a:buAutoNum type="arabicPeriod"/>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1 تکه نان</a:t>
            </a:r>
          </a:p>
          <a:p>
            <a:pPr marL="228600" indent="-228600" algn="r" rtl="1">
              <a:buFont typeface="+mj-lt"/>
              <a:buAutoNum type="arabicPeriod"/>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3 عدد بیسکویت سبوس دار خشک</a:t>
            </a:r>
          </a:p>
          <a:p>
            <a:pPr marL="228600" indent="-228600" algn="r" rtl="1">
              <a:buFont typeface="+mj-lt"/>
              <a:buAutoNum type="arabicPeriod"/>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نصف فنجان* برنج پخته، پاستا، رشته فرنگی، جو، گندم سیاه، ذرت، بلغور، پولنتا، بلغور یا کینوا</a:t>
            </a:r>
            <a:endParaRPr lang="en-AU" sz="1200" kern="1200" baseline="0" dirty="0">
              <a:solidFill>
                <a:schemeClr val="tx1"/>
              </a:solidFill>
              <a:effectLst/>
              <a:latin typeface="Dubai" panose="020B0503030403030204" pitchFamily="34" charset="-78"/>
              <a:ea typeface="+mn-ea"/>
              <a:cs typeface="Dubai" panose="020B0503030403030204" pitchFamily="34" charset="-78"/>
            </a:endParaRPr>
          </a:p>
          <a:p>
            <a:pPr marL="228600" indent="-228600" algn="r" rtl="1">
              <a:buFont typeface="+mj-lt"/>
              <a:buAutoNum type="arabicPeriod"/>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نصف فنجان فرنی پخته </a:t>
            </a:r>
          </a:p>
          <a:p>
            <a:pPr marL="228600" indent="-228600" algn="r" rtl="1">
              <a:buFont typeface="+mj-lt"/>
              <a:buAutoNum type="arabicPeriod"/>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یک چهارم فنجان میوسلی.</a:t>
            </a:r>
          </a:p>
          <a:p>
            <a:pPr marL="0" marR="0" lvl="0" indent="0" algn="r" defTabSz="914400" rtl="0" eaLnBrk="1" fontAlgn="auto" latinLnBrk="0" hangingPunct="1">
              <a:lnSpc>
                <a:spcPct val="100000"/>
              </a:lnSpc>
              <a:spcBef>
                <a:spcPct val="0"/>
              </a:spcBef>
              <a:spcAft>
                <a:spcPct val="0"/>
              </a:spcAft>
              <a:buClrTx/>
              <a:buSzTx/>
              <a:buFontTx/>
              <a:buNone/>
              <a:defRPr/>
            </a:pPr>
            <a:endParaRPr lang="en-AU" sz="1200" b="1" kern="1200" baseline="0" dirty="0">
              <a:solidFill>
                <a:schemeClr val="tx1"/>
              </a:solidFill>
              <a:effectLst/>
              <a:latin typeface="Dubai" panose="020B0503030403030204" pitchFamily="34" charset="-78"/>
              <a:ea typeface="+mn-ea"/>
              <a:cs typeface="Dubai" panose="020B0503030403030204" pitchFamily="34" charset="-78"/>
            </a:endParaRPr>
          </a:p>
          <a:p>
            <a:pPr marL="0" indent="0" algn="r" rtl="1">
              <a:buFontTx/>
              <a:buNone/>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*یادداشت برای برگزار کننده: به شرکت کنندگان توضیح دهید که یک فنجان اندازه گیری (250 میلی لیتر) ممکن است اندازه ای متفاوت از فنجانی باشد که از آن می نوشند.</a:t>
            </a: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77803A71-AC72-4F15-85D8-3B3D268389CE}" type="slidenum">
              <a:rPr lang="en-AU" smtClean="0"/>
              <a:t>8</a:t>
            </a:fld>
            <a:endParaRPr lang="en-AU"/>
          </a:p>
        </p:txBody>
      </p:sp>
    </p:spTree>
    <p:extLst>
      <p:ext uri="{BB962C8B-B14F-4D97-AF65-F5344CB8AC3E}">
        <p14:creationId xmlns:p14="http://schemas.microsoft.com/office/powerpoint/2010/main" val="3714085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ct val="0"/>
              </a:spcBef>
              <a:spcAft>
                <a:spcPct val="0"/>
              </a:spcAft>
              <a:buClrTx/>
              <a:buSzTx/>
              <a:buFontTx/>
              <a:buNone/>
              <a:defRPr/>
            </a:pPr>
            <a:r>
              <a:rPr lang="fa-I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چرا سبزیجات مهم هستند؟</a:t>
            </a:r>
            <a:endParaRPr lang="en-AU" sz="1200" kern="1200" baseline="0" dirty="0">
              <a:solidFill>
                <a:schemeClr val="tx1"/>
              </a:solidFill>
              <a:effectLst/>
              <a:latin typeface="Dubai" panose="020B0503030403030204" pitchFamily="34" charset="-78"/>
              <a:ea typeface="+mn-ea"/>
              <a:cs typeface="Dubai" panose="020B0503030403030204" pitchFamily="34" charset="-78"/>
            </a:endParaRPr>
          </a:p>
          <a:p>
            <a:pPr algn="r" rtl="1"/>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سبزیجات به بدن شما ویتامین و مواد معدنی می دهند. آنها به عملکرد خوب بدن شما کمک می کنند. اگر سبزیجات مصرف نکنید، بدن شما نمی تواند به خوبی کار کند.</a:t>
            </a:r>
            <a:r>
              <a:rPr lang="fa-IR" sz="1200" b="0" i="0" u="none" strike="sng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 </a:t>
            </a:r>
          </a:p>
          <a:p>
            <a:pPr algn="r" rtl="1"/>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رنگین کمانی از رنگ های گیاهی بخورید زیرا آنها ویتامین ها و مواد معدنی مختلفی برای بدن شما دارند. </a:t>
            </a:r>
          </a:p>
          <a:p>
            <a:pPr algn="r"/>
            <a:endParaRPr lang="en-AU" sz="1200" kern="1200" baseline="0" dirty="0">
              <a:solidFill>
                <a:schemeClr val="tx1"/>
              </a:solidFill>
              <a:effectLst/>
              <a:latin typeface="Dubai" panose="020B0503030403030204" pitchFamily="34" charset="-78"/>
              <a:ea typeface="+mn-ea"/>
              <a:cs typeface="Dubai" panose="020B0503030403030204" pitchFamily="34" charset="-78"/>
            </a:endParaRPr>
          </a:p>
          <a:p>
            <a:pPr algn="r" rtl="1"/>
            <a:r>
              <a:rPr lang="fa-I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روزانه چند عدد سبزیجات باید بخورم؟</a:t>
            </a:r>
          </a:p>
          <a:p>
            <a:pPr marL="0" marR="0" lvl="0" indent="0" algn="r" defTabSz="914400" rtl="1" eaLnBrk="1" fontAlgn="auto" latinLnBrk="0" hangingPunct="1">
              <a:lnSpc>
                <a:spcPct val="100000"/>
              </a:lnSpc>
              <a:spcBef>
                <a:spcPct val="0"/>
              </a:spcBef>
              <a:spcAft>
                <a:spcPct val="0"/>
              </a:spcAft>
              <a:buClrTx/>
              <a:buSzTx/>
              <a:buFontTx/>
              <a:buNone/>
              <a:defRP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شما باید هر روز </a:t>
            </a:r>
            <a:r>
              <a:rPr lang="fa-I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5</a:t>
            </a: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 وعده سبزیجات بخورید.</a:t>
            </a:r>
          </a:p>
          <a:p>
            <a:pPr algn="r"/>
            <a:endParaRPr lang="en-AU" sz="1200" b="1" kern="1200" baseline="0" dirty="0">
              <a:solidFill>
                <a:schemeClr val="tx1"/>
              </a:solidFill>
              <a:effectLst/>
              <a:latin typeface="Dubai" panose="020B0503030403030204" pitchFamily="34" charset="-78"/>
              <a:ea typeface="+mn-ea"/>
              <a:cs typeface="Dubai" panose="020B0503030403030204" pitchFamily="34" charset="-78"/>
            </a:endParaRPr>
          </a:p>
          <a:p>
            <a:pPr algn="r" rtl="1"/>
            <a:r>
              <a:rPr lang="fa-I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1 وعده سبزیجات چقدر است؟ </a:t>
            </a:r>
          </a:p>
          <a:p>
            <a:pPr algn="r" rtl="1"/>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در اینجا 6 نمونه از 1 وعده سبزیجات آورده شده است:</a:t>
            </a:r>
          </a:p>
          <a:p>
            <a:pPr marL="228600" indent="-228600" algn="r" rtl="1">
              <a:buFont typeface="+mj-lt"/>
              <a:buAutoNum type="arabicPeriod"/>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نصف فنجان سبزیجات پخته شده</a:t>
            </a:r>
          </a:p>
          <a:p>
            <a:pPr marL="228600" indent="-228600" algn="r" rtl="1">
              <a:buFont typeface="+mj-lt"/>
              <a:buAutoNum type="arabicPeriod"/>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نصف فنجان لوبیای پخته</a:t>
            </a:r>
          </a:p>
          <a:p>
            <a:pPr marL="228600" indent="-228600" algn="r" rtl="1">
              <a:buFont typeface="+mj-lt"/>
              <a:buAutoNum type="arabicPeriod"/>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نصف فنجان ذرت شیرین</a:t>
            </a:r>
          </a:p>
          <a:p>
            <a:pPr marL="228600" indent="-228600" algn="r" rtl="1">
              <a:buFont typeface="+mj-lt"/>
              <a:buAutoNum type="arabicPeriod"/>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1 فنجان سالاد</a:t>
            </a:r>
          </a:p>
          <a:p>
            <a:pPr marL="228600" indent="-228600" algn="r" rtl="1">
              <a:buFont typeface="+mj-lt"/>
              <a:buAutoNum type="arabicPeriod"/>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نصف سیب زمینی شیرین متوسط</a:t>
            </a:r>
          </a:p>
          <a:p>
            <a:pPr marL="228600" indent="-228600" algn="r" rtl="1">
              <a:buFont typeface="+mj-lt"/>
              <a:buAutoNum type="arabicPeriod"/>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1 عدد گوجه فرنگی متوسط.</a:t>
            </a:r>
          </a:p>
          <a:p>
            <a:pPr algn="r"/>
            <a:endParaRPr lang="en-AU" sz="1200" b="1" kern="1200" baseline="0" dirty="0">
              <a:solidFill>
                <a:schemeClr val="tx1"/>
              </a:solidFill>
              <a:effectLst/>
              <a:latin typeface="Dubai" panose="020B0503030403030204" pitchFamily="34" charset="-78"/>
              <a:ea typeface="+mn-ea"/>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77803A71-AC72-4F15-85D8-3B3D268389CE}" type="slidenum">
              <a:rPr lang="en-AU" smtClean="0"/>
              <a:t>9</a:t>
            </a:fld>
            <a:endParaRPr lang="en-AU"/>
          </a:p>
        </p:txBody>
      </p:sp>
    </p:spTree>
    <p:extLst>
      <p:ext uri="{BB962C8B-B14F-4D97-AF65-F5344CB8AC3E}">
        <p14:creationId xmlns:p14="http://schemas.microsoft.com/office/powerpoint/2010/main" val="457005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ct val="0"/>
              </a:spcBef>
              <a:spcAft>
                <a:spcPct val="0"/>
              </a:spcAft>
              <a:buClrTx/>
              <a:buSzTx/>
              <a:buFontTx/>
              <a:buNone/>
              <a:defRPr/>
            </a:pPr>
            <a:r>
              <a:rPr lang="fa-I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چرا میوه ها مهم هستند؟</a:t>
            </a:r>
            <a:endParaRPr lang="en-AU" sz="1200" kern="1200" baseline="0" dirty="0">
              <a:solidFill>
                <a:schemeClr val="tx1"/>
              </a:solidFill>
              <a:effectLst/>
              <a:latin typeface="Dubai" panose="020B0503030403030204" pitchFamily="34" charset="-78"/>
              <a:ea typeface="+mn-ea"/>
              <a:cs typeface="Dubai" panose="020B0503030403030204" pitchFamily="34" charset="-78"/>
            </a:endParaRPr>
          </a:p>
          <a:p>
            <a:pPr algn="r" rtl="1"/>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میوه ها، درست مانند سبزیجات، ویتامین ها، مواد معدنی و فیبر به بدن شما می دهند که باعث می شود بدن شما به خوبی کار کند. میوه ها قند نیز دارند که به شما انرژی می دهد. </a:t>
            </a:r>
          </a:p>
          <a:p>
            <a:pPr algn="r" rtl="1"/>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میوه های با رنگ های مختلف بخورید، زیرا میوه های رنگی مختلف ویتامین ها و مواد معدنی مختلفی دارند. ویتامین ها و مواد معدنی مختلف به روش های مختلف به بدن شما کمک می کنند تا سالم بماند.</a:t>
            </a:r>
          </a:p>
          <a:p>
            <a:pPr algn="r"/>
            <a:endParaRPr lang="en-AU" sz="1200" b="1" kern="1200" baseline="0" dirty="0">
              <a:solidFill>
                <a:schemeClr val="tx1"/>
              </a:solidFill>
              <a:effectLst/>
              <a:latin typeface="Dubai" panose="020B0503030403030204" pitchFamily="34" charset="-78"/>
              <a:ea typeface="+mn-ea"/>
              <a:cs typeface="Dubai" panose="020B0503030403030204" pitchFamily="34" charset="-78"/>
            </a:endParaRPr>
          </a:p>
          <a:p>
            <a:pPr algn="r" rtl="1"/>
            <a:r>
              <a:rPr lang="fa-I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چه مقدار میوه باید در روز بخورم؟</a:t>
            </a:r>
          </a:p>
          <a:p>
            <a:pPr marL="0" marR="0" lvl="0" indent="0" algn="r" defTabSz="914400" rtl="1" eaLnBrk="1" fontAlgn="auto" latinLnBrk="0" hangingPunct="1">
              <a:lnSpc>
                <a:spcPct val="100000"/>
              </a:lnSpc>
              <a:spcBef>
                <a:spcPct val="0"/>
              </a:spcBef>
              <a:spcAft>
                <a:spcPct val="0"/>
              </a:spcAft>
              <a:buClrTx/>
              <a:buSzTx/>
              <a:buFontTx/>
              <a:buNone/>
              <a:defRPr/>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شما باید هر روز </a:t>
            </a:r>
            <a:r>
              <a:rPr lang="fa-I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2</a:t>
            </a: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 وعده میوه بخورید.</a:t>
            </a:r>
          </a:p>
          <a:p>
            <a:pPr algn="r"/>
            <a:endParaRPr lang="en-AU" sz="1200" b="1" kern="1200" baseline="0" dirty="0">
              <a:solidFill>
                <a:schemeClr val="tx1"/>
              </a:solidFill>
              <a:effectLst/>
              <a:latin typeface="Dubai" panose="020B0503030403030204" pitchFamily="34" charset="-78"/>
              <a:ea typeface="+mn-ea"/>
              <a:cs typeface="Dubai" panose="020B0503030403030204" pitchFamily="34" charset="-78"/>
            </a:endParaRPr>
          </a:p>
          <a:p>
            <a:pPr algn="r" rtl="1"/>
            <a:r>
              <a:rPr lang="fa-I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1 وعده میوه چقدر است؟ </a:t>
            </a:r>
          </a:p>
          <a:p>
            <a:pPr algn="r" rtl="1"/>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در اینجا 5 نمونه از 1 وعده میوه آورده شده است:</a:t>
            </a:r>
          </a:p>
          <a:p>
            <a:pPr marL="228600" indent="-228600" algn="r" rtl="1">
              <a:buFont typeface="+mj-lt"/>
              <a:buAutoNum type="arabicPeriod"/>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1 عدد سیب متوسط، موز، پرتقال یا گلابی</a:t>
            </a:r>
          </a:p>
          <a:p>
            <a:pPr marL="228600" indent="-228600" algn="r" rtl="1">
              <a:buFont typeface="+mj-lt"/>
              <a:buAutoNum type="arabicPeriod"/>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2 زردآلو کوچک، کیوی یا آلو</a:t>
            </a:r>
          </a:p>
          <a:p>
            <a:pPr marL="228600" indent="-228600" algn="r" rtl="1">
              <a:buFont typeface="+mj-lt"/>
              <a:buAutoNum type="arabicPeriod"/>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1 فنجان میوه خرد شده یا کنسرو شده بدون شکر</a:t>
            </a:r>
          </a:p>
          <a:p>
            <a:pPr marL="228600" indent="-228600" algn="r" rtl="1">
              <a:buFont typeface="+mj-lt"/>
              <a:buAutoNum type="arabicPeriod"/>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نصف فنجان آب میوه بدون شکر اضافه شده</a:t>
            </a:r>
          </a:p>
          <a:p>
            <a:pPr marL="228600" indent="-228600" algn="r" rtl="1">
              <a:buFont typeface="+mj-lt"/>
              <a:buAutoNum type="arabicPeriod"/>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30 گرم میوه خشک، به عنوان مثال 2 زردآلو خشک، 1 و نیم قاشق غذاخوری کشمش.</a:t>
            </a:r>
          </a:p>
          <a:p>
            <a:pPr algn="r"/>
            <a:endParaRPr lang="en-AU" sz="1200" b="1" kern="1200" baseline="0" dirty="0">
              <a:solidFill>
                <a:schemeClr val="tx1"/>
              </a:solidFill>
              <a:effectLst/>
              <a:latin typeface="Dubai" panose="020B0503030403030204" pitchFamily="34" charset="-78"/>
              <a:ea typeface="+mn-ea"/>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77803A71-AC72-4F15-85D8-3B3D268389CE}" type="slidenum">
              <a:rPr lang="en-AU" smtClean="0"/>
              <a:t>10</a:t>
            </a:fld>
            <a:endParaRPr lang="en-AU"/>
          </a:p>
        </p:txBody>
      </p:sp>
    </p:spTree>
    <p:extLst>
      <p:ext uri="{BB962C8B-B14F-4D97-AF65-F5344CB8AC3E}">
        <p14:creationId xmlns:p14="http://schemas.microsoft.com/office/powerpoint/2010/main" val="4160181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FD134-B6EA-4881-992B-6639E17B241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FD86DEC0-3431-405B-AC68-C59706552248}"/>
              </a:ext>
            </a:extLst>
          </p:cNvPr>
          <p:cNvSpPr>
            <a:spLocks noGrp="1"/>
          </p:cNvSpPr>
          <p:nvPr>
            <p:ph type="dt" sz="half" idx="10"/>
          </p:nvPr>
        </p:nvSpPr>
        <p:spPr/>
        <p:txBody>
          <a:bodyPr/>
          <a:lstStyle/>
          <a:p>
            <a:fld id="{B64CB158-3CB1-4A25-85C2-E64479AC8F96}" type="datetimeFigureOut">
              <a:rPr lang="en-AU" smtClean="0"/>
              <a:t>17/09/2024</a:t>
            </a:fld>
            <a:endParaRPr lang="en-AU"/>
          </a:p>
        </p:txBody>
      </p:sp>
      <p:sp>
        <p:nvSpPr>
          <p:cNvPr id="4" name="Footer Placeholder 3">
            <a:extLst>
              <a:ext uri="{FF2B5EF4-FFF2-40B4-BE49-F238E27FC236}">
                <a16:creationId xmlns:a16="http://schemas.microsoft.com/office/drawing/2014/main" id="{C1C35442-989D-4947-B3C7-63D41FEC28DA}"/>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F2B85708-1871-4888-9A78-BB7397906566}"/>
              </a:ext>
            </a:extLst>
          </p:cNvPr>
          <p:cNvSpPr>
            <a:spLocks noGrp="1"/>
          </p:cNvSpPr>
          <p:nvPr>
            <p:ph type="sldNum" sz="quarter" idx="12"/>
          </p:nvPr>
        </p:nvSpPr>
        <p:spPr/>
        <p:txBody>
          <a:bodyPr/>
          <a:lstStyle/>
          <a:p>
            <a:fld id="{C71FAA1E-28B4-4AC4-9958-E6CE0703D577}" type="slidenum">
              <a:rPr lang="en-AU" smtClean="0"/>
              <a:t>‹#›</a:t>
            </a:fld>
            <a:endParaRPr lang="en-AU"/>
          </a:p>
        </p:txBody>
      </p:sp>
    </p:spTree>
    <p:extLst>
      <p:ext uri="{BB962C8B-B14F-4D97-AF65-F5344CB8AC3E}">
        <p14:creationId xmlns:p14="http://schemas.microsoft.com/office/powerpoint/2010/main" val="272811485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588163-97C6-4362-86DB-6EA7AC993A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84C0C76-6BB5-4C57-8932-AD6D5DECAA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515F173-76EF-449F-A5ED-6548B464F0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4CB158-3CB1-4A25-85C2-E64479AC8F96}" type="datetimeFigureOut">
              <a:rPr lang="en-AU" smtClean="0"/>
              <a:t>17/09/2024</a:t>
            </a:fld>
            <a:endParaRPr lang="en-AU"/>
          </a:p>
        </p:txBody>
      </p:sp>
      <p:sp>
        <p:nvSpPr>
          <p:cNvPr id="5" name="Footer Placeholder 4">
            <a:extLst>
              <a:ext uri="{FF2B5EF4-FFF2-40B4-BE49-F238E27FC236}">
                <a16:creationId xmlns:a16="http://schemas.microsoft.com/office/drawing/2014/main" id="{C8E26A42-D5F6-4B89-BE1A-00BB54D664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2E0DCB75-E32E-4050-853B-258FC70749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1FAA1E-28B4-4AC4-9958-E6CE0703D577}" type="slidenum">
              <a:rPr lang="en-AU" smtClean="0"/>
              <a:t>‹#›</a:t>
            </a:fld>
            <a:endParaRPr lang="en-AU"/>
          </a:p>
        </p:txBody>
      </p:sp>
    </p:spTree>
    <p:extLst>
      <p:ext uri="{BB962C8B-B14F-4D97-AF65-F5344CB8AC3E}">
        <p14:creationId xmlns:p14="http://schemas.microsoft.com/office/powerpoint/2010/main" val="2430599727"/>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F6AF27B-F0CE-492D-AEBF-50C453C318B4}"/>
              </a:ext>
            </a:extLst>
          </p:cNvPr>
          <p:cNvSpPr>
            <a:spLocks noGrp="1"/>
          </p:cNvSpPr>
          <p:nvPr>
            <p:ph type="title"/>
          </p:nvPr>
        </p:nvSpPr>
        <p:spPr/>
        <p:txBody>
          <a:bodyPr/>
          <a:lstStyle/>
          <a:p>
            <a:pPr algn="r"/>
            <a:r>
              <a:rPr lang="fa-IR" sz="4800" b="1" i="0" u="none" strike="noStrike">
                <a:highlight>
                  <a:srgbClr val="000000">
                    <a:alpha val="0"/>
                  </a:srgbClr>
                </a:highlight>
                <a:latin typeface="Dubai" panose="020B0503030403030204" pitchFamily="34" charset="-78"/>
                <a:cs typeface="Dubai" panose="020B0503030403030204" pitchFamily="34" charset="-78"/>
              </a:rPr>
              <a:t>غذای خوب برای سلامت خوب</a:t>
            </a:r>
            <a:endParaRPr lang="en-AU" dirty="0">
              <a:latin typeface="Dubai" panose="020B0503030403030204" pitchFamily="34" charset="-78"/>
              <a:cs typeface="Dubai" panose="020B0503030403030204" pitchFamily="34" charset="-78"/>
            </a:endParaRPr>
          </a:p>
        </p:txBody>
      </p:sp>
      <p:pic>
        <p:nvPicPr>
          <p:cNvPr id="4" name="Picture 3">
            <a:extLst>
              <a:ext uri="{FF2B5EF4-FFF2-40B4-BE49-F238E27FC236}">
                <a16:creationId xmlns:a16="http://schemas.microsoft.com/office/drawing/2014/main" id="{5418BDE5-AEA2-5F85-84C6-1E55EFE5E68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713100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3094FEE-2F3B-459E-B1CA-44F51C525229}"/>
              </a:ext>
            </a:extLst>
          </p:cNvPr>
          <p:cNvSpPr>
            <a:spLocks noGrp="1"/>
          </p:cNvSpPr>
          <p:nvPr>
            <p:ph type="title"/>
          </p:nvPr>
        </p:nvSpPr>
        <p:spPr/>
        <p:txBody>
          <a:bodyPr>
            <a:normAutofit fontScale="90000"/>
          </a:bodyPr>
          <a:lstStyle/>
          <a:p>
            <a:pPr marL="0" indent="0" rtl="1">
              <a:spcBef>
                <a:spcPct val="0"/>
              </a:spcBef>
            </a:pPr>
            <a:r>
              <a:rPr lang="fa-IR" sz="4400" b="0" i="0" u="none" strike="noStrike">
                <a:highlight>
                  <a:srgbClr val="000000">
                    <a:alpha val="0"/>
                  </a:srgbClr>
                </a:highlight>
                <a:latin typeface="Dubai" panose="020B0503030403030204" pitchFamily="34" charset="-78"/>
                <a:cs typeface="Dubai" panose="020B0503030403030204" pitchFamily="34" charset="-78"/>
              </a:rPr>
              <a:t>گروه غذایی 3: </a:t>
            </a:r>
            <a:br>
              <a:rPr lang="fa-IR" sz="4400" b="0" i="0" u="none" strike="noStrike">
                <a:highlight>
                  <a:srgbClr val="000000">
                    <a:alpha val="0"/>
                  </a:srgbClr>
                </a:highlight>
                <a:latin typeface="Dubai" panose="020B0503030403030204" pitchFamily="34" charset="-78"/>
                <a:cs typeface="Dubai" panose="020B0503030403030204" pitchFamily="34" charset="-78"/>
              </a:rPr>
            </a:br>
            <a:br>
              <a:rPr lang="en-AU" sz="2400">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میوه</a:t>
            </a:r>
            <a:r>
              <a:rPr lang="en-US" sz="4400" b="0" i="0" u="none" strike="noStrike">
                <a:highlight>
                  <a:srgbClr val="000000">
                    <a:alpha val="0"/>
                  </a:srgbClr>
                </a:highlight>
                <a:latin typeface="Dubai" panose="020B0503030403030204" pitchFamily="34" charset="-78"/>
                <a:cs typeface="Dubai" panose="020B0503030403030204" pitchFamily="34" charset="-78"/>
              </a:rPr>
              <a:t> </a:t>
            </a:r>
            <a:br>
              <a:rPr lang="en-US" sz="4400" b="0" i="0" u="none" strike="noStrike">
                <a:highlight>
                  <a:srgbClr val="000000">
                    <a:alpha val="0"/>
                  </a:srgbClr>
                </a:highlight>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هر </a:t>
            </a:r>
            <a:r>
              <a:rPr lang="fa-IR" sz="4400" i="0" u="none" strike="noStrike">
                <a:highlight>
                  <a:srgbClr val="000000">
                    <a:alpha val="0"/>
                  </a:srgbClr>
                </a:highlight>
                <a:latin typeface="Dubai" panose="020B0503030403030204" pitchFamily="34" charset="-78"/>
                <a:cs typeface="Dubai" panose="020B0503030403030204" pitchFamily="34" charset="-78"/>
              </a:rPr>
              <a:t>روز 2</a:t>
            </a:r>
            <a:r>
              <a:rPr lang="fa-IR" sz="4400" b="0" i="0" u="none" strike="noStrike">
                <a:highlight>
                  <a:srgbClr val="000000">
                    <a:alpha val="0"/>
                  </a:srgbClr>
                </a:highlight>
                <a:latin typeface="Dubai" panose="020B0503030403030204" pitchFamily="34" charset="-78"/>
                <a:cs typeface="Dubai" panose="020B0503030403030204" pitchFamily="34" charset="-78"/>
              </a:rPr>
              <a:t> وعده</a:t>
            </a:r>
            <a:endParaRPr lang="en-AU" sz="4400"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1DBDACA3-5C92-4A9F-B9CD-BBACAF268CB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4272346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89CB14B-9D16-40A5-B43E-4D48459E6588}"/>
              </a:ext>
            </a:extLst>
          </p:cNvPr>
          <p:cNvSpPr>
            <a:spLocks noGrp="1"/>
          </p:cNvSpPr>
          <p:nvPr>
            <p:ph type="title"/>
          </p:nvPr>
        </p:nvSpPr>
        <p:spPr/>
        <p:txBody>
          <a:bodyPr>
            <a:normAutofit fontScale="90000"/>
          </a:bodyPr>
          <a:lstStyle/>
          <a:p>
            <a:pPr marL="0" indent="0" rtl="1">
              <a:lnSpc>
                <a:spcPct val="100000"/>
              </a:lnSpc>
              <a:spcBef>
                <a:spcPct val="0"/>
              </a:spcBef>
            </a:pPr>
            <a:r>
              <a:rPr lang="fa-IR" sz="4400" b="0" i="0" u="none" strike="noStrike">
                <a:highlight>
                  <a:srgbClr val="000000">
                    <a:alpha val="0"/>
                  </a:srgbClr>
                </a:highlight>
                <a:latin typeface="Dubai" panose="020B0503030403030204" pitchFamily="34" charset="-78"/>
                <a:cs typeface="Dubai" panose="020B0503030403030204" pitchFamily="34" charset="-78"/>
              </a:rPr>
              <a:t>گروه غذایی 4: </a:t>
            </a:r>
            <a:br>
              <a:rPr lang="fa-IR" sz="4400" b="0" i="0" u="none" strike="noStrike">
                <a:highlight>
                  <a:srgbClr val="000000">
                    <a:alpha val="0"/>
                  </a:srgbClr>
                </a:highlight>
                <a:latin typeface="Dubai" panose="020B0503030403030204" pitchFamily="34" charset="-78"/>
                <a:cs typeface="Dubai" panose="020B0503030403030204" pitchFamily="34" charset="-78"/>
              </a:rPr>
            </a:br>
            <a:br>
              <a:rPr lang="en-AU" sz="2400">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لبنیات و جایگزین های </a:t>
            </a:r>
            <a:br>
              <a:rPr lang="en-US" sz="4400" b="0" i="0" u="none" strike="noStrike">
                <a:highlight>
                  <a:srgbClr val="000000">
                    <a:alpha val="0"/>
                  </a:srgbClr>
                </a:highlight>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لبنی</a:t>
            </a:r>
            <a:r>
              <a:rPr lang="en-US" sz="4400" b="0" i="0" u="none" strike="noStrike">
                <a:highlight>
                  <a:srgbClr val="000000">
                    <a:alpha val="0"/>
                  </a:srgbClr>
                </a:highlight>
                <a:latin typeface="Dubai" panose="020B0503030403030204" pitchFamily="34" charset="-78"/>
                <a:cs typeface="Dubai" panose="020B0503030403030204" pitchFamily="34" charset="-78"/>
              </a:rPr>
              <a:t> </a:t>
            </a:r>
            <a:r>
              <a:rPr lang="fa-IR" sz="4400" b="0" i="0" u="none" strike="noStrike">
                <a:highlight>
                  <a:srgbClr val="000000">
                    <a:alpha val="0"/>
                  </a:srgbClr>
                </a:highlight>
                <a:latin typeface="Dubai" panose="020B0503030403030204" pitchFamily="34" charset="-78"/>
                <a:cs typeface="Dubai" panose="020B0503030403030204" pitchFamily="34" charset="-78"/>
              </a:rPr>
              <a:t>هر روز </a:t>
            </a:r>
            <a:r>
              <a:rPr lang="fa-IR" sz="4400" i="0" u="none" strike="noStrike">
                <a:highlight>
                  <a:srgbClr val="000000">
                    <a:alpha val="0"/>
                  </a:srgbClr>
                </a:highlight>
                <a:latin typeface="Dubai" panose="020B0503030403030204" pitchFamily="34" charset="-78"/>
                <a:cs typeface="Dubai" panose="020B0503030403030204" pitchFamily="34" charset="-78"/>
              </a:rPr>
              <a:t>3</a:t>
            </a:r>
            <a:r>
              <a:rPr lang="fa-IR" sz="4400" b="0" i="0" u="none" strike="noStrike">
                <a:highlight>
                  <a:srgbClr val="000000">
                    <a:alpha val="0"/>
                  </a:srgbClr>
                </a:highlight>
                <a:latin typeface="Dubai" panose="020B0503030403030204" pitchFamily="34" charset="-78"/>
                <a:cs typeface="Dubai" panose="020B0503030403030204" pitchFamily="34" charset="-78"/>
              </a:rPr>
              <a:t> وعده</a:t>
            </a:r>
            <a:endParaRPr lang="en-AU" sz="4400"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2D86723F-1861-4609-86D8-2EA8E643816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6751330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D5A9DAE-9471-4EE2-9578-AF37A1E05390}"/>
              </a:ext>
            </a:extLst>
          </p:cNvPr>
          <p:cNvSpPr>
            <a:spLocks noGrp="1"/>
          </p:cNvSpPr>
          <p:nvPr>
            <p:ph type="title"/>
          </p:nvPr>
        </p:nvSpPr>
        <p:spPr/>
        <p:txBody>
          <a:bodyPr>
            <a:normAutofit fontScale="90000"/>
          </a:bodyPr>
          <a:lstStyle/>
          <a:p>
            <a:pPr marL="0" indent="0" rtl="1">
              <a:lnSpc>
                <a:spcPct val="100000"/>
              </a:lnSpc>
              <a:spcBef>
                <a:spcPct val="0"/>
              </a:spcBef>
            </a:pPr>
            <a:r>
              <a:rPr lang="fa-IR" sz="4400" b="0" i="0" u="none" strike="noStrike">
                <a:highlight>
                  <a:srgbClr val="000000">
                    <a:alpha val="0"/>
                  </a:srgbClr>
                </a:highlight>
                <a:latin typeface="Dubai" panose="020B0503030403030204" pitchFamily="34" charset="-78"/>
                <a:cs typeface="Dubai" panose="020B0503030403030204" pitchFamily="34" charset="-78"/>
              </a:rPr>
              <a:t>گروه غذایی 5:</a:t>
            </a:r>
            <a:br>
              <a:rPr lang="fa-IR" sz="4400" b="0" i="0" u="none" strike="noStrike">
                <a:highlight>
                  <a:srgbClr val="000000">
                    <a:alpha val="0"/>
                  </a:srgbClr>
                </a:highlight>
                <a:latin typeface="Dubai" panose="020B0503030403030204" pitchFamily="34" charset="-78"/>
                <a:cs typeface="Dubai" panose="020B0503030403030204" pitchFamily="34" charset="-78"/>
              </a:rPr>
            </a:br>
            <a:br>
              <a:rPr lang="en-AU" sz="2400">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گوشت و سایر</a:t>
            </a:r>
            <a:r>
              <a:rPr lang="en-US" sz="4400">
                <a:highlight>
                  <a:srgbClr val="000000">
                    <a:alpha val="0"/>
                  </a:srgbClr>
                </a:highlight>
                <a:latin typeface="Dubai" panose="020B0503030403030204" pitchFamily="34" charset="-78"/>
                <a:cs typeface="Dubai" panose="020B0503030403030204" pitchFamily="34" charset="-78"/>
              </a:rPr>
              <a:t> </a:t>
            </a:r>
            <a:r>
              <a:rPr lang="fa-IR" sz="4400" b="0" i="0" u="none" strike="noStrike">
                <a:highlight>
                  <a:srgbClr val="000000">
                    <a:alpha val="0"/>
                  </a:srgbClr>
                </a:highlight>
                <a:latin typeface="Dubai" panose="020B0503030403030204" pitchFamily="34" charset="-78"/>
                <a:cs typeface="Dubai" panose="020B0503030403030204" pitchFamily="34" charset="-78"/>
              </a:rPr>
              <a:t>پروتئین</a:t>
            </a:r>
            <a:br>
              <a:rPr lang="en-US" sz="4400" b="0" i="0" u="none" strike="noStrike">
                <a:highlight>
                  <a:srgbClr val="000000">
                    <a:alpha val="0"/>
                  </a:srgbClr>
                </a:highlight>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ها هر روز </a:t>
            </a:r>
            <a:r>
              <a:rPr lang="fa-IR" sz="4400" i="0" u="none" strike="noStrike">
                <a:highlight>
                  <a:srgbClr val="000000">
                    <a:alpha val="0"/>
                  </a:srgbClr>
                </a:highlight>
                <a:latin typeface="Dubai" panose="020B0503030403030204" pitchFamily="34" charset="-78"/>
                <a:cs typeface="Dubai" panose="020B0503030403030204" pitchFamily="34" charset="-78"/>
              </a:rPr>
              <a:t>2 تا 3</a:t>
            </a:r>
            <a:r>
              <a:rPr lang="fa-IR" sz="4400" b="0" i="0" u="none" strike="noStrike">
                <a:highlight>
                  <a:srgbClr val="000000">
                    <a:alpha val="0"/>
                  </a:srgbClr>
                </a:highlight>
                <a:latin typeface="Dubai" panose="020B0503030403030204" pitchFamily="34" charset="-78"/>
                <a:cs typeface="Dubai" panose="020B0503030403030204" pitchFamily="34" charset="-78"/>
              </a:rPr>
              <a:t> وعده</a:t>
            </a:r>
            <a:endParaRPr lang="en-AU" sz="4400"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12E43746-15D2-4EEF-9E3A-567493AF1D9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4607756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F56A97F-1137-41EA-9EDF-D874021B405C}"/>
              </a:ext>
            </a:extLst>
          </p:cNvPr>
          <p:cNvSpPr>
            <a:spLocks noGrp="1"/>
          </p:cNvSpPr>
          <p:nvPr>
            <p:ph type="title"/>
          </p:nvPr>
        </p:nvSpPr>
        <p:spPr/>
        <p:txBody>
          <a:bodyPr>
            <a:normAutofit fontScale="90000"/>
          </a:bodyPr>
          <a:lstStyle/>
          <a:p>
            <a:pPr marL="0" indent="0" rtl="1"/>
            <a:r>
              <a:rPr lang="fa-IR" sz="4400" b="0" i="0" u="none" strike="noStrike">
                <a:highlight>
                  <a:srgbClr val="000000">
                    <a:alpha val="0"/>
                  </a:srgbClr>
                </a:highlight>
                <a:latin typeface="Dubai" panose="020B0503030403030204" pitchFamily="34" charset="-78"/>
                <a:cs typeface="Dubai" panose="020B0503030403030204" pitchFamily="34" charset="-78"/>
              </a:rPr>
              <a:t>برخی از غذاها در 5 گروه غذایی نیستند. </a:t>
            </a:r>
            <a:br>
              <a:rPr lang="fa-IR" sz="4400" b="0" i="0" u="none" strike="noStrike">
                <a:highlight>
                  <a:srgbClr val="000000">
                    <a:alpha val="0"/>
                  </a:srgbClr>
                </a:highlight>
                <a:latin typeface="Dubai" panose="020B0503030403030204" pitchFamily="34" charset="-78"/>
                <a:cs typeface="Dubai" panose="020B0503030403030204" pitchFamily="34" charset="-78"/>
              </a:rPr>
            </a:br>
            <a:br>
              <a:rPr lang="fa-IR" sz="2400" b="0" i="0" u="none" strike="noStrike">
                <a:highlight>
                  <a:srgbClr val="000000">
                    <a:alpha val="0"/>
                  </a:srgbClr>
                </a:highlight>
                <a:latin typeface="Dubai" panose="020B0503030403030204" pitchFamily="34" charset="-78"/>
                <a:cs typeface="Dubai" panose="020B0503030403030204" pitchFamily="34" charset="-78"/>
              </a:rPr>
            </a:br>
            <a:r>
              <a:rPr lang="fa-IR" sz="4400" i="0" u="none" strike="noStrike">
                <a:highlight>
                  <a:srgbClr val="000000">
                    <a:alpha val="0"/>
                  </a:srgbClr>
                </a:highlight>
                <a:latin typeface="Dubai" panose="020B0503030403030204" pitchFamily="34" charset="-78"/>
                <a:cs typeface="Dubai" panose="020B0503030403030204" pitchFamily="34" charset="-78"/>
              </a:rPr>
              <a:t>فقط گاهی </a:t>
            </a:r>
            <a:r>
              <a:rPr lang="fa-IR" sz="4400" b="0" i="0" u="none" strike="noStrike">
                <a:highlight>
                  <a:srgbClr val="000000">
                    <a:alpha val="0"/>
                  </a:srgbClr>
                </a:highlight>
                <a:latin typeface="Dubai" panose="020B0503030403030204" pitchFamily="34" charset="-78"/>
                <a:cs typeface="Dubai" panose="020B0503030403030204" pitchFamily="34" charset="-78"/>
              </a:rPr>
              <a:t>آنها را بخورید. </a:t>
            </a:r>
            <a:endParaRPr lang="fa-IR" sz="44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A60B521C-8E35-48B3-9B25-68066A585C4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2450716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8CB3031-583E-4533-8A01-D58C40ACD49B}"/>
              </a:ext>
            </a:extLst>
          </p:cNvPr>
          <p:cNvSpPr>
            <a:spLocks noGrp="1"/>
          </p:cNvSpPr>
          <p:nvPr>
            <p:ph type="title"/>
          </p:nvPr>
        </p:nvSpPr>
        <p:spPr/>
        <p:txBody>
          <a:bodyPr>
            <a:normAutofit fontScale="90000"/>
          </a:bodyPr>
          <a:lstStyle/>
          <a:p>
            <a:pPr marL="0" indent="0" rtl="1">
              <a:lnSpc>
                <a:spcPct val="100000"/>
              </a:lnSpc>
              <a:spcBef>
                <a:spcPts val="1000"/>
              </a:spcBef>
            </a:pPr>
            <a:r>
              <a:rPr lang="fa-IR" sz="4400" b="0" i="0" u="none" strike="noStrike">
                <a:highlight>
                  <a:srgbClr val="000000">
                    <a:alpha val="0"/>
                  </a:srgbClr>
                </a:highlight>
                <a:latin typeface="Dubai" panose="020B0503030403030204" pitchFamily="34" charset="-78"/>
                <a:cs typeface="Dubai" panose="020B0503030403030204" pitchFamily="34" charset="-78"/>
              </a:rPr>
              <a:t>یک بشقاب سالم باید </a:t>
            </a:r>
            <a:r>
              <a:rPr lang="fa-IR" sz="4400" i="0" u="none" strike="noStrike">
                <a:highlight>
                  <a:srgbClr val="000000">
                    <a:alpha val="0"/>
                  </a:srgbClr>
                </a:highlight>
                <a:latin typeface="Dubai" panose="020B0503030403030204" pitchFamily="34" charset="-78"/>
                <a:cs typeface="Dubai" panose="020B0503030403030204" pitchFamily="34" charset="-78"/>
              </a:rPr>
              <a:t>شاملنصف سبزیجات </a:t>
            </a:r>
            <a:r>
              <a:rPr lang="fa-IR" sz="4400" b="0" i="0" u="none" strike="noStrike">
                <a:highlight>
                  <a:srgbClr val="000000">
                    <a:alpha val="0"/>
                  </a:srgbClr>
                </a:highlight>
                <a:latin typeface="Dubai" panose="020B0503030403030204" pitchFamily="34" charset="-78"/>
                <a:cs typeface="Dubai" panose="020B0503030403030204" pitchFamily="34" charset="-78"/>
              </a:rPr>
              <a:t>باشد، با مقداری گوشت</a:t>
            </a:r>
            <a:br>
              <a:rPr lang="fa-IR" sz="4400" b="0" i="0" u="none" strike="noStrike">
                <a:highlight>
                  <a:srgbClr val="000000">
                    <a:alpha val="0"/>
                  </a:srgbClr>
                </a:highlight>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 و مقداری غلات.</a:t>
            </a:r>
            <a:endParaRPr lang="fa-IR" sz="44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B56B2CCD-2ECF-4A19-BA36-B883ECC3CA2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8922774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A49B0F7-AED2-4596-B487-1CC37A14583D}"/>
              </a:ext>
            </a:extLst>
          </p:cNvPr>
          <p:cNvSpPr>
            <a:spLocks noGrp="1"/>
          </p:cNvSpPr>
          <p:nvPr>
            <p:ph type="title"/>
          </p:nvPr>
        </p:nvSpPr>
        <p:spPr/>
        <p:txBody>
          <a:bodyPr>
            <a:normAutofit fontScale="90000"/>
          </a:bodyPr>
          <a:lstStyle/>
          <a:p>
            <a:pPr rtl="1"/>
            <a:r>
              <a:rPr lang="fa-IR" sz="4400" b="0" i="0" u="none" strike="noStrike">
                <a:highlight>
                  <a:srgbClr val="000000">
                    <a:alpha val="0"/>
                  </a:srgbClr>
                </a:highlight>
                <a:latin typeface="Dubai" panose="020B0503030403030204" pitchFamily="34" charset="-78"/>
                <a:cs typeface="Dubai" panose="020B0503030403030204" pitchFamily="34" charset="-78"/>
              </a:rPr>
              <a:t>بسیاری از غذاهای </a:t>
            </a:r>
            <a:br>
              <a:rPr lang="fa-IR" sz="4400" b="0" i="0" u="none" strike="noStrike">
                <a:highlight>
                  <a:srgbClr val="000000">
                    <a:alpha val="0"/>
                  </a:srgbClr>
                </a:highlight>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فرهنگ شما </a:t>
            </a:r>
            <a:br>
              <a:rPr lang="fa-IR" sz="4400" b="0" i="0" u="none" strike="noStrike">
                <a:highlight>
                  <a:srgbClr val="000000">
                    <a:alpha val="0"/>
                  </a:srgbClr>
                </a:highlight>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برای خانواده تان </a:t>
            </a:r>
            <a:br>
              <a:rPr lang="fa-IR" sz="4400" b="0" i="0" u="none" strike="noStrike">
                <a:highlight>
                  <a:srgbClr val="000000">
                    <a:alpha val="0"/>
                  </a:srgbClr>
                </a:highlight>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سالم هستند </a:t>
            </a:r>
            <a:endParaRPr lang="en-AU" sz="4400"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D4BE1EB1-9508-4EF6-8C4F-292FF88DA37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6293415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49E5781-F93F-49CD-ACDA-97CFB7D9B3DC}"/>
              </a:ext>
            </a:extLst>
          </p:cNvPr>
          <p:cNvSpPr>
            <a:spLocks noGrp="1"/>
          </p:cNvSpPr>
          <p:nvPr>
            <p:ph type="title"/>
          </p:nvPr>
        </p:nvSpPr>
        <p:spPr/>
        <p:txBody>
          <a:bodyPr/>
          <a:lstStyle/>
          <a:p>
            <a:pPr algn="ctr" rtl="1"/>
            <a:r>
              <a:rPr lang="fa-IR" sz="4400" i="0" u="none" strike="noStrike">
                <a:highlight>
                  <a:srgbClr val="000000">
                    <a:alpha val="0"/>
                  </a:srgbClr>
                </a:highlight>
                <a:latin typeface="Dubai" panose="020B0503030403030204" pitchFamily="34" charset="-78"/>
                <a:cs typeface="Dubai" panose="020B0503030403030204" pitchFamily="34" charset="-78"/>
              </a:rPr>
              <a:t>بیایید در مورد کلسیم صحبت کنیم</a:t>
            </a:r>
            <a:endParaRPr lang="fa-I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73B24383-6F6E-49F4-85F5-3410C684ACB3}"/>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9252830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F36C619-731E-496C-9B7F-69D084849455}"/>
              </a:ext>
            </a:extLst>
          </p:cNvPr>
          <p:cNvSpPr>
            <a:spLocks noGrp="1"/>
          </p:cNvSpPr>
          <p:nvPr>
            <p:ph type="title"/>
          </p:nvPr>
        </p:nvSpPr>
        <p:spPr/>
        <p:txBody>
          <a:bodyPr>
            <a:normAutofit fontScale="90000"/>
          </a:bodyPr>
          <a:lstStyle/>
          <a:p>
            <a:pPr marL="0" indent="0" rtl="1">
              <a:lnSpc>
                <a:spcPct val="100000"/>
              </a:lnSpc>
            </a:pPr>
            <a:r>
              <a:rPr lang="fa-IR" sz="4400" i="0" u="none" strike="noStrike">
                <a:highlight>
                  <a:srgbClr val="000000">
                    <a:alpha val="0"/>
                  </a:srgbClr>
                </a:highlight>
                <a:latin typeface="Dubai" panose="020B0503030403030204" pitchFamily="34" charset="-78"/>
                <a:cs typeface="Dubai" panose="020B0503030403030204" pitchFamily="34" charset="-78"/>
              </a:rPr>
              <a:t>همه</a:t>
            </a:r>
            <a:r>
              <a:rPr lang="fa-IR" sz="4400" b="0" i="0" u="none" strike="noStrike">
                <a:highlight>
                  <a:srgbClr val="000000">
                    <a:alpha val="0"/>
                  </a:srgbClr>
                </a:highlight>
                <a:latin typeface="Dubai" panose="020B0503030403030204" pitchFamily="34" charset="-78"/>
                <a:cs typeface="Dubai" panose="020B0503030403030204" pitchFamily="34" charset="-78"/>
              </a:rPr>
              <a:t> به کلسیم نیاز دارند. </a:t>
            </a:r>
            <a:br>
              <a:rPr lang="fa-IR" sz="4400" b="0" i="0" u="none" strike="noStrike">
                <a:highlight>
                  <a:srgbClr val="000000">
                    <a:alpha val="0"/>
                  </a:srgbClr>
                </a:highlight>
                <a:latin typeface="Dubai" panose="020B0503030403030204" pitchFamily="34" charset="-78"/>
                <a:cs typeface="Dubai" panose="020B0503030403030204" pitchFamily="34" charset="-78"/>
              </a:rPr>
            </a:br>
            <a:br>
              <a:rPr lang="fa-IR" sz="2400" b="0" i="0" u="none" strike="noStrike">
                <a:highlight>
                  <a:srgbClr val="000000">
                    <a:alpha val="0"/>
                  </a:srgbClr>
                </a:highlight>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کلسیم استخوان ها و </a:t>
            </a:r>
            <a:br>
              <a:rPr lang="en-US" sz="4400" b="0" i="0" u="none" strike="noStrike">
                <a:highlight>
                  <a:srgbClr val="000000">
                    <a:alpha val="0"/>
                  </a:srgbClr>
                </a:highlight>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دندان های ما را قوی </a:t>
            </a:r>
            <a:br>
              <a:rPr lang="en-US" sz="4400" b="0" i="0" u="none" strike="noStrike">
                <a:highlight>
                  <a:srgbClr val="000000">
                    <a:alpha val="0"/>
                  </a:srgbClr>
                </a:highlight>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نگه می دارد.</a:t>
            </a:r>
            <a:endParaRPr lang="fa-IR" sz="44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3BEFFACA-3099-4F59-AC2A-E31ECE4B9FC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5812007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9A6E6E9-ECDE-4816-A44C-8697931DFFBE}"/>
              </a:ext>
            </a:extLst>
          </p:cNvPr>
          <p:cNvSpPr>
            <a:spLocks noGrp="1"/>
          </p:cNvSpPr>
          <p:nvPr>
            <p:ph type="title"/>
          </p:nvPr>
        </p:nvSpPr>
        <p:spPr/>
        <p:txBody>
          <a:bodyPr/>
          <a:lstStyle/>
          <a:p>
            <a:pPr marL="0" indent="0" rtl="1">
              <a:lnSpc>
                <a:spcPct val="100000"/>
              </a:lnSpc>
            </a:pPr>
            <a:r>
              <a:rPr lang="fa-IR" sz="4400" b="0" i="0" u="none" strike="noStrike">
                <a:highlight>
                  <a:srgbClr val="000000">
                    <a:alpha val="0"/>
                  </a:srgbClr>
                </a:highlight>
                <a:latin typeface="Dubai" panose="020B0503030403030204" pitchFamily="34" charset="-78"/>
                <a:cs typeface="Dubai" panose="020B0503030403030204" pitchFamily="34" charset="-78"/>
              </a:rPr>
              <a:t>غذا بهترین منبع کلسیم است. </a:t>
            </a:r>
            <a:endParaRPr lang="fa-IR" sz="44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4B2DC53C-2B7A-4FC3-B383-EC8C2ED8F7A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9880879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746A011-77DF-4124-8267-1196BC615A7B}"/>
              </a:ext>
            </a:extLst>
          </p:cNvPr>
          <p:cNvSpPr>
            <a:spLocks noGrp="1"/>
          </p:cNvSpPr>
          <p:nvPr>
            <p:ph type="title"/>
          </p:nvPr>
        </p:nvSpPr>
        <p:spPr/>
        <p:txBody>
          <a:bodyPr>
            <a:normAutofit fontScale="90000"/>
          </a:bodyPr>
          <a:lstStyle/>
          <a:p>
            <a:pPr rtl="1"/>
            <a:r>
              <a:rPr lang="fa-IR" sz="4400" i="0" u="none" strike="noStrike">
                <a:highlight>
                  <a:srgbClr val="000000">
                    <a:alpha val="0"/>
                  </a:srgbClr>
                </a:highlight>
                <a:latin typeface="Dubai" panose="020B0503030403030204" pitchFamily="34" charset="-78"/>
                <a:cs typeface="Dubai" panose="020B0503030403030204" pitchFamily="34" charset="-78"/>
              </a:rPr>
              <a:t>کودکان</a:t>
            </a:r>
            <a:r>
              <a:rPr lang="fa-IR" sz="4400" b="0" i="0" u="none" strike="noStrike">
                <a:highlight>
                  <a:srgbClr val="000000">
                    <a:alpha val="0"/>
                  </a:srgbClr>
                </a:highlight>
                <a:latin typeface="Dubai" panose="020B0503030403030204" pitchFamily="34" charset="-78"/>
                <a:cs typeface="Dubai" panose="020B0503030403030204" pitchFamily="34" charset="-78"/>
              </a:rPr>
              <a:t> برای رشد استخوان ها و دندان </a:t>
            </a:r>
            <a:br>
              <a:rPr lang="en-US" sz="4400" b="0" i="0" u="none" strike="noStrike">
                <a:highlight>
                  <a:srgbClr val="000000">
                    <a:alpha val="0"/>
                  </a:srgbClr>
                </a:highlight>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های قوی به کلسیم </a:t>
            </a:r>
            <a:br>
              <a:rPr lang="en-US" sz="4400" b="0" i="0" u="none" strike="noStrike">
                <a:highlight>
                  <a:srgbClr val="000000">
                    <a:alpha val="0"/>
                  </a:srgbClr>
                </a:highlight>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نیاز دارند.</a:t>
            </a:r>
            <a:endParaRPr lang="fa-IR" sz="44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B255684C-2278-4AC2-A7D3-E81E47251CD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9561513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761915D-6B34-4C5A-A492-2D7DA285EFE8}"/>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36DD594F-00A5-67E2-5412-BBC87DB6C2C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39489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061F193-4227-4F11-AA8E-276815966092}"/>
              </a:ext>
            </a:extLst>
          </p:cNvPr>
          <p:cNvSpPr>
            <a:spLocks noGrp="1"/>
          </p:cNvSpPr>
          <p:nvPr>
            <p:ph type="title"/>
          </p:nvPr>
        </p:nvSpPr>
        <p:spPr/>
        <p:txBody>
          <a:bodyPr/>
          <a:lstStyle/>
          <a:p>
            <a:pPr rtl="1"/>
            <a:r>
              <a:rPr lang="fa-IR" sz="4400" i="0" u="none" strike="noStrike">
                <a:highlight>
                  <a:srgbClr val="000000">
                    <a:alpha val="0"/>
                  </a:srgbClr>
                </a:highlight>
                <a:latin typeface="Dubai" panose="020B0503030403030204" pitchFamily="34" charset="-78"/>
                <a:cs typeface="Dubai" panose="020B0503030403030204" pitchFamily="34" charset="-78"/>
              </a:rPr>
              <a:t>زنان مسن</a:t>
            </a:r>
            <a:r>
              <a:rPr lang="fa-IR" sz="4400" b="0" i="0" u="none" strike="noStrike">
                <a:highlight>
                  <a:srgbClr val="000000">
                    <a:alpha val="0"/>
                  </a:srgbClr>
                </a:highlight>
                <a:latin typeface="Dubai" panose="020B0503030403030204" pitchFamily="34" charset="-78"/>
                <a:cs typeface="Dubai" panose="020B0503030403030204" pitchFamily="34" charset="-78"/>
              </a:rPr>
              <a:t> برای حفظ سلامت استخوان های خود به کلسیم بیشتری نیاز دارند. </a:t>
            </a:r>
            <a:endParaRPr lang="fa-IR" sz="44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235A8A3C-C9BB-4186-9659-DAAB6E01FEF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3706546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E2039BF-C96D-4749-AA8E-D12181E66815}"/>
              </a:ext>
            </a:extLst>
          </p:cNvPr>
          <p:cNvSpPr>
            <a:spLocks noGrp="1"/>
          </p:cNvSpPr>
          <p:nvPr>
            <p:ph type="title"/>
          </p:nvPr>
        </p:nvSpPr>
        <p:spPr/>
        <p:txBody>
          <a:bodyPr/>
          <a:lstStyle/>
          <a:p>
            <a:pPr algn="ctr" rtl="1"/>
            <a:r>
              <a:rPr lang="fa-IR" sz="4400" i="0" u="none" strike="noStrike">
                <a:highlight>
                  <a:srgbClr val="000000">
                    <a:alpha val="0"/>
                  </a:srgbClr>
                </a:highlight>
                <a:latin typeface="Dubai" panose="020B0503030403030204" pitchFamily="34" charset="-78"/>
                <a:cs typeface="Dubai" panose="020B0503030403030204" pitchFamily="34" charset="-78"/>
              </a:rPr>
              <a:t>بیایید در مورد ناهارهای سالم </a:t>
            </a:r>
            <a:br>
              <a:rPr lang="en-US" sz="4400" i="0" u="none" strike="noStrike">
                <a:highlight>
                  <a:srgbClr val="000000">
                    <a:alpha val="0"/>
                  </a:srgbClr>
                </a:highlight>
                <a:latin typeface="Dubai" panose="020B0503030403030204" pitchFamily="34" charset="-78"/>
                <a:cs typeface="Dubai" panose="020B0503030403030204" pitchFamily="34" charset="-78"/>
              </a:rPr>
            </a:br>
            <a:r>
              <a:rPr lang="fa-IR" sz="4400" i="0" u="none" strike="noStrike">
                <a:highlight>
                  <a:srgbClr val="000000">
                    <a:alpha val="0"/>
                  </a:srgbClr>
                </a:highlight>
                <a:latin typeface="Dubai" panose="020B0503030403030204" pitchFamily="34" charset="-78"/>
                <a:cs typeface="Dubai" panose="020B0503030403030204" pitchFamily="34" charset="-78"/>
              </a:rPr>
              <a:t>مدرسه صحبت کنیم</a:t>
            </a:r>
            <a:endParaRPr lang="fa-I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6BC534C1-9DDD-4EA5-AC22-D44CEB366B3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985993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79A60A5-54BF-4393-9A00-B86D0FB767A6}"/>
              </a:ext>
            </a:extLst>
          </p:cNvPr>
          <p:cNvSpPr>
            <a:spLocks noGrp="1"/>
          </p:cNvSpPr>
          <p:nvPr>
            <p:ph type="title"/>
          </p:nvPr>
        </p:nvSpPr>
        <p:spPr/>
        <p:txBody>
          <a:bodyPr>
            <a:normAutofit fontScale="90000"/>
          </a:bodyPr>
          <a:lstStyle/>
          <a:p>
            <a:pPr rtl="1">
              <a:lnSpc>
                <a:spcPct val="100000"/>
              </a:lnSpc>
            </a:pPr>
            <a:r>
              <a:rPr lang="fa-IR" sz="44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t>کودکان برای رشد </a:t>
            </a:r>
            <a:br>
              <a:rPr lang="fa-IR" sz="44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br>
            <a:r>
              <a:rPr lang="fa-IR" sz="44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t>قوی و سالم باید</a:t>
            </a:r>
            <a:br>
              <a:rPr lang="en-US" sz="44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br>
            <a:r>
              <a:rPr lang="fa-IR" sz="4400" i="0" u="none" strike="noStrike">
                <a:solidFill>
                  <a:srgbClr val="000000"/>
                </a:solidFill>
                <a:highlight>
                  <a:srgbClr val="000000">
                    <a:alpha val="0"/>
                  </a:srgbClr>
                </a:highlight>
                <a:latin typeface="Dubai" panose="020B0503030403030204" pitchFamily="34" charset="-78"/>
                <a:cs typeface="Dubai" panose="020B0503030403030204" pitchFamily="34" charset="-78"/>
              </a:rPr>
              <a:t>غذای سالم </a:t>
            </a:r>
            <a:r>
              <a:rPr lang="fa-IR" sz="44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t>بخورند. </a:t>
            </a:r>
            <a:endParaRPr lang="en-AU"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ECEEA1E6-E9C7-4F82-8538-BA44656CA6F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8669007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F386611-05FB-416C-893F-E1D378D512A6}"/>
              </a:ext>
            </a:extLst>
          </p:cNvPr>
          <p:cNvSpPr>
            <a:spLocks noGrp="1"/>
          </p:cNvSpPr>
          <p:nvPr>
            <p:ph type="title"/>
          </p:nvPr>
        </p:nvSpPr>
        <p:spPr/>
        <p:txBody>
          <a:bodyPr>
            <a:normAutofit fontScale="90000"/>
          </a:bodyPr>
          <a:lstStyle/>
          <a:p>
            <a:pPr rtl="1">
              <a:lnSpc>
                <a:spcPct val="100000"/>
              </a:lnSpc>
            </a:pPr>
            <a:r>
              <a:rPr lang="fa-IR" sz="4400" b="0" i="0" u="none" strike="noStrike">
                <a:highlight>
                  <a:srgbClr val="000000">
                    <a:alpha val="0"/>
                  </a:srgbClr>
                </a:highlight>
                <a:latin typeface="Dubai" panose="020B0503030403030204" pitchFamily="34" charset="-78"/>
                <a:cs typeface="Dubai" panose="020B0503030403030204" pitchFamily="34" charset="-78"/>
              </a:rPr>
              <a:t>به فرزندتان یک ناهار </a:t>
            </a:r>
            <a:br>
              <a:rPr lang="en-US" sz="4400" b="0" i="0" u="none" strike="noStrike">
                <a:highlight>
                  <a:srgbClr val="000000">
                    <a:alpha val="0"/>
                  </a:srgbClr>
                </a:highlight>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سالم برای مدرسه </a:t>
            </a:r>
            <a:br>
              <a:rPr lang="en-US" sz="4400" b="0" i="0" u="none" strike="noStrike">
                <a:highlight>
                  <a:srgbClr val="000000">
                    <a:alpha val="0"/>
                  </a:srgbClr>
                </a:highlight>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بدهید تا به او کمک </a:t>
            </a:r>
            <a:br>
              <a:rPr lang="en-US" sz="4400" b="0" i="0" u="none" strike="noStrike">
                <a:highlight>
                  <a:srgbClr val="000000">
                    <a:alpha val="0"/>
                  </a:srgbClr>
                </a:highlight>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کنید خوب بماند.</a:t>
            </a:r>
            <a:endParaRPr lang="fa-IR" sz="44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A962F184-E7F1-4BF8-A5BE-F77656AE2C5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1340417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94C4690-B3E8-4803-988E-56B562AD6879}"/>
              </a:ext>
            </a:extLst>
          </p:cNvPr>
          <p:cNvSpPr>
            <a:spLocks noGrp="1"/>
          </p:cNvSpPr>
          <p:nvPr>
            <p:ph type="title"/>
          </p:nvPr>
        </p:nvSpPr>
        <p:spPr/>
        <p:txBody>
          <a:bodyPr>
            <a:normAutofit fontScale="90000"/>
          </a:bodyPr>
          <a:lstStyle/>
          <a:p>
            <a:pPr rtl="1">
              <a:lnSpc>
                <a:spcPct val="100000"/>
              </a:lnSpc>
            </a:pPr>
            <a:r>
              <a:rPr lang="fa-IR" sz="4400" i="0" u="none" strike="noStrike">
                <a:solidFill>
                  <a:srgbClr val="000000"/>
                </a:solidFill>
                <a:highlight>
                  <a:srgbClr val="000000">
                    <a:alpha val="0"/>
                  </a:srgbClr>
                </a:highlight>
                <a:latin typeface="Dubai" panose="020B0503030403030204" pitchFamily="34" charset="-78"/>
                <a:cs typeface="Dubai" panose="020B0503030403030204" pitchFamily="34" charset="-78"/>
              </a:rPr>
              <a:t>ترکیبی</a:t>
            </a:r>
            <a:r>
              <a:rPr lang="fa-IR" sz="44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t> از غذاهای </a:t>
            </a:r>
            <a:br>
              <a:rPr lang="en-US" sz="44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br>
            <a:r>
              <a:rPr lang="fa-IR" sz="44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t>سالم را در کیف ناهار </a:t>
            </a:r>
            <a:br>
              <a:rPr lang="en-US" sz="44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br>
            <a:r>
              <a:rPr lang="fa-IR" sz="44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t>مدرسه کودک خود </a:t>
            </a:r>
            <a:br>
              <a:rPr lang="en-US" sz="44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br>
            <a:r>
              <a:rPr lang="fa-IR" sz="44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t>قرار دهید. </a:t>
            </a:r>
            <a:endParaRPr lang="en-AU"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DCD7C997-3572-40CF-9D5B-207E37B6530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5734008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51CDD32-2B9C-4CF1-BAD5-8EEE8C85D502}"/>
              </a:ext>
            </a:extLst>
          </p:cNvPr>
          <p:cNvSpPr>
            <a:spLocks noGrp="1"/>
          </p:cNvSpPr>
          <p:nvPr>
            <p:ph type="title"/>
          </p:nvPr>
        </p:nvSpPr>
        <p:spPr/>
        <p:txBody>
          <a:bodyPr/>
          <a:lstStyle/>
          <a:p>
            <a:pPr rtl="1"/>
            <a:r>
              <a:rPr lang="fa-IR" sz="44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t>ناهار مدرسه را با </a:t>
            </a:r>
            <a:br>
              <a:rPr lang="en-US" sz="44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br>
            <a:r>
              <a:rPr lang="fa-IR" sz="44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t>فرزندتان </a:t>
            </a:r>
            <a:r>
              <a:rPr lang="fa-IR" sz="4400" i="0" u="none" strike="noStrike">
                <a:solidFill>
                  <a:srgbClr val="000000"/>
                </a:solidFill>
                <a:highlight>
                  <a:srgbClr val="000000">
                    <a:alpha val="0"/>
                  </a:srgbClr>
                </a:highlight>
                <a:latin typeface="Dubai" panose="020B0503030403030204" pitchFamily="34" charset="-78"/>
                <a:cs typeface="Dubai" panose="020B0503030403030204" pitchFamily="34" charset="-78"/>
              </a:rPr>
              <a:t>با هم</a:t>
            </a:r>
            <a:r>
              <a:rPr lang="fa-IR" sz="44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t> درست کنید. </a:t>
            </a:r>
            <a:endParaRPr lang="en-AU"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E773405C-7991-4ABE-AC49-E8F90BB914B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194121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37A8CA5-C953-4C72-885B-03FDC5B99066}"/>
              </a:ext>
            </a:extLst>
          </p:cNvPr>
          <p:cNvSpPr>
            <a:spLocks noGrp="1"/>
          </p:cNvSpPr>
          <p:nvPr>
            <p:ph type="title"/>
          </p:nvPr>
        </p:nvSpPr>
        <p:spPr/>
        <p:txBody>
          <a:bodyPr/>
          <a:lstStyle/>
          <a:p>
            <a:pPr algn="r" rtl="1"/>
            <a:r>
              <a:rPr lang="fa-IR" sz="4400" b="1" i="0" u="none" strike="noStrike">
                <a:highlight>
                  <a:srgbClr val="000000">
                    <a:alpha val="0"/>
                  </a:srgbClr>
                </a:highlight>
                <a:latin typeface="Dubai" panose="020B0503030403030204" pitchFamily="34" charset="-78"/>
                <a:cs typeface="Dubai" panose="020B0503030403030204" pitchFamily="34" charset="-78"/>
              </a:rPr>
              <a:t>به خاطر داشته باشید...</a:t>
            </a:r>
            <a:endParaRPr lang="fa-IR" sz="4400" b="1"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730F5D02-2F3A-445E-B76B-EA7F46A4A45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0899927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0BB88CC-77F8-4F33-9B77-D881EC2811DD}"/>
              </a:ext>
            </a:extLst>
          </p:cNvPr>
          <p:cNvSpPr>
            <a:spLocks noGrp="1"/>
          </p:cNvSpPr>
          <p:nvPr>
            <p:ph type="title"/>
          </p:nvPr>
        </p:nvSpPr>
        <p:spPr/>
        <p:txBody>
          <a:bodyPr/>
          <a:lstStyle/>
          <a:p>
            <a:pPr algn="r" rtl="1"/>
            <a:r>
              <a:rPr lang="fa-IR" sz="4400" b="1" i="0" u="none" strike="noStrike">
                <a:highlight>
                  <a:srgbClr val="000000">
                    <a:alpha val="0"/>
                  </a:srgbClr>
                </a:highlight>
                <a:latin typeface="Dubai" panose="020B0503030403030204" pitchFamily="34" charset="-78"/>
                <a:cs typeface="Dubai" panose="020B0503030403030204" pitchFamily="34" charset="-78"/>
              </a:rPr>
              <a:t>خدمات محلی  </a:t>
            </a:r>
            <a:endParaRPr lang="fa-IR" sz="4400" b="1"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A7503F44-1F6D-4CC0-B4E0-5BBD2F56BC5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3514059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0CB903F-C716-41CE-85AF-6BA5B42295B7}"/>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A8BE5C2B-F1E9-6324-AAC3-D985FB0DABF1}"/>
              </a:ext>
            </a:extLst>
          </p:cNvPr>
          <p:cNvPicPr>
            <a:picLocks noChangeAspect="1"/>
          </p:cNvPicPr>
          <p:nvPr/>
        </p:nvPicPr>
        <p:blipFill>
          <a:blip r:embed="rId3"/>
          <a:stretch>
            <a:fillRect/>
          </a:stretch>
        </p:blipFill>
        <p:spPr>
          <a:xfrm>
            <a:off x="-528" y="0"/>
            <a:ext cx="12192000" cy="6858000"/>
          </a:xfrm>
          <a:prstGeom prst="rect">
            <a:avLst/>
          </a:prstGeom>
        </p:spPr>
      </p:pic>
    </p:spTree>
    <p:extLst>
      <p:ext uri="{BB962C8B-B14F-4D97-AF65-F5344CB8AC3E}">
        <p14:creationId xmlns:p14="http://schemas.microsoft.com/office/powerpoint/2010/main" val="66468928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2770567-F4DA-4A30-9FAA-D6D28412A996}"/>
              </a:ext>
            </a:extLst>
          </p:cNvPr>
          <p:cNvSpPr>
            <a:spLocks noGrp="1"/>
          </p:cNvSpPr>
          <p:nvPr>
            <p:ph type="title"/>
          </p:nvPr>
        </p:nvSpPr>
        <p:spPr/>
        <p:txBody>
          <a:bodyPr/>
          <a:lstStyle/>
          <a:p>
            <a:pPr algn="r" rtl="1"/>
            <a:r>
              <a:rPr lang="fa-IR" sz="4400" b="1" i="0" u="none" strike="noStrike">
                <a:highlight>
                  <a:srgbClr val="000000">
                    <a:alpha val="0"/>
                  </a:srgbClr>
                </a:highlight>
                <a:latin typeface="Dubai" panose="020B0503030403030204" pitchFamily="34" charset="-78"/>
                <a:cs typeface="Dubai" panose="020B0503030403030204" pitchFamily="34" charset="-78"/>
              </a:rPr>
              <a:t>بدن من. سلامت من.</a:t>
            </a:r>
            <a:br>
              <a:rPr lang="fa-IR" sz="4400" b="0" i="0" u="none" strike="noStrike">
                <a:highlight>
                  <a:srgbClr val="000000">
                    <a:alpha val="0"/>
                  </a:srgbClr>
                </a:highlight>
                <a:latin typeface="Dubai" panose="020B0503030403030204" pitchFamily="34" charset="-78"/>
                <a:cs typeface="Dubai" panose="020B0503030403030204" pitchFamily="34" charset="-78"/>
              </a:rPr>
            </a:br>
            <a:r>
              <a:rPr lang="fa-IR" sz="4000" b="0" i="0" u="none" strike="noStrike">
                <a:highlight>
                  <a:srgbClr val="000000">
                    <a:alpha val="0"/>
                  </a:srgbClr>
                </a:highlight>
                <a:latin typeface="Dubai" panose="020B0503030403030204" pitchFamily="34" charset="-78"/>
                <a:cs typeface="Dubai" panose="020B0503030403030204" pitchFamily="34" charset="-78"/>
              </a:rPr>
              <a:t>مجموعه ابزار آموزش سلامت</a:t>
            </a:r>
            <a:endParaRPr lang="en-AU"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BCF6091E-891A-4F66-8E85-4F680C32D86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99010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AC09B48-7B18-469B-8A43-09F8D9F1F8CD}"/>
              </a:ext>
            </a:extLst>
          </p:cNvPr>
          <p:cNvSpPr>
            <a:spLocks noGrp="1"/>
          </p:cNvSpPr>
          <p:nvPr>
            <p:ph type="title"/>
          </p:nvPr>
        </p:nvSpPr>
        <p:spPr/>
        <p:txBody>
          <a:bodyPr>
            <a:normAutofit fontScale="90000"/>
          </a:bodyPr>
          <a:lstStyle/>
          <a:p>
            <a:pPr algn="ctr" rtl="1"/>
            <a:r>
              <a:rPr lang="fa-IR" sz="4800" b="1" i="0" u="none" strike="noStrike">
                <a:solidFill>
                  <a:srgbClr val="000000"/>
                </a:solidFill>
                <a:highlight>
                  <a:srgbClr val="000000">
                    <a:alpha val="0"/>
                  </a:srgbClr>
                </a:highlight>
                <a:latin typeface="Dubai" panose="020B0503030403030204" pitchFamily="34" charset="-78"/>
                <a:cs typeface="Dubai" panose="020B0503030403030204" pitchFamily="34" charset="-78"/>
              </a:rPr>
              <a:t>اجازه</a:t>
            </a:r>
            <a:br>
              <a:rPr lang="en-US" sz="4800" b="1" i="0" u="none" strike="noStrike">
                <a:solidFill>
                  <a:srgbClr val="000000"/>
                </a:solidFill>
                <a:highlight>
                  <a:srgbClr val="000000">
                    <a:alpha val="0"/>
                  </a:srgbClr>
                </a:highlight>
                <a:latin typeface="Dubai" panose="020B0503030403030204" pitchFamily="34" charset="-78"/>
                <a:cs typeface="Dubai" panose="020B0503030403030204" pitchFamily="34" charset="-78"/>
              </a:rPr>
            </a:br>
            <a:r>
              <a:rPr lang="fa-IR" sz="4800" b="1" i="0" u="none" strike="noStrike">
                <a:solidFill>
                  <a:srgbClr val="000000"/>
                </a:solidFill>
                <a:highlight>
                  <a:srgbClr val="000000">
                    <a:alpha val="0"/>
                  </a:srgbClr>
                </a:highlight>
                <a:latin typeface="Dubai" panose="020B0503030403030204" pitchFamily="34" charset="-78"/>
                <a:cs typeface="Dubai" panose="020B0503030403030204" pitchFamily="34" charset="-78"/>
              </a:rPr>
              <a:t> دهید</a:t>
            </a:r>
            <a:endParaRPr lang="en-AU" sz="4800" b="1" dirty="0">
              <a:solidFill>
                <a:schemeClr val="tx1"/>
              </a:solidFill>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04154ECE-E88C-4CC5-BB54-348ED938D6A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4800570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17019C8-03F6-4B3C-A109-71EF57DC34B5}"/>
              </a:ext>
            </a:extLst>
          </p:cNvPr>
          <p:cNvSpPr>
            <a:spLocks noGrp="1"/>
          </p:cNvSpPr>
          <p:nvPr>
            <p:ph type="title"/>
          </p:nvPr>
        </p:nvSpPr>
        <p:spPr/>
        <p:txBody>
          <a:bodyPr>
            <a:normAutofit fontScale="90000"/>
          </a:bodyPr>
          <a:lstStyle/>
          <a:p>
            <a:pPr rtl="1">
              <a:lnSpc>
                <a:spcPct val="100000"/>
              </a:lnSpc>
            </a:pPr>
            <a:r>
              <a:rPr lang="fa-IR" sz="4400" b="0" i="0" u="none" strike="noStrike">
                <a:highlight>
                  <a:srgbClr val="000000">
                    <a:alpha val="0"/>
                  </a:srgbClr>
                </a:highlight>
                <a:latin typeface="Dubai" panose="020B0503030403030204" pitchFamily="34" charset="-78"/>
                <a:cs typeface="Dubai" panose="020B0503030403030204" pitchFamily="34" charset="-78"/>
              </a:rPr>
              <a:t>غذایی که می خورید</a:t>
            </a:r>
            <a:br>
              <a:rPr lang="fa-IR" sz="4400" b="1" i="0" u="none" strike="noStrike">
                <a:highlight>
                  <a:srgbClr val="000000">
                    <a:alpha val="0"/>
                  </a:srgbClr>
                </a:highlight>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بر سلامتی شما </a:t>
            </a:r>
            <a:br>
              <a:rPr lang="en-US" sz="4400" b="0" i="0" u="none" strike="noStrike">
                <a:highlight>
                  <a:srgbClr val="000000">
                    <a:alpha val="0"/>
                  </a:srgbClr>
                </a:highlight>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تأثیر می گذارد.</a:t>
            </a:r>
            <a:endParaRPr lang="fa-IR" sz="44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DB9ED14E-4F34-4A11-8B76-310220CAEA0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3620192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F39A2FE-D54C-4661-A3F3-7CC646C26675}"/>
              </a:ext>
            </a:extLst>
          </p:cNvPr>
          <p:cNvSpPr>
            <a:spLocks noGrp="1"/>
          </p:cNvSpPr>
          <p:nvPr>
            <p:ph type="title"/>
          </p:nvPr>
        </p:nvSpPr>
        <p:spPr/>
        <p:txBody>
          <a:bodyPr>
            <a:normAutofit fontScale="90000"/>
          </a:bodyPr>
          <a:lstStyle/>
          <a:p>
            <a:pPr rtl="1"/>
            <a:r>
              <a:rPr lang="fa-IR" sz="4400" b="0" i="0" u="none" strike="noStrike">
                <a:highlight>
                  <a:srgbClr val="000000">
                    <a:alpha val="0"/>
                  </a:srgbClr>
                </a:highlight>
                <a:latin typeface="Dubai" panose="020B0503030403030204" pitchFamily="34" charset="-78"/>
                <a:cs typeface="Dubai" panose="020B0503030403030204" pitchFamily="34" charset="-78"/>
              </a:rPr>
              <a:t>یک </a:t>
            </a:r>
            <a:r>
              <a:rPr lang="fa-IR" sz="4400" i="0" u="none" strike="noStrike">
                <a:highlight>
                  <a:srgbClr val="000000">
                    <a:alpha val="0"/>
                  </a:srgbClr>
                </a:highlight>
                <a:latin typeface="Dubai" panose="020B0503030403030204" pitchFamily="34" charset="-78"/>
                <a:cs typeface="Dubai" panose="020B0503030403030204" pitchFamily="34" charset="-78"/>
              </a:rPr>
              <a:t>رژیم غذایی </a:t>
            </a:r>
            <a:br>
              <a:rPr lang="en-US" sz="4400" b="1" i="0" u="none" strike="noStrike">
                <a:highlight>
                  <a:srgbClr val="000000">
                    <a:alpha val="0"/>
                  </a:srgbClr>
                </a:highlight>
                <a:latin typeface="Dubai" panose="020B0503030403030204" pitchFamily="34" charset="-78"/>
                <a:cs typeface="Dubai" panose="020B0503030403030204" pitchFamily="34" charset="-78"/>
              </a:rPr>
            </a:br>
            <a:r>
              <a:rPr lang="fa-IR" sz="4400" i="0" u="none" strike="noStrike">
                <a:highlight>
                  <a:srgbClr val="000000">
                    <a:alpha val="0"/>
                  </a:srgbClr>
                </a:highlight>
                <a:latin typeface="Dubai" panose="020B0503030403030204" pitchFamily="34" charset="-78"/>
                <a:cs typeface="Dubai" panose="020B0503030403030204" pitchFamily="34" charset="-78"/>
              </a:rPr>
              <a:t>سالم</a:t>
            </a:r>
            <a:r>
              <a:rPr lang="fa-IR" sz="4400" b="0" i="0" u="none" strike="noStrike">
                <a:highlight>
                  <a:srgbClr val="000000">
                    <a:alpha val="0"/>
                  </a:srgbClr>
                </a:highlight>
                <a:latin typeface="Dubai" panose="020B0503030403030204" pitchFamily="34" charset="-78"/>
                <a:cs typeface="Dubai" panose="020B0503030403030204" pitchFamily="34" charset="-78"/>
              </a:rPr>
              <a:t> یعنی خوردن غذاهایی که برای شما مفید هستند. </a:t>
            </a:r>
            <a:endParaRPr lang="fa-IR" sz="44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F18F8BBE-AB03-46AF-A0EE-52A18549298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4933674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B9B5C58-45F0-48CF-8E0E-563954BF7D9D}"/>
              </a:ext>
            </a:extLst>
          </p:cNvPr>
          <p:cNvSpPr>
            <a:spLocks noGrp="1"/>
          </p:cNvSpPr>
          <p:nvPr>
            <p:ph type="title"/>
          </p:nvPr>
        </p:nvSpPr>
        <p:spPr/>
        <p:txBody>
          <a:bodyPr>
            <a:normAutofit fontScale="90000"/>
          </a:bodyPr>
          <a:lstStyle/>
          <a:p>
            <a:pPr rtl="1">
              <a:lnSpc>
                <a:spcPct val="100000"/>
              </a:lnSpc>
            </a:pPr>
            <a:r>
              <a:rPr lang="fa-IR" sz="4400" b="0" i="0" u="none" strike="noStrike">
                <a:highlight>
                  <a:srgbClr val="000000">
                    <a:alpha val="0"/>
                  </a:srgbClr>
                </a:highlight>
                <a:latin typeface="Dubai" panose="020B0503030403030204" pitchFamily="34" charset="-78"/>
                <a:cs typeface="Dubai" panose="020B0503030403030204" pitchFamily="34" charset="-78"/>
              </a:rPr>
              <a:t>غذاهای سالم</a:t>
            </a:r>
            <a:r>
              <a:rPr lang="en-US" sz="4400" b="0" i="0" u="none" strike="noStrike">
                <a:highlight>
                  <a:srgbClr val="000000">
                    <a:alpha val="0"/>
                  </a:srgbClr>
                </a:highlight>
                <a:latin typeface="Dubai" panose="020B0503030403030204" pitchFamily="34" charset="-78"/>
                <a:cs typeface="Dubai" panose="020B0503030403030204" pitchFamily="34" charset="-78"/>
              </a:rPr>
              <a:t> </a:t>
            </a:r>
            <a:r>
              <a:rPr lang="fa-IR" sz="4400" b="0" i="0" u="none" strike="noStrike">
                <a:highlight>
                  <a:srgbClr val="000000">
                    <a:alpha val="0"/>
                  </a:srgbClr>
                </a:highlight>
                <a:latin typeface="Dubai" panose="020B0503030403030204" pitchFamily="34" charset="-78"/>
                <a:cs typeface="Dubai" panose="020B0503030403030204" pitchFamily="34" charset="-78"/>
              </a:rPr>
              <a:t>در</a:t>
            </a:r>
            <a:br>
              <a:rPr lang="en-US" sz="4400" b="0" i="0" u="none" strike="noStrike">
                <a:highlight>
                  <a:srgbClr val="000000">
                    <a:alpha val="0"/>
                  </a:srgbClr>
                </a:highlight>
                <a:latin typeface="Dubai" panose="020B0503030403030204" pitchFamily="34" charset="-78"/>
                <a:cs typeface="Dubai" panose="020B0503030403030204" pitchFamily="34" charset="-78"/>
              </a:rPr>
            </a:br>
            <a:r>
              <a:rPr lang="fa-IR" sz="4400" i="0" u="none" strike="noStrike">
                <a:highlight>
                  <a:srgbClr val="000000">
                    <a:alpha val="0"/>
                  </a:srgbClr>
                </a:highlight>
                <a:latin typeface="Dubai" panose="020B0503030403030204" pitchFamily="34" charset="-78"/>
                <a:cs typeface="Dubai" panose="020B0503030403030204" pitchFamily="34" charset="-78"/>
              </a:rPr>
              <a:t>5 گروه غذایی </a:t>
            </a:r>
            <a:br>
              <a:rPr lang="en-US" sz="4400" i="0" u="none" strike="noStrike">
                <a:highlight>
                  <a:srgbClr val="000000">
                    <a:alpha val="0"/>
                  </a:srgbClr>
                </a:highlight>
                <a:latin typeface="Dubai" panose="020B0503030403030204" pitchFamily="34" charset="-78"/>
                <a:cs typeface="Dubai" panose="020B0503030403030204" pitchFamily="34" charset="-78"/>
              </a:rPr>
            </a:br>
            <a:r>
              <a:rPr lang="fa-IR" sz="4400" i="0" u="none" strike="noStrike">
                <a:highlight>
                  <a:srgbClr val="000000">
                    <a:alpha val="0"/>
                  </a:srgbClr>
                </a:highlight>
                <a:latin typeface="Dubai" panose="020B0503030403030204" pitchFamily="34" charset="-78"/>
                <a:cs typeface="Dubai" panose="020B0503030403030204" pitchFamily="34" charset="-78"/>
              </a:rPr>
              <a:t>قرار می گیرند</a:t>
            </a:r>
            <a:r>
              <a:rPr lang="fa-IR" sz="4400" b="0" i="0" u="none" strike="noStrike">
                <a:highlight>
                  <a:srgbClr val="000000">
                    <a:alpha val="0"/>
                  </a:srgbClr>
                </a:highlight>
                <a:latin typeface="Dubai" panose="020B0503030403030204" pitchFamily="34" charset="-78"/>
                <a:cs typeface="Dubai" panose="020B0503030403030204" pitchFamily="34" charset="-78"/>
              </a:rPr>
              <a:t>. </a:t>
            </a:r>
            <a:br>
              <a:rPr lang="fa-IR" sz="4400" b="0" i="0" u="none" strike="noStrike">
                <a:highlight>
                  <a:srgbClr val="000000">
                    <a:alpha val="0"/>
                  </a:srgbClr>
                </a:highlight>
                <a:latin typeface="Dubai" panose="020B0503030403030204" pitchFamily="34" charset="-78"/>
                <a:cs typeface="Dubai" panose="020B0503030403030204" pitchFamily="34" charset="-78"/>
              </a:rPr>
            </a:br>
            <a:br>
              <a:rPr lang="fa-IR" sz="2400" b="0" i="0" u="none" strike="noStrike">
                <a:highlight>
                  <a:srgbClr val="000000">
                    <a:alpha val="0"/>
                  </a:srgbClr>
                </a:highlight>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هر روز از هر گروه </a:t>
            </a:r>
            <a:br>
              <a:rPr lang="en-US" sz="4400" b="0" i="0" u="none" strike="noStrike">
                <a:highlight>
                  <a:srgbClr val="000000">
                    <a:alpha val="0"/>
                  </a:srgbClr>
                </a:highlight>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غذا بخورید.</a:t>
            </a:r>
            <a:endParaRPr lang="fa-IR" sz="44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DDACADF3-B2D0-4B6A-B9FA-DC18E5E9B84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0903344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960E75D-EF57-4E6C-BF7E-B480E26FCB44}"/>
              </a:ext>
            </a:extLst>
          </p:cNvPr>
          <p:cNvSpPr>
            <a:spLocks noGrp="1"/>
          </p:cNvSpPr>
          <p:nvPr>
            <p:ph type="title"/>
          </p:nvPr>
        </p:nvSpPr>
        <p:spPr/>
        <p:txBody>
          <a:bodyPr>
            <a:normAutofit fontScale="90000"/>
          </a:bodyPr>
          <a:lstStyle/>
          <a:p>
            <a:pPr marL="0" indent="0" rtl="1">
              <a:spcBef>
                <a:spcPct val="0"/>
              </a:spcBef>
            </a:pPr>
            <a:r>
              <a:rPr lang="fa-IR" sz="4400" b="0" i="0" u="none" strike="noStrike">
                <a:highlight>
                  <a:srgbClr val="000000">
                    <a:alpha val="0"/>
                  </a:srgbClr>
                </a:highlight>
                <a:latin typeface="Dubai" panose="020B0503030403030204" pitchFamily="34" charset="-78"/>
                <a:cs typeface="Dubai" panose="020B0503030403030204" pitchFamily="34" charset="-78"/>
              </a:rPr>
              <a:t>گروه غذایی 1: </a:t>
            </a:r>
            <a:br>
              <a:rPr lang="fa-IR" sz="4400" b="0" i="0" u="none" strike="noStrike">
                <a:highlight>
                  <a:srgbClr val="000000">
                    <a:alpha val="0"/>
                  </a:srgbClr>
                </a:highlight>
                <a:latin typeface="Dubai" panose="020B0503030403030204" pitchFamily="34" charset="-78"/>
                <a:cs typeface="Dubai" panose="020B0503030403030204" pitchFamily="34" charset="-78"/>
              </a:rPr>
            </a:br>
            <a:br>
              <a:rPr lang="en-AU" sz="2400">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دانه ها</a:t>
            </a:r>
            <a:br>
              <a:rPr lang="fa-IR" sz="4400" b="0" i="0" u="none" strike="noStrike">
                <a:highlight>
                  <a:srgbClr val="000000">
                    <a:alpha val="0"/>
                  </a:srgbClr>
                </a:highlight>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روزانه </a:t>
            </a:r>
            <a:r>
              <a:rPr lang="fa-IR" sz="4400" i="0" u="none" strike="noStrike">
                <a:highlight>
                  <a:srgbClr val="000000">
                    <a:alpha val="0"/>
                  </a:srgbClr>
                </a:highlight>
                <a:latin typeface="Dubai" panose="020B0503030403030204" pitchFamily="34" charset="-78"/>
                <a:cs typeface="Dubai" panose="020B0503030403030204" pitchFamily="34" charset="-78"/>
              </a:rPr>
              <a:t>4 تا 6</a:t>
            </a:r>
            <a:r>
              <a:rPr lang="fa-IR" sz="4400" b="0" i="0" u="none" strike="noStrike">
                <a:highlight>
                  <a:srgbClr val="000000">
                    <a:alpha val="0"/>
                  </a:srgbClr>
                </a:highlight>
                <a:latin typeface="Dubai" panose="020B0503030403030204" pitchFamily="34" charset="-78"/>
                <a:cs typeface="Dubai" panose="020B0503030403030204" pitchFamily="34" charset="-78"/>
              </a:rPr>
              <a:t> وعده.</a:t>
            </a:r>
            <a:endParaRPr lang="en-AU" sz="4400"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FE4A2444-C0A1-4DB5-BBFA-B49EAC6B014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7471580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4EEC894-FEAD-4E12-BB56-950F14791231}"/>
              </a:ext>
            </a:extLst>
          </p:cNvPr>
          <p:cNvSpPr>
            <a:spLocks noGrp="1"/>
          </p:cNvSpPr>
          <p:nvPr>
            <p:ph type="title"/>
          </p:nvPr>
        </p:nvSpPr>
        <p:spPr/>
        <p:txBody>
          <a:bodyPr>
            <a:normAutofit fontScale="90000"/>
          </a:bodyPr>
          <a:lstStyle/>
          <a:p>
            <a:pPr marL="0" indent="0" rtl="1">
              <a:spcBef>
                <a:spcPct val="0"/>
              </a:spcBef>
            </a:pPr>
            <a:r>
              <a:rPr lang="fa-IR" sz="4400" b="0" i="0" u="none" strike="noStrike">
                <a:highlight>
                  <a:srgbClr val="000000">
                    <a:alpha val="0"/>
                  </a:srgbClr>
                </a:highlight>
                <a:latin typeface="Dubai" panose="020B0503030403030204" pitchFamily="34" charset="-78"/>
                <a:cs typeface="Dubai" panose="020B0503030403030204" pitchFamily="34" charset="-78"/>
              </a:rPr>
              <a:t>گروه غذایی 2:</a:t>
            </a:r>
            <a:br>
              <a:rPr lang="fa-IR" sz="4400" b="0" i="0" u="none" strike="noStrike">
                <a:highlight>
                  <a:srgbClr val="000000">
                    <a:alpha val="0"/>
                  </a:srgbClr>
                </a:highlight>
                <a:latin typeface="Dubai" panose="020B0503030403030204" pitchFamily="34" charset="-78"/>
                <a:cs typeface="Dubai" panose="020B0503030403030204" pitchFamily="34" charset="-78"/>
              </a:rPr>
            </a:br>
            <a:r>
              <a:rPr lang="en-AU" sz="2400">
                <a:latin typeface="Dubai" panose="020B0503030403030204" pitchFamily="34" charset="-78"/>
                <a:cs typeface="Dubai" panose="020B0503030403030204" pitchFamily="34" charset="-78"/>
              </a:rPr>
              <a:t> </a:t>
            </a:r>
            <a:br>
              <a:rPr lang="en-AU" sz="4400">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سبزیجات </a:t>
            </a:r>
            <a:br>
              <a:rPr lang="fa-IR" sz="4400" b="0" i="0" u="none" strike="noStrike">
                <a:highlight>
                  <a:srgbClr val="000000">
                    <a:alpha val="0"/>
                  </a:srgbClr>
                </a:highlight>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هر روز </a:t>
            </a:r>
            <a:r>
              <a:rPr lang="fa-IR" sz="4400" i="0" u="none" strike="noStrike">
                <a:highlight>
                  <a:srgbClr val="000000">
                    <a:alpha val="0"/>
                  </a:srgbClr>
                </a:highlight>
                <a:latin typeface="Dubai" panose="020B0503030403030204" pitchFamily="34" charset="-78"/>
                <a:cs typeface="Dubai" panose="020B0503030403030204" pitchFamily="34" charset="-78"/>
              </a:rPr>
              <a:t>5</a:t>
            </a:r>
            <a:r>
              <a:rPr lang="fa-IR" sz="4400" b="0" i="0" u="none" strike="noStrike">
                <a:highlight>
                  <a:srgbClr val="000000">
                    <a:alpha val="0"/>
                  </a:srgbClr>
                </a:highlight>
                <a:latin typeface="Dubai" panose="020B0503030403030204" pitchFamily="34" charset="-78"/>
                <a:cs typeface="Dubai" panose="020B0503030403030204" pitchFamily="34" charset="-78"/>
              </a:rPr>
              <a:t> وعده</a:t>
            </a:r>
            <a:endParaRPr lang="en-AU" sz="4400"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E3180C75-A6C6-4063-9ACC-5F85FAE184E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26851879"/>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119</TotalTime>
  <Words>3628</Words>
  <Application>Microsoft Office PowerPoint</Application>
  <PresentationFormat>Widescreen</PresentationFormat>
  <Paragraphs>308</Paragraphs>
  <Slides>28</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Aptos</vt:lpstr>
      <vt:lpstr>Arial</vt:lpstr>
      <vt:lpstr>Calibri</vt:lpstr>
      <vt:lpstr>Calibri Light</vt:lpstr>
      <vt:lpstr>Dubai</vt:lpstr>
      <vt:lpstr>Roboto</vt:lpstr>
      <vt:lpstr>Office Theme</vt:lpstr>
      <vt:lpstr>غذای خوب برای سلامت خوب</vt:lpstr>
      <vt:lpstr>PowerPoint Presentation</vt:lpstr>
      <vt:lpstr>بدن من. سلامت من. مجموعه ابزار آموزش سلامت</vt:lpstr>
      <vt:lpstr>اجازه  دهید</vt:lpstr>
      <vt:lpstr>غذایی که می خورید بر سلامتی شما  تأثیر می گذارد.</vt:lpstr>
      <vt:lpstr>یک رژیم غذایی  سالم یعنی خوردن غذاهایی که برای شما مفید هستند. </vt:lpstr>
      <vt:lpstr>غذاهای سالم در 5 گروه غذایی  قرار می گیرند.   هر روز از هر گروه  غذا بخورید.</vt:lpstr>
      <vt:lpstr>گروه غذایی 1:   دانه ها روزانه 4 تا 6 وعده.</vt:lpstr>
      <vt:lpstr>گروه غذایی 2:   سبزیجات  هر روز 5 وعده</vt:lpstr>
      <vt:lpstr>گروه غذایی 3:   میوه  هر روز 2 وعده</vt:lpstr>
      <vt:lpstr>گروه غذایی 4:   لبنیات و جایگزین های  لبنی هر روز 3 وعده</vt:lpstr>
      <vt:lpstr>گروه غذایی 5:  گوشت و سایر پروتئین ها هر روز 2 تا 3 وعده</vt:lpstr>
      <vt:lpstr>برخی از غذاها در 5 گروه غذایی نیستند.   فقط گاهی آنها را بخورید. </vt:lpstr>
      <vt:lpstr>یک بشقاب سالم باید شاملنصف سبزیجات باشد، با مقداری گوشت  و مقداری غلات.</vt:lpstr>
      <vt:lpstr>بسیاری از غذاهای  فرهنگ شما  برای خانواده تان  سالم هستند </vt:lpstr>
      <vt:lpstr>بیایید در مورد کلسیم صحبت کنیم</vt:lpstr>
      <vt:lpstr>همه به کلسیم نیاز دارند.   کلسیم استخوان ها و  دندان های ما را قوی  نگه می دارد.</vt:lpstr>
      <vt:lpstr>غذا بهترین منبع کلسیم است. </vt:lpstr>
      <vt:lpstr>کودکان برای رشد استخوان ها و دندان  های قوی به کلسیم  نیاز دارند.</vt:lpstr>
      <vt:lpstr>زنان مسن برای حفظ سلامت استخوان های خود به کلسیم بیشتری نیاز دارند. </vt:lpstr>
      <vt:lpstr>بیایید در مورد ناهارهای سالم  مدرسه صحبت کنیم</vt:lpstr>
      <vt:lpstr>کودکان برای رشد  قوی و سالم باید غذای سالم بخورند. </vt:lpstr>
      <vt:lpstr>به فرزندتان یک ناهار  سالم برای مدرسه  بدهید تا به او کمک  کنید خوب بماند.</vt:lpstr>
      <vt:lpstr>ترکیبی از غذاهای  سالم را در کیف ناهار  مدرسه کودک خود  قرار دهید. </vt:lpstr>
      <vt:lpstr>ناهار مدرسه را با  فرزندتان با هم درست کنید. </vt:lpstr>
      <vt:lpstr>به خاطر داشته باشید...</vt:lpstr>
      <vt:lpstr>خدمات محلی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غذای خوب برای سلامت خوب</dc:title>
  <dc:creator>Ewa Sosidko</dc:creator>
  <cp:lastModifiedBy>Ewa Sosidko</cp:lastModifiedBy>
  <cp:revision>7</cp:revision>
  <dcterms:created xsi:type="dcterms:W3CDTF">2024-08-12T01:09:03Z</dcterms:created>
  <dcterms:modified xsi:type="dcterms:W3CDTF">2024-09-17T02:55:19Z</dcterms:modified>
</cp:coreProperties>
</file>