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60" d="100"/>
          <a:sy n="60" d="100"/>
        </p:scale>
        <p:origin x="884" y="48"/>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DE9C8E1-5F28-42D2-9868-2ED33440E42B}"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B3EFB0E-3EA9-45F5-B4E3-9F81BABBAD9F}" type="slidenum">
              <a:rPr lang="en-AU" smtClean="0"/>
              <a:t>‹#›</a:t>
            </a:fld>
            <a:endParaRPr lang="en-AU"/>
          </a:p>
        </p:txBody>
      </p:sp>
    </p:spTree>
    <p:extLst>
      <p:ext uri="{BB962C8B-B14F-4D97-AF65-F5344CB8AC3E}">
        <p14:creationId xmlns:p14="http://schemas.microsoft.com/office/powerpoint/2010/main" val="205721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سيبحث هذا العرض التقديمي في:</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هي أفضل أنواع الطعام لتناولها </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هي الكمية التي نحتاج إلى تناولها من هذه الأطعمة لنكون أصحاء</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هو الغداء المدرسي الصحي للأطفال.</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a:t>
            </a:fld>
            <a:endParaRPr lang="en-AU"/>
          </a:p>
        </p:txBody>
      </p:sp>
    </p:spTree>
    <p:extLst>
      <p:ext uri="{BB962C8B-B14F-4D97-AF65-F5344CB8AC3E}">
        <p14:creationId xmlns:p14="http://schemas.microsoft.com/office/powerpoint/2010/main" val="146915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منتجات الألبان؟</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منتجات الألبان مصنوعة من الحليب الحيواني، على سبيل المثال الزبادي والجبن والزبدة. تناولي منتجات الألبان لتقوية العظام والعضلات. تذكري أن تختاري المنتجات قليلة الدسم.</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إذا كنت لا تستطيعين تناول منتجات الألبان، جربي بدائل الألبان مثل حليب الصويا / الأرز / اللوز (مع الكالسيوم المضاف)، التوفو أو السردين المعلب أو السلمون. </a:t>
            </a: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كمية منتجات الألبان التي يجب أن أتناولها كل يوم؟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تحتاجين إلى تناول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3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حصص من منتجات الألبان أو بدائل الألبان كل يوم.</a:t>
            </a: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الألبان؟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5 أمثلة عن حصة واحدة من الألبان:</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كوب حليب أو مخيض اللبن</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حليب مبخر</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شريحتان من الجبن الصلب مثل جبن الشيدر</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جبن ريكوتا</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علبة صغيرة من الزبادي.</a:t>
            </a:r>
          </a:p>
          <a:p>
            <a:pPr algn="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بدائل الألبان؟ </a:t>
            </a: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5 أمثلة عن حصة واحدة من بدائل الألبان:</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غرام لوز بالقشر</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60 غرام سردين معلب في الماء</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من السلمون الوردي المعلب بالعظام</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غرام من التوفو الصلب </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كوب من الصويا أو الأرز أو مشروب حبوب آخر مع 100 مل على الأقل من الكالسيوم المضاف لكل 100 مل.</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11</a:t>
            </a:fld>
            <a:endParaRPr lang="en-AU"/>
          </a:p>
        </p:txBody>
      </p:sp>
    </p:spTree>
    <p:extLst>
      <p:ext uri="{BB962C8B-B14F-4D97-AF65-F5344CB8AC3E}">
        <p14:creationId xmlns:p14="http://schemas.microsoft.com/office/powerpoint/2010/main" val="351213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هو البروتين؟</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يساعدك البروتين أنت وعائلتك على نمو العضلات وتنميتها. يأتي البروتين من اللحوم الحمراء والدجاج والأسماك والبيض.</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تشمل المصادر غير الحيوانية للبروتين، البذور والمكسرات والبقوليات ومنتجات الصويا مثل التوفو أو التمبيه. </a:t>
            </a: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كمية البروتينات التي يجب أن أتناولها كل يوم؟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تحتاجي إلى تناول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إلى 3</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حصص من البروتين يوميًا، ولكن ليس أكثر من 3 حصص من اللحوم الحمراء في الأسبوع</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البروتين؟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7 أمثلة على حصة واحدة من البروتين:</a:t>
            </a:r>
          </a:p>
          <a:p>
            <a:pPr marL="228600" lvl="0" indent="-228600" algn="r" rtl="1">
              <a:buFont typeface="Arial" panose="020B0604020202020204" pitchFamily="34" charset="0"/>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65 غرام من اللحوم الحمراء المطبوخة الخالية من الدهون، مثل اللحم البقري أو الضأن أو لحم العجل أو لحم الخنزير أو الماعز أو الكنغر. هذا بحجم راحة يدك. </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80 غرام دجاج أو ديك رومي مطبوخ. هذا بحجم راحة يدك</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غرام فيليه سمك مطبوخ أو علبة سمك صغيرة</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بيض حجم كبير</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كوب من البقوليات المطبوخة أو المعلبة، مثل العدس أو الحمص أو البازلاء، ويفضل بدون ملح مضاف</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170 غرام من التوفو</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حفنة صغيرة من المكسرات أو البذور، بعض زبدة الفول السوداني أو اللوز، الطحينة أو غيرها من معجون المكسرات أو البذور بدون ملح مضاف.</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0" kern="1200" dirty="0">
              <a:solidFill>
                <a:schemeClr val="tx1"/>
              </a:solidFill>
              <a:effectLst/>
              <a:latin typeface="Dubai" panose="020B0503030403030204" pitchFamily="34" charset="-78"/>
              <a:ea typeface="+mn-ea"/>
              <a:cs typeface="Dubai" panose="020B0503030403030204" pitchFamily="34" charset="-78"/>
            </a:endParaRP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12</a:t>
            </a:fld>
            <a:endParaRPr lang="en-AU"/>
          </a:p>
        </p:txBody>
      </p:sp>
    </p:spTree>
    <p:extLst>
      <p:ext uri="{BB962C8B-B14F-4D97-AF65-F5344CB8AC3E}">
        <p14:creationId xmlns:p14="http://schemas.microsoft.com/office/powerpoint/2010/main" val="131332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 typeface="+mj-lt"/>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الأطعمة "في بعض الأحيان"؟</a:t>
            </a:r>
          </a:p>
          <a:p>
            <a:pPr marL="0" marR="0" lvl="0" indent="0" algn="r" defTabSz="914400" rtl="1" eaLnBrk="1" fontAlgn="auto" latinLnBrk="0" hangingPunct="1">
              <a:lnSpc>
                <a:spcPct val="100000"/>
              </a:lnSpc>
              <a:spcBef>
                <a:spcPct val="0"/>
              </a:spcBef>
              <a:spcAft>
                <a:spcPct val="0"/>
              </a:spcAft>
              <a:buClrTx/>
              <a:buSzTx/>
              <a:buFont typeface="+mj-lt"/>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الأطعمة "في بعض الأحيان" ليست جزءًا من مجموعات الطعام الخمس. وهي ليست جزءًا من نظام غذائي صحي. </a:t>
            </a:r>
          </a:p>
          <a:p>
            <a:pPr marL="0" marR="0" lvl="0" indent="0" algn="r" defTabSz="914400" rtl="1" eaLnBrk="1" fontAlgn="auto" latinLnBrk="0" hangingPunct="1">
              <a:lnSpc>
                <a:spcPct val="100000"/>
              </a:lnSpc>
              <a:spcBef>
                <a:spcPct val="0"/>
              </a:spcBef>
              <a:spcAft>
                <a:spcPct val="0"/>
              </a:spcAft>
              <a:buClrTx/>
              <a:buSzTx/>
              <a:buFont typeface="+mj-lt"/>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تحتوي على الكثير من الدهون والسكر والملح ولا شيء من الأشياء الجيدة التي يحتاجها جسمك. </a:t>
            </a:r>
          </a:p>
          <a:p>
            <a:pPr marL="0" marR="0" lvl="0" indent="0" algn="r" defTabSz="914400" rtl="1" eaLnBrk="1" fontAlgn="auto" latinLnBrk="0" hangingPunct="1">
              <a:lnSpc>
                <a:spcPct val="100000"/>
              </a:lnSpc>
              <a:spcBef>
                <a:spcPct val="0"/>
              </a:spcBef>
              <a:spcAft>
                <a:spcPct val="0"/>
              </a:spcAft>
              <a:buClrTx/>
              <a:buSzTx/>
              <a:buFont typeface="+mj-lt"/>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إذا كنت تأكلين الكثير من هذه الأطعمة، فقد تزيد من وزنك ويمكن أن تصيبك بالمرض. لذا تناوليها في بعض الأحيان فقط وبكميات صغيرة أو لا تتناوليها على الإطلاق.</a:t>
            </a:r>
          </a:p>
          <a:p>
            <a:pPr marL="0" marR="0" lvl="0" indent="0" algn="r" defTabSz="914400" rtl="0" eaLnBrk="1" fontAlgn="auto" latinLnBrk="0" hangingPunct="1">
              <a:lnSpc>
                <a:spcPct val="100000"/>
              </a:lnSpc>
              <a:spcBef>
                <a:spcPct val="0"/>
              </a:spcBef>
              <a:spcAft>
                <a:spcPct val="0"/>
              </a:spcAft>
              <a:buClrTx/>
              <a:buSzTx/>
              <a:buFont typeface="+mj-lt"/>
              <a:buNone/>
              <a:defRPr/>
            </a:pP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mj-lt"/>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أمثلة على الأطعمة "في بعض الأحيان" هي</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البسكويت الحلو والكعك والحلويات والمعجنات</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الأيس كريم والحلوى والشوكولاتة</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رقائق البطاطس المقلية والمقرمشات وغيرها من الأطعمة الخفيفة الدسمة و/أو المالحة بما في ذلك بعض البسكويت المالح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المعجنات والفطائر والبرغر للوجبات السريعة والأطعمة المقلية</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اللحوم المصنعة والنقانق الدهنية / المالحة</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المشروبات الغازية السكرية وعصائر الرياضة ومشروبات الطاقة والكحول</a:t>
            </a:r>
            <a:endParaRPr lang="en-AU" sz="1200" strike="sngStrike" kern="1200" dirty="0">
              <a:solidFill>
                <a:schemeClr val="tx1"/>
              </a:solidFill>
              <a:effectLst/>
              <a:latin typeface="Dubai" panose="020B0503030403030204" pitchFamily="34" charset="-78"/>
              <a:ea typeface="+mn-ea"/>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حليب مكثف محلى، كريمة، زبدة ومعجون الذي يمكن فرده.</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13</a:t>
            </a:fld>
            <a:endParaRPr lang="en-AU"/>
          </a:p>
        </p:txBody>
      </p:sp>
    </p:spTree>
    <p:extLst>
      <p:ext uri="{BB962C8B-B14F-4D97-AF65-F5344CB8AC3E}">
        <p14:creationId xmlns:p14="http://schemas.microsoft.com/office/powerpoint/2010/main" val="5304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كيف تبدو الوجبات الصحية؟</a:t>
            </a:r>
          </a:p>
          <a:p>
            <a:pPr marL="0" marR="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تشمل الوجبات الصحية مجموعة متنوعة من الأطعمة من المجموعات الغذائية الخمس. </a:t>
            </a:r>
          </a:p>
          <a:p>
            <a:pPr marL="0" marR="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لتناول وجبة صحية:</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املأي نصف طبقك بالخضروات</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ضيفي بعض البروتينات، مثل اللحوم والبيض والأسماك والتوفو والبقوليات</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ضيفي بعض الحبوب، مثل الأرز أو النودلز أو الكينوا أو المعكرونة أو الخبز</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الفاكهة أو منتجات الألبان كوجبة خفيفة أو للتحلية.</a:t>
            </a:r>
          </a:p>
          <a:p>
            <a:pPr marL="228600" indent="-228600" algn="r">
              <a:buFont typeface="+mj-lt"/>
              <a:buAutoNum type="arabicPeriod"/>
            </a:pPr>
            <a:endParaRPr lang="en-AU" sz="1200" b="0" i="0" u="none" kern="120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mj-lt"/>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بدلاً من استخدام طعام "في بعض الأحيان" في وجبتك، مثل السجق أو البطاطس المقلية، اختاري شيئًا من مجموعات الطعام الخمس، مثل الدجاج أو الأرز. </a:t>
            </a:r>
          </a:p>
          <a:p>
            <a:pPr marL="0" indent="0" algn="r" rtl="1">
              <a:buFont typeface="+mj-lt"/>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قدمي الخضروات أو السلطة كطبق جانبي عند تناول وجبات مثل المعكرونة أو اللازانيا أو الريزوتو.</a:t>
            </a:r>
          </a:p>
          <a:p>
            <a:pPr marL="171450" indent="-171450" algn="r">
              <a:buFont typeface="Arial" panose="020B0604020202020204" pitchFamily="34" charset="0"/>
              <a:buChar char="•"/>
            </a:pP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ملاحظة للميسِّر: تُظهر الصورة مقدار الطعام الموجود على الطبق الذي يجب أن يأتي من مجموعة غذائية واحدة مقارنة بمجموعة أخرى - وليس الكميات الفعلية للطعام الذي يجب تناوله.</a:t>
            </a: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14</a:t>
            </a:fld>
            <a:endParaRPr lang="en-AU"/>
          </a:p>
        </p:txBody>
      </p:sp>
    </p:spTree>
    <p:extLst>
      <p:ext uri="{BB962C8B-B14F-4D97-AF65-F5344CB8AC3E}">
        <p14:creationId xmlns:p14="http://schemas.microsoft.com/office/powerpoint/2010/main" val="132270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هل يجب أن أطهو أطعمتي التقليدية؟</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غالبًا ما تكون الأطعمة التقليدية من ثقافتك صحية حقًا. من الجيد الاحتفاظ بهذه الأطعمة كجزء من نظامك الغذائي.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تعتبر الوجبات التقليدية المطبوخة في المنزل، مثل أطباق العدس والكاري، المنكهة  بالأعشاب والتوابل، خيارات أفضل من الوجبات والأطعمة المصنعة من المتجر. غالبًا ما تحتوي هذه الأطعمة على الكثير من السكر والملح والدهون.</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u="none" kern="1200" dirty="0">
              <a:solidFill>
                <a:schemeClr val="tx1"/>
              </a:solidFill>
              <a:effectLs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15</a:t>
            </a:fld>
            <a:endParaRPr lang="en-AU"/>
          </a:p>
        </p:txBody>
      </p:sp>
    </p:spTree>
    <p:extLst>
      <p:ext uri="{BB962C8B-B14F-4D97-AF65-F5344CB8AC3E}">
        <p14:creationId xmlns:p14="http://schemas.microsoft.com/office/powerpoint/2010/main" val="120933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3EFB0E-3EA9-45F5-B4E3-9F81BABBAD9F}" type="slidenum">
              <a:rPr lang="en-AU" smtClean="0"/>
              <a:t>16</a:t>
            </a:fld>
            <a:endParaRPr lang="en-AU"/>
          </a:p>
        </p:txBody>
      </p:sp>
    </p:spTree>
    <p:extLst>
      <p:ext uri="{BB962C8B-B14F-4D97-AF65-F5344CB8AC3E}">
        <p14:creationId xmlns:p14="http://schemas.microsoft.com/office/powerpoint/2010/main" val="109923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الكالسيوم مهم؟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أنت بحاجة إلى الكالسيوم في الحياة. إنه مهم للغاية لصحة:</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الأسنان والعظام</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العضلات</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القلب</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الجهاز العصبي. </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إذا لم تحصلي على ما يكفي من الكالسيوم، ستضعف عظامك.</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endParaRPr lang="en-AU" sz="1200" b="0" i="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17</a:t>
            </a:fld>
            <a:endParaRPr lang="en-AU"/>
          </a:p>
        </p:txBody>
      </p:sp>
    </p:spTree>
    <p:extLst>
      <p:ext uri="{BB962C8B-B14F-4D97-AF65-F5344CB8AC3E}">
        <p14:creationId xmlns:p14="http://schemas.microsoft.com/office/powerpoint/2010/main" val="353957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أفضل الأطعمة للكالسيوم؟</a:t>
            </a:r>
          </a:p>
          <a:p>
            <a:pPr marL="0" lvl="0" indent="0" algn="r" rtl="1">
              <a:buFont typeface="Arial" panose="020B0604020202020204" pitchFamily="34" charset="0"/>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أفضل مصادر الكالسيوم هي </a:t>
            </a:r>
            <a:r>
              <a:rPr lang="a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نتجات الألبان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مثل الحليب والزبادي والجبن الصلب. </a:t>
            </a:r>
          </a:p>
          <a:p>
            <a:pPr marL="0" lvl="0" indent="0" algn="r" rtl="1">
              <a:buFont typeface="Arial" panose="020B0604020202020204" pitchFamily="34" charset="0"/>
              <a:buNone/>
            </a:pPr>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يجب أن تتناولي</a:t>
            </a:r>
            <a:r>
              <a:rPr lang="a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3 حصص</a:t>
            </a:r>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منتجات الألبان يوميًا أو</a:t>
            </a:r>
            <a:r>
              <a:rPr lang="a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4 حصص يوميًا </a:t>
            </a:r>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إذا كان عمرك أكبر من 50 عامًا. </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lvl="0" indent="0" algn="r">
              <a:buFont typeface="Arial" panose="020B0604020202020204" pitchFamily="34" charset="0"/>
              <a:buNone/>
            </a:pP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lvl="0" indent="0" algn="r" rtl="1">
              <a:buFont typeface="Arial" panose="020B0604020202020204" pitchFamily="34" charset="0"/>
              <a:buNone/>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تشمل مصادر الكالسيوم الأخرى غير الألبان ما يلي:</a:t>
            </a: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حليب الصويا والأرز واللوز مع الكالسيوم المضاف </a:t>
            </a: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التوفو والتمبيه</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الأسماك ذات العظام الصالحة للأكل، مثل السلمون المعلب بالعظام والسردين</a:t>
            </a: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المكسرات والبذور، مثل الجوز البرازيلي واللوز ومعجون بذور السمسم (الطحينة)</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الخضروات الورقية الخضراء، مثل البروكلي، بوك تشوي، الملفوف/الكرنب الصيني والسبانخ</a:t>
            </a:r>
          </a:p>
          <a:p>
            <a:pPr marL="171450" lvl="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الفواكه المجففة مثل التين والتمر والبرقوق والمشمش.</a:t>
            </a: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lvl="0"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يمكنك أيضًا الحصول على الكالسيوم كأقراص، ولكن من الأفضل بكثير الحصول عليه من طعامك. </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lvl="0"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اسألي طبيبك إذا كنت بحاجة إلى تناول أقراص الكالسيوم. </a:t>
            </a: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18</a:t>
            </a:fld>
            <a:endParaRPr lang="en-AU"/>
          </a:p>
        </p:txBody>
      </p:sp>
    </p:spTree>
    <p:extLst>
      <p:ext uri="{BB962C8B-B14F-4D97-AF65-F5344CB8AC3E}">
        <p14:creationId xmlns:p14="http://schemas.microsoft.com/office/powerpoint/2010/main" val="161440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يحتاج الأطفال والمراهقون إلى مزيد من الكالسيوم؟</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تنمو عظام الأطفال الصغار باستمرار من المهم جدًا أن يحصل الأطفال على ما يكفي من الكالسيوم كل يوم لبناء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عظام وأسنان قوية</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يحتاج المراهقون إلى مزيد من الكالسيوم لأنهم ينمون كثيرًا خلال فترة البلوغ. </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algn="r" rtl="0"/>
            <a:endParaRPr lang="en-AU" sz="1200" b="1" i="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تحدثي إلى ممرضتك أو طبيبك حول كمية الكالسيوم التي يحتاجها طفلك كل يوم.</a:t>
            </a:r>
            <a:endParaRPr lang="en-AU" sz="1200" b="1" i="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19</a:t>
            </a:fld>
            <a:endParaRPr lang="en-AU"/>
          </a:p>
        </p:txBody>
      </p:sp>
    </p:spTree>
    <p:extLst>
      <p:ext uri="{BB962C8B-B14F-4D97-AF65-F5344CB8AC3E}">
        <p14:creationId xmlns:p14="http://schemas.microsoft.com/office/powerpoint/2010/main" val="230308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تحتاج المسنات إلى مزيد من الكالسيوم؟</a:t>
            </a:r>
          </a:p>
          <a:p>
            <a:pPr algn="r" rtl="1"/>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مع تقدم النساء في السن، تضعف عظامهن. تحتاج النساء الأكبر سنًا إلى تناول المزيد من الكالسيوم للحفاظ على عظامهن قوية. </a:t>
            </a:r>
          </a:p>
          <a:p>
            <a:pPr algn="r" rtl="1"/>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هذا مهم بشكل خاص من 5 إلى 10 سنوات قبل انقطاع الطمث* عندما تفقد العظام المزيد من الكالسيوم. إن تناول المزيد من الكالسيوم لا يمكن أن يوقف فقدان العظام ، لكنه يمكن أن يبطئها.</a:t>
            </a: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مقدار الكالسيوم الذي تحتاجه النساء فوق سن الخمسين في اليوم؟</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إذا كان عمرك فوق 50 عامًا، فأنت بحاجة إلى تناول</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1300 ملغ</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الكالسيوم يوميًا، مما يعني</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4 حصص</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منتجات الألبان يوميًا. </a:t>
            </a:r>
          </a:p>
          <a:p>
            <a:pPr algn="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انقطاع الطمث هو دورتك الشهرية الأخيرة / نزول الدورة الشهرية الأخير. ستعرفين فقط أنك وصلت إلى سن انقطاع الطمث عندما لا يكون لديك أي نزيف لمدة 12 شهرًا.</a:t>
            </a:r>
          </a:p>
          <a:p>
            <a:pPr algn="r"/>
            <a:endParaRPr lang="en-AU" sz="1200" b="0" i="0" kern="1200" baseline="0" dirty="0">
              <a:solidFill>
                <a:schemeClr val="tx1"/>
              </a:solidFill>
              <a:effectLst/>
              <a:highlight>
                <a:srgbClr val="FFFF00"/>
              </a:highlight>
              <a:latin typeface="Dubai" panose="020B0503030403030204" pitchFamily="34" charset="-78"/>
              <a:ea typeface="+mn-ea"/>
              <a:cs typeface="Dubai" panose="020B0503030403030204" pitchFamily="34" charset="-78"/>
            </a:endParaRPr>
          </a:p>
          <a:p>
            <a:pPr algn="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endParaRPr lang="en-AU" sz="1200" b="0" i="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20</a:t>
            </a:fld>
            <a:endParaRPr lang="en-AU"/>
          </a:p>
        </p:txBody>
      </p:sp>
    </p:spTree>
    <p:extLst>
      <p:ext uri="{BB962C8B-B14F-4D97-AF65-F5344CB8AC3E}">
        <p14:creationId xmlns:p14="http://schemas.microsoft.com/office/powerpoint/2010/main" val="112051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1B3EFB0E-3EA9-45F5-B4E3-9F81BABBAD9F}" type="slidenum">
              <a:rPr lang="en-AU" smtClean="0"/>
              <a:t>3</a:t>
            </a:fld>
            <a:endParaRPr lang="en-AU"/>
          </a:p>
        </p:txBody>
      </p:sp>
    </p:spTree>
    <p:extLst>
      <p:ext uri="{BB962C8B-B14F-4D97-AF65-F5344CB8AC3E}">
        <p14:creationId xmlns:p14="http://schemas.microsoft.com/office/powerpoint/2010/main" val="376689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قد يكون من الجيد تسهيل مناقشة قصيرة حول وجبات الغداء المدرسية.</a:t>
            </a:r>
          </a:p>
          <a:p>
            <a:pPr algn="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أسئلة يجب مراعاتها *:</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نوع الأطعمة التي كنت تتناوليها على الغداء في المدرسة عندما كنتِ طفلة؟</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نوع الأطعمة التي يتناولها أطفالك في صندوق الغداء المدرسي؟</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من يختار الأطعمة لوجبات أطفالك؟ </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يمكن لأطفالك أن يقرروا ما الذي يمكن وضعه في صندوق الغداء؟ </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تحضرين الغداء المدرسي مع أطفالك؟</a:t>
            </a:r>
          </a:p>
          <a:p>
            <a:pPr marL="171450" indent="-171450"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تتحدثين مع أطفالك عن أنواع مختلفة من الأطعمة وإلى أي مدى هي صحية؟</a:t>
            </a:r>
          </a:p>
          <a:p>
            <a:pPr marL="171450" indent="-171450"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 اختر فقط بضعة أسئلة.</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21</a:t>
            </a:fld>
            <a:endParaRPr lang="en-AU"/>
          </a:p>
        </p:txBody>
      </p:sp>
    </p:spTree>
    <p:extLst>
      <p:ext uri="{BB962C8B-B14F-4D97-AF65-F5344CB8AC3E}">
        <p14:creationId xmlns:p14="http://schemas.microsoft.com/office/powerpoint/2010/main" val="9448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من المهم جدًا أن يأكل الأطفال طعامًا جيدًا؟</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lvl="0"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الغذاء الصحي مهم للأطفال لكي يتمكنوا من النمو وتكوين أدمغة وأجسام صحية. </a:t>
            </a:r>
          </a:p>
          <a:p>
            <a:pPr lvl="0"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يحتاج أطفالك إلى الكثير من الطعام الجيد ليكونوا أقوياء وليؤدون جيداً في المدرسة. </a:t>
            </a:r>
          </a:p>
          <a:p>
            <a:pPr lvl="0"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أنت مسؤولة عن أنواع الطعام الذي تقدمينه لأطفالك، لكن عليك السماح لهم باختيار ما يريدون تناوله.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يراقبك أطفالك ويتعلمون منك، لذلك من المهم أن تبيني لهم أنك تختارين أيضًا طعامًا صحيًا لتناوله.</a:t>
            </a: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22</a:t>
            </a:fld>
            <a:endParaRPr lang="en-AU"/>
          </a:p>
        </p:txBody>
      </p:sp>
    </p:spTree>
    <p:extLst>
      <p:ext uri="{BB962C8B-B14F-4D97-AF65-F5344CB8AC3E}">
        <p14:creationId xmlns:p14="http://schemas.microsoft.com/office/powerpoint/2010/main" val="92483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غداء المدرسة هو فرصة رائعة لمنح أطفالك طعامًا يجعلهم ينمون بقوة وصحة.</a:t>
            </a:r>
          </a:p>
          <a:p>
            <a:endParaRPr lang="en-AU" u="non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23</a:t>
            </a:fld>
            <a:endParaRPr lang="en-AU"/>
          </a:p>
        </p:txBody>
      </p:sp>
    </p:spTree>
    <p:extLst>
      <p:ext uri="{BB962C8B-B14F-4D97-AF65-F5344CB8AC3E}">
        <p14:creationId xmlns:p14="http://schemas.microsoft.com/office/powerpoint/2010/main" val="370059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ماذا يجب أن تضعي في صندوق الغداء المدرسي؟</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يجب أن يتضمن صندوق الغداء الصحي ما يلي:</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الفواكه والخضروات الطازجة</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الحليب أو الزبادي أو الجبن (أو بدائل الألبان)</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اللحوم أو البروتينات الأخرى، مثل البيض المسلوق أو زبدة الفول السوداني* </a:t>
            </a:r>
            <a:endParaRPr lang="en-AU" sz="1200" b="0" i="1" kern="120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الحبوب مثل الخبز أو اللفائف أو الخبز المسطح أو خبز الفاكهة أو المقرمشات تذكري أن الحبوب الكاملة أو خيارات الحبوب الكاملة هي الأفضل</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ماء الصنبور.</a:t>
            </a:r>
          </a:p>
          <a:p>
            <a:pPr algn="r"/>
            <a:endParaRPr lang="en-AU" u="sng"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 للأطعمة التقليدية المطبوخة في المنزل أن تكون رائعة لصناديق الغداء. كما يوضح هذا للأطفال أن الأطعمة التقليدية غالبًا ما تكون مغذية وصحية.</a:t>
            </a:r>
          </a:p>
          <a:p>
            <a:pPr algn="r"/>
            <a:endParaRPr lang="en-AU" u="none"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لا يجب وضعه في علبة غداء صحية؟</a:t>
            </a: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لا تقومي بتضمين هذه الأطعمة، لأنها تحتوي على الكثير من السكر أو الملح أو الدهون:</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جميع المشروبات المحلاة مثل عصائر الفاكهة ومشروبات الفاكهة والعصائر والمشروبات الرياضية ومشروبات الطاقة والمياه المنكهة والمياه المعدنية المنكهة والشاي المثلج والمشروبات الغازية </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ألواح وأشرطة الفواكه المجففة </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"حلويات الألبان" وألواح الشوكولاتة وألواح الموسلي</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معجون الشوكولاته والمربات والعسل في السندويشات</a:t>
            </a: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اللحوم المصنعة الدهنية والمالحة مثل السلامي والنقانق</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رقائق البطاطس أو البسكويت المالح. </a:t>
            </a:r>
          </a:p>
          <a:p>
            <a:pPr marL="171450" indent="-171450" algn="r">
              <a:buFont typeface="Arial" panose="020B0604020202020204" pitchFamily="34" charset="0"/>
              <a:buChar char="•"/>
            </a:pPr>
            <a:endParaRPr lang="en-AU" sz="1200" b="0" i="0" u="none"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إذا كانت مدرستك تتبع سياسة خالية من المكسرات، فلا تضعي زبدة الفول السوداني أو أي مكسرات في صندوق غذاء طفلك.</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24</a:t>
            </a:fld>
            <a:endParaRPr lang="en-AU"/>
          </a:p>
        </p:txBody>
      </p:sp>
    </p:spTree>
    <p:extLst>
      <p:ext uri="{BB962C8B-B14F-4D97-AF65-F5344CB8AC3E}">
        <p14:creationId xmlns:p14="http://schemas.microsoft.com/office/powerpoint/2010/main" val="310435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من الجيد تحضير وجبات غداء مدرسية مع طفلي؟ </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المدرسة هي الوقت الذي يبدأ فيه الأطفال في اتخاذ قراراتهم الخاصة بشأن ما هو مهم. يتعلمون بسرعة ويتأثرون بك وبأصدقائهم والأشياء الشائعة التي يرونها. يعد تحضير الغداء المدرسي وقتًا مثاليًا للتحدث معهم عن الأطعمة الصحية ولإطلاعهم على الخيارات الغذائية الجيدة.</a:t>
            </a:r>
          </a:p>
          <a:p>
            <a:pPr marL="0" indent="0" algn="r">
              <a:buFont typeface="Arial" panose="020B0604020202020204" pitchFamily="34" charset="0"/>
              <a:buNone/>
            </a:pPr>
            <a:endParaRPr lang="en-AU" sz="1200" b="0" i="0" u="sng" strike="noStrike" kern="120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الأشياء التي يمكنك القيام بها أثناء تحضير وجبات الغداء المدرسية معًا:</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اعرضي على طفلك أطعمة صحية مختلفة ودعيه يختار</a:t>
            </a:r>
            <a:r>
              <a:rPr lang="ar" sz="1200" b="0" i="0" u="none" strike="noStrike" dirty="0">
                <a:highlight>
                  <a:srgbClr val="000000">
                    <a:alpha val="0"/>
                  </a:srgbClr>
                </a:highlight>
                <a:latin typeface="Dubai" panose="020B0503030403030204" pitchFamily="34" charset="-78"/>
                <a:cs typeface="Dubai" panose="020B0503030403030204" pitchFamily="34" charset="-78"/>
              </a:rPr>
              <a:t> ما سيأكله في المدرسة</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دعي الأطفال الأكبر سنًا يحضرون غداءهم بأنفسهم </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دعي الأطفال الصغار يساعدون في صنع الساندويشات أو تقطيع الفاكهة الطرية</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حضري الغداء المدرسي مع طفلك في الليلة السابقة. بهذه الطريقة سيكون لديك المزيد من الوقت، حيث يمكن أن تكوني مشغولاً للغاية في الصباح.</a:t>
            </a:r>
          </a:p>
          <a:p>
            <a:endParaRPr lang="en-AU" sz="1200"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25</a:t>
            </a:fld>
            <a:endParaRPr lang="en-AU"/>
          </a:p>
        </p:txBody>
      </p:sp>
    </p:spTree>
    <p:extLst>
      <p:ext uri="{BB962C8B-B14F-4D97-AF65-F5344CB8AC3E}">
        <p14:creationId xmlns:p14="http://schemas.microsoft.com/office/powerpoint/2010/main" val="2060180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تأكليه كل يوم يؤثر على صحتك.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عندما تأكلي أطعمة صحية، تشعرين بتحسن وتنعمين بحياة أفضل. تساعدك في الحفاظ على صحتك وحمايتك من المرض.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الأكل الصحي مهم جدًا لنمو الرضع والأطفال بشكل جيد.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طعامًا مفيدًا لك ويساعدك في الحفاظ على صحتك وصحة عائلتك.</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pPr marL="0" marR="0" indent="0" algn="l" defTabSz="914400" rtl="0" eaLnBrk="1" fontAlgn="auto" latinLnBrk="0" hangingPunct="1">
              <a:lnSpc>
                <a:spcPct val="100000"/>
              </a:lnSpc>
              <a:spcBef>
                <a:spcPct val="0"/>
              </a:spcBef>
              <a:spcAft>
                <a:spcPct val="0"/>
              </a:spcAft>
              <a:buClrTx/>
              <a:buSzTx/>
              <a:buFontTx/>
              <a:buNone/>
              <a:defRPr/>
            </a:pPr>
            <a:endParaRPr lang="en-AU" b="1"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26</a:t>
            </a:fld>
            <a:endParaRPr lang="en-AU"/>
          </a:p>
        </p:txBody>
      </p:sp>
    </p:spTree>
    <p:extLst>
      <p:ext uri="{BB962C8B-B14F-4D97-AF65-F5344CB8AC3E}">
        <p14:creationId xmlns:p14="http://schemas.microsoft.com/office/powerpoint/2010/main" val="3837364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ملاحظة للميسر: </a:t>
            </a:r>
            <a:r>
              <a:rPr lang="ar" sz="1200" b="0" i="0" u="none" strike="noStrike" dirty="0">
                <a:highlight>
                  <a:srgbClr val="000000">
                    <a:alpha val="0"/>
                  </a:srgbClr>
                </a:highlight>
                <a:latin typeface="Dubai" panose="020B0503030403030204" pitchFamily="34" charset="-78"/>
                <a:cs typeface="Dubai" panose="020B0503030403030204" pitchFamily="34" charset="-78"/>
              </a:rPr>
              <a:t>قدم معلومات حول الخدمات المحلية</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27</a:t>
            </a:fld>
            <a:endParaRPr lang="en-AU"/>
          </a:p>
        </p:txBody>
      </p:sp>
    </p:spTree>
    <p:extLst>
      <p:ext uri="{BB962C8B-B14F-4D97-AF65-F5344CB8AC3E}">
        <p14:creationId xmlns:p14="http://schemas.microsoft.com/office/powerpoint/2010/main" val="237439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3EFB0E-3EA9-45F5-B4E3-9F81BABBAD9F}" type="slidenum">
              <a:rPr lang="en-AU" smtClean="0"/>
              <a:t>28</a:t>
            </a:fld>
            <a:endParaRPr lang="en-AU"/>
          </a:p>
        </p:txBody>
      </p:sp>
    </p:spTree>
    <p:extLst>
      <p:ext uri="{BB962C8B-B14F-4D97-AF65-F5344CB8AC3E}">
        <p14:creationId xmlns:p14="http://schemas.microsoft.com/office/powerpoint/2010/main" val="316147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1000"/>
              </a:spcBef>
            </a:pPr>
            <a:r>
              <a:rPr lang="ar" sz="1200" b="1" i="0" u="none" strike="noStrike" dirty="0">
                <a:highlight>
                  <a:srgbClr val="000000">
                    <a:alpha val="0"/>
                  </a:srgbClr>
                </a:highlight>
                <a:latin typeface="Dubai" panose="020B0503030403030204" pitchFamily="34" charset="-78"/>
                <a:cs typeface="Dubai" panose="020B0503030403030204" pitchFamily="34" charset="-78"/>
              </a:rPr>
              <a:t>ابدأ الجلسة بمناقشة جماعية حول دور الطعام في حياتنا.</a:t>
            </a:r>
          </a:p>
          <a:p>
            <a:pPr algn="r">
              <a:spcBef>
                <a:spcPts val="1000"/>
              </a:spcBef>
            </a:pPr>
            <a:endParaRPr lang="en-AU" sz="1200" dirty="0">
              <a:latin typeface="Dubai" panose="020B0503030403030204" pitchFamily="34" charset="-78"/>
              <a:cs typeface="Dubai" panose="020B0503030403030204" pitchFamily="34" charset="-78"/>
            </a:endParaRPr>
          </a:p>
          <a:p>
            <a:pPr algn="r" rtl="1">
              <a:spcBef>
                <a:spcPts val="1000"/>
              </a:spcBef>
            </a:pPr>
            <a:r>
              <a:rPr lang="ar" sz="1200" b="0" i="0" u="none" strike="noStrike" dirty="0">
                <a:highlight>
                  <a:srgbClr val="000000">
                    <a:alpha val="0"/>
                  </a:srgbClr>
                </a:highlight>
                <a:latin typeface="Dubai" panose="020B0503030403030204" pitchFamily="34" charset="-78"/>
                <a:cs typeface="Dubai" panose="020B0503030403030204" pitchFamily="34" charset="-78"/>
              </a:rPr>
              <a:t>أسئلة يجب مراعاتها *:</a:t>
            </a:r>
          </a:p>
          <a:p>
            <a:pPr marL="171450" marR="0" lvl="0" indent="-171450" algn="r" defTabSz="914400" rtl="1" eaLnBrk="1" fontAlgn="auto" latinLnBrk="0" hangingPunct="1">
              <a:lnSpc>
                <a:spcPct val="100000"/>
              </a:lnSpc>
              <a:spcBef>
                <a:spcPts val="1000"/>
              </a:spcBef>
              <a:spcAft>
                <a:spcPct val="0"/>
              </a:spcAft>
              <a:buClrTx/>
              <a:buSzTx/>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ما هو دور الطعام في حياتنا؟</a:t>
            </a: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من المسؤول عن الطعام في منزلك؟</a:t>
            </a: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من المسؤول عن اختيار الطعام الذي تأكليه؟</a:t>
            </a:r>
            <a:endParaRPr lang="en-AU" sz="1200" dirty="0">
              <a:latin typeface="Dubai" panose="020B0503030403030204" pitchFamily="34" charset="-78"/>
              <a:cs typeface="Dubai" panose="020B0503030403030204" pitchFamily="34" charset="-78"/>
            </a:endParaRP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ماذا يعني "تناول طعام جيد"؟</a:t>
            </a: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ما هي أنواع الطعام الجيدة؟ </a:t>
            </a: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ما هي الأطعمة الصحية في مطبخك اليومي؟</a:t>
            </a: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a:t>
            </a:r>
          </a:p>
          <a:p>
            <a:pPr marL="171450" indent="-171450" algn="r" rtl="1">
              <a:spcBef>
                <a:spcPts val="1000"/>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هل تعتقدين أن ما تأكليه يمكن أن يغير من الطريقة التي تشعرين بها؟</a:t>
            </a:r>
          </a:p>
          <a:p>
            <a:pPr marL="0" indent="0" algn="r" rtl="1">
              <a:spcBef>
                <a:spcPts val="1000"/>
              </a:spcBef>
              <a:buFont typeface="Arial" panose="020B0604020202020204" pitchFamily="34" charset="0"/>
              <a:buNone/>
            </a:pPr>
            <a:b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b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ملاحظة للميسر: اختر بضعة أسئلة؛ هم أمثلة فقط لمساعدتك في قيادة مناقشة موجزة.</a:t>
            </a:r>
          </a:p>
          <a:p>
            <a:endParaRPr lang="en-AU" dirty="0">
              <a:latin typeface="Dubai" panose="020B0503030403030204" pitchFamily="34" charset="-78"/>
              <a:cs typeface="Dubai" panose="020B0503030403030204" pitchFamily="34" charset="-78"/>
            </a:endParaRPr>
          </a:p>
          <a:p>
            <a:pPr algn="r" rtl="1">
              <a:spcBef>
                <a:spcPts val="996"/>
              </a:spcBef>
            </a:pPr>
            <a:endParaRPr lang="en-AU" sz="1200" b="0" i="0" u="none" baseline="0" dirty="0">
              <a:latin typeface="Dubai" panose="020B0503030403030204" pitchFamily="34" charset="-78"/>
              <a:ea typeface="Tahoma" panose="020B060403050404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4</a:t>
            </a:fld>
            <a:endParaRPr lang="en-AU"/>
          </a:p>
        </p:txBody>
      </p:sp>
    </p:spTree>
    <p:extLst>
      <p:ext uri="{BB962C8B-B14F-4D97-AF65-F5344CB8AC3E}">
        <p14:creationId xmlns:p14="http://schemas.microsoft.com/office/powerpoint/2010/main" val="22719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كيف يؤثر الطعام على صحتي؟</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يمكن أن يؤثر ما تأكليه على:</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صحتك البدنية - مدى صحة جسمك</a:t>
            </a:r>
          </a:p>
          <a:p>
            <a:pPr marL="171450" indent="-171450" algn="r" rtl="1">
              <a:buFont typeface="Arial" panose="020B0604020202020204" pitchFamily="34" charset="0"/>
              <a:buChar cha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كمية الطاقة لديك</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مزاجك - مدى سعادتك.</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إن تناول الأطعمة الصحية يمكن أن يجعلك أنت وعائلتك تشعرون بتحسن، مما يساعدك على الاستمتاع بحياتكم أكثر. </a:t>
            </a: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5</a:t>
            </a:fld>
            <a:endParaRPr lang="en-AU"/>
          </a:p>
        </p:txBody>
      </p:sp>
    </p:spTree>
    <p:extLst>
      <p:ext uri="{BB962C8B-B14F-4D97-AF65-F5344CB8AC3E}">
        <p14:creationId xmlns:p14="http://schemas.microsoft.com/office/powerpoint/2010/main" val="65875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هو النظام الغذائي؟</a:t>
            </a: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نظامك الغذائي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هو الأطعمة التي تتناوليها كل يوم. </a:t>
            </a:r>
            <a:endParaRPr lang="en-AU" sz="1200" u="none" strike="sngStrike" kern="1200" dirty="0">
              <a:solidFill>
                <a:schemeClr val="tx1"/>
              </a:solidFill>
              <a:effectLst/>
              <a:latin typeface="Dubai" panose="020B0503030403030204" pitchFamily="34" charset="-78"/>
              <a:ea typeface="+mn-ea"/>
              <a:cs typeface="Dubai" panose="020B0503030403030204" pitchFamily="34" charset="-78"/>
            </a:endParaRPr>
          </a:p>
          <a:p>
            <a:pPr algn="r"/>
            <a:endParaRPr lang="en-AU" sz="1200" b="0" i="0" strike="sngStrike"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هو النظام الغذائي الصحي؟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النظام الغذائي الصحي يعني تناول</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الأنواع الصحيحة</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الطعام</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والكمية المناسبة</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النظام الغذائي الصحي مفيد لجسمك وصحتك وحياتك.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كل يوم:</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مزيجًا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الأطعمة المختلفة - وهذا مهم لصحة الدماغ والقلب والأمعاء </a:t>
            </a:r>
            <a:endParaRPr lang="en-AU" sz="1200" b="0" i="0" kern="120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وجبات منتظمة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الفاكهة والخضروات والحبوب الكاملة، مثل الخبز المصنوع من الحبوب والأرز البني</a:t>
            </a:r>
            <a:endParaRPr lang="en-AU" sz="1200" b="0" i="0" u="none" kern="120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لا تتناولي الكثير من السكر والملح والدهون السيئة*</a:t>
            </a:r>
            <a:endParaRPr lang="en-AU" sz="1200" b="0" i="0" strike="noStrike" kern="120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اشربي الكثير من السوائل - الهدف هو شرب 2 لتر أو 8 أكواب في اليوم، معظمها ماء. </a:t>
            </a:r>
            <a:endParaRPr lang="en-AU" sz="1200" b="0" kern="1200" dirty="0">
              <a:solidFill>
                <a:schemeClr val="tx1"/>
              </a:solidFill>
              <a:effectLst/>
              <a:latin typeface="Dubai" panose="020B0503030403030204" pitchFamily="34" charset="-78"/>
              <a:ea typeface="+mn-ea"/>
              <a:cs typeface="Dubai" panose="020B0503030403030204" pitchFamily="34" charset="-78"/>
            </a:endParaRPr>
          </a:p>
          <a:p>
            <a:pPr lvl="0"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 هناك دهون سيئة وجيدة؛ حاولي الحد من الدهون السيئة. </a:t>
            </a:r>
          </a:p>
          <a:p>
            <a:pPr algn="r" rtl="1"/>
            <a:r>
              <a:rPr lang="ar" sz="1200" b="0" i="0" u="sng" strike="noStrike" dirty="0">
                <a:highlight>
                  <a:srgbClr val="000000">
                    <a:alpha val="0"/>
                  </a:srgbClr>
                </a:highlight>
                <a:latin typeface="Dubai" panose="020B0503030403030204" pitchFamily="34" charset="-78"/>
                <a:cs typeface="Dubai" panose="020B0503030403030204" pitchFamily="34" charset="-78"/>
              </a:rPr>
              <a:t>أمثلة عن الدهون السيئة</a:t>
            </a:r>
            <a:r>
              <a:rPr lang="ar" sz="1200" b="0" i="0" u="none" strike="noStrike" dirty="0">
                <a:highlight>
                  <a:srgbClr val="000000">
                    <a:alpha val="0"/>
                  </a:srgbClr>
                </a:highlight>
                <a:latin typeface="Dubai" panose="020B0503030403030204" pitchFamily="34" charset="-78"/>
                <a:cs typeface="Dubai" panose="020B0503030403030204" pitchFamily="34" charset="-78"/>
              </a:rPr>
              <a:t>: الأطعمة السريعة والمعالجة - رقائق البطاطس، بسكويت، الكعك، الحلوى، الأطعمة المقلية، الوجبات السريعة، الزيوت النباتية والتي غالبًا ما تعني زيت النخيل ومنتجات الدهون الحيوانية، مثل الزبدة والقشدة والسمن واللحوم الدهنية والجبن. ومع ذلك، فإن الجبن جزء من نظام غذائي صحي إذا تم تناوله بكميات صغيرة، على سبيل المثال</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قطعة من الجبن بحجم علبة الكبريت الصغيرة يوميًا.</a:t>
            </a:r>
            <a:endParaRPr lang="en-AU" i="0" dirty="0">
              <a:latin typeface="Dubai" panose="020B0503030403030204" pitchFamily="34" charset="-78"/>
              <a:cs typeface="Dubai" panose="020B0503030403030204" pitchFamily="34" charset="-78"/>
            </a:endParaRPr>
          </a:p>
          <a:p>
            <a:pPr algn="r" rtl="1"/>
            <a:r>
              <a:rPr lang="ar" sz="1200" b="0" i="0" u="sng" strike="noStrike" dirty="0">
                <a:highlight>
                  <a:srgbClr val="000000">
                    <a:alpha val="0"/>
                  </a:srgbClr>
                </a:highlight>
                <a:latin typeface="Dubai" panose="020B0503030403030204" pitchFamily="34" charset="-78"/>
                <a:cs typeface="Dubai" panose="020B0503030403030204" pitchFamily="34" charset="-78"/>
              </a:rPr>
              <a:t>أمثلة للدهون الجيدة</a:t>
            </a:r>
            <a:r>
              <a:rPr lang="ar" sz="1200" b="0" i="0" u="none" strike="noStrike" dirty="0">
                <a:highlight>
                  <a:srgbClr val="000000">
                    <a:alpha val="0"/>
                  </a:srgbClr>
                </a:highlight>
                <a:latin typeface="Dubai" panose="020B0503030403030204" pitchFamily="34" charset="-78"/>
                <a:cs typeface="Dubai" panose="020B0503030403030204" pitchFamily="34" charset="-78"/>
              </a:rPr>
              <a:t> : زيت الزيتون والأفوكادو والمكسرات وزيت الكانولا وزيت الفول السوداني وزيت جوز المكاديميا والسمن المحتوي على هذه الزيوت.</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6</a:t>
            </a:fld>
            <a:endParaRPr lang="en-AU"/>
          </a:p>
        </p:txBody>
      </p:sp>
    </p:spTree>
    <p:extLst>
      <p:ext uri="{BB962C8B-B14F-4D97-AF65-F5344CB8AC3E}">
        <p14:creationId xmlns:p14="http://schemas.microsoft.com/office/powerpoint/2010/main" val="16883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المجموعات الغذائية الخمس؟*</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الـ 5 مجموعات غذائية هي:</a:t>
            </a:r>
          </a:p>
          <a:p>
            <a:pPr marL="228600" lvl="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الحبوب، مثل القمح والشوفان والأرز والذرة والكينوا والجاودار</a:t>
            </a:r>
          </a:p>
          <a:p>
            <a:pPr marL="228600" lvl="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الخضروات</a:t>
            </a:r>
            <a:endParaRPr lang="en-AU" sz="1200" u="none" kern="1200" dirty="0">
              <a:solidFill>
                <a:schemeClr val="tx1"/>
              </a:solidFill>
              <a:effectLst/>
              <a:latin typeface="Dubai" panose="020B0503030403030204" pitchFamily="34" charset="-78"/>
              <a:ea typeface="+mn-ea"/>
              <a:cs typeface="Dubai" panose="020B0503030403030204" pitchFamily="34" charset="-78"/>
            </a:endParaRPr>
          </a:p>
          <a:p>
            <a:pPr marL="228600" lvl="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الفاكهة</a:t>
            </a:r>
          </a:p>
          <a:p>
            <a:pPr marL="228600" lvl="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اللحوم والبروتينات الأخرى، مثل البيض والتوفو والمكسرات والبذور والبازلاء / العدس / الفاصوليا</a:t>
            </a:r>
          </a:p>
          <a:p>
            <a:pPr marL="228600" lvl="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منتجات الألبان، مثل الحليب والزبادي والجبن وبدائل الألبان.</a:t>
            </a:r>
          </a:p>
          <a:p>
            <a:pPr marL="0" lvl="0" indent="0" algn="r">
              <a:buFont typeface="+mj-lt"/>
              <a:buNone/>
            </a:pP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ماذا علي أن آكل كل يوم؟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كل يوم تحتاجين إلى تناول طعام من كل مجموعة من المجموعات الغذائية الخمس. سيساعدك هذا في الحفاظ على صحتك. </a:t>
            </a:r>
            <a:endParaRPr lang="en-AU" sz="1200" u="none" strike="noStrike"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من الجيد خلط الأطعمة من كل مجموعة ومحاولة استخدام الزيوت الصحية مثل زيت الزيتون وزيت الكانولا وزيت الفول السوداني. </a:t>
            </a:r>
            <a:endParaRPr lang="en-AU" sz="1200" u="none" strike="sngStrike" kern="1200" baseline="0" dirty="0">
              <a:solidFill>
                <a:schemeClr val="tx1"/>
              </a:solidFill>
              <a:effectLst/>
              <a:latin typeface="Dubai" panose="020B0503030403030204" pitchFamily="34" charset="-78"/>
              <a:ea typeface="+mn-ea"/>
              <a:cs typeface="Dubai" panose="020B0503030403030204" pitchFamily="34" charset="-78"/>
            </a:endParaRPr>
          </a:p>
          <a:p>
            <a:pPr marL="0" lvl="0" indent="0" algn="r">
              <a:buFont typeface="+mj-lt"/>
              <a:buNone/>
            </a:pP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lvl="0" indent="0" algn="r" rtl="1">
              <a:buFont typeface="+mj-lt"/>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ملاحظة للميسر: يقدم الدليل الأسترالي للأكل الصحي دليلاً لمجموعات الطعام الخمس. </a:t>
            </a:r>
          </a:p>
          <a:p>
            <a:pPr marL="0" lvl="0" indent="0" algn="r" rtl="1">
              <a:buFont typeface="+mj-lt"/>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توضح الصورة</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نسبة المجموعات الغذائية الخمس التي يجب أن نأكلها كل يوم وليس الكميات.</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7</a:t>
            </a:fld>
            <a:endParaRPr lang="en-AU"/>
          </a:p>
        </p:txBody>
      </p:sp>
    </p:spTree>
    <p:extLst>
      <p:ext uri="{BB962C8B-B14F-4D97-AF65-F5344CB8AC3E}">
        <p14:creationId xmlns:p14="http://schemas.microsoft.com/office/powerpoint/2010/main" val="405501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الحبوب؟</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تأتي الأطعمة في هذه المجموعة من حبوب متنوعة مثل الأرز والذرة والكينوا والسميد والحنطة السوداء والجاودار والشوفان والذرة الرفيعة. غالبًا ما يتم طحنها في الدقيق لصنع أشياء مثل الخبز والنودلز والمعكرونة.  </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الحبوب الكاملة، مثل الخبز المتعدد الحبوب والأرز البني والشوفان الملفوف، هي الخيار الأفضل. </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من الحبوب علي أن آكل كل يوم؟</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يجب أن تأكل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6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حصص من الحبوب كل يوم، ولكن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4</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فقط إذا كان عمرك يتجاوز 50 عامًا </a:t>
            </a: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الحبوب؟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5 أمثلة على حصة واحدة من الحبوب:</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شريحة خبز</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3 بسكويت جاف كامل الحبوب</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من الأرز المطبوخ أو المعكرونة أو النودلز أو الشعير أو الحنطة السوداء أو الذرة أو السميد أو عصيدة من دقيق الذرة أو البرغل أو الكينوا</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من العصيدة المطبوخة </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ربع كوب موسلي.</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marL="0" indent="0" algn="r" rtl="1">
              <a:buFontTx/>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ملاحظة للميسر: اشرح للمشاركين أن كوب القياس (250 مل) قد يكون بحجم مختلف عن الكوب الذي يشربون منه.</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8</a:t>
            </a:fld>
            <a:endParaRPr lang="en-AU"/>
          </a:p>
        </p:txBody>
      </p:sp>
    </p:spTree>
    <p:extLst>
      <p:ext uri="{BB962C8B-B14F-4D97-AF65-F5344CB8AC3E}">
        <p14:creationId xmlns:p14="http://schemas.microsoft.com/office/powerpoint/2010/main" val="6636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تعتبر الخضروات مهمة؟</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توفر الخضروات لجسمك الفيتامينات والمعادن. وهي تساعد في جعل جسمك يعمل بشكل جيد. إذا كنت لا تأكلين الخضار، فلن يعمل جسمك بشكل جيد.</a:t>
            </a:r>
            <a:r>
              <a:rPr lang="ar" sz="1200" b="0" i="0" u="none" strike="sng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الخضروات بألوان قوس قزح لأنها تحتوي على فيتامينات ومعادن مختلفة لجسمك. </a:t>
            </a:r>
          </a:p>
          <a:p>
            <a:pPr algn="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عدد الخضروات التي أحتاج لتناولها كل يوم؟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تحتاجين إلى تناول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5 </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حصص من الخضار كل يوم.</a:t>
            </a: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الخضار؟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6 أمثلة على حصة واحدة من الخضار:</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من الخضار المطبوخة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من الفاصوليا المطبوخة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ذرة حلوة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كوب سلطة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حبة بطاطا حلوة متوسطة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طماطم متوسطة.</a:t>
            </a:r>
          </a:p>
          <a:p>
            <a:endParaRPr lang="en-AU" sz="1200" b="1"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9</a:t>
            </a:fld>
            <a:endParaRPr lang="en-AU"/>
          </a:p>
        </p:txBody>
      </p:sp>
    </p:spTree>
    <p:extLst>
      <p:ext uri="{BB962C8B-B14F-4D97-AF65-F5344CB8AC3E}">
        <p14:creationId xmlns:p14="http://schemas.microsoft.com/office/powerpoint/2010/main" val="180250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لماذا الفاكهة مهمة؟</a:t>
            </a:r>
            <a:endParaRPr lang="en-AU" sz="1200"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الفواكه مثل الخضروات، تعطي جسمك الفيتامينات والمعادن والألياف مما يجعل جسمك يعمل بشكل جيد. تحتوي الفاكهة أيضًا على السكر، مما يمنحك الطاقة.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تناولي فاكهة مختلفة الألوان، لأن الفاكهة المختلفة الألوان تحتوي على فيتامينات ومعادن مختلفة. تساعد الفيتامينات والمعادن المختلفة جسمك على البقاء بصحة جيدة بطرق مختلفة.</a:t>
            </a: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هي كمية الفاكهة التي أحتاج لتناولها كل يوم؟</a:t>
            </a:r>
          </a:p>
          <a:p>
            <a:pPr marL="0" marR="0" lvl="0" indent="0" algn="r" defTabSz="914400" rtl="1" eaLnBrk="1" fontAlgn="auto" latinLnBrk="0" hangingPunct="1">
              <a:lnSpc>
                <a:spcPct val="100000"/>
              </a:lnSpc>
              <a:spcBef>
                <a:spcPct val="0"/>
              </a:spcBef>
              <a:spcAft>
                <a:spcPct val="0"/>
              </a:spcAft>
              <a:buClrTx/>
              <a:buSzTx/>
              <a:buFontTx/>
              <a:buNone/>
              <a:defRPr/>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تحتاجي إلى تناول حصتين </a:t>
            </a:r>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2</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من الفاكهة كل يوم.</a:t>
            </a:r>
          </a:p>
          <a:p>
            <a:pPr algn="r"/>
            <a:endParaRPr lang="en-AU" sz="1200" b="1" kern="1200" dirty="0">
              <a:solidFill>
                <a:schemeClr val="tx1"/>
              </a:solidFill>
              <a:effectLst/>
              <a:latin typeface="Dubai" panose="020B0503030403030204" pitchFamily="34" charset="-78"/>
              <a:ea typeface="+mn-ea"/>
              <a:cs typeface="Dubai" panose="020B0503030403030204" pitchFamily="34" charset="-78"/>
            </a:endParaRPr>
          </a:p>
          <a:p>
            <a:pPr algn="r" rtl="1"/>
            <a:r>
              <a:rPr lang="ar" sz="1200" b="1"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كم تبلغ حصة واحدة من الفاكهة؟ </a:t>
            </a:r>
          </a:p>
          <a:p>
            <a:pPr algn="r" rtl="1"/>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فيما يلي 5 أمثلة على حصة واحدة من الفاكهة:</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تفاحة متوسطة ​​الحجم، موز، برتقال أو كمثرى</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حبة مشمش صغير، كيوي أو برقوق</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كوب من الفاكهة المقطعة أو المعلبة بدون سكر مضاف</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كوب عصير فواكه بدون سكر مضاف</a:t>
            </a:r>
          </a:p>
          <a:p>
            <a:pPr marL="228600" indent="-228600" algn="r" rtl="1">
              <a:buFont typeface="+mj-lt"/>
              <a:buAutoNum type="arabicPeriod"/>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30 غرام فواكه مجففة، على سبيل المثال 2 مشمش مجفف، 1 ملعقة كبيرة ونصف من الزبيب.</a:t>
            </a:r>
          </a:p>
          <a:p>
            <a:endParaRPr lang="en-AU" sz="1200" b="1" kern="120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B3EFB0E-3EA9-45F5-B4E3-9F81BABBAD9F}" type="slidenum">
              <a:rPr lang="en-AU" smtClean="0"/>
              <a:t>10</a:t>
            </a:fld>
            <a:endParaRPr lang="en-AU"/>
          </a:p>
        </p:txBody>
      </p:sp>
    </p:spTree>
    <p:extLst>
      <p:ext uri="{BB962C8B-B14F-4D97-AF65-F5344CB8AC3E}">
        <p14:creationId xmlns:p14="http://schemas.microsoft.com/office/powerpoint/2010/main" val="319888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BD45-9C5F-71EB-7BCC-AF9AD56B4B2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49D05D2-497B-895A-BF8F-0042F73D9824}"/>
              </a:ext>
            </a:extLst>
          </p:cNvPr>
          <p:cNvSpPr>
            <a:spLocks noGrp="1"/>
          </p:cNvSpPr>
          <p:nvPr>
            <p:ph type="dt" sz="half" idx="10"/>
          </p:nvPr>
        </p:nvSpPr>
        <p:spPr/>
        <p:txBody>
          <a:bodyPr/>
          <a:lstStyle/>
          <a:p>
            <a:fld id="{BA221B43-6666-4208-A4B2-5501DBB472B5}" type="datetimeFigureOut">
              <a:rPr lang="en-AU" smtClean="0"/>
              <a:t>23/09/2024</a:t>
            </a:fld>
            <a:endParaRPr lang="en-AU"/>
          </a:p>
        </p:txBody>
      </p:sp>
      <p:sp>
        <p:nvSpPr>
          <p:cNvPr id="4" name="Footer Placeholder 3">
            <a:extLst>
              <a:ext uri="{FF2B5EF4-FFF2-40B4-BE49-F238E27FC236}">
                <a16:creationId xmlns:a16="http://schemas.microsoft.com/office/drawing/2014/main" id="{D52BA314-EDAC-C079-FB2D-849E4BEDE26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B81BB0C-8F43-0392-2AC3-7CACFB38EAA6}"/>
              </a:ext>
            </a:extLst>
          </p:cNvPr>
          <p:cNvSpPr>
            <a:spLocks noGrp="1"/>
          </p:cNvSpPr>
          <p:nvPr>
            <p:ph type="sldNum" sz="quarter" idx="12"/>
          </p:nvPr>
        </p:nvSpPr>
        <p:spPr/>
        <p:txBody>
          <a:bodyPr/>
          <a:lstStyle/>
          <a:p>
            <a:fld id="{449B0711-707C-4BEF-B58F-E942F175E1F6}" type="slidenum">
              <a:rPr lang="en-AU" smtClean="0"/>
              <a:t>‹#›</a:t>
            </a:fld>
            <a:endParaRPr lang="en-AU"/>
          </a:p>
        </p:txBody>
      </p:sp>
    </p:spTree>
    <p:extLst>
      <p:ext uri="{BB962C8B-B14F-4D97-AF65-F5344CB8AC3E}">
        <p14:creationId xmlns:p14="http://schemas.microsoft.com/office/powerpoint/2010/main" val="13401316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66502-2A09-9509-A745-28356D1F3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493EAA-F01D-566E-B2C1-71FB7BDA5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687B2A-A976-0932-1C9F-51E6AD557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221B43-6666-4208-A4B2-5501DBB472B5}" type="datetimeFigureOut">
              <a:rPr lang="en-AU" smtClean="0"/>
              <a:t>23/09/2024</a:t>
            </a:fld>
            <a:endParaRPr lang="en-AU"/>
          </a:p>
        </p:txBody>
      </p:sp>
      <p:sp>
        <p:nvSpPr>
          <p:cNvPr id="5" name="Footer Placeholder 4">
            <a:extLst>
              <a:ext uri="{FF2B5EF4-FFF2-40B4-BE49-F238E27FC236}">
                <a16:creationId xmlns:a16="http://schemas.microsoft.com/office/drawing/2014/main" id="{FD601490-8951-7381-3A08-D8B6B966C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A3F0630-5297-BB3F-D152-F69683DC5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9B0711-707C-4BEF-B58F-E942F175E1F6}" type="slidenum">
              <a:rPr lang="en-AU" smtClean="0"/>
              <a:t>‹#›</a:t>
            </a:fld>
            <a:endParaRPr lang="en-AU"/>
          </a:p>
        </p:txBody>
      </p:sp>
    </p:spTree>
    <p:extLst>
      <p:ext uri="{BB962C8B-B14F-4D97-AF65-F5344CB8AC3E}">
        <p14:creationId xmlns:p14="http://schemas.microsoft.com/office/powerpoint/2010/main" val="26506948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8FE058-AB65-32AB-9A05-6BB066DB4B2F}"/>
              </a:ext>
            </a:extLst>
          </p:cNvPr>
          <p:cNvSpPr>
            <a:spLocks noGrp="1"/>
          </p:cNvSpPr>
          <p:nvPr>
            <p:ph type="title"/>
          </p:nvPr>
        </p:nvSpPr>
        <p:spPr/>
        <p:txBody>
          <a:bodyPr/>
          <a:lstStyle/>
          <a:p>
            <a:pPr algn="r"/>
            <a:r>
              <a:rPr lang="ar" sz="4800" b="1" i="0" u="none" strike="noStrike">
                <a:highlight>
                  <a:srgbClr val="000000">
                    <a:alpha val="0"/>
                  </a:srgbClr>
                </a:highlight>
                <a:latin typeface="Dubai" panose="020B0503030403030204" pitchFamily="34" charset="-78"/>
                <a:cs typeface="Dubai" panose="020B0503030403030204" pitchFamily="34" charset="-78"/>
              </a:rPr>
              <a:t>طعام جيد لصحة جيدة</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098467A-A966-25FC-834C-CBCF62A454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8433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3E8C85-125F-715F-0246-18C21FE04E6F}"/>
              </a:ext>
            </a:extLst>
          </p:cNvPr>
          <p:cNvSpPr>
            <a:spLocks noGrp="1"/>
          </p:cNvSpPr>
          <p:nvPr>
            <p:ph type="title"/>
          </p:nvPr>
        </p:nvSpPr>
        <p:spPr/>
        <p:txBody>
          <a:bodyPr>
            <a:normAutofit fontScale="90000"/>
          </a:bodyPr>
          <a:lstStyle/>
          <a:p>
            <a:pPr marL="0" indent="0" rtl="1">
              <a:lnSpc>
                <a:spcPct val="100000"/>
              </a:lnSpc>
              <a:spcBef>
                <a:spcPct val="0"/>
              </a:spcBef>
            </a:pPr>
            <a:r>
              <a:rPr lang="ar" sz="4400" b="0" i="0" u="none" strike="noStrike">
                <a:highlight>
                  <a:srgbClr val="000000">
                    <a:alpha val="0"/>
                  </a:srgbClr>
                </a:highlight>
                <a:latin typeface="Dubai" panose="020B0503030403030204" pitchFamily="34" charset="-78"/>
                <a:cs typeface="Dubai" panose="020B0503030403030204" pitchFamily="34" charset="-78"/>
              </a:rPr>
              <a:t>مجموعة الطعام 3: </a:t>
            </a:r>
            <a:br>
              <a:rPr lang="a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الفاكهة</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2</a:t>
            </a:r>
            <a:r>
              <a:rPr lang="ar" sz="4400" b="0" i="0" u="none" strike="noStrike">
                <a:highlight>
                  <a:srgbClr val="000000">
                    <a:alpha val="0"/>
                  </a:srgbClr>
                </a:highlight>
                <a:latin typeface="Dubai" panose="020B0503030403030204" pitchFamily="34" charset="-78"/>
                <a:cs typeface="Dubai" panose="020B0503030403030204" pitchFamily="34" charset="-78"/>
              </a:rPr>
              <a:t> حصتين كل يوم.</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19CCE1F-2C75-8FB1-4E61-B2C10E0417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9883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1AD896-E9C9-7711-6304-A02BDD42E44F}"/>
              </a:ext>
            </a:extLst>
          </p:cNvPr>
          <p:cNvSpPr>
            <a:spLocks noGrp="1"/>
          </p:cNvSpPr>
          <p:nvPr>
            <p:ph type="title"/>
          </p:nvPr>
        </p:nvSpPr>
        <p:spPr/>
        <p:txBody>
          <a:bodyPr>
            <a:normAutofit fontScale="90000"/>
          </a:bodyPr>
          <a:lstStyle/>
          <a:p>
            <a:pPr marL="0" indent="0" rtl="1">
              <a:lnSpc>
                <a:spcPct val="100000"/>
              </a:lnSpc>
              <a:spcBef>
                <a:spcPct val="0"/>
              </a:spcBef>
            </a:pPr>
            <a:r>
              <a:rPr lang="ar" sz="4400" i="0" u="none" strike="noStrike">
                <a:highlight>
                  <a:srgbClr val="000000">
                    <a:alpha val="0"/>
                  </a:srgbClr>
                </a:highlight>
                <a:latin typeface="Dubai" panose="020B0503030403030204" pitchFamily="34" charset="-78"/>
                <a:cs typeface="Dubai" panose="020B0503030403030204" pitchFamily="34" charset="-78"/>
              </a:rPr>
              <a:t>مجموعة الطعام 4: </a:t>
            </a:r>
            <a:br>
              <a:rPr lang="ar" sz="440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الألبان وبدائل الألبان </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3 حصص كل يوم.</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1AE96C0-F753-A18C-4F74-0DDB80616A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35087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DCE115-72E3-BA00-7994-67CD4F4DE270}"/>
              </a:ext>
            </a:extLst>
          </p:cNvPr>
          <p:cNvSpPr>
            <a:spLocks noGrp="1"/>
          </p:cNvSpPr>
          <p:nvPr>
            <p:ph type="title"/>
          </p:nvPr>
        </p:nvSpPr>
        <p:spPr/>
        <p:txBody>
          <a:bodyPr>
            <a:normAutofit fontScale="90000"/>
          </a:bodyPr>
          <a:lstStyle/>
          <a:p>
            <a:pPr marL="0" indent="0" rtl="1">
              <a:lnSpc>
                <a:spcPct val="100000"/>
              </a:lnSpc>
              <a:spcBef>
                <a:spcPct val="0"/>
              </a:spcBef>
            </a:pPr>
            <a:r>
              <a:rPr lang="ar" sz="4400" i="0" u="none" strike="noStrike">
                <a:highlight>
                  <a:srgbClr val="000000">
                    <a:alpha val="0"/>
                  </a:srgbClr>
                </a:highlight>
                <a:latin typeface="Dubai" panose="020B0503030403030204" pitchFamily="34" charset="-78"/>
                <a:cs typeface="Dubai" panose="020B0503030403030204" pitchFamily="34" charset="-78"/>
              </a:rPr>
              <a:t>مجموعة الطعام 5:</a:t>
            </a:r>
            <a:br>
              <a:rPr lang="ar" sz="440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اللحوم والبروتينات</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الأخرى</a:t>
            </a:r>
            <a:r>
              <a:rPr lang="en-US" sz="4400" i="0" u="none" strike="noStrike">
                <a:highlight>
                  <a:srgbClr val="000000">
                    <a:alpha val="0"/>
                  </a:srgbClr>
                </a:highlight>
                <a:latin typeface="Dubai" panose="020B0503030403030204" pitchFamily="34" charset="-78"/>
                <a:cs typeface="Dubai" panose="020B0503030403030204" pitchFamily="34" charset="-78"/>
              </a:rPr>
              <a:t>3 </a:t>
            </a:r>
            <a:r>
              <a:rPr lang="ar" sz="4400" i="0" u="none" strike="noStrike">
                <a:highlight>
                  <a:srgbClr val="000000">
                    <a:alpha val="0"/>
                  </a:srgbClr>
                </a:highlight>
                <a:latin typeface="Dubai" panose="020B0503030403030204" pitchFamily="34" charset="-78"/>
                <a:cs typeface="Dubai" panose="020B0503030403030204" pitchFamily="34" charset="-78"/>
              </a:rPr>
              <a:t>-</a:t>
            </a:r>
            <a:r>
              <a:rPr lang="en-US" sz="4400" i="0" u="none" strike="noStrike">
                <a:highlight>
                  <a:srgbClr val="000000">
                    <a:alpha val="0"/>
                  </a:srgbClr>
                </a:highlight>
                <a:latin typeface="Dubai" panose="020B0503030403030204" pitchFamily="34" charset="-78"/>
                <a:cs typeface="Dubai" panose="020B0503030403030204" pitchFamily="34" charset="-78"/>
              </a:rPr>
              <a:t>2</a:t>
            </a:r>
            <a:r>
              <a:rPr lang="ar" sz="4400" i="0" u="none" strike="noStrike">
                <a:highlight>
                  <a:srgbClr val="000000">
                    <a:alpha val="0"/>
                  </a:srgbClr>
                </a:highlight>
                <a:latin typeface="Dubai" panose="020B0503030403030204" pitchFamily="34" charset="-78"/>
                <a:cs typeface="Dubai" panose="020B0503030403030204" pitchFamily="34" charset="-78"/>
              </a:rPr>
              <a:t> حصص كل يوم.</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BF7B892-548C-BB4E-839B-E28373A085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18810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E6D82E-018E-E869-46F6-AC0B6B67573A}"/>
              </a:ext>
            </a:extLst>
          </p:cNvPr>
          <p:cNvSpPr>
            <a:spLocks noGrp="1"/>
          </p:cNvSpPr>
          <p:nvPr>
            <p:ph type="title"/>
          </p:nvPr>
        </p:nvSpPr>
        <p:spPr/>
        <p:txBody>
          <a:bodyPr>
            <a:normAutofit fontScale="90000"/>
          </a:bodyPr>
          <a:lstStyle/>
          <a:p>
            <a:pPr marL="0" indent="0"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بعض الأطعمة ليست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في المجموعات الغذائية الخمس.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تناوليها في بعض الأحيان فقط.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567E0F5-63DB-F2D8-00A7-0859E44B41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156506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A3D743-8E8B-102D-EB2F-15531631999A}"/>
              </a:ext>
            </a:extLst>
          </p:cNvPr>
          <p:cNvSpPr>
            <a:spLocks noGrp="1"/>
          </p:cNvSpPr>
          <p:nvPr>
            <p:ph type="title"/>
          </p:nvPr>
        </p:nvSpPr>
        <p:spPr/>
        <p:txBody>
          <a:bodyPr>
            <a:normAutofit fontScale="90000"/>
          </a:bodyPr>
          <a:lstStyle/>
          <a:p>
            <a:pPr marL="0" indent="0" rtl="1">
              <a:lnSpc>
                <a:spcPct val="100000"/>
              </a:lnSpc>
              <a:spcBef>
                <a:spcPts val="1000"/>
              </a:spcBef>
            </a:pPr>
            <a:r>
              <a:rPr lang="ar" sz="4400" i="0" u="none" strike="noStrike">
                <a:highlight>
                  <a:srgbClr val="000000">
                    <a:alpha val="0"/>
                  </a:srgbClr>
                </a:highlight>
                <a:latin typeface="Dubai" panose="020B0503030403030204" pitchFamily="34" charset="-78"/>
                <a:cs typeface="Dubai" panose="020B0503030403030204" pitchFamily="34" charset="-78"/>
              </a:rPr>
              <a:t>يجب أن يتكون الطبق</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الصحي نصفه من</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الخضروات مع بعض اللحوم وبعض الحبوب</a:t>
            </a:r>
            <a:r>
              <a:rPr lang="it-IT" sz="4400" i="0" u="none" strike="noStrike">
                <a:highlight>
                  <a:srgbClr val="000000">
                    <a:alpha val="0"/>
                  </a:srgbClr>
                </a:highlight>
                <a:latin typeface="Dubai" panose="020B0503030403030204" pitchFamily="34" charset="-78"/>
                <a:cs typeface="Dubai" panose="020B0503030403030204" pitchFamily="34" charset="-78"/>
              </a:rPr>
              <a:t>.</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B772DCB-CBD3-3013-8F28-B03EB938AA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02484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D07C8A-55AB-D729-BE43-C4EFC9D9785C}"/>
              </a:ext>
            </a:extLst>
          </p:cNvPr>
          <p:cNvSpPr>
            <a:spLocks noGrp="1"/>
          </p:cNvSpPr>
          <p:nvPr>
            <p:ph type="title"/>
          </p:nvPr>
        </p:nvSpPr>
        <p:spPr/>
        <p:txBody>
          <a:bodyPr>
            <a:normAutofit fontScale="90000"/>
          </a:bodyPr>
          <a:lstStyle/>
          <a:p>
            <a:pPr rtl="1"/>
            <a:r>
              <a:rPr lang="ar" sz="4400" b="0" i="0" u="none" strike="noStrike">
                <a:highlight>
                  <a:srgbClr val="000000">
                    <a:alpha val="0"/>
                  </a:srgbClr>
                </a:highlight>
                <a:latin typeface="Dubai" panose="020B0503030403030204" pitchFamily="34" charset="-78"/>
                <a:cs typeface="Dubai" panose="020B0503030403030204" pitchFamily="34" charset="-78"/>
              </a:rPr>
              <a:t>العديد من الأطعمة </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من ثقافتك </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صحية لعائلتك. </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77935F4-E165-3A52-96F0-7AABB2F839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31050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818694-D6A2-FDE8-3042-2D30344E1335}"/>
              </a:ext>
            </a:extLst>
          </p:cNvPr>
          <p:cNvSpPr>
            <a:spLocks noGrp="1"/>
          </p:cNvSpPr>
          <p:nvPr>
            <p:ph type="title"/>
          </p:nvPr>
        </p:nvSpPr>
        <p:spPr/>
        <p:txBody>
          <a:bodyPr/>
          <a:lstStyle/>
          <a:p>
            <a:pPr algn="ct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لنتحدث عن الكالسيوم</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F1AF214-68EC-A83A-E9F3-15A4C5E45D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82795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890BB0-3B70-8FC6-CFE1-21C4F7393D92}"/>
              </a:ext>
            </a:extLst>
          </p:cNvPr>
          <p:cNvSpPr>
            <a:spLocks noGrp="1"/>
          </p:cNvSpPr>
          <p:nvPr>
            <p:ph type="title"/>
          </p:nvPr>
        </p:nvSpPr>
        <p:spPr/>
        <p:txBody>
          <a:bodyPr>
            <a:normAutofit fontScale="90000"/>
          </a:bodyPr>
          <a:lstStyle/>
          <a:p>
            <a:pPr marL="0" indent="0"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كل شخص يحتاج إلى الكالسيوم.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إنه يحافظ على</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قوة عظامنا وأسناننا.</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590E373-5741-6343-D772-7846C949AA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90757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3E3B23-733E-5773-80A6-C6551A269BF2}"/>
              </a:ext>
            </a:extLst>
          </p:cNvPr>
          <p:cNvSpPr>
            <a:spLocks noGrp="1"/>
          </p:cNvSpPr>
          <p:nvPr>
            <p:ph type="title"/>
          </p:nvPr>
        </p:nvSpPr>
        <p:spPr/>
        <p:txBody>
          <a:bodyPr>
            <a:normAutofit fontScale="90000"/>
          </a:bodyPr>
          <a:lstStyle/>
          <a:p>
            <a:pPr marL="0" indent="0"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الغذاء هو أفضل </a:t>
            </a:r>
            <a:br>
              <a:rPr lang="en-PH" sz="4400" b="0" i="0" u="none" strike="noStrike">
                <a:highlight>
                  <a:srgbClr val="000000">
                    <a:alpha val="0"/>
                  </a:srgbClr>
                </a:highlight>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مصدر للكالسيوم. </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88470BB-1CBF-4730-A97A-EEE32CE023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32875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F68170-AF95-42E9-6E95-D49AF0D78187}"/>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يحتاج الأطفال إلى الكالسيوم</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لنمو</a:t>
            </a:r>
            <a:r>
              <a:rPr lang="en-PH">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عظام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وأسنان قوية.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0E5BDA8-92C2-12C8-7584-31E0B4BB5D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87514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F06415-6B66-2D02-76E5-C32FCF0A0520}"/>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2EE9DF8-2DE6-AA4E-C359-F1FCBD8A5BA9}"/>
              </a:ext>
            </a:extLst>
          </p:cNvPr>
          <p:cNvPicPr>
            <a:picLocks noChangeAspect="1"/>
          </p:cNvPicPr>
          <p:nvPr/>
        </p:nvPicPr>
        <p:blipFill>
          <a:blip r:embed="rId2"/>
          <a:stretch>
            <a:fillRect/>
          </a:stretch>
        </p:blipFill>
        <p:spPr>
          <a:xfrm>
            <a:off x="-528" y="-297"/>
            <a:ext cx="12192528" cy="6858297"/>
          </a:xfrm>
          <a:prstGeom prst="rect">
            <a:avLst/>
          </a:prstGeom>
        </p:spPr>
      </p:pic>
    </p:spTree>
    <p:extLst>
      <p:ext uri="{BB962C8B-B14F-4D97-AF65-F5344CB8AC3E}">
        <p14:creationId xmlns:p14="http://schemas.microsoft.com/office/powerpoint/2010/main" val="173764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0FD375-401E-7944-438C-06D40ABC973D}"/>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تحتاج النساء الأكبر سنًا</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إلى مزيد من الكالسيوم</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للحفاظ على صحة</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عظامهن.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F79B4B7-3987-AB3C-8D6D-9C35D3D6E3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95329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3F84EF-6D61-F99E-9CAB-2DD58E80A690}"/>
              </a:ext>
            </a:extLst>
          </p:cNvPr>
          <p:cNvSpPr>
            <a:spLocks noGrp="1"/>
          </p:cNvSpPr>
          <p:nvPr>
            <p:ph type="title"/>
          </p:nvPr>
        </p:nvSpPr>
        <p:spPr/>
        <p:txBody>
          <a:bodyPr/>
          <a:lstStyle/>
          <a:p>
            <a:pPr algn="ct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لنتحدث عن وجبات الغداء المدرسية الصحية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7E71357-794B-5D6C-533E-5EC9C4ECFC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44096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59F2D5-ECF5-3A70-535B-4CDF552AD107}"/>
              </a:ext>
            </a:extLst>
          </p:cNvPr>
          <p:cNvSpPr>
            <a:spLocks noGrp="1"/>
          </p:cNvSpPr>
          <p:nvPr>
            <p:ph type="title"/>
          </p:nvPr>
        </p:nvSpPr>
        <p:spPr/>
        <p:txBody>
          <a:bodyPr>
            <a:normAutofit fontScale="90000"/>
          </a:bodyPr>
          <a:lstStyle/>
          <a:p>
            <a:pPr rtl="1">
              <a:lnSpc>
                <a:spcPct val="100000"/>
              </a:lnSpc>
            </a:pP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يحتاج الأطفال إلى</a:t>
            </a:r>
            <a:r>
              <a:rPr lang="it-IT"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تناول طعام صحي</a:t>
            </a:r>
            <a:r>
              <a:rPr lang="it-IT"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للنمو بشكل قوي</a:t>
            </a:r>
            <a:r>
              <a:rPr lang="it-IT"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وصحي.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8485F9E-BFDD-8CB2-4F92-611C6A4417E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38558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4450BE-4E4C-5118-69FF-C6E70FAAAF75}"/>
              </a:ext>
            </a:extLst>
          </p:cNvPr>
          <p:cNvSpPr>
            <a:spLocks noGrp="1"/>
          </p:cNvSpPr>
          <p:nvPr>
            <p:ph type="title"/>
          </p:nvPr>
        </p:nvSpPr>
        <p:spPr/>
        <p:txBody>
          <a:bodyPr>
            <a:normAutofit fontScale="90000"/>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امنحي طفلك وجبة غداء مدرسية صحية لمساعدته على البقاء </a:t>
            </a:r>
            <a:br>
              <a:rPr lang="en-PH" sz="4400" b="0" i="0" u="none" strike="noStrike">
                <a:highlight>
                  <a:srgbClr val="000000">
                    <a:alpha val="0"/>
                  </a:srgbClr>
                </a:highlight>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بصحة جيدة.</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B93FC80-86E8-256A-AFF1-4CFB0534CE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52735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3F6868-A303-7526-4065-EF9EB33019B5}"/>
              </a:ext>
            </a:extLst>
          </p:cNvPr>
          <p:cNvSpPr>
            <a:spLocks noGrp="1"/>
          </p:cNvSpPr>
          <p:nvPr>
            <p:ph type="title"/>
          </p:nvPr>
        </p:nvSpPr>
        <p:spPr/>
        <p:txBody>
          <a:bodyPr>
            <a:normAutofit fontScale="90000"/>
          </a:bodyPr>
          <a:lstStyle/>
          <a:p>
            <a:pPr rtl="1">
              <a:lnSpc>
                <a:spcPct val="100000"/>
              </a:lnSpc>
            </a:pP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قومي بوضع مزيج من الأطعمة الصحية</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في صندوق الغداء المدرسي لطفلك.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D1ED8BC-7696-6174-347F-DECD2F48B6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97058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98E5A7-EDEE-EF3F-230F-A7A34E96AE21}"/>
              </a:ext>
            </a:extLst>
          </p:cNvPr>
          <p:cNvSpPr>
            <a:spLocks noGrp="1"/>
          </p:cNvSpPr>
          <p:nvPr>
            <p:ph type="title"/>
          </p:nvPr>
        </p:nvSpPr>
        <p:spPr/>
        <p:txBody>
          <a:bodyPr>
            <a:normAutofit fontScale="90000"/>
          </a:bodyPr>
          <a:lstStyle/>
          <a:p>
            <a:pPr rtl="1">
              <a:lnSpc>
                <a:spcPct val="100000"/>
              </a:lnSpc>
            </a:pP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قومي بتحضير </a:t>
            </a:r>
            <a:br>
              <a:rPr lang="en-PH"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الغداء المدرسي  </a:t>
            </a:r>
            <a:b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مع طفلك.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78F26A6-4EF5-358E-7094-EBE9144F9A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90745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7943D6-3977-36FB-E40A-DFBCC0BF0DB1}"/>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تذكري.....</a:t>
            </a:r>
            <a:endParaRPr lang="a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4F1BFE3-3755-918C-55F6-9A23344A7A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46190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397920-ECB1-85F8-2F0A-5E7380DC3D33}"/>
              </a:ext>
            </a:extLst>
          </p:cNvPr>
          <p:cNvSpPr>
            <a:spLocks noGrp="1"/>
          </p:cNvSpPr>
          <p:nvPr>
            <p:ph type="title"/>
          </p:nvPr>
        </p:nvSpPr>
        <p:spPr/>
        <p:txBody>
          <a:bodyPr/>
          <a:lstStyle/>
          <a:p>
            <a:pPr algn="r" rtl="1"/>
            <a:r>
              <a:rPr lang="ar" sz="4400" b="0" i="0" u="none" strike="noStrike">
                <a:highlight>
                  <a:srgbClr val="000000">
                    <a:alpha val="0"/>
                  </a:srgbClr>
                </a:highlight>
                <a:latin typeface="Dubai" panose="020B0503030403030204" pitchFamily="34" charset="-78"/>
                <a:cs typeface="Dubai" panose="020B0503030403030204" pitchFamily="34" charset="-78"/>
              </a:rPr>
              <a:t>خدمات محلية  </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D8E220F-2A3D-513E-EC85-CDF524458E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4307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0CAE69-02B9-0EB2-9C18-95465B45BE4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FCF46862-272F-190F-5035-73C67B363DE7}"/>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12724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3903D7-D89A-CE8C-5A1B-71250A6C0173}"/>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76FC1D2-D119-EAEF-6354-258161ADD3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71119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FD078D-F667-18C5-9159-AE78F3D483D0}"/>
              </a:ext>
            </a:extLst>
          </p:cNvPr>
          <p:cNvSpPr>
            <a:spLocks noGrp="1"/>
          </p:cNvSpPr>
          <p:nvPr>
            <p:ph type="title"/>
          </p:nvPr>
        </p:nvSpPr>
        <p:spPr/>
        <p:txBody>
          <a:bodyPr>
            <a:normAutofit fontScale="90000"/>
          </a:bodyPr>
          <a:lstStyle/>
          <a:p>
            <a:pPr algn="ctr" rtl="1"/>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endParaRPr lang="ar" sz="4800" b="1"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3F202B3-16A1-3E68-94A0-D9529835EF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5323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8A596F-0223-3873-1A0E-2A0B43F6094A}"/>
              </a:ext>
            </a:extLst>
          </p:cNvPr>
          <p:cNvSpPr>
            <a:spLocks noGrp="1"/>
          </p:cNvSpPr>
          <p:nvPr>
            <p:ph type="title"/>
          </p:nvPr>
        </p:nvSpPr>
        <p:spPr/>
        <p:txBody>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الطعام الذي تتناوليه</a:t>
            </a:r>
            <a:r>
              <a:rPr lang="it-IT" sz="4400" b="1">
                <a:highlight>
                  <a:srgbClr val="000000">
                    <a:alpha val="0"/>
                  </a:srgbClr>
                </a:highlight>
                <a:latin typeface="Dubai" panose="020B0503030403030204" pitchFamily="34" charset="-78"/>
                <a:cs typeface="Dubai" panose="020B0503030403030204" pitchFamily="34" charset="-78"/>
              </a:rPr>
              <a:t> </a:t>
            </a:r>
            <a:r>
              <a:rPr lang="ar" sz="4400" b="0" i="0" u="none" strike="noStrike">
                <a:highlight>
                  <a:srgbClr val="000000">
                    <a:alpha val="0"/>
                  </a:srgbClr>
                </a:highlight>
                <a:latin typeface="Dubai" panose="020B0503030403030204" pitchFamily="34" charset="-78"/>
                <a:cs typeface="Dubai" panose="020B0503030403030204" pitchFamily="34" charset="-78"/>
              </a:rPr>
              <a:t>يؤثر على صحتك.</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CAF552E-3971-6289-F4EC-BE0063C11E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2396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FEFBA5-1B05-35A2-68EF-0441ACE84695}"/>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النظام الغذائي الصحي</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يعني تناول الأطعمة</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المفيدة لكِ.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4EB7DF7-3962-BD80-80E9-89CD95185A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5618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5067C6-4E24-B858-69DA-F27D2716067A}"/>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الأطعمة الصحية</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تأتي في 5 مجموعات غذائية.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تناولي الطعام من كل مجموعة كل يوم.</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D28CF4E-0084-9776-9BDC-70A7A63185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39134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4935B9-745C-ADAF-E90D-43EBAC909D85}"/>
              </a:ext>
            </a:extLst>
          </p:cNvPr>
          <p:cNvSpPr>
            <a:spLocks noGrp="1"/>
          </p:cNvSpPr>
          <p:nvPr>
            <p:ph type="title"/>
          </p:nvPr>
        </p:nvSpPr>
        <p:spPr/>
        <p:txBody>
          <a:bodyPr>
            <a:normAutofit fontScale="90000"/>
          </a:bodyPr>
          <a:lstStyle/>
          <a:p>
            <a:pPr marL="0" indent="0" rtl="1">
              <a:lnSpc>
                <a:spcPct val="100000"/>
              </a:lnSpc>
              <a:spcBef>
                <a:spcPct val="0"/>
              </a:spcBef>
            </a:pPr>
            <a:r>
              <a:rPr lang="ar" sz="4400" i="0" u="none" strike="noStrike">
                <a:highlight>
                  <a:srgbClr val="000000">
                    <a:alpha val="0"/>
                  </a:srgbClr>
                </a:highlight>
                <a:latin typeface="Dubai" panose="020B0503030403030204" pitchFamily="34" charset="-78"/>
                <a:cs typeface="Dubai" panose="020B0503030403030204" pitchFamily="34" charset="-78"/>
              </a:rPr>
              <a:t>مجموعة الطعام 1: </a:t>
            </a:r>
            <a:br>
              <a:rPr lang="ar" sz="440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الحبوب</a:t>
            </a:r>
            <a:br>
              <a:rPr lang="ar" sz="4400" i="0" u="none" strike="noStrike">
                <a:highlight>
                  <a:srgbClr val="000000">
                    <a:alpha val="0"/>
                  </a:srgbClr>
                </a:highlight>
                <a:latin typeface="Dubai" panose="020B0503030403030204" pitchFamily="34" charset="-78"/>
                <a:cs typeface="Dubai" panose="020B0503030403030204" pitchFamily="34" charset="-78"/>
              </a:rPr>
            </a:br>
            <a:r>
              <a:rPr lang="en-US" sz="4400" i="0" u="none" strike="noStrike">
                <a:highlight>
                  <a:srgbClr val="000000">
                    <a:alpha val="0"/>
                  </a:srgbClr>
                </a:highlight>
                <a:latin typeface="Dubai" panose="020B0503030403030204" pitchFamily="34" charset="-78"/>
                <a:cs typeface="Dubai" panose="020B0503030403030204" pitchFamily="34" charset="-78"/>
              </a:rPr>
              <a:t>6</a:t>
            </a:r>
            <a:r>
              <a:rPr lang="ar" sz="4400" i="0" u="none" strike="noStrike">
                <a:highlight>
                  <a:srgbClr val="000000">
                    <a:alpha val="0"/>
                  </a:srgbClr>
                </a:highlight>
                <a:latin typeface="Dubai" panose="020B0503030403030204" pitchFamily="34" charset="-78"/>
                <a:cs typeface="Dubai" panose="020B0503030403030204" pitchFamily="34" charset="-78"/>
              </a:rPr>
              <a:t>-</a:t>
            </a:r>
            <a:r>
              <a:rPr lang="en-US" sz="4400">
                <a:highlight>
                  <a:srgbClr val="000000">
                    <a:alpha val="0"/>
                  </a:srgbClr>
                </a:highlight>
                <a:latin typeface="Dubai" panose="020B0503030403030204" pitchFamily="34" charset="-78"/>
                <a:cs typeface="Dubai" panose="020B0503030403030204" pitchFamily="34" charset="-78"/>
              </a:rPr>
              <a:t>4</a:t>
            </a:r>
            <a:r>
              <a:rPr lang="ar" sz="4400" i="0" u="none" strike="noStrike">
                <a:highlight>
                  <a:srgbClr val="000000">
                    <a:alpha val="0"/>
                  </a:srgbClr>
                </a:highlight>
                <a:latin typeface="Dubai" panose="020B0503030403030204" pitchFamily="34" charset="-78"/>
                <a:cs typeface="Dubai" panose="020B0503030403030204" pitchFamily="34" charset="-78"/>
              </a:rPr>
              <a:t> حصص كل يوم.</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94ED2D5-9A44-8C32-6748-125491DA06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7436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7E6A5F-8544-4AC6-A6D8-569587173722}"/>
              </a:ext>
            </a:extLst>
          </p:cNvPr>
          <p:cNvSpPr>
            <a:spLocks noGrp="1"/>
          </p:cNvSpPr>
          <p:nvPr>
            <p:ph type="title"/>
          </p:nvPr>
        </p:nvSpPr>
        <p:spPr/>
        <p:txBody>
          <a:bodyPr>
            <a:normAutofit fontScale="90000"/>
          </a:bodyPr>
          <a:lstStyle/>
          <a:p>
            <a:pPr rtl="1"/>
            <a:r>
              <a:rPr lang="ar" sz="4400" b="0" i="0" u="none" strike="noStrike">
                <a:highlight>
                  <a:srgbClr val="000000">
                    <a:alpha val="0"/>
                  </a:srgbClr>
                </a:highlight>
                <a:latin typeface="Dubai" panose="020B0503030403030204" pitchFamily="34" charset="-78"/>
                <a:cs typeface="Dubai" panose="020B0503030403030204" pitchFamily="34" charset="-78"/>
              </a:rPr>
              <a:t>مجموعة الطعام 2:</a:t>
            </a:r>
            <a:br>
              <a:rPr lang="a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ar" sz="4400" b="0" i="0" u="none" strike="noStrike">
                <a:highlight>
                  <a:srgbClr val="000000">
                    <a:alpha val="0"/>
                  </a:srgbClr>
                </a:highlight>
                <a:latin typeface="Dubai" panose="020B0503030403030204" pitchFamily="34" charset="-78"/>
                <a:cs typeface="Dubai" panose="020B0503030403030204" pitchFamily="34" charset="-78"/>
              </a:rPr>
              <a:t>الخضروات </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5 </a:t>
            </a:r>
            <a:r>
              <a:rPr lang="ar" sz="4400" b="0" i="0" u="none" strike="noStrike">
                <a:highlight>
                  <a:srgbClr val="000000">
                    <a:alpha val="0"/>
                  </a:srgbClr>
                </a:highlight>
                <a:latin typeface="Dubai" panose="020B0503030403030204" pitchFamily="34" charset="-78"/>
                <a:cs typeface="Dubai" panose="020B0503030403030204" pitchFamily="34" charset="-78"/>
              </a:rPr>
              <a:t>حصص كل يوم.</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D245C3B-F6BC-B185-FCEA-A1993211B7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747323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2951</Words>
  <Application>Microsoft Office PowerPoint</Application>
  <PresentationFormat>Widescreen</PresentationFormat>
  <Paragraphs>310</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Dubai</vt:lpstr>
      <vt:lpstr>Office Theme</vt:lpstr>
      <vt:lpstr>طعام جيد لصحة جيدة</vt:lpstr>
      <vt:lpstr>PowerPoint Presentation</vt:lpstr>
      <vt:lpstr>جسمي My Body. صحتي My Health. مجموعة أدوات التثقيف الصحي.</vt:lpstr>
      <vt:lpstr>     </vt:lpstr>
      <vt:lpstr>الطعام الذي تتناوليه يؤثر على صحتك.</vt:lpstr>
      <vt:lpstr>النظام الغذائي الصحي يعني تناول الأطعمة المفيدة لكِ. </vt:lpstr>
      <vt:lpstr>الأطعمة الصحية تأتي في 5 مجموعات غذائية.   تناولي الطعام من كل مجموعة كل يوم.</vt:lpstr>
      <vt:lpstr>مجموعة الطعام 1:   الحبوب 6-4 حصص كل يوم.</vt:lpstr>
      <vt:lpstr>مجموعة الطعام 2:  الخضروات  5 حصص كل يوم.</vt:lpstr>
      <vt:lpstr>مجموعة الطعام 3:   الفاكهة 2 حصتين كل يوم.</vt:lpstr>
      <vt:lpstr>مجموعة الطعام 4:   الألبان وبدائل الألبان  3 حصص كل يوم.</vt:lpstr>
      <vt:lpstr>مجموعة الطعام 5:  اللحوم والبروتينات الأخرى3 -2 حصص كل يوم.</vt:lpstr>
      <vt:lpstr>بعض الأطعمة ليست  في المجموعات الغذائية الخمس.   تناوليها في بعض الأحيان فقط. </vt:lpstr>
      <vt:lpstr>يجب أن يتكون الطبق الصحي نصفه من الخضروات مع بعض اللحوم وبعض الحبوب.</vt:lpstr>
      <vt:lpstr>العديد من الأطعمة  من ثقافتك  صحية لعائلتك. </vt:lpstr>
      <vt:lpstr>لنتحدث عن الكالسيوم</vt:lpstr>
      <vt:lpstr>كل شخص يحتاج إلى الكالسيوم.   إنه يحافظ على قوة عظامنا وأسناننا.</vt:lpstr>
      <vt:lpstr>الغذاء هو أفضل  مصدر للكالسيوم. </vt:lpstr>
      <vt:lpstr>يحتاج الأطفال إلى الكالسيوم لنمو عظام  وأسنان قوية.</vt:lpstr>
      <vt:lpstr>تحتاج النساء الأكبر سنًا إلى مزيد من الكالسيوم للحفاظ على صحة عظامهن. </vt:lpstr>
      <vt:lpstr>لنتحدث عن وجبات الغداء المدرسية الصحية</vt:lpstr>
      <vt:lpstr>يحتاج الأطفال إلى تناول طعام صحي للنمو بشكل قوي وصحي. </vt:lpstr>
      <vt:lpstr>امنحي طفلك وجبة غداء مدرسية صحية لمساعدته على البقاء  بصحة جيدة.</vt:lpstr>
      <vt:lpstr>قومي بوضع مزيج من الأطعمة الصحية في صندوق الغداء المدرسي لطفلك. </vt:lpstr>
      <vt:lpstr>قومي بتحضير  الغداء المدرسي   مع طفلك. </vt:lpstr>
      <vt:lpstr>تذكري.....</vt:lpstr>
      <vt:lpstr>خدمات محلية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2024-08-05T23:35:52Z</dcterms:created>
  <dcterms:modified xsi:type="dcterms:W3CDTF">2024-09-23T00:06:42Z</dcterms:modified>
</cp:coreProperties>
</file>