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13" autoAdjust="0"/>
  </p:normalViewPr>
  <p:slideViewPr>
    <p:cSldViewPr snapToGrid="0">
      <p:cViewPr varScale="1">
        <p:scale>
          <a:sx n="118" d="100"/>
          <a:sy n="118" d="100"/>
        </p:scale>
        <p:origin x="1912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C9872-9D86-408A-BE28-263D762B566D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74A50-9BB1-4A88-AB54-64779A423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43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การนำเสนอครั้งนี้จะพิจารณาเรื่อง: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อาหารประเภทไหนที่ดีที่สุดสำหรับการรับประทาน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เราจำเป็นต้องรับประทานอาหารเหล่านี้มากน้อยแค่ไหนเพื่อให้สุขภาพแข็งแรง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อาหารกลางวันที่มีประโยชน์ที่เด็กนำติดตัวไปโรงเรียนคืออะไร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47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ทำไมผลไม้จึงเป็นสิ่งสำคัญ?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ผลไม้ก็เหมือนผัก มันให้วิตามิน เกลือแร่และเส้นใยแก่ร่างกาย ทำให้ร่างกายของคุณทำงานดี ผลไม้มีน้ำตาลซึ่งให้พลังงานแก่คุณด้วย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รับประทานผลไม้ต่างๆ สี เพราะผลไม้สีต่างๆ มีวิตามินและเกลือแร่ต่างๆ กัน วิตามินและเกลือแร่ที่แตกต่างช่วยให้ร่างกายของคุณแข็งแรงในด้านที่แตกต่างกัน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ฉันต้องรับประทานผลไม้มากน้อยแค่ไหนแต่ละวัน?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คุณต้องรับประทานผลไม้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2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เสิร์ฟทุกวัน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ผลไม้ 1 เสิร์ฟมากน้อยแค่ไหน?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 5 ตัวอย่างของผลไม้ 1 เสิร์ฟ: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แอปเปิล กล้วย ส้ม หรือ แพร์ ขนาดกลาง 1 ผล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เอปริค็อต กีวีฟรุต หรือ พลัม ขนาดเล็ก 2 ผล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ผลไม้หั่นเป็นสี่เหลี่ยมลูกเต๋าหรือผลไม้กระป๋องที่ไม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่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เติมน้ำตาล 1 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น้ำผลไม้ที่ไม่เติมน้ำตาลครึ่งถ้วย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ผลไม้แห้ง 30 กรัม เช่น เอปริค็อตแห้งสองผล และลูกเกด1 ช้อนชาครึ่ง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97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ผลิตภัณฑ์นมคืออะไร?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ผลิตภัณฑ์นมทำจากน้ำนมสัตว์ เช่น โยเกิร์ต เนยแข็ง และ เนยเหลว รับประทานผลิตภัณฑ์นมเพื่อให้กระดูกและกล้ามเนื้อแข็งแรง โปรดจำไว้ว่าควรเลือกผลิตภัณฑ์ที่ลดไขมันแล้ว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หากคุณรับประทานผลิตภัณฑ์นมไม่ได้ ลองรับประทานผลิตภัณฑ์ที่ทดแทนนม เช่น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นมถั่วเหลือง/นมข้าว/นมอัลมอนด์ (ที่เพิ่มแคลเซียม) น้ำเต้าหู้ ปลาซาดีนหรือปลาแซลมอนกระป๋อง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ฉันต้องรับประทานผลิตภัณฑ์นมมากแค่ไหนทุกวัน?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คุณต้องรับประทานผลิตภัณฑ์นมหรือผลิตภัณฑ์ที่ทดแทนนม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3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เสิร์ฟทุกวัน 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ผลิตภัณฑ์นม 1 เสิร</a:t>
            </a:r>
            <a:r>
              <a:rPr lang="th-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์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ฟมีปริมาณมากน้อยแค่ไหน?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 5 ตัวอย่างของผลิตภัณฑ์นม 1 เสิร์ฟ: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นมหรือนมบัตเตอร์มิลค์ 1 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นมระเหยครึ่งถ้วย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เนยแข็ง 2 แผ่น เช่นเนยเชดดาร์ 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เนยแข็งริค็อตตาครึ่งถ้วย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โยเกิร์ต 1 ถ้วยเล็ก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ผลิตภัณฑ์ทดแทนนม 1 เสิร์ฟมีปริมาณมาก</a:t>
            </a:r>
            <a:r>
              <a:rPr lang="th-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น้อย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แค่ไหน? </a:t>
            </a: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 5 ตัวอย่างของผลิตภัณฑ์ทดแทนนม 1 เสิร์ฟ: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อัลมอนด์ติดเปลือก 100 กรัม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ปลาซาร์ดีนกระป๋อง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น้ำ 60 กรัม 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ปลาแซลมอนสีชมพูกระป๋อง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ติด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ก้างครึ่งถ้วย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เต้าหู้แข็ง 100 กรัม 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นมที่ผลิตจากถั่วเหลือง ข้าวเจ้า หรือธัญพืช 1 ถ้วย เสริมแคลเซียมอย่างน้อย 100 มิลลิกรัมต่อ 100 มิลลิลิตร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141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โปรตีนคืออะไร?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โปรตีนช่วยคุณและครอบครัวของคุณให้เติบโตและสร้างกล้ามเนื้อ โปรตีนมาจากเนื้อแดง ไก่ ปลา และ ไข่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แหล่งโปรตีนที่ไม่ใช่จากสัตว์รวมถึง เมล็ดพืช ถั่ว เลกูม และผลิตภัณฑ์ถั่วเหลือง เช่น เต้าหู้ หรือ เท็มเป้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ทุกวันฉันต้องรับประทานโปรตีนมากน้อยแค่ไหน?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คุณต้องรับประทานโปรตีน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2 ถึง 3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เสิร์ฟทุกวัน แต่ต้องไม่รับประทานเนื้อแดงมากกว่าสัปดาห์ละ 3 เสิร์ฟ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โปรตีน 1 เสิร์ฟมากน้อยแค่ไหน?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 7 ตัวอย่างของโปรตีน 1 เสิร์ฟ:</a:t>
            </a:r>
          </a:p>
          <a:p>
            <a:pPr marL="228600" lvl="0" indent="-228600" rtl="0">
              <a:buFont typeface="Arial" panose="020B0604020202020204" pitchFamily="34" charset="0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เนื้อแดงไร้ไขมัน เช่น เนื้อวัว เนื้อลูกแกะ เนื้อลูกวัว เนื้อหมู เนื้อแพะ หรือเนื้อจิงโจ้สุก 65 กรัม นี่คือขนาดประมาณฝ่ามือของคุณ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เนื้อไก่หรือเนื้อไก่งวงไร้ไขมันที่ทำสุกแล้ว 80 กรัม นี่คือขนาดประมาณฝ่ามือของคุณ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เนื้อปลาสุก 100 กรัม หรือปลากระป๋องเล็กหนึ่งกระป๋อง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ไข่ขนาดใหญ่ 2 ฟอง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เลกูมสุกหรือจากกระป๋อง เช่น เล็นทิล ชิกพี หรือ ถั่วที่กระเทาะเปลือกแล้ว และไม่ใส่เกลือ 1 ถ้วย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เต้าหู้ 170 กรัม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ถั่วหรือเมล็ดพืชหนึ่งกำมือเล็กๆ เนยถั่วลิสงหรือเนยอัลมอนด์ ทาฮินีหรือเนยอื่นๆ ที่ทำจากถั่วหรือเมล็ดพืชโดยไม่ใส่เกลือ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398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อาหารที่รับประทาน'บางครั้ง'คืออะไร?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อาหารที่รับประทาน 'บางครั้ง' ไม่เป็นส่วนหนึ่งของอาหาร 5 หมู่ ไม่เป็นส่วนหนึ่งของอาหารที่มีประโยชน์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มีไขมัน น้ำตาลและเกลือมากเกินไป และไม่มีสิ่งดีๆ ที่ร่างกายของคุณต้องการ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หากคุณรับประทานอาหารเหล่านี้มากเกินไป น้ำหนักตัวของคุณอาจจะขึ้นและทำให้คุณเจ็บป่วยได้ ดังนั้น จึงควรรับประทานอาหารเหล่านี้เพียงบางครั้งและในปริมาณเล็กน้อย หรือไม่รับประทานเลย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ตัวอย่างอาหารที่รับประทาน 'บางครั้ง' คือ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บิสกิตหวาน เค็ก ของหวาน และ ขนมแป้งอบกรอบ (เพสตรี้)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ไอสครีม ลูกอมและช็อกโกแล็ต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มันฝรั่งทอด อาหารกรอบ และของกินเล่นอื่นๆ ที่มีไขมันและ/หรือเกลือ รวมถึง บิสกิตที่มีรสเผ็ดเค็ม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ขนมแป้งอบและพาย เบอร์เกอร์จานด่วน อาหารทอด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เนื้อแปรรูปและไส้กรอกที่มีไขมันและเค็ม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เครื่องดื่มน้ำอัดลมที่ผสมน้ำตาล คอร์เดียล เครื่องดื่มชูกำลังและแอลกอฮอล์</a:t>
            </a:r>
            <a:endParaRPr lang="en-AU" sz="120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นมข้นหวาน ครีม เนยเหลว และ อาหารที่ใช้ทาขนมปัง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34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อาหารที่มีประโยชน์หน้าตาเป็นอย่างไร?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อาหารที่มีประโยชน์รวมถึงอาหารหลากหลายชนิดจากอาหาร 5 หมู่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สำหรับอาหารที่มีประโยชน์: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ใส่ผักลงไปบนจานของคุณครึ่งหนึ่ง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เติมโปรตีนลงไปบ้าง เช่น เนื้อ ไข่ ปลา เต้าหู้ หรือ ถั่วเลกุม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เติมเมล็ดธัญพืช เช่น ข้าว 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เส้น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ก๋วยเตี๋ยว ควินัว 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เส้น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พาสต้า หรือ ขนมปัง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รับประทานผลไม้หรือผลิตภัณฑ์นมเป็นของว่างหรือของหวาน</a:t>
            </a:r>
          </a:p>
          <a:p>
            <a:pPr marL="228600" indent="-228600">
              <a:buFont typeface="+mj-lt"/>
              <a:buAutoNum type="arabicPeriod"/>
            </a:pPr>
            <a:endParaRPr lang="en-AU" sz="1200" b="0" i="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indent="0" rtl="0">
              <a:buFont typeface="+mj-lt"/>
              <a:buNone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แทนที่จะรับประทานอาหารที่อยู่ในประเภทรับประทานเป็น 'บางเวลา' เช่น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ไส้กรอกหรือมันฝรั่งทอด ให้เลือกอาหารบางอย่างจากอาหาร 5 หมู่ เช่น ไก่ หรือ ข้าว  </a:t>
            </a:r>
          </a:p>
          <a:p>
            <a:pPr marL="0" indent="0" rtl="0">
              <a:buFont typeface="+mj-lt"/>
              <a:buNone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เสิร์ฟผักหรือสลัดเป็นเครื่องเคียงเมื่อรับประทานอาหารเช่น พาสต้า ลาซานย่า หรือ</a:t>
            </a:r>
            <a: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ริซ็อตโต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ภาพแสดงให้เห็นว่าปริมาณอาหารส่วนใหญ่บนจานมาจากอาหารหนึ่งหมู่มากแค่ไหนเมื่อเทียบกับอาหารอีกจานหนึ่ง - ไม่ใช่ปริมาณอาหารที่แท้จริงที่จะรับประทาน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64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ฉันควรทำอาหารดั้งเดิมของฉันหรือไม่?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บ่อยครั้งที่อาหารดั้งเดิมจากวัฒธรรมของคุณเป็นอาหารที่ดีต่อสุขภาพจริงๆ เป็นสิ่งดีที่ควรเก็บอาหารเหล่านี้ไว้ในฐานะเป็นส่วนหนึ่งของโภชนาการของคุณ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อาหารแบบดั้งเดิมที่ทำที่บ้าน เช่น อาหารที่ใช้เล็นทิลเป็นหลักและแกงต่างๆ ที่ปรุงด้วยสมุนไพรและเครื่องเทศ ดีกว่าอาหารตามสั่งและอาหารแปรรูปที่ทำจากร้าน อาหารเหล่านี้มักจะมีน้ำตาล เกลือ และไขมันเป็นปริมาณมาก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361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ทำไมแคลเซียมจึงสำคัญ?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คุณจำเป็นต้องมีแคลเซียมในชีวิต แคลเซียมมีความสำคัญอย่างยิ่งยวดต่อความแข็งแรงของ: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ฟันและกระดูก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กล้ามเนื้อ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หัวใจ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ระบบประสาท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หากคุณไม่ได้รับแคลเซ๊ยมในปริมาณที่เพียงพอ กระดูกของคุณจะอ่อนแอ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96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อาหารอะไรดีที่สุดสำหรับแคลเซียม?</a:t>
            </a: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แหล่งแคลเซียมที่ดีที่สุดคือ </a:t>
            </a:r>
            <a:r>
              <a:rPr lang="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ผลิต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ภัณฑ์ที่ทำจากนม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เช่น นม โยเกิร์ตและเนยแข็ง   </a:t>
            </a: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คุณต้องรับประทานผลิตภัณฑ์นม</a:t>
            </a:r>
            <a:r>
              <a:rPr lang="th-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วันละ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3 เสิร</a:t>
            </a:r>
            <a:r>
              <a:rPr lang="th-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์</a:t>
            </a:r>
            <a:r>
              <a:rPr lang="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ฟ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หรือ</a:t>
            </a:r>
            <a:r>
              <a:rPr lang="th-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วันละ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4 เสิร์ฟ</a:t>
            </a:r>
            <a:r>
              <a:rPr lang="th-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หากคุณอายุเกิน 50 ปี 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แหล่งแคลเซียมอื่นที่ไม่ใช่ผลิตภัณฑ์นมรวมถึง: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นมถั่วเหลือง นมข้าวเจ้า และ นมอัลมอนด์ที่เพิ่มแคลเซียม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เต้าหู้และเท็มเป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ปลาที่รับประทานกระดูกได้ เช่น ปลาแซลมอนและปลาซาดีนกระป๋อง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ถั่วและเมล็ดธัญพืช เช่น ถั่วบราซิล อัลมอนด์ และเม็ดงาบดละเอียด (ตาฮินี)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ผักใบเขียว เช่น บล็อกโคลี ผักกวางตุ้ง ผักกาดขาว และ ผักโขม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ผลไม้แห้ง เช่น มะเดื่อ อินทผาลัม ลูกพรุน และเอปริค็อต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นอกจากนั้น คุณยังสามารถได้แคลเซียมจากยาเม็ดด้วย แต่เป็นการดีกว่าถ้าคุณได้แคลเซียมจากอาหาร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ถามแพทย์ของคุณว่าคุณต้องกินยาเม็ดแคลเซียมหรือไม่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13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ทำไมเด็กๆ และวัยรุ่นจึงจำเป็นต้องได้รับแคลเซียมมากกว่าคนทั่วไป?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กระดูกของเด็กเล็กกำลังเติบโตอย่างต่อเนื่อง เป็นสิ่งสำคัญที่เด็กจะต้องได้รับแคลเซียมอย่างพอเพียงแต่ละวัน เพื่อสร้าง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กระดูกและฟันที่แข็งแรง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วัยรุ่นต้องได้รับแคลเซียมมากขึ้นเพราะพวกเขาเติบโตเร็วมากระหว่างวัยเจริญพันธุ์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endParaRPr lang="en-AU" sz="1200" b="1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หารือกับพยาบาลหรือแพทย์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ของคุณควรได้รับแคลเซียมมากน้อยแค่ไหนแต่ละวัน</a:t>
            </a:r>
            <a:endParaRPr lang="en-AU" sz="1200" b="1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23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เหตุ</a:t>
            </a:r>
            <a:r>
              <a:rPr lang="th-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ใดผู้หญิง</a:t>
            </a:r>
            <a:r>
              <a:rPr lang="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สูงวัยจึงต้องได้รับแคลเซียมมากขึ้น?</a:t>
            </a:r>
          </a:p>
          <a:p>
            <a:pPr rtl="0"/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ในขณะท</a:t>
            </a:r>
            <a:r>
              <a:rPr lang="th-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ี่ผู้หญิง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มีอายุมากขึ้น กระดูกจะอ่อนแอลง </a:t>
            </a:r>
            <a:r>
              <a:rPr lang="th-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สูงวัย</a:t>
            </a:r>
            <a:r>
              <a:rPr lang="th-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จึง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ต้องรับประทานแคลเซียมมากขึ้นเพื่อให้กระดูกแข็งแรง </a:t>
            </a:r>
          </a:p>
          <a:p>
            <a:pPr rtl="0"/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เรื่องนี้สำคัญเป็นพิเศษในช่วงระยะ 5 ถึง 10 ปีระหว่างวัยหมดประจำเดือน* เมื่อกระดูกสูญเสียแคลเซียมมากขึ้น การรับประทานแคลเซี่ยมเพิ่มมากขึ้นไม่สามารถหยุดยั้งการสูญเสียกระดูก แต่จะทำให้การสูญเสียกระดูกช้าลงได้</a:t>
            </a:r>
          </a:p>
          <a:p>
            <a:endParaRPr lang="en-AU" sz="1200" b="0" i="0" kern="1200" baseline="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-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ผู้หญิงที่มี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อายุเกิน 50 ปีจำเป็นต้องได้แคลเซียมมากน้อยแค่ไหนในหนึ่งวัน?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หากคุณอายุเกิน 50 ปี คุณจำเป็นต้องได้แคลเซียมวันละ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1300 มิลลิกรัม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ซึ่งหมายถึงคุณต้องได้รับผลิตภัณฑ์นม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4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เสิร์ฟ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ต่อวัน 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</a:t>
            </a:r>
            <a:r>
              <a:rPr lang="th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การหมดประจำเดือนคือวาระที่เลือดหยุดออก คุณจะทราบว่าคุณถึงวัยหมดประจำเดือนเมื่อคุณไม่มีเลือดออกเลยเป็นเวลา12 เดือน</a:t>
            </a:r>
          </a:p>
          <a:p>
            <a:endParaRPr lang="en-AU" sz="1200" b="0" i="0" kern="1200" baseline="0" dirty="0">
              <a:solidFill>
                <a:schemeClr val="tx1"/>
              </a:solidFill>
              <a:effectLst/>
              <a:highlight>
                <a:srgbClr val="FFFF00"/>
              </a:highlight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39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526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อาจเป็นความคิดที่ดีที่จะหารือกันเกี่ยวกับอาหารกลางวันที่โรงเรียน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คำถามเพื่อการพิจารณา*: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เมื่อคุณเป็นเด็ก คุณรับประทานอะไรเป็นอาหารกลางวันที่โรงเรียน?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เวลาไปโรงเรียน 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ของคุณมีอาหารประเภทไหนในกล่องอาหารกลางวัน?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ใครเป็นคนเลือกอาหารใส่กล่องอาหารกลางวันของ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ของคุณ?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ของคุณสามารถเลือกอาหารที่จะ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ใส่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ลงในกล่องอาหารกลางวันของเขาได้ไหม?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คุณกับ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ช่วยกันเตรียมกล่องอาหารกลางวันเพื่อไปรับประทานที่โรงเรียนหรือเปล่า?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คุณคุยกับ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เรื่องอาหารประเภทต่างๆ และประโยชน์ของอาหารเหล่านั้นไหม?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โปรดเลือกเพี่ยงสองสามคำถามเท่านั้น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95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ทำไมจึงเป็นสิ่งสำคัญนักที่เด็กต้องรับประทานอาหารที่ดี?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อาหารที่มีประโยชน์สำคัญสำหรับเด็ก เพื่อที่เขาจะได้เติบโตและพัฒนาสมองและร่างกายที่แข็งแรง </a:t>
            </a:r>
          </a:p>
          <a:p>
            <a:pPr lvl="0" rtl="0"/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ของคุณต้องได้รับประทานอาหารที่ดีในปริมาณมากเพื่อสุขภาพแข็งแรงและเรียนดีที่โรงเรียน </a:t>
            </a:r>
          </a:p>
          <a:p>
            <a:pPr lvl="0"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คุณมีหน้าที่รับผิดชอบต่ออาหารที่จัดให้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แต่คุณต้องปล่อยให้เขาเลือกสิ่งที่เขาต้องการรับประทานด้วย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ของคุณเฝ้าดูและเรียนรู้จากคุณ ดังนั้นจึงเป็นเรื่องสำคัญที่คุณควรแสดงให้เขาเห็นว่าคุณเลือก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อาหารที่มีประโยชน์ด้วย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114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อาหารกลางวันที่คุณจัดให้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ไปรับประทานที่โรงเรียน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เป็นโอกาสดีที่คุณสามารถทำให้เขารับประทานอาหารที่จะทำให้เขาเติบโตแข็งแรงและมีสุขภาพดี</a:t>
            </a:r>
          </a:p>
          <a:p>
            <a:endParaRPr lang="en-AU" u="non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613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ควร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ใส่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อะไร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ลงไป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ในกล่องอาหารกลางวันสำหรับ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นำไปรับประทานที่โรงเรียน?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อาหารกลางวันที่มีประโยชน์สำหรับ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ใส่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กล่องให้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ไปรับประทานที่โรงเรียนรวมถึง: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ผลไม้และผักสด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นม โยเกิร์ตหรือเนยแข็ง (หรือผลิตภัณฑ์ทดแทนนม)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เนื้อหรือโปรตีนอย่างอื่น เช่น ไข้ต้มแข็งหรือเนยถั่วลิสง* </a:t>
            </a:r>
            <a:endParaRPr lang="en-AU" sz="1200" b="0" i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เมล็ดธัญพืช เช่น ขนมปัง โรล แฟล็ตเบรด ฟรุตเบรด หรือ ขนมปังกรอบ พึงระลึกว่าโฮลเกรนหรือโฮลมีลเป็นการเลือกที่ดีที่สุด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น้ำประปา</a:t>
            </a:r>
          </a:p>
          <a:p>
            <a:endParaRPr lang="en-AU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อาหารทำเอง อาหารแบบพื้นบ้าน เหมาะมากสำหรับใส่ในกล่องอาหารกลางวัน นอกจากนั้นยังเป็นการแสดงให้เด็กเห็นว่าอาหารพื้นบ้านมีคุณค่าด้านโภชนาการและดีต่อสุขภาพ</a:t>
            </a:r>
          </a:p>
          <a:p>
            <a:endParaRPr lang="en-AU" u="non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อาหารอะไรที่</a:t>
            </a:r>
            <a:r>
              <a:rPr lang="th" sz="16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ควรใส่ลงไปในกล่องอาหารกลางวันที่ถูกสุขภาพ</a:t>
            </a: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อย่าใส่อาหารเหล่านี้ลงไป เพราะมันมีน้ำตาล เกลือหรือไขมันมากเกินไป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เครื่องดื่มรสหวานทั้งหมด เช่น น้ำผลไม้ เครื่องดื่มผลไม้ คอร์เดียล เครื่องดื่มสำหรับนักกีฬา เครื่องดื่มชูกำลัง น้ำปรุงรส น้ำแร่ปรุงรส ชาเย็น และ น้ำอัดลม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แท่งผลไม้อัดแห้งและ 'สแตรป'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'ของหวานที่เป็นผลิตภัณฑ์นม'  ช็อคโกแลตแท่ง และ มูสลี่แท่ง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ช็อคโกแลตเหลว แยม และน้ำผึ้งสำหรับทาแซนด์วิช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เนื้อแปรรูปที่มีไขมันและรสเค็ม เช่น ซาลามีและไส้กรอก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มันฝรั่งทอดกรอบหรือบิสกิตรสเผ็ดเค็ม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*หากโรงเรียนของคุณมีโนโยบายไม่ใช้อาหารที่ประกอบด้วยถั่ว โปรดอย่าใส่อาหารที่ทำด้วยเนยถั่วลิสงหรือถั่วใดๆ ในกล่องอาหารกลางวันของบุตรของคุณ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020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เหตุใดจึงเป็นการดีที่</a:t>
            </a:r>
            <a:r>
              <a:rPr lang="th-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และฉันเตรียมอาหารกลางวันสำหรับเอาไปรับประทานที่โรงเรียนด้วยกัน?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โรงเรียนเป็นเวลาที่เด็กเริ่มตัดสินใจด้วยตนเองว่าอะไรสำคัญ เด็กจะเรียนรู้เร็วและได้รับอิทธิพลจากคุณ เพื่อนๆ และสิ่งต่างๆ ที่เขาได้พบเห็น การเตรียมอาหารกลางวันสำหรับนำไปรับประทานที่โรงเรียน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เป็นเวลาที่ดีที่สุดที่คุณจะพูดคุยกับ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เกี่ยวกับเรื่องอาหารที่มีประโยชน์ และวิธีการเลือกอาหารที่ดี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="0" i="0" u="sng" strike="no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สิ่งที่คุณสามารถทำร่วมกับ</a:t>
            </a:r>
            <a:r>
              <a:rPr lang="th-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ระหว่างการเตรียมอาหารกลางวันให้เขานำไปรับประทานที่โรงเรียน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ให้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ของคุณดูอาหาร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ต่าง ๆ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ที่มีประโยชน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์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แล้วให้เขาเลือก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สิ่งที่เขาต้องการนำไปรับประทานที่โรงเรียน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ปล่อยให้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ที่โตแล้วเตรียมอาหารกลางวันของเขาเอง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ให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้ลูก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ที่ยังเล็กช่วยคุณทำแซนด์วิชหรือหั่นผลไม้นุ่มๆ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คุณกับ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ควรช่วยกันเตรียมอาหารกลางวันสำหรับนำไปรับประทานที่โรงเรียนตอน กลางคืนล่วงหน้า วิธีนี้จะทำให้คุณมีเวลามากขึ้น เพราะตอนเช้าคุณอาจจะยุ่งมาก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125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สิ่งที่คุณรับประทานทุกวันมีผลต่อสุขภาพของคุณ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ถ้าคุณรับประทานอาหารที่มีประโยชน์ คุณจะรู้สึกดีขึ้นและมีชีวิตที่ดีขึ้น มันทำให้คุณมีสุขภาพดีและป้องกันคุณจากโรคภัยไข้เจ็บ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การรับประทานอาหารที่มีประโยชน์เป็นสิ่งสำคัญสำหรับการเติบโตและพัฒนาการที่ดีของทารกและเด็ก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รับประทานอาหารที่ดีสำหรับคุณ และที่ช่วยทำให้คุณและครอบครัวมีสุขภาพสมบูรณ์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330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</a:t>
            </a:r>
            <a:r>
              <a:rPr lang="th-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ู้ดำเนินการอภิปราย</a:t>
            </a: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จัดหาข้อมูลเกี่ยวกับบริการต่างๆ ในท้องถิ่น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280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62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ร่างกายของฉัน สุขภาพของฉัน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ชุดเครื่องมือด้านการศึกษาเพื่อช่วยให้องค์กรและนักการศึกษาส่งมอบข้อมูลด้านสุขภาพให้กับผู้หญิงที่ภูมิหลังเป็นผู้อพยพและผู้ลี้ภัย และส่งเสริมให้มีการสนทนากับสตรีเกี่ยวกับสุขภาพของพวกเขาด้วย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ชุดเครื่องมือนี้เป็นชุดการนำเสนอส่วนขยายเกี่ยวกับหัวข้อด้านสุขภาพที่สำคัญ เช่น การใช้ชีวิตอย่างมีสุขภาพดี สุขภาพทางอารมณ์ วัยหมดระดู หรือสุขภาพทางเพศ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กรุณาไปที่ jeanhailes.org.au เพื่อดูข้อมูลเพิ่มเติมและรายการนำเสนอที่มีให้เป็นภาษาอังกฤษและภาษาอื่น ๆ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36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1000"/>
              </a:spcBef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เริ่ม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ช่วงนี้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ด้วยการอภิปรายกลุ่มเรื่องบทบาทของอาหารในชีวิตของเรา </a:t>
            </a:r>
          </a:p>
          <a:p>
            <a:pPr algn="l">
              <a:spcBef>
                <a:spcPts val="1000"/>
              </a:spcBef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l" rtl="0">
              <a:spcBef>
                <a:spcPts val="1000"/>
              </a:spcBef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คำถามเพื่อการพิจารณา*: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บทบาทของอาหารในชีวิตของเราคืออะไร?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ใครเป็นผู้รับผิดชอบด้านอาหารในครอบครัวของคุณ?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ใครเป็นผู้รับผิดชอบในการเลือกอาหารที่คุณรับประทาน?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'รับประทานอาหารที่ดี' หมายความว่าอะไร?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อาหารที่ดีคืออะไร? 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อะไรคืออาหารที่มีประโยชน์ในการกินอยู่ประจำวันของคุณ?</a:t>
            </a: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คุณคิดว่าสิ่งที่คุณรับประทานจะสามารถเปลี่ยนวิธีที่คุณรู้สึกไหม?</a:t>
            </a:r>
          </a:p>
          <a:p>
            <a:pPr marL="0" indent="0" algn="l" rtl="0">
              <a:spcBef>
                <a:spcPts val="1000"/>
              </a:spcBef>
              <a:buFont typeface="Arial" panose="020B0604020202020204" pitchFamily="34" charset="0"/>
              <a:buNone/>
            </a:pPr>
            <a:b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</a:b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*หมายเหตุถึงผู้</a:t>
            </a:r>
            <a:r>
              <a:rPr lang="th-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โปรดเลือกสองสามคำถามเพื่อนำไปสู่การอภิปรายสั้นๆ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76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อาหารมีผลต่อสุขภาพของฉันอย่างไร?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สิ่งที่คุณรับประทานสามารถมีผลต่อ: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สุขภาพกายของคุณ - ร่างกายของคุณแข็งแรงแค่ไหน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คุณมีพลังงานมากน้อยแค่ไหน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อารมณ์ของคุณ - คุณรู้สึกมีความสุขแค่ไหน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การรับประทานอาหารที่มีประโยชน์สามารถทำให้คุณและครอบครัวรู้สึกดีขึ้น ซึ่งจะทำให้คุณมีความสุขกับชีวิตมากขึ้น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05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โภชนาการคืออะไร?</a:t>
            </a: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โภชนาการ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ของคุณคืออาหารที่คุณรับประทานทุกวัน </a:t>
            </a:r>
            <a:endParaRPr lang="en-AU" sz="1200" u="none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sz="1200" b="0" i="0" strike="sng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โภชนาการที่มีประโยชน์คืออะไร?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โภชนาการที่มีประโยชน์หมายถึงการรับประทาน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อาหารที่ถูกต้อง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และใน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ปริมาณที่ถูกต้อง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 โภชนาการที่มีประโยชน์ดีสำหรับร่างกายของคุณ สุขภาพของคุณ และชีวิตของคุณ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ทุกๆ วัน: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รับประทานอาหารหลายอย่างต่างๆ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รวมกัน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– นี่เป็นสิ่งสำคัญสำหรับสุขภาพสมอง หัวใจ และลำไส้ที่ดี   </a:t>
            </a: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รับประทานอาหารตามปกติ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รับประทานผลไม้ ผัก และธัญพืช (โฮลเกรน) เช่น ขนมปังมัลติเกรนและข้าวกล้อง</a:t>
            </a:r>
            <a:endParaRPr lang="en-AU" sz="1200" b="0" i="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อย่ารับประทานน้ำตาล เกลือ และไขมันเลว มากนัก*</a:t>
            </a:r>
            <a:endParaRPr lang="en-AU" sz="1200" b="0" i="0" strike="noStrik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ดื่มของเหลวมากๆ – ให้ได้วันละ 2 ลิตรหรือ 8 ถ้วย โดยให้ส่วนใหญ่เป็นน้ำ </a:t>
            </a:r>
            <a:endParaRPr lang="en-AU" sz="1200" b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lvl="0"/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ู้ดำเนินรายการ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ไขมันมีทั้งดีและเลว ให้พยายามจำกัดไขมันเลว </a:t>
            </a:r>
          </a:p>
          <a:p>
            <a:pPr rtl="0"/>
            <a:r>
              <a:rPr lang="th" sz="1200" b="0" i="1" u="sng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ตัวอย่างของไขมันเลว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อาหารขยะและแปรรูป - มันทอด ขนมคุกกี้ เค้ก ลูกอม อาหารทอด อาหารจานด่วน น้ำมันพืช ซึ่งปกติหมายถึงน้ำมันปาล์ม และผลิตภัณฑ์ไขมันสัตว์ เช่น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เนย ครีม เนยใส เนื้อติดมัน และเนยแข็ง อย่างไรก็ตาม เนยแข็งเป็นส่วนหนึ่งของอาหารที่มีประโยชน์ หากรับประทานในปริมาณน้อย ยกตัวอย่างเช่น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เนยแข็งขนาดเท่ากลักไม้ขีดวันละหนึ่งชิ้น</a:t>
            </a:r>
            <a:endParaRPr lang="en-AU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1" u="sng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ตัวอย่างของไขมันดี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น้ำมันมะกอก อะโวคาโด ถั่ว น้ำมันคาโนลา น้ำมันถั่วลิสง น้ำมันถั่วแมคาเดเมีย และเนยเทียมที่บรรจุน้ำมันเหล่านี้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19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 5 หมู่คืออะไร?*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 5 หมู่คือ: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ธัญพืช เช่น ข้าวสาลี ข้าวโอ๊ต ข้าวเจ้า ข้าวโพด ควินัวและข้าวไรย์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ผัก</a:t>
            </a:r>
            <a:endParaRPr lang="en-AU" sz="120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ผลไม้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เนื้อและโปรตีนอย่างอื่น เช่น ไข่ เต้าหู้ ถั่ว เมล็ดธัญพืชและถั่วเม็ดเล็ก/เล็นทิล/ถั่วฝัก 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ผลิตภัณฑ์นม เช่น นม โยเกิร์ต เนยแข็ง และผลิตภัณฑ์ทดแทนนม </a:t>
            </a: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ฉันจำเป็นต้องรับประทานอะไรบ้างทุกวัน?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ทุกวันคุณต้องรับประทานอาหารจากแต่ล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ะหมู่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 5 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หมู่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นี่จะช่วยให้คุณมีสุขภาพแข็งแรง </a:t>
            </a:r>
            <a:endParaRPr lang="en-AU" sz="1200" u="none" strike="noStrike" kern="1200" baseline="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เป็นการดีที่จะผสมอาหารจากแต่ละ</a:t>
            </a:r>
            <a:r>
              <a:rPr lang="th-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หมู่</a:t>
            </a:r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เข้าด้วยกัน และพยายามใช้น้ำมันที่มีประโยชน์ เช่น น้ำมันมะกอก น้ำมันคาโนลา น้ำมันถัวลิสง </a:t>
            </a:r>
            <a:endParaRPr lang="en-AU" sz="1200" u="none" strike="sngStrike" kern="1200" baseline="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lvl="0" indent="0" rtl="0">
              <a:buFont typeface="+mj-lt"/>
              <a:buNone/>
            </a:pP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</a:t>
            </a:r>
            <a:r>
              <a:rPr lang="th-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ู้ดำเนินการอภิปราย</a:t>
            </a: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Australian Guide to Healthy Eating (คู่มือการรับประทานอาหารที่มีประโยชน์ออสเตรเลีย) ให้คำแนะนำสำหรับอาหาร 5 หมู่ </a:t>
            </a:r>
          </a:p>
          <a:p>
            <a:pPr marL="0" lvl="0" indent="0" rtl="0">
              <a:buFont typeface="+mj-lt"/>
              <a:buNone/>
            </a:pP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ภาพนี้แสดงให้เห็น</a:t>
            </a:r>
            <a:r>
              <a:rPr lang="th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สัดส่วนของอาหาร 5 หมู่ที่เราควรรับประทานทุกวัน และไม่ใช่ปริมาณ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73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เมล็ดธัญพืชคืออะไร?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อาหารในหมู่นี้มาจากเมล็ดธัญพืชต่างๆ เช่น ข้าวเจ้า ข้าวโพด ควินัว เซโมลินา บัควีท ข้าวไรย์ ข้าวโอ๊ต และข้าวฟ่าง อาหารเหล่านี้มักถูกบดเป็นแป้งเพื่อทำอาหารอื่นๆ เช่น ขนมปัง เส้นก๋วยเตี๋ยว และเส้นพาสต้า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ธัญพืชที่ผ่านกระบวนการขัดสีน้อย (โฮลเกรน)เช่น ขนมปังมัลติเกรน ข้าวกล้อง โรลด์โอ๊ต เป็นตัวเลือกที่ดีที่สุด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ฉันต้องรับประทานเมล็ดธัญพืชมากแค่ไหนทุกวัน?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คุณต้องรับประทานเมล็ดธัญพืช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6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เสิร์ฟ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ทุกวัน แต่รับประทานเพียง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4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เสิร์ฟ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หากคุณอายุเกิน 50 ปี 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เมล็ดธัญพืช 1 เสิร์ฟมีปริมาณมากน้อยแค่ไหน?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 5 ตัวอย่างของเมล็ดธัญพืช 1 เสิร์ฟ: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ขนมปัง 1 แผ่น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บิสกิตโฮลเกรนแห้ง 3 แผ่น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ข้าวเจ้า 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เส้น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พาสต้า 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เส้น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ก๋วยเตี๋ยว ข้าวบาร์เลย์ บัควีท ข้าวโพด เซโมลินา โพเล็นตา บัลเกอร์หรือควินัว ที่ทำให้สุกแล้ว ครี่งถ้วย* 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ข้าวโอ๊ตสุกครึ่งถ้วย 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มูสลี่หนึ่งในสี่ถ้วย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indent="0" rtl="0">
              <a:buFontTx/>
              <a:buNone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</a:t>
            </a: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</a:t>
            </a:r>
            <a:r>
              <a:rPr lang="th-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ู้ดำเนินรายการ</a:t>
            </a:r>
            <a:r>
              <a:rPr lang="th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โปรดอธิบายให้ผู้เข้าร่วมการสัมนาฟังว่าหนึ่งถ้วยตวง (250 มิลลิลิตร) อาจมีขนาดแตกต่างจากถ้วยที่เราใช้ดื่ม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4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ทำไมผักจึงเป็นสิ่งสำคัญ?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ผักให้วิตามินและเกลือแร่แก่ร่างกายของคุณ มันช่วยให้ร่างกายของคุณทำงานดี หากคุณไม่รับประทานผัก ร่างกายของคุณไม่สามารถทำงานได้ดี</a:t>
            </a:r>
            <a:r>
              <a:rPr lang="th" sz="1200" b="0" i="0" u="none" strike="sng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รับประทานผักหลายๆ สีเพราะแต่ละประเภทบรรจุวิตามินและเกลือแร่ต่างๆ กันสำหรับร่างกายของคุณ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ทุกวันฉันต้องรับประทานผักมากแค่ไหน?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คุณจำเป็นต้องรับประทานผัก 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5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เสิร์ฟทุกวัน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ผัก 1 เส</a:t>
            </a:r>
            <a:r>
              <a:rPr lang="th-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ิร์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ฟมากน้อยแค่ไหน? 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 6 ตัวอย่างของผัก 1 เสิร์ฟ: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ผักสุกครึ่งถ้วย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ถั่วเบกบีนส์ครึ่งถ้วย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ข้าวโพดหวานครึ่งถ้วย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สลัด 1 ถ้วย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มันเทศขนาดกลางครึ่งหัว</a:t>
            </a:r>
          </a:p>
          <a:p>
            <a:pPr marL="228600" indent="-228600" rtl="0">
              <a:buFont typeface="+mj-lt"/>
              <a:buAutoNum type="arabicPeriod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มะเขือเทศขนาดกลาง1 ลูก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74A50-9BB1-4A88-AB54-64779A42315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16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F26B-E669-D779-FC18-84061760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E567E-5177-015E-4614-EC8BCCA7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F4B1-DC6E-470B-BDCE-D2855E2D1741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A7150-F83D-79A0-0AF0-6675C708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23BED-A7EA-7C22-E034-C740F9AA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1197-E818-40D6-A8B1-DAC9241641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40F00-3FB2-64AC-1168-A66ECBEA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473B-557F-C665-8F13-1E6727D5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DDC6B-5C99-D9AE-EF4E-72DCD9290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1F4B1-DC6E-470B-BDCE-D2855E2D1741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FFE10-C2CE-A745-FA78-C1B32E1F0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4B9B-0154-5F76-1CDF-E7F0FB287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C71197-E818-40D6-A8B1-DAC9241641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4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16C988-C7B5-566C-807A-7D3378B2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5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อาหารดีสำหรับสุขภาพที่ดี</a:t>
            </a:r>
            <a:endParaRPr lang="en-AU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4B909-D24D-713A-CA48-D2710D0E49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6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8A6D35-005C-7204-5095-8E1ECEE2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113DC-231F-41E5-BB76-D4C6568B30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6D587-A9D7-6DD9-4A3C-71B99998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CC67C-96D2-D0A6-3443-A7471E01E2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8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74B54-9BCD-4B02-E099-1953A221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A394C-8D2E-682B-24A3-B6DD8DA0C9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57A655-7F69-FF5B-8446-EFB79B1F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37B19-FEFB-371A-5A8F-47FF857AE4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77B5C-18C8-5D3F-14B9-F5556E37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40B0C-E0ED-8B90-3D1A-30A533FF9C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1D8309-9670-08F5-E95F-2DDEA55C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FFA8B-496E-46C2-D1C9-CE43BC86FB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4CDD25-A593-1865-6CB2-40900CB3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-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</a:t>
            </a:r>
            <a:r>
              <a:rPr lang="th-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</a:t>
            </a:r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พูด</a:t>
            </a:r>
            <a:r>
              <a:rPr lang="th-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</a:t>
            </a:r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ถึงเรื่องแคลเซียม</a:t>
            </a:r>
            <a:r>
              <a:rPr lang="th-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A740F-6790-40CE-533D-47DCDBD30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8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25CB2-0FDB-732D-BB93-BB9B7879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33A4C-2C79-8BCA-A5D0-E9362F38ED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61FAE-E7AD-B004-3EDD-4FD6BFFC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6AA94-8592-8744-50B5-6BFCD67E3B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1DF233-3160-8D19-4319-92D828C5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0D970-AFFB-0EE9-415A-93A6F7706A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2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95CBB2-05FE-34D8-616E-89C75F6A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1CAB3-45A7-48E7-F126-F930F9AF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986D42-B00C-2D4B-1DFF-4B5FDF96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899B3-ADE6-A30F-87DA-AFB01D3359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4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1992C-1334-A2AD-3911-7D8CA7DF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มาพูดกันถึงเรื่องอาหารกลางวันที่โรงเรียนที่มีประโยชน์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61B2A-A033-A5F1-D76B-0DD9913CAF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4FE3C7-04B7-D137-C7B1-834508CD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24A27-87E6-EDBD-D2FE-DBED21AA88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8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0D768-831F-C676-32E2-12A42E57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2661D-10C6-EE4C-DB5D-054C636896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6AC86-D73E-B227-604B-784235DF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96841-D2F9-8E40-8743-2D0EB8A9A9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D730DD-97E2-7F5A-9162-3D722389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B5D97-DFB3-690B-C7C4-BF06FA2E33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66FD67-8B19-35BF-C871-B9A94282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</a:t>
            </a:r>
            <a:r>
              <a:rPr lang="th-TH" sz="4400" b="1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จำไว้</a:t>
            </a:r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ว่า...</a:t>
            </a:r>
            <a:r>
              <a:rPr lang="en-US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30342-5D12-A612-8E96-9B3D6E53D4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6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7EF72-502E-616E-06F9-508F71DA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บริการท้องถิ่น  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0BE69-1392-9A09-CAC8-75CC649B23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5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C60F0C-4950-D372-5A98-D083A72C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8AD52-352E-E84E-C97D-622B6CECF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B84F05-6079-D371-0EB5-0BAD4255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5D37B-C8DA-6AB4-B98F-7836985CD4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6680AB-E10E-F1A6-6B93-E29AC3B6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-TH" sz="5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เรามา</a:t>
            </a:r>
            <a:endParaRPr lang="en-AU" sz="5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CFC2E-720C-2DBE-CC04-37CDECC6EA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3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4D3E95-5BB1-7B9C-D83E-FC774EE6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DCE2E-877D-EFCD-1D9E-45F9C6900B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2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20A9D-FB5A-D404-64FC-246977CF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E80B9-39F5-794F-5C42-8D1FEFA529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4DBB96-F856-3B99-5D91-7ECECA58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A1A8B-D2AC-ACB4-E5D9-1C0A9D9F4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FF23EC-6862-BAFF-5840-C26DC112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1A60C-F021-4335-4D6B-D6291AD35A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F3A923-7A24-0C61-66E8-C1914CC4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48FEB-885C-6EC4-2094-D57B64E1A0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3449</Words>
  <Application>Microsoft Office PowerPoint</Application>
  <PresentationFormat>Widescreen</PresentationFormat>
  <Paragraphs>284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Cordia New</vt:lpstr>
      <vt:lpstr>Tahoma</vt:lpstr>
      <vt:lpstr>Office Theme</vt:lpstr>
      <vt:lpstr>อาหารดีสำหรับสุขภาพที่ดี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เรามา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เรามาพูดกันถึงเรื่องแคลเซียม </vt:lpstr>
      <vt:lpstr>PowerPoint Presentation</vt:lpstr>
      <vt:lpstr>PowerPoint Presentation</vt:lpstr>
      <vt:lpstr>PowerPoint Presentation</vt:lpstr>
      <vt:lpstr>PowerPoint Presentation</vt:lpstr>
      <vt:lpstr>มาพูดกันถึงเรื่องอาหารกลางวันที่โรงเรียนที่มีประโยชน์</vt:lpstr>
      <vt:lpstr>PowerPoint Presentation</vt:lpstr>
      <vt:lpstr>PowerPoint Presentation</vt:lpstr>
      <vt:lpstr>PowerPoint Presentation</vt:lpstr>
      <vt:lpstr>PowerPoint Presentation</vt:lpstr>
      <vt:lpstr>โปรดจำไว้ว่า....</vt:lpstr>
      <vt:lpstr>บริการท้องถิ่น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2024-08-29T05:27:49Z</dcterms:created>
  <dcterms:modified xsi:type="dcterms:W3CDTF">2024-09-18T03:49:45Z</dcterms:modified>
</cp:coreProperties>
</file>