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003" autoAdjust="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B5E1B-4266-40E0-8C04-BCC1EA925D62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666D4-A74B-467C-9BB5-3CE6FB8A949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11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དེ་རིང་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ཨོ་སི་ཊོ་ལི་ཡའི་འཕྲོད་བསྟེན་བརྟག་དཔྱད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་ཀྱི་འགྲོ་སྟངས་སྐོར་བཤད་རྒྱུ་གཤམ་གསལ།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བརྟག་དཔྱད་གང་དང་གང་བྱེད་དགོས་པ།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བརྟག་དཔྱད་དེ་ཚོ་བྱེད་དགོས་པའི་རྒྱུ་མཚན།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བརྟག་དཔྱད་དེ་ཚོ་ག་དུས་བྱེད་དགོས་པ།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བརྟག་དཔྱད་ཀྱི་དུས་ཚོད་ཇི་ལྟར་བཟོ་དགོས་པ། </a:t>
            </a:r>
          </a:p>
          <a:p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དེ་རིང་ཁྱེད་ཀྱིས་བུད་མེད་ཀྱི་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འཕྲོད་བསྟེན་དང་འབྲེལ་བའི་བརྟག་དཔྱད་གལ་ཆེན་པོ་4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ཤེས་རྟོགས་ཡོང་གི་རེད།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351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བརྟག་དཔྱད་འདི་ག་དུས་འགོ་འཛུགས་དགོས་སམ།</a:t>
            </a:r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ཁྱེད་རང་ལོ 25 ནས 74 ཡི་བར་ཡིན་ན། ལོ 5 རེའི་མཚམས་སུ་མངལ་ཁ་ལ་བརྟག་ཞིབ་ཐེངས་རེ་བྱེད་དགོས། བརྟག་དཔྱད་རྗེས་མ་དེ་ག་དུས་བྱ་དགོས་པ་མ་ཤེས་ན། རང་གི་སྨན་པའམ་སྨན་ཞབས་ལ་སྐད་ཆ་འདྲི་དགོས།</a:t>
            </a:r>
          </a:p>
          <a:p>
            <a:pPr lvl="0"/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ངས་བརྟག་དཔྱད་འདི་ག་པར་བྱེད་དགོས་པ་རེད།*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སྨན་པའམ་སྨན་ཞབས་ཀྱིས་ཁྱེད་རང་ལ་བརྟག་དཔྱད་དེ་བྱེད་པའི་ས་ཆ་ལྔ་ཡོད་པ་གཤམ་གསལ།</a:t>
            </a:r>
          </a:p>
          <a:p>
            <a:pPr marL="227663" indent="-227663" rtl="0"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སྨན་པའི་སྨན་ཁང་ཆུང་གྲས།</a:t>
            </a:r>
          </a:p>
          <a:p>
            <a:pPr marL="227663" indent="-227663" rtl="0"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མི་སྡེའི་འཕྲོད་བསྟེན་ལྟེ་གནས།</a:t>
            </a:r>
          </a:p>
          <a:p>
            <a:pPr marL="227663" indent="-227663" rtl="0"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བུད་མེད་ཀྱི་འཕྲོད་བསྟེན་ལྟེ་གནས།</a:t>
            </a:r>
          </a:p>
          <a:p>
            <a:pPr marL="227663" indent="-227663" rtl="0"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སྐྱེ་འཕེལ་འཆར་འགོད་ཀྱི་སྨན་ཁང་།</a:t>
            </a:r>
          </a:p>
          <a:p>
            <a:pPr marL="227663" indent="-227663" rtl="0"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ཆགས་སྤྱོད་ཀྱི་འཕྲོད་བསྟེན་སྨན་ཁང་།</a:t>
            </a:r>
          </a:p>
          <a:p>
            <a:endParaRPr lang="en-AU" dirty="0"/>
          </a:p>
          <a:p>
            <a:pPr rtl="0"/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*མཐུན་རྐྱེན་སྦྱོར་མཁན་ལ་དྲན་སྐུལ་ཞུ་རྒྱུར། བུད་མེད་ཚོར་བརྟག་དཔྱད་བྱ་སའི་ས་གནས་སྨན་ཁང་དང་ལྟེ་གནས་ཀྱི་དཔེ་མཚོན་ངོ་སྤྲོད་བྱ་དགོས།</a:t>
            </a:r>
          </a:p>
          <a:p>
            <a:endParaRPr lang="en-AU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ལོ་ལྔ་རེའི་མཚམས་མངལ་ཁ་ལ་བརྟག་ཞིབ་ཐེངས་རེ་བྱས་ན་ཁྱེད་རང་གི་ཚེ་སྲོག་བདེ་ཐང་ངང་གནས་ཐུབ།</a:t>
            </a:r>
          </a:p>
          <a:p>
            <a:pPr defTabSz="910651"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48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གལ་སྲིད་མ་འགྲིག་པ་ཞིག་ཡོད་པ་ཚོར་ན། ཐེངས་རྗེས་མའི་སྨན་པའམ། སྨན་ཞབས་བསྟེན་རྒྱུའི་དུས་ཚོད་མ་སླེབས་བར་དུ་སྒུག་དགོས་སམ།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མི་དགོས། གལ་སྲིད་རང་གི་གཟུགས་པོ་ལ་དོན་དག་རྒྱུན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་གཏན་མ་ཡིན་འབྱུང་གིན་ཡོད་པ་དཔེར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་ན།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ཁྲག་ཤོར་བཞིན་པ།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མོ་མཚན་ནས་གཤེར་ཁུ་ནམ་རྒྱུན་དང་མི་འདྲ་བ་ཐོན་གྱི་ཡོད་པ།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ཁོག་སྨད་ལ་ན་ཟུག་ལངས་པ།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འཁྲིག་པ་སྤྱད་རྗེས་ན་ཟུག་ལྡང་བ།</a:t>
            </a:r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དེ་འདྲ་བྱུང་ན། གང་མགྱོགས་སྨན་པའམ་སྨན་ཞབས་བསྟེན་དགོས།</a:t>
            </a:r>
            <a:endParaRPr lang="bo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580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རང་གི་ནུ་མར་འབྲས་ནད་དམ། ཀན་སར་ཡོད་མེད་ཞིབ་དཔྱད་བྱེད་པའི་བརྟག་དཔྱད་ཅིག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82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ནུ་མའི་འབྲས་ནད་ཟེར་ན་ག་རེ་རེད།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ནུ་མའི་འབྲས་ནད་ནི། ནུ་མའི་ནང་འབྱུང་བའི་ཀན་སར་རམ། འབྲས་ནད་ཅིག་རེད། དེ་ནི་ཨོ་སི་ཊོ་ལི་ཡའི་ནང་གི་བུད་མེད་ལ་འབྱུང་བའི་རྒྱུན་མཐོང་འབྲས་ནད་ཅིག་ཡིན་པ་དང་། དེ་ལོ་རྒན་གཞོན་ཀུན་ལ་འབྱུང་སྲིད་པ་ཞིག་རེད།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</a:t>
            </a:r>
            <a:r>
              <a:rPr lang="bo" sz="1200" b="0" i="0" u="none" strike="noStrike" dirty="0">
                <a:solidFill>
                  <a:srgbClr val="FF0000"/>
                </a:solidFill>
                <a:latin typeface="Calibri"/>
              </a:rPr>
              <a:t>ནང་བུད་མེད</a:t>
            </a:r>
            <a:r>
              <a:rPr lang="bo-CN" sz="1200" b="0" i="0" u="none" strike="noStrike" dirty="0">
                <a:solidFill>
                  <a:srgbClr val="FF0000"/>
                </a:solidFill>
                <a:latin typeface="Calibri"/>
              </a:rPr>
              <a:t>་</a:t>
            </a:r>
            <a:r>
              <a:rPr lang="bo" sz="1200" b="0" i="0" u="none" strike="noStrike" dirty="0">
                <a:solidFill>
                  <a:srgbClr val="FF0000"/>
                </a:solidFill>
                <a:latin typeface="Calibri"/>
              </a:rPr>
              <a:t> 7 གྱི་ནང་ནས</a:t>
            </a:r>
            <a:r>
              <a:rPr lang="bo-CN" sz="1200" b="0" i="0" u="none" strike="noStrike" dirty="0">
                <a:solidFill>
                  <a:srgbClr val="FF0000"/>
                </a:solidFill>
                <a:latin typeface="Calibri"/>
              </a:rPr>
              <a:t>་</a:t>
            </a:r>
            <a:r>
              <a:rPr lang="bo" sz="1200" b="0" i="0" u="none" strike="noStrike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1200" b="0" i="0" u="none" strike="noStrike" dirty="0">
                <a:solidFill>
                  <a:srgbClr val="FF0000"/>
                </a:solidFill>
                <a:latin typeface="Calibri"/>
              </a:rPr>
              <a:t> </a:t>
            </a:r>
            <a:r>
              <a:rPr lang="bo" sz="1200" b="0" i="0" u="none" strike="noStrike" dirty="0">
                <a:solidFill>
                  <a:srgbClr val="FF0000"/>
                </a:solidFill>
                <a:latin typeface="Calibri"/>
              </a:rPr>
              <a:t>ལ་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རང་གི་མི་ཚེའི་དུས་སྐབས་གཅིག་ལ་ནུ་མའི་འབྲས་ནད་ཕོག་གི་ཡོད།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ནུ་མའི་འབྲས་ནད་སྔ་ཙམ་རྩད་ཆོད་དགོས་པ་གལ་ཆེན་ཡིན་པའི་རྒྱུ་མཚན་ག་རེ་རེད།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རང་གི་ནུ་མའི་འབྲས་ནད་སྔ་ཙམ་རྩད་ཆོད་ན། དྲག་སྐྱེད་ཡོང་བའི་གོ་སྐབས་ཡག་པ་ཡོད། འབྲས་ནད་ཆུང་ཆུང་ཡིན་དུས་བཅོས་ཐབས་མང་བ་ཡོད།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87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རང་གི་ནུ་མར་ཆ་རྒྱུས་ཡག་པོ་ཡོད་ན། ནུ་མ་གང་རུང་ལ་འགྱུར་ལྡོག་བྱུང་འཕྲལ་ཤེས་རྟོགས་ཐུབ་ཀྱི་རེད། </a:t>
            </a:r>
          </a:p>
          <a:p>
            <a:pPr lvl="0"/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རང་གི་ནུ་མའི་སྐོར་ཆ་རྒྱུས་གང་དང་གང་དགོས་རེད།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ཐབས་ཤེས་ཡག་ཤོས་ཤིག་ནི། མེ་ལོང་ནང་ནས་རང་གི་ནུ་མར་བལྟས་ཏེ་གཤམ་གསལ་རྣམས་ཆ་རྒྱུས་ཡོད་པ་བྱེད་དགོས།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ནུ་མ་གཉིས་ག་རེ་འདྲ་པོ་ཡོད་པ།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དེ་གཉིས་ཀྱི་བཟོ་ལྟ་དང་། ཆེ་ཆུང་། ཁ་དོག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དེ་གཉིས་ལ་རེག་ཚོར་གང་འདྲ་ཡོད་པ། </a:t>
            </a:r>
          </a:p>
          <a:p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ནུ་མའི་ནང་གི་འགྱུར་བ་ཕལ་མོ་ཆེ་ནི། ནུ་མའི་འབྲས་ནད་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མ་རེད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།</a:t>
            </a:r>
          </a:p>
          <a:p>
            <a:pPr lvl="0"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འོན་ཀྱང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།ཁྱེད་ཀྱིས་འགྱུར་བ་སོང་བ་ཏན་ཏན་དོ་སྣང་བྱུང་ན།ངེས་པར་དུ་སྨན་པའམ་སྨན་ཞབས་བསྟེན་ནས་གང་མགྱོགས་བརྟག་དཔྱད་བྱེད་དགོས།</a:t>
            </a:r>
          </a:p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6696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ནུ་མའི་ནང་གི་འགྱུར་བ་སྔ་ཙམ་མཐོང་བའི་ཐབས་གཅིག་ནི། ཟླ་བ་རེར་རང་གི་ནུ་མ་ལ་ལྟ་ཞིབ་བྱེད་པ་དེ་ཡིན།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རང་གིས་ནུ་མ་ལ་ལྟ་ཞིབ་ཇི་ལྟར་བྱེད་དགོས་སམ། </a:t>
            </a:r>
            <a:endParaRPr lang="en-AU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རང་གི་ནུ་མའི་བཟོ་ལྟ་དང་། ཁ་དོགཆེ་ཆུང་བཅས་ལ་ཟླ་བ་རེར་ལྟ་ཞིབ་ཐེངས་རེ་བྱ་དགོས།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ཡག་ཤོས་ནི་ཟླ་མཚན་བབས་ཟིན་རྗེས་ཀྱི་ཉིན་ཁ་ཤས་ནང་། རང་གི་ནུ་མ་ལ་ལྟ་ཞིབ་བྱ་རྒྱུ་དེ་རེད། ཁྱེད་རང་གི་ཁ་པར་རམ། ལོ་ཐོའི་སྟེང་དུ་བརྗེད་ཐོ་བཀོད་དེ། ཟླ་རེའི་ཉི་མ་གཅིག་མཚུངས་ལ་ནུ་མར་ལྟ་ཞིབ་བྱེད་དགོས།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གཟུགས་པོ་འཁྲུ་དུས་དང་། ཉལ་བའི་དུས་སུ་ལག་པའི་མཛུབ་མོ་རྣམས་ལེབ་ལེབ་བྱས་ནས་ནུ་མ་ལ་རེག་དགོས།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ནུ་མར་ཤ་རྡོག་ཡོད་མེད་དང་། ནུ་ཏོག་གམ་སྐྱི་ལྤགས་ལ་འགྱུར་བ་ཡོད་མེད། མདོག་དམར་སྨུག་ཆགས་པའམ། ན་ཟུག་ཡོད་མེད། གཤེར་ཁུ་ཐོན་མིན་སོགས་ལ་དོ་སྣང་བྱ་དགོས།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ཁྱེད་རང་གི་སྒྲོག་རུས་ནས་གྲོད་ཁོག་གི་བར་དང་། མཆན་ཁུང་ལ་སོགས་ནུ་མའི་ཁྱབ་ཁོངས་ཡོངས་ལ་ཏན་ཏན་ཏིག་ཏིག་གིས་རེག་དགོས།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ཁྱེད་ཀྱིས་སྨན་པའམ་སྨན་ཞབས་ལ་ནུ་མར་ལྟ་ཞིབ་བྱེད་སྟངས་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སྟོན་རོགས་ཞུ་ཆོག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bo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ནུ་མར་རེག་སྟངས་ལ་འགྲིག་དང་མ་འགྲིག་གང་ཡང་མེད།  ཁྱེད་རང་ལ་ཕན་པའི་ཐབས་ཤིག་བཙལ་ནས་དེ་འཆར་ཅན་དུ་བྱེད་རྒྱུ་ནི་གལ་ཆེན་པོ་རེད།</a:t>
            </a:r>
            <a:endParaRPr lang="en-AU" dirty="0"/>
          </a:p>
          <a:p>
            <a:endParaRPr lang="en-AU" i="1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7900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ནུ་མའི་འགྱུར་ལྡོག་ཤེས་ཐབས་གཞན་ཞིག་ནི། ལོ་གཉིས་རེའི་མཚམས་སུ་ནུ་མའི་བརྟག་ཞིབ་ཐེངས་རེ་བྱེད་པ་དེ་ཡིན།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ནུ་མའི་བརྟག་ཞིབ་ཟེར་ན་ག་རེ་རེད།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ནུ་མའི་བརྟག་ཞིབ་ཅེས་པ་ནི། མེམ་མོ་གྷ་རམ་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(mammogram)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ཞེས་པའི་གློག་པར་ལ་བརྟེན་ནས་ནུ་མར་འབྲས་ནད་ཡོད་མེད་བརྟག་ཞིབ་བྱེད་པར་ཟེར། གློག་པར་མེམ་མོ་གྷ་རམ་ཞེས་པ་ནི་ནུ་མའི་ནང་ངོས་ཀྱི་འདྲ་པར་ཞིག་རེད། གློག་པར་དེས། ཁྱེད་རང་ངམ། སྨན་པ། སྨན་ཞབས་བཅས་ཀྱིས་རེག་ཏེ། ཚོར་མི་ཐུབ་པའི། འགྱུར་བ་ཕྲ་མོ་དེ་འདྲ་སྟོན་ཐུབ་ཀྱི་ཡོད། 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གློག་པར་མེམ་མོ་གྷ་རམ་ག་དུས་རྒྱག་དགོས་པ་རེད།</a:t>
            </a:r>
            <a:endParaRPr lang="en-AU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ཁྱེད་རང་ལོ 50-74 བར་ཡིན་ན།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ལོ་2 རེའི་མཚམས་ནས་གློག་པར་མེམ་མོ་གྷ་རམ་ཐེངས་རེ་རྒྱག་དགོས།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ཁྱེད་རང་ལ་ནུ་མའི་ནད་རྟགས་མེད་ན། ཨོ་སི་ཊོ་ལི་ཡའི་ནུ་མའི་བརྟག་ཞིབ་ཚོགས་པས། འདི་ཚོ་རིན་མེད་ལ་མཁོ་སྤྲོད་གནང་གི་རེད།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གལ་སྲིད་ཁྱེད་རང་ལོ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40-49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བར་ཡིན་པ་དང་། ཡང་ན་ལོ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74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ཡན་ཡིན་ན།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གློག་པར་མེམ་མོ་གྷ་རམ་རྒྱག་རྒྱུར་གདམ་ག་བྱས་ཆོག</a:t>
            </a:r>
            <a:endParaRPr lang="en-AU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སྨན་པས་ཁྱེད་རང་ལ་གློག་པར་མེམ་མོ་གྷ་རམ་རྒྱག་དགོས་འདུག་བསམ་པའམ། ཁྱེད་རང་གི་ནང་མི་ཞིག་ལ་ནུ་མའི་འབྲས་ནད་ཕོག་མྱོང་ཡོད་ན། ཁྱེད་རང་ལོ 40 འོག་ཡིན་རུང་གློག་པར་དེ་རྒྱག་དགོས་པའི་ལམ་སྟོན་གནང་གི་རེད།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གློག་པར་མེམ་མོ་གྷ་རམ་ནི་རང་ལོ 35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ལ་སླེབས་ན་མ་གཏོགས་རྒྱག་འགོ་འཛུགས་ཀྱི་མ་རེད།</a:t>
            </a:r>
          </a:p>
          <a:p>
            <a:pPr lvl="0"/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རང་ཉིད་ལ་ནུ་མའི་བརྟག་ཞིབ་ཀྱི་དུས་ཚོད་གང་འདྲ་བྱས་ནས་བཟོ་དགོས་སམ།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ནུ་མའི་བརྟག་ཞིབ་ཀྱི་དུས་ཚོད་བཟོ་ན། ཨོ་སི་ཊོ་ལི་ཡའི་ནུ་མའི་བརྟག་ཞིབ་ཚོགས་པའི</a:t>
            </a:r>
            <a:r>
              <a:rPr lang="bo-CN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</a:t>
            </a:r>
            <a:r>
              <a:rPr lang="bo-CN" sz="1200" b="0" i="0" u="none" strike="noStrike" dirty="0">
                <a:latin typeface="Calibri"/>
              </a:rPr>
              <a:t>ཨང་</a:t>
            </a:r>
            <a:r>
              <a:rPr lang="bo" sz="1200" b="0" i="0" u="none" strike="noStrike" dirty="0">
                <a:latin typeface="Calibri"/>
              </a:rPr>
              <a:t>13 20 50 ལ་</a:t>
            </a:r>
            <a:r>
              <a:rPr lang="bo-CN" sz="1200" b="0" i="0" u="none" strike="noStrike" dirty="0">
                <a:latin typeface="Calibri"/>
              </a:rPr>
              <a:t>ཁ་པར་</a:t>
            </a:r>
            <a:r>
              <a:rPr lang="bo" sz="1200" b="0" i="0" u="none" strike="noStrike" dirty="0">
                <a:latin typeface="Calibri"/>
              </a:rPr>
              <a:t>གཏོང་དགོས། ཁ་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པར་ཨང་གྲངས་འདིས་ཁྱེད་རང་གི་ས་གནས་ཀྱི་ནུ་མའི་བརྟག་ཞིབ་ཀྱི་ཞབས་ཞུ་ཞིག་ལ་འབྲེལ་མཐུད་གནང་གི་རེད།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ཁྱེད་རང་གིས་དྲ་ཚིགས་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1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www.breastscreen.org.au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བརྒྱུད་དྲ་ལམ་ནས་དུས་ཚོད་བཟོས་ནའང་འགྲིག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སྐད་སྒྱུར་དགོས་སམ།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གལ་སྲིད་ཁྱེད་རང་ལ་སྐད་སྒྱུར་དགོས་ན།  ཨང་ 131 450 བརྒྱུད་ནས་ཡིག་སྒྱུར་དང་སྐད་སྒྱུར་ཞབས་ཞུ </a:t>
            </a:r>
            <a:r>
              <a:rPr lang="bo" sz="1200" b="0" i="0" u="none" strike="noStrike" kern="1200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(</a:t>
            </a:r>
            <a:r>
              <a:rPr lang="bo" sz="105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TIS</a:t>
            </a:r>
            <a:r>
              <a:rPr lang="bo" sz="11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རྒྱལ་ཡོངས) ལ་ཁ་པར་བཏང་སྟེ། ཁྱེད་རང་གི་མངའ་སྡེའམ་ས་ཁུལ་གྱི་ནུ་མའི་བརྟག་ཞིབ་ལ་འབྲེལ་མཐུད་གནང་རོགས་ཞུ་དགོས།</a:t>
            </a:r>
          </a:p>
          <a:p>
            <a:pPr lvl="0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3885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ནུ་མའི་བརྟག་ཞིབ་གལ་ཆེན་པོ་ཡིན་པའི་རྒྱུ་མཚན་ག་རེ་ཡིན་ནམ།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ནུ་མའི་བརྟག་ཞིབ་འཆར་ཅན་དུ་བྱས་པ་དེས། འབྲས་ནད་མང་ཆེ་བ་སྔ་ཙམ་ནས་ངོས་འཛིན་ཐུབ་པ་མ་ཟད། འཆི་རྐྱེན་སྔོན་འགོག་བྱེད་ཐུབ།</a:t>
            </a:r>
            <a:endParaRPr lang="en-AU" b="1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ནུ་མའི་འབྲས་ནད་སྔ་ཙམ་ནས་རྩད་ཆོད་ན། སྐྲན་ནད་ཚབས་ཆུང་བའི་སྐབས་ཡིན་སྲིད་པས། སྨན་བཅོས་ལེགས་གྲུབ་ལྡན་པ་ཡོང་གི་ཡོད།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དེ་འདྲ་བྱུང་ན་ཁྱེད་རང་གི་བདེ་ཐང་སླར་གསོ་དང་</a:t>
            </a:r>
            <a:r>
              <a:rPr lang="bo" sz="1200" b="0" i="0" u="none" strike="noStrike" dirty="0">
                <a:latin typeface="Calibri"/>
              </a:rPr>
              <a:t>། </a:t>
            </a:r>
            <a:r>
              <a:rPr lang="bo" sz="1200" b="0" i="0" u="none" strike="noStrike" dirty="0">
                <a:solidFill>
                  <a:srgbClr val="FFFF00"/>
                </a:solidFill>
                <a:latin typeface="Calibri"/>
              </a:rPr>
              <a:t>རང་གི་ནང་མི</a:t>
            </a:r>
            <a:r>
              <a:rPr lang="bo-CN" sz="1200" b="0" i="0" u="none" strike="noStrike" dirty="0">
                <a:solidFill>
                  <a:srgbClr val="FFFF00"/>
                </a:solidFill>
                <a:latin typeface="Calibri"/>
              </a:rPr>
              <a:t>་དང་མཉམ་དུ་</a:t>
            </a:r>
            <a:r>
              <a:rPr lang="bo" sz="1200" b="0" i="0" u="none" strike="noStrike" dirty="0">
                <a:solidFill>
                  <a:srgbClr val="FFFF00"/>
                </a:solidFill>
                <a:latin typeface="Calibri"/>
              </a:rPr>
              <a:t>འཚོ་བ་སྐྱིད་པོ་ཡོང་བ་ཡིན</a:t>
            </a:r>
            <a:r>
              <a:rPr lang="bo" sz="1200" b="0" i="0" u="none" strike="noStrike" dirty="0">
                <a:latin typeface="Calibri"/>
              </a:rPr>
              <a:t>། </a:t>
            </a:r>
          </a:p>
          <a:p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རང་གི་ནུ་མར་འགྱུར་བ་སོང་བ་ཤེས་ཚོར་བྱུང་ན། གང་མགྱོགས་རང་གི་སྨན་པའམ་སྨན་ཞབས་བསྟེན་དགོས།  </a:t>
            </a:r>
          </a:p>
          <a:p>
            <a:endParaRPr lang="en-AU" b="1" dirty="0"/>
          </a:p>
          <a:p>
            <a:endParaRPr lang="en-AU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1478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ཁྱེད་རང་གི་རྒྱུ་མར་འབྲས་ནད་དམ། ཀན་སར་གྱི་ནད་ཕོག་ཡོད་མེད་བལྟ་བའི་བརྟག་དཔྱད་ཅིག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327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རྒྱུ་མ་ནི་ག་རེ་རེད།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རྒྱུ་མ་ནི་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འཇུ་བྱེད་མ་ལག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*་གི་ཆ་ཤས་ཤིག་རེད། རྒྱུ་མ་ནི། ཕོ་བ་ནས་བཙོག་པ་ཐོན་སའི་བཤང་ལམ་བར་དུ་བཟའ་ཆས་འདྲེན་བྱེད་ཀྱི་སྦུ་གུ་དེ་རེད།</a:t>
            </a:r>
          </a:p>
          <a:p>
            <a:endParaRPr lang="en-AU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རྒྱུ་མའི་འབྲས་ནད་ཟེར་ན་ག་རེ་རེད།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རྒྱུ་མའི་འབྲས་ནད་ཟེར་བ་ནི། ཁྱེད་རང་གི་རྒྱུ་མའི་ནང་དུ་འབྱུང་བའི་ཀན་སར་གྱི་ནད་དམ། འབྲས་ནད་ཅིག་རེད། དེ་ནི་ཨོ་སི་ཊོ་ལི་ཡའི་ནང་། རྒྱུན་མཐོང་གི་འབྲས་ནད་ཅིག་ཡིན་པ་དང་། དེ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་སྔ་ཙམ་ནས་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རྩད་ཆོད་ན། སྨན་བཅོས་དང་དྲག་སྐྱེད་ཡོང་རྒྱུ་ཁག་པོ་མ་རེད།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བརྟག་ཞིབ་ཟེར་བའི་བརྟག་དཔྱད་དེ་ནི། རྒྱུ་མའི་འབྲས་ནད་སྔ་ཙམ་རྩད་གཅོད་ཐབས་ཡག་ཤོས་དེ་རེད།</a:t>
            </a:r>
          </a:p>
          <a:p>
            <a:pPr defTabSz="910651">
              <a:defRPr/>
            </a:pPr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མཐུན་རྐྱེན་སྦྱོར་མཁན་ལ་དྲན་གསོ་བྱ་རྒྱུར། གལ་སྲིད་ཁྱེད་རང་གིས་འཇུ་བྱེད་མ་ལག་གི་སྐོར་འགྲེལ་བཤད་མདོར་བསྡུས་གནང་འདོད་ན། པར་རིས་བེད་སྤྱོད་རོགས་གནང་།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489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996"/>
              </a:spcBef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མཉམ་ཞུགས་པ་ཚོ་ཚོགས་ཆུང་བཟོས་ཏེ། ཁོང་ཚོར་འཕྲོད་བསྟེན་ཞེས་པའི་གོ་དོན་དང་། འཕྲོད་བསྟེན་དང་ན་ཚའི་ཐད་རང་རང་གི་ལྟ་སྟངས་ག་རེ་ཡོད་མེད་བགྲོ་གླེང་བྱེད་འཇུག་པའི་ཐོག་ནས། ཚོགས་དུས་འདི་འགོ་འཛུགས་དགོས། </a:t>
            </a:r>
          </a:p>
          <a:p>
            <a:pPr>
              <a:spcBef>
                <a:spcPts val="996"/>
              </a:spcBef>
            </a:pPr>
            <a:endParaRPr lang="en-AU" sz="1200" dirty="0"/>
          </a:p>
          <a:p>
            <a:pPr rtl="0">
              <a:spcBef>
                <a:spcPts val="996"/>
              </a:spcBef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བསམ་བློ་གཏོང་རྒྱུའི་དྲི་བ་གཤམ་གསལ།*: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ན་ཚ་ཟེར་ན་ག་རེ་རེད། དེ་གང་ནས་ཡོང་གི་ཡོད་རེད། མི་སུ་ཡིན་རུང་ན་ཚ་སྲིད་དམ།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ན་ཚའི་རིགས་སྤྱི་དང་ཁྱད་པར་དུ་འབྲས་ནད་(cancer)ལྟ་བུའི་ནད་ཚབས་ཆེན་རྣམས་སྔོན་འགོག་བྱེད་ཐུབ་བམ། 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རང་ཉིད་ཀྱི་འཕྲོད་བསྟེན་དེ་རང་ཉིད་ལ་གལ་ཆེན་པོ་ཡིན་ནམ།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ཁྱེད་རང་གི་ལུང་པའི་ནང་། མི་ཚོས་རང་གི་འཕྲོད་བསྟེན་ལ་གཅེས་སྤྲས་བྱེད་སྟངས་གང་འདྲ་རེད།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ཁྱེད་རང་གི་འཕྲོད་བསྟེན་ལ་གཅེས་སྤྲས་བྱེད་པ་ཞེས་པའི་ནང་དོན་ག་རེ་རེད།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ts val="996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ཁྱེད་ཀྱིས་རང་གི་འཕྲོད་བསྟེན་ལ་གཅེས་སྤྲས་ག་འདྲ་བྱས་ནས་བྱེད་ཀྱི་ཡོད།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ཁྱེད་རང་ན་དུས་སམ། དཀའ་ངལ་བྱུང་དུས་སྨན་པའམ་སྨན་ཞབས་བསྟེན་པར་འགྲོ་གི་ཡོད་དམ།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ཁྱེད་ཀྱིས་དང་པོ་ནས་རང་ལ་ན་ཚ་མ་ཡོང་བ་ལ་ག་རེ་བྱེད་ཀྱི་ཡོད།</a:t>
            </a:r>
          </a:p>
          <a:p>
            <a:pPr marL="170747" indent="-170747" rtl="0">
              <a:spcBef>
                <a:spcPts val="996"/>
              </a:spcBef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ན་ཚ་སྔོན་འགོག་བྱེད་པ་ལ་སོ་སོས་བྱེད་ཐུབ་པ་དེ་འདྲ་ཡོད་པ་ཁྱེད་ཀྱིས་ཤེས་ཀྱི་ཡོད་དམ།</a:t>
            </a:r>
            <a:br>
              <a:rPr lang="bo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endParaRPr lang="en-AU" sz="1200" dirty="0">
              <a:solidFill>
                <a:srgbClr val="000000"/>
              </a:solidFill>
            </a:endParaRPr>
          </a:p>
          <a:p>
            <a:pPr rtl="0"/>
            <a:r>
              <a:rPr lang="bo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*མཐུན་རྐྱེན་སྦྱོར་མཁན་ལ་དྲན་གསོ:  དྲི་བ་ཁ་ཤས་བདམས་ཏེ་བགྲོ་གླེང་མདོར་བསྡུས་ཤིག་ཡོང་ཐབས་གནང་།</a:t>
            </a:r>
            <a:endParaRPr lang="en-AU" sz="1200" u="non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416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རྒྱུ་མའི་བརྟག་ཞིབ་ཟེར་ན་ག་རེ་རེད།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རྒྱུ་མའི་བརྟག་ཞིབ་ཀྱིས། ཁྱེད་རང་གི་བཙོག་པའི་ནང་གི་ཁྲག་ལ་བརྟག་དཔྱད་བྱེད་ཀྱི་ཡོད། བཙོག་པའི་ནང་གི་ཁྲག་ནི། ནད་དེའི་ཐོག་མའི་དུས་ཀྱི་ནད་རྟགས་ཤིག་ཡིན་སྲིད་པ་རེད།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བརྟག་དཔྱད་ཀྱི་ཡོ་ཆས་དེ། ཁྱེད་རང་གི་ནང་ལ་བསྐུར་ཡོང་གི་ཡོད་ཙང་། བརྟག་དཔྱད་བྱེད་བདེ་པོ་རེད།  </a:t>
            </a:r>
          </a:p>
          <a:p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རྒྱུ་མའི་བརྟག་ཞིབ་ག་དུས་བྱེད་དགོས་སམ།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ཁྱེད་རང་ལོ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50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ལ་སླེབས་ནས་བཟུང་སྟེ་བརྟག་དཔྱད་དེ་བྱེད་དགོས།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ཁྱེད་རང་ལོ 74 ལ་མ་སླེབས་བར་དུ། ལོ་གཉིས་རེའི་མཚམས་སུ་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བརྟག་དཔྱད་དེ་བྱེད་དགོས།</a:t>
            </a:r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0810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བརྟག་དཔྱད་ཡོ་ཆས་དེ་ཇི་ལྟར་རག་གི་རེད།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ཁྱེད་རང་ལོ 50 ལ་སླེབས་པ་ཡིན་ན། ལོ་གཉིས་རེའི་མཚམས་ནས་བརྟག་དཔྱད་དེ་ཁྱེད་ཀྱི་ནང་གི་ཁ་བྱང་ཐོག་བསྐུར་ཡོང་གི་རེད།</a:t>
            </a:r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གལ་སྲིད་ཁྱེད་རང་ལ་བརྟག་དཔྱད་དེ་མ་འབྱོར་ན།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རྒྱལ་ཡོངས་རྒྱུ་མའི་འབྲས་ནད་བརྟག་ཞིབ་ཀྱི་ལས་གཞི 1800 627 701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ལ་ཁ་པར་གཏོང་དགོས་པ་དང་། ཡང་ན་ཁྱེད་རང་གི་སྨན་པའམ་སྨན་ཞབས་ལ་བཀའ་འདྲི་ཞུ་དགོས།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སོ་སོས་ག་རེ་བྱེད་དགོས་པ་ཇི་ལྟར་ཤེས་ཐུབ་བམ།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བརྟག་དཔྱད་ཡོ་ཆས་དེ་ཁྱེད་རང་གི་ནང་ལ་འབྱོར་དུས། ཁྱེད་རང་གིས་ག་རེ་བྱེད་དགོས་མིན་གསལ་བར་སྟོན་པའི་ལམ་སྟོན་ཡི་གེ་ཡང་མཉམ་དུ་བསྐུར་ཡོང་གི་རེད།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བརྟག་དཔྱད་དེ་རང་ཁྱིམ་དུ་བྱེད་རྒྱུ་སྟབས་བདེ་པོ་རེད།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9777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རྒྱུ་མའི་འབྲས་ནད་གྱི་ཐོག་མའི་དུས་སྐབས་སུ་ནམ་རྒྱུན་ནད་རྟགས་མེད་པ་རེད།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དེར་བརྟེན་གཤམ་གསལ་གྱི་འགྱུར་བ་དེ་རྣམས་ལས་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གང་རུང་ཞིག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་བྱུང་ན། ཐད་ཀར་སྨན་པའམ་སྨན་ཞབས་བསྟེན་རྒྱུ་གལ་ཆེན་པོ་ཡིན།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ཁྱེད་རང་གི་བཙོག་པའི་ནང་དུ་ཁྲག་ཡོད་པ།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ཁྱེད་རང་གི་བཙོག་པ་ནམ་རྒྱུན་དང་མི་འདྲ་བར་ མཁྲེགས་པོའམ་སླ་པོ་ཆགས་པ། དབྱིབས་འགྱུར་བ་ལྟ་བུ།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ཁྱེད་རང་ཧ་ཅང་ཐང་ཆད་པ་དང་དེའི་རྒྱུ་མཚན་མི་ཤེས་པ།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ཁྱེད་རང་གི་གཟུགས་པོའི་ལྗིད་ཚད་ཆག་བཞིན་པ་དང་དེའི་རྒྱུ་མཚན་མི་ཤེས་པ།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ཕོ་བར་ན་ཟུག་ཡོད་པའམ། རྡོག་རྡོག་ཅིག་ཡོད་པའི་ཚོར་སྣང་འབྱུང་བ།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0191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རྒྱུ་མའི་བདེ་ཐང་ཆེད་རང་ངོས་ནས་ག་རེ་བྱེད་ཐུབ་བམ།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གཤམ་གསལ་ཁག་ལག་བསྟར་གྱིས་རང་གི་རྒྱུ་མ་བདེ་ཐང་དུ་ཉར་ཐུབ།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ཐ་མག་མི་འཐེན་པ།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འཕྲོད་བསྟེན་དང་མཐུན་པའི་ལུས་པོའི་ལྗིད་ཚད་རྒྱུན་མཐུད་བྱེད་པ།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རྩུབ་ཧྲལ་ལམ་ཐག་རན་</a:t>
            </a:r>
            <a:r>
              <a:rPr lang="bo" sz="11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(fibre)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མང་པོ་ལྡན་པའི་ཟས་རིགས་བཟའ་བ།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ཆང་རག་མི་འཐུང་བ།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ཆུ་ལྡང་ངེས་འཐུང་བ།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དུས་རྒྱུན་དུ་ལུས་སྦྱོང་བྱེད་པ།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རང་ལོ 50 ཟིན་པའི་རྗེས། ལོ་གཉིས་རེའི་མཚམས་སུ་བརྟག་ཞིབ་ཐེངས་རེ་བྱེད་པ།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965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ཆགས་སྤྱོད་དང་འབྲེལ་བའི་འཕྲོད་བསྟེན་བརྟག་དཔྱད་ཟེར་ན་ག་རེ་རེད།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ཆགས་སྤྱོད་འཕྲོད་བསྟེན་གྱི་བརྟག་དཔྱད་ཟེར་ན། རང་གི་སྨན་པའམ་སྨན་ཞབས་ཐུག་སྟེ་གཤམ་གསལ་ལྟར་བྱེད་པ་རེད། 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ཉེན་ཁ་མེད་པའི་འཁྲིག་སྦྱོར་སྐོར་གླེང་མོལ་བྱེད་པ།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ཁྱེད་རང་མི་གཞན་ཞིག་དང་སྡོད་རོགས་ཀྱི་འབྲེལ་བ་ཆགས་དུས། སོ་སོར་ཐོབ་ཐང་གང་དང་གང་ཡོད་མེད་སྐོར་གླེང་མོལ་བྱེད་པ།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རང་ལ་ཕྲུ་གུ་འཁོར་འདོད་པ་དང་། མི་འདོད་པའི་སྐབས་ཐག་གཅོད་ཀྱི་ཐོབ་ཐང་ག་རེ་ཡོད་མེད་སྐོར་ལ་གླེང་མོལ་བྱེད་པ།</a:t>
            </a:r>
            <a:endParaRPr lang="en-AU" b="1" dirty="0"/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ཕྲུ་གུ་འཁོར་འདོད་མེད་ན། སྦྲུམ་འགོག་ཐབས་ཤེས་གང་ཞིག་སྤྱད་ན་འཚམས་པོ་ཡོད་མེད་སྐོར་ལ་གླེང་མོལ་བྱེད་པ།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མངལ་ཁའི་བརྟག་ཞིབ་བྱེད་པ།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འཁྲིག་སྦྱོར་ལས་འགོས་སྲིད་པའི་གཉན་ཁ་(STIs)ཡོད་མེད་བརྟག་དཔྱད་བྱེད་པ། 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ཆགས་སྤྱོད་འཕྲོད་བསྟེན་གྱི་བརྟག་དཔྱད་དེ་ག་དུས་བྱེད་དགོས་སམ།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ཆགས་སྤྱོད་འཕྲོད་བསྟེན་གྱི་བརྟག་དཔྱད་ག་དུས་བྱེད་མིན་དེ། རྒྱུ་རྐྱེན་མང་པོ་དང་འབྲེལ་ཡོད་པ་གཤམ་གསལ།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ཁྱེད་རང་གིས་མི་གསར་པ་དང་ལུས་འབྲེལ་བྱེད་འགོ་འཛུགས་སྐབས།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ཁྱེད་རང་གིས་འགོག་སྲུང་མེད་པར་ལུས་འབྲེལ་བྱས་པ། འགོག་སྲུང་མེད་པའམ་བདེ་འཇགས་མིན་པའི་ལུས་འབྲེལ་ཞེས་པ་ནི། རླིག་ཤུབས་དང་ཁ་ཁེབས་(dental dam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འགྱིག་རིམ་སྲབ་སྲབ་ཅིག)མ་བཀོལ་བར་འཁྲིག་སྦྱོར་བྱས་པར་ཟེར།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ལུས་འབྲེལ་གྱི་སྐབས་སུ་རླིག་ཤུབས་རལ་བའམ་བུད་པ།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རང་ལ་གཉན་སྲིན་STIs བྱུང་འདུག་བསམ་པ།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ཁྱེད་རང་གི་སྡོད་རོགས་ཀྱིས་མི་གཞན་དང་ལུས་འབྲེལ་བྱས་པ།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ཁྱེད་རང་གིས་མི་གཅིག་ལས་མང་བ་དང་ལུས་འབྲེལ་བྱས་པ།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མྱོས་རྫས་སྤྱོད་དུས་དང་། ལུས་ལ་ཁབ་གཙག་རི་མོ་འགོད་པའི་སྐབས། ལུས་ལ་ཨི་ཁུང་ཕུག་སྐབས་བཅས་སུ། མི་གཞན་གྱིས་སྤྱད་པའི་ཁབ་བཀོལ་སྤྱོད་བྱས་པ། </a:t>
            </a:r>
          </a:p>
          <a:p>
            <a:r>
              <a:rPr lang="en-AU" dirty="0"/>
              <a:t>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གལ་སྲིད་ཁྱེད་ཀྱིས་ལུས་འབྲེལ་བྱེད་ཀྱི་ཡོད་ན། ཆགས་སྤྱོད་འཕྲོད་བསྟེན་བརྟག་དཔྱད་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འཆར་ཅན་དུ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་བྱེད་དགོས།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ཆགས་སྤྱོད་འཕྲོད་བསྟེན་བརྟག་དཔྱད་བྱེད་དུས་ཁྱེད་རང་བློ་འཚབ་འབྱུང་སྲིད་ཀྱང་། སྨན་པ་དང་སྨན་ཞབས་ནི། དེ་འདྲའི་སྐབས་སུ་ཁྱེད་ལ་ཞབས་འདེགས་ཞུ་མཁན་རེད། </a:t>
            </a:r>
          </a:p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57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གཉན་ནད་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STIs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ནི། ལུས་འབྲེལ་བྱེད་དུས་འགོས་སྲིད་པའི་གཉན་ཁའི་རིགས་རེད།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ཨིན་སྐད་STIs ཡི་གོ་དོན་ནི། འཁྲིག་སྤྱོད་(sexually)བརྒྱུད་དེ་འགོས་སྲིད་པའི་(transmissible)གཉན་རིམས་(infections)རེད།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གཉན་རིམས་ STIs ནི་འཛམ་གླིང་ཡོངས་ཁྱབ་ཀྱི་རྒྱུན་མཐོང་ནད་རིགས་རེད།  གཉན་རིམས་ STIs ལ་མི་འདྲ་བ་མང་པོ་ཡོད་པ་གཤམ་གསལ།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མཚན་མའི་པགས་ནད་མེ་དབལ་མ། (herpes)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གསང་གནས་ཀྱི་ནད། (chlamydia)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གྲང་གཞིའི་ནད། (gonorrhoea)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རེག་དུག་ནད། (syphilis)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མཆིན་པའི་གཉན་ཚད་ཁ་པ་དང་། ག་པ།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རེག་དུག་གཉན་སྲིན། (HIV) </a:t>
            </a:r>
          </a:p>
          <a:p>
            <a:pPr marL="170747" indent="-170747">
              <a:buFont typeface="Arial" panose="020B0604020202020204" pitchFamily="34" charset="0"/>
              <a:buChar char="•"/>
            </a:pPr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ང་ལ་གཉན་ནད་ STI གང་འདྲ་བྱས་ནས་འགོས་སྲིད་ཀྱི་རེད།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གཤམ་གསལ་ཁག་བརྒྱུད་དེ། ཁྱེད་ལ་གཉན་ནད་ STI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འགོས་སྲིད།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སྐྱེས་པའམ་བུད་མེད་དང་མཉམ་དུ་འགོག་སྲུང་མེད་པའི་ལུས་འབྲེལ་བྱས་པ།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ཕོ་མཚན་ནམ་མོ་མཚན་ལ་རང་གི་ཁ་སྦྱར་བ།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ཕོ་མཚན་དང་མོ་མཚན། རྐུབ་ལ་མཉམ་དུ་རེག་པ།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མི་གཞན་པའི་ལུས་ཀྱི་གཤེར་ཁུ་ལ་རེག་པ།</a:t>
            </a:r>
          </a:p>
          <a:p>
            <a:pPr defTabSz="910651">
              <a:defRPr/>
            </a:pPr>
            <a:endParaRPr lang="en-AU" dirty="0"/>
          </a:p>
          <a:p>
            <a:pPr lvl="0"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གལ་སྲིད་གཉན་ནད་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STI ལ་སྨན་བཅོས་མ་བྱས་ན། དེ་ཚོས་གཤམ་གསལ་གྱི་དཀའ་ངལ་བཟོ་སྲིད།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ཟ་འཕྲུག་དང་ན་ཟུག་སློང་བ།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བུད་མེད་ཚོར་ཕྲུ་གུ་འཁོར་དཀའ་བ།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རྒྱུན་རིང་སེལ་དཀའ་བའི་འཕྲོད་བསྟེན་གྱི་དཀའ་ངལ།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87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མི་ཞིག་ལ་མིག་གིས་བལྟས་པ་ཙམ་གྱིས་དེ་ལ་ STI ཡོད་མེད་བརྗོད་ཐུབ་ཀྱི་མ་རེད། སྟོབས་ཆེ་ཞིང་བདེ་ཐང་དུ་མངོན་པའི་མི་ཚོ་ལ་ཡང་། གཉན་ནད་ STI ཡོད་སྲིད་པ་མ་ཟད། མི་གཞན་ལ་འགོས་སྲིད།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གཉན་ནད་ STI ཡོད་ཀྱང་ཧ་མ་གོ་བ་དེ་འདྲ་སྲིད་པ་རེད། </a:t>
            </a:r>
          </a:p>
          <a:p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སྐབས་རེ་རང་ངམ་མི་གཞན་ལ་གཉན་ནད་ STI ཡོད་པའི་ནད་རྟགས་ཡོང་གི་རེད། 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འབྱུང་སྲིད་པའི་ནད་རྟགས་ཁ་ཤས་གཤམ་གསལ།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ཕོ་མཚན་མོ་མཚན་དང་། བཤང་ལམ།ཁ་སོགས་ལ་རྨ་དང་། ཆུ་བུར།  སྐྱི་པགས་གས་པ། ཟ་འཕྲུག་ལངས་པ།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ཕོ་མཚན་མོ་མཚན་དང་། བཤང་ལམ་ནས་རྒྱུན་གཏན་མིན་པའི་གཤེར་ཁུ་ཐོན་པ།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མོ་མཚན་དམར་པོ་ཆགས་པ་དང་། ན་ཟུག་ལྡང་བ། ཟ་འཕྲུག་ལངས་པའམ་དྲི་ངན་འཐུལ་བ།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ཕོ་མཚན་མོ་མཚན་དང་། བཤང་ལམ་བཅས་ལ་ཤ་འབུར་རམ་ཐོར་པ་ཐོན་པ།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འཁྲིག་པ་སྤྱོད་དུས་སུ་ན་ཟུག་ལངས་པའམ་ཁྲག་ཐོན་པ།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གཅིན་པ་གཏོང་དུས་ན་ཟུག་ལངས་པ།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3022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རང་ལ་གཉན་ནད་དེ་རིགས་ཡོད་ས་རེད་དྲན་ན། བརྟག་དཔྱད་བྱ་དགོས། 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རེག་དུག་གཉན་སྲིན་དང་།མཆིན་པའི་གཉན་ཚད།གཉན་ནད་STIs བཅས་ཀྱི་བརྟག་དཔྱད་ནི་སྟབས་བདེ་ཞིང་།རིན་མེད་ཡིན་པ་མ་ཟད།ཉེན་ཁ་ཡང་མེད།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གལ་སྲིད་བརྟག་དཔྱད་འབྲས་བུར། ཁྱེད་རང་ལ་གཉན་ནད་དེ་རིགས་ཡོད་པ་གསལ་འདུག་ན། འཕྲལ་དུ་སྨན་བཅོས་འགོ་འཛུགས་དགོས། དེ་འདྲ་བྱས་ན་ཁྱེད་རང་སྔ་ཙམ་དྲག་སྐྱེད་ཡོང་བར་ཕན་པ་མ་ཟད།  ཁྱེད་རང་གིས་མི་གཞན་ལ་གཉན་ནད་མི་འགོ་བའི་ཁྱད་པར་ཡོད། 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གཉན་ནད་ STI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ཡོད་མེད་བརྟག་དཔྱད་ག་པར་བྱེད་དགོས་རེད།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གཤམ་གསལ་ཁག་ནས་ཁྱེད་ལ་གཉན་ནད་ STI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ཡོད་མེད་བརྟག་དཔྱད་བྱེད་ཐུབ།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ས་གནས་ཀྱི་སྨན་ཁང་ཆུང་གྲས།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ས་གནས་ཀྱི་མི་སྡེའི་འཕྲོད་བསྟེན་ལྟེ་གནས།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ཆགས་སྤྱོད་འཕྲོད་བསྟེན་སྨན་ཁང་།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སྐྱེ་འཕེལ་འཆར་འགོད་ཀྱི་སྨན་ཁང་། </a:t>
            </a:r>
          </a:p>
          <a:p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ང་རང་ངོ་ཚ་པོ་བྱུང་ན་ག་རེ་བྱེད་དགོས་རེད།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གལ་སྲིད་ཁྱེད་རང་གཉན་ནད་ STIཡོད་མེད་བརྟག་དཔྱད་བྱེད་པ་ལ་ངོ་ཚ་ན། སྨན་པ་དང་སྨན་ཞབས་ཚོ་དང་འབྲེལ་བའི་གཤམ་གསལ་གནད་དོན་དྲན་དགོས། དེ་ཡང་ཁོང་ཚོས་</a:t>
            </a:r>
          </a:p>
          <a:p>
            <a:pPr marL="171450" indent="-171450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ཁྱེད་རང་ལ་བཟང་ངན་གྱི་གདེང་འཇོག་བྱེད་ཀྱི་མ་རེད། </a:t>
            </a:r>
          </a:p>
          <a:p>
            <a:pPr marL="171450" indent="-171450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ཉིན་ལྟར་ཁོང་ཚོ་བརྟག་དཔྱད་དེ་རིགས་བྱེད་པར་གོམས་ཡོད་པ་དང་། ཁྱེད་ལ་ལྟ་སྐྱོང་བྱ་རྒྱུ་ནི་ཁོང་ཚོའི་ལས་འགན་རེད།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ཁྱེད་རང་གི་གནས་ཚུལ་དེ་མི་གཞན་སུ་ལའང་བརྗོད་ཀྱི་མ་རེད།</a:t>
            </a:r>
            <a:endParaRPr lang="bo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གལ་སྲིད་རང་སྒེར་གྱི་གནས་ཚུལ་ཕྱི་གྱར་བྱུང་དོགས་ཡོད་ན། ནམ་རྒྱུན་གྱི་སྨན་པ་དང་སྨན་ཞབས་མ་བསྟེན་པར། སྨན་ཁང་གཞན་ཞིག་ལ་ཕྱིན་ན་འགྲིག </a:t>
            </a:r>
          </a:p>
          <a:p>
            <a:pPr lvl="0"/>
            <a:endParaRPr lang="en-AU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གསང་གནས་ཀྱི་ནད། (chlamydia)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ལོ 30 མན་ཆད་ཀྱི་བུད་མེད་ལུས་འབྲེལ་བྱེད་མུས་ཚོས། རང་ལ་གསང་གནས་ཀྱི་ནད་(chlamydia)ཅེས་པ་ཡོད་མེད་ཤེས་ཆེད་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ལོ་རེར་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ལོ་ལྟར་གཅིན་པ་བརྟག་དཔྱད་བྱ་དགོས།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གསང་གནས་ཀྱི་ནད་འདི་ཡོད་ན། རང་ལ་ཕྲུ་གུ་འཁོར་རྒྱུ་ཁག་པོ་ཆགས་ཀྱི་ཡོད། ནད་འདི་ཡོད་པའི་བུད་མེད་མང་ཆེ་བ་ལ་ནད་རྟགས་མེད་པར་བརྟེན། ཁོང་ཚོས་རང་ཉིད་ལ་དེ་ཡོད་ཀྱང་ཤེས་ཀྱི་མ་རེད། </a:t>
            </a:r>
          </a:p>
          <a:p>
            <a:pPr defTabSz="910651">
              <a:defRPr/>
            </a:pP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མཐུན་རྐྱེན་སྦྱོར་མཁན་ལ་དྲན་གསོ་བྱ་རྒྱུར། ས་གནས་ཀྱི་ཆགས་སྤྱོད་འཕྲོད་བསྟེན་བརྟག་དཔྱད་ཁང་ཡོད་ས་ཁག་གསལ་སྟོན་བྱ་དགོས།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427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གཉན་ནད་ STI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འགོག་ཐབས</a:t>
            </a:r>
            <a:r>
              <a:rPr lang="en-US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4 ནི།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བདེ་འཇགས་ཅན་གྱི་འཁྲིག་སྤྱོད་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བྱེད་པ་སྟེ། ཁྱེད་རང་གི་ཟླ་བོའི་ཁུ་བ་དང་ཁྲགམོ་མཚན་གྱི་གཤེར་ཁུ་རང་གི་ལུས་པོའི་ནང་དུ་འགྲོ་རུ་མི་འཇུག་པ། ཁྱེད་ཀྱིས་འཁྲིག་པ་སྤྱོད་ཐེངས་རེར་ཕོ་ཡི་རླིག་ཤུབས་དང་། མོ་ཡི་སྟུ་ཁེབས་སམ། ཁ་ཁེབས་བཀོལ་དགོས། ཐ་ན་རང་ལ་(ཟླ་མཚན) ཡོང་དུས་སུའང་དེ་ལྟར་བྱེད་དགོས། </a:t>
            </a:r>
          </a:p>
          <a:p>
            <a:pPr marL="227663" marR="0" lvl="0" indent="-2276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ནམ་རྒྱུན་ལུས་འབྲེལ་བྱེད་ཀྱི་ཡོད་ན། ཆགས་སྤྱོད་འཕྲོད་བསྟེན་བརྟག་དཔྱད་འཆར་ཅན་དུ་བྱེད་པ།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མི་གསར་པ་དང་ལུས་འབྲེལ་མ་བྱས་སྔོན་ལ། རང་ལ་ཆགས་སྤྱོད་འཕྲོད་བསྟེན་བརྟག་དཔྱད་བྱེད་པ་མ་ཟད། མི་དེར་ཡང་དེ་ལྟར་བྱེད་དགོས་པར་བསྐུལ་དགོས། </a:t>
            </a:r>
          </a:p>
          <a:p>
            <a:pPr marL="227663" marR="0" lvl="0" indent="-2276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ཁྲག་ཡོད་སྲིད་པའི་ཁབ་དང་། ལུས་ལ་རི་མོ་གཙོག་བྱེད་ཀྱི་ཡོ་བྱད། ཁ་སྤུ་བཞར་བྱེད་ཀྱི་གྲི་སོགས་དངོས་པོ་རྣམས་མི་གཞན་དང་མཉམ་དུ་མི་སྤྱོད་པ།  </a:t>
            </a:r>
          </a:p>
          <a:p>
            <a:pPr marL="0" indent="0">
              <a:buFont typeface="+mj-lt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3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ཁྱེད་དང་ཁྱེད་རང་གི་ནང་མི་སྨན་པ་བསྟེན་དགོས་ན། ལམ་སེང་ཐུག་འཕྲད་ཀྱི་དུས་ཚོད་བཟོ་དགོས། རྒྱུ་མཚན་ནི་སྨན་པ་ཐུག་འཕྲད་ཀྱི་དུས་ཚོད་ཐོབ་པར་ཉིན་ཁ་ཤས་འགོར་སྲིད། 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གལ་སྲིད་ཛ་དྲག་ཡིན་ན། 000 ལ་ཁ་པར་གཏོང་དགོས། </a:t>
            </a:r>
          </a:p>
          <a:p>
            <a:pPr defTabSz="910651">
              <a:defRPr/>
            </a:pPr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ཐུག་འཕྲད་དུས་ཚོད་གང་འདྲ་བྱས་ནས་བཟོ་དགོས་སམ།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རང་གི་སྨན་པ་ལ་ཐུག་འཕྲད་ཀྱི་དུས་ཚོད་བཟོ་ཐབས་གཤམ་གསལ།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འཕྲོད་བསྟེན་ལྟེ་གནས་ལ་ཁ་པར་གཏོང་བ།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རང་ཉིད་ལྟེ་གནས་ཁང་དེ་ལ་དངོས་སུ་བཅར་བ།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གལ་སྲིད་ལྟེ་གནས་ཁང་དེ་ལ་དྲ་ཚིགས་ཡོད་ན། དྲ་རྒྱ་བརྒྱུད་དེ་དུས་ཚོད་བཟོ་བ།</a:t>
            </a:r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དུས་ཚོད་བཟོ་སྐབས། ཁྱེད་ཀྱིས་གཤམ་གསལ་ཁག་བྱས་ན་འགྲིག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སྨན་པ་བུད་མེད་ཅིག་དགོས་པའི་རེ་བ་བཏོན་ཆོག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སྐད་སྒྱུར་དགོས་པའི་རེ་བ་བཏོན་ཆོག དེ་ཡང་སྐད་སྒྱུར་ཁ་པར་བརྒྱུད་ནས་སམ། བུད་མེད་སྐད་སྒྱུར་བ་དགོས་ཞེས་བཤད་ཆོག་པ་མ་ཟད། མངའ་སྡེ་གཞན་ལ་ཡོད་པའི་སྐད་སྒྱུར་བ་ཞིག་དགོས་ཞེས་བརྗོད་ཆོག་གི་རེད། ཡིག་སྒྱུར་དང་སྐད་སྒྱུར་ཞབས་ཞུ་ཁང་གི་(རྒྱལ་ཡོངས TIS) ཁ་པར131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450</a:t>
            </a:r>
          </a:p>
          <a:p>
            <a:pPr marL="170747" marR="0" lvl="0" indent="-170747" algn="l" defTabSz="91065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ནད་གཞི་ཚབས་ཆེ་བས་ཛ་དྲག་གི་ལྟ་སྐྱོང་དགོས་མཁོ་བྱུང་ན། ལམ་སེང་ཐུག་ཐུབ་པའི་དུས་ཚོད་གནང་རོགས་ཞུས་ཆོག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ཐུག་འཕྲད་ལ་རིན་པ་ག་ཚོད་སྤྲོད་དགོས་མིན་འདྲི་ཆོག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ཐུག་འཕྲད་ཀྱི་དུས་ཚོད་རིང་ཐུང་འདེམས་སྟངས་ནི།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ཁྱེད་རང་ལ་སྨན་ཡིག་གསར་བ་ཞིག་དགོས་ན། ཐུག་འཕྲད་ཀྱི་དུས་ཚོད་ཐུང་ཐུང་ཞིག་ཞུས། </a:t>
            </a:r>
          </a:p>
          <a:p>
            <a:pPr marL="468000" lvl="1" indent="-171450" defTabSz="910651" rtl="0">
              <a:buFont typeface="Calibri" panose="020F0502020204030204" pitchFamily="34" charset="0"/>
              <a:buChar char="‒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ཁྱེད་རང་ལ་གྲོས་སྡུར་བྱ་རྒྱུའི་དོན་དག་ཁ་ཤས་ཡོད་ན། ཐུག་འཕྲད་ཀྱི་དུས་ཚོད་རིང་བ་ཞུས། </a:t>
            </a:r>
          </a:p>
          <a:p>
            <a:pPr marL="170747" indent="-170747" defTabSz="910651">
              <a:buFont typeface="Arial" panose="020B0604020202020204" pitchFamily="34" charset="0"/>
              <a:buChar char="•"/>
              <a:defRPr/>
            </a:pPr>
            <a:endParaRPr lang="en-AU" dirty="0"/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སྨན་པ་བསྟེན་སྐབས། ནང་མི་རེ་རེ་ལ་ཐུག་འཕྲད་ཀྱི་དུས་ཚོད་ལོགས་ཀ་བཟོ་དགོས།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3772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འཕྲོད་བསྟེན་བརྟག་དཔྱད་ཟེར་ན་ག་རེ་རེད།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འཕྲོད་བསྟེན་བརྟག་དཔྱད་ཅེས་པ་ནི། ཁྱེད་རང་གི་ས་གནས་ཀྱི་སྨན་ཁང་ངམ་འཕྲོད་བསྟེན་ལྟེ་གནས་སུ། སྨན་པའམ་སྨན་ཞབས་ཤིག་གིས་ཁྱེད་ལ་བརྟག་དཔྱད་བྱེད་པར་ཟེར། ཁོང་ཚོས་དམིགས་བསལ་གྱི་ལག་ཆའམ་མཁོ་ཆས་བཀོལ་ཏེ་ཁྱེད་རང་ལ་བརྟག་ཞིབ་བྱེད་ཀྱི་རེད། </a:t>
            </a:r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སྨན་པ་དེ་ཚོར་ ཇི་ཕི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་(GP) ནམ། སྤྱི་ཁྱབ་སྨན་པའང་ཟེར། </a:t>
            </a:r>
          </a:p>
          <a:p>
            <a:endParaRPr lang="en-AU" b="1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ཁྱེད་ཀྱིས་ངེས་པར་འཕྲོད་བསྟེན་བརྟག་དཔྱད་བྱེད་དགོས་པའི་རྒྱུ་མཚན་ཡག་པོ་དྲུག་འདིར་ཡོད།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ཁྱེད་རང་བདེ་པོ་དང་ཐང་པོ་ཡིན་མིན་ཤེས་རྟོགས་ཆེད།</a:t>
            </a:r>
            <a:endParaRPr lang="en-US" b="1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ཁྱེད་རང་རྒྱུན་རིང་ཐང་པོ་དང་བདེ་པོར་གནས་ཐབས་ཀྱི་ཆེད།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མ་འོངས་པར་ན་ཚ་འབྱུང་ཉེན་སྔོན་འགོག་གི་ཆེད། 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བདེ་བར་འཚོ་བའི་ཐབས་ཤེས་པའི་ཆེད་སྟེ། དཔེར་ན། ལུས་སྦྱོང་ག་རེ་བྱེད་དགོས་པ་དང་ཟས་ག་རེ་བཟའ་དགོས་པ་ལྟ་བུ།</a:t>
            </a:r>
            <a:endParaRPr lang="en-AU" dirty="0"/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དགོས་མཁོའི་སྨན་བཅོས་ཐོབ་ཐབས་ཀྱི་ཆེད།</a:t>
            </a:r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ཁྱེད་ཀྱིས་སྨན་པའམ་སྨན་ཞབས་ལ་རང་ཉིད་ཀྱི་འཕྲོད་བསྟེན་སྐོར་ལ་དྲི་བ་གང་ཡོད་རྣམས་དྲིས་ཆོག་པ་རེད།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693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རང་ཉིད་གཅིག་པུར་སྨན་པ་བསྟེན་རྒྱུར་སྟབས་བདེ་པོ་མེད་ན། ག་རེ་བྱེད་དགོས་སམ།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སྨན་པ་བསྟེན་དུས། རང་ཉིད་བློ་བདེ་བ་དང་གདེང་ཚོད་ལྡན་པར་བྱེད་པ་ལ་ཁྱེད་ཀྱིས་བྱེད་ཐུབ་པ་གཤམ་གསལ།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ཁྱེད་རང་གིས་སྨན་པའམ་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སྨན་ཞབས་བུད་མེད་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ཅིག་དགོས་པའི་རེ་བ་བཏོན་ཆོག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སྐད་སྒྱུར་གྱི་ཞབས་ཞུ་བེད་སྤྱོད་བྱས་ན་འགྲིག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ཐུག་འཕྲད་ཀྱི་དུས་ཚོད་སྐབས་སུ་ཁྱེད་ཀྱིས་གང་བཤད་པ་དེ་སྐད་སྒྱུར་གྱིས་མི་གཞན་ལ་བཤད་ཆོག་གི་མ་རེད།</a:t>
            </a:r>
          </a:p>
          <a:p>
            <a:pPr marL="170747" marR="0" lvl="0" indent="-170747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ཁྱེད་རང་དང་མཉམ་དུ་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ནང་མིའམ་གྲོགས་པོ།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གཞོགས་འདེགས་ལས་བྱེད་གཅིག་འཁྲིད་ཆོག  འོན་ཀྱང་ཁོང་ཚོས་ཁྱེད་རང་ལ་སྐད་སྒྱུར་བྱེད་མི་རུང་།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ཁྱེད་རང་མ་ཐོན་སྔོན་དུ།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ཐུག་འཕྲད་ཀྱི་གྲ་སྒྲིག་བྱ་དགོས།</a:t>
            </a:r>
            <a:endParaRPr lang="bo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གལ་སྲིད་ཨིན་སྐད་ནི་ཁྱེད་རང་གི་སྐད་རིགས་དང་པོ་དེ་མིན་ན། སྨན་ཁང་གིས་ཡིག་སྒྱུར་དང་སྐད་སྒྱུར་ཞབས་ཞུ་(རྒྱལ་ཡོངས TIS)131</a:t>
            </a:r>
            <a:r>
              <a:rPr lang="en-US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450 ལ་ཁ་པར་བཏང་སྟེ་སྐད་སྒྱུར་ཞིག་བཀོད་སྒྲིག་བྱེད་ཆོག་གི་རེད།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99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ཐུག་འཕྲད་ཀྱི་དུས་ཚོད་ལ་གྲ་སྒྲིག་ཇི་ལྟར་བྱེད་དགོས་སམ།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སྨན་པ་ཐུག་འཕྲད་ཀྱི་གྲ་སྒྲིག་ཆེད། གཤམ་གསལ་རྣམས་ཡིག་ཐོག་བྲིས། 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ཁྱེད་རང་གིས་གླེང་མོལ་ཞུ་འདོད་པའི་དོན་དག་རྣམས་ཀྱི་ཐོ་གཞུང་ཞིག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རང་གི་ན་ཚ་དེའི་ནད་རྟགས་དང་། དེ་ཚོ་ག་དུས་འགོ་བརྩམས་པ། དུས་ཡུན་ག་ཚོད་རིང་གནས་པ། དེ་ཚོ་ཐེངས་ག་ཚོད་ལ་བྱུང་བའི་སྐོར།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ཁྱེད་རང་གི་ཟ་བཞིན་པའི་སྨན་དང་། འཚོ་བཅུད་སྨན་རྫས།  སྔོ་སྨན་བཅས་ཚང་མའི་ཐོ།</a:t>
            </a:r>
            <a:endParaRPr lang="en-AU" strike="sngStrike" dirty="0"/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ཁྱེད་རང་གིས་ཟ་མི་ཐུབ་པའི་སྨན་གྱི་རིགས་ཏེ། དཔེར་ན། ཨ་སི་ཕི་རིན་(aspirin)དང་། ཕེ་ནི་སི་ལིན་(penicillin)ལྟ་བུ།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ཁྱེད་རང་ངམ་ནང་མི་གཞན་ལ་བྱུང་མྱོང་བའི་ནད་ཚབས་ཆེན་ཁག་གི་སྐོར། </a:t>
            </a:r>
          </a:p>
          <a:p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གཤམ་གསལ་རྣམས་མཉམ་དུ་འཁྱེར་རྒྱུ་བརྗེད་མི་ཉན།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སྨན་བཅོས་ལྟ་སྐྱོང་གི་བྱང་བུ་དང་། གལ་སྲིད་ཁྱེད་རང་ལ་འཕྲོད་བསྟེན་ལྟ་སྐྱོང་གི་བྱང་བུའམ་རིན་འབབ་ཆག་ཡང་གི་བྱང་བུ། ཡོད་ནའང་འཁྱེར་དགོས།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ཉེ་ཆར་གྱི་བརྟག་དཔྱད་རྣམས་ཀྱི་ངོ་བཤུས་དང་སྙན་ཐོ་རྣམས།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ཁྱེད་རང་གི་ཟིན་བྲིས་རྣམས།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གལ་སྲིད་དགོས་མཁོ་བྱུང་ན། ཁྱེད་རང་ལ་རོགས་བྱེད་མཁན་ཞིག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20059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ངས་རང་གི་སྨན་པའམ་སྨན་ཞབས་ལ་ག་རེའི་སྐོར་ཞུ་ཆོག་གི་རེད།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སྨན་པའམ་སྨན་ཞབས་ལ་ཞུ་དུས། གལ་ཆེ་ཤོས་ནི། 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ག་དུས་ཡིན་ཡང་དྲང་པོ་བཤད་རྒྱུ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་དེ་རེད།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ཁྱེད་རང་གི་འཕྲོད་བསྟེན་དང་། ཁྱེད་རང་གི་སེམས་ཁྲལ། ཁྱེད་རང་གི་གནས་སྟངས་རྣམས་ནི་གལ་ཆེན་པོ་ཡིན་པས། དེ་ཚོའི་སྐོར་སྦ་གསང་མེད་པར་བཤད་དགོས། སྨན་པ་དང་སྨན་ཞབས་ཚོས་ཁྱེད་རང་ལ་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བཟང་ངན་གྱི་གདེང་འཇོག་བྱེད་པའམ། སྐྱོན་བརྗོད་བྱེད་ཀྱི་མ་རེད།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དོན་དག་དེ་རྒྱུན་གཏན་ཡིན་པའམ་བཤད་རིན་མི་འདུག་བསམ་མི་རུང་།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ཁྱེད་ཀྱིས་གང་ལབ་པ་དེ་ཁོང་ཚོས་གཞན་ལ་བཤད་མི་ཆོག་པའི་སྒེར་གནས་ཡིན་པས། དོན་དག་གང་ཡང་ཁོང་ཚོར་ལབ་རྒྱུར་ཞེད་མི་དགོས། </a:t>
            </a:r>
          </a:p>
          <a:p>
            <a:r>
              <a:rPr lang="en-AU" dirty="0"/>
              <a:t> </a:t>
            </a:r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ཁྱེད་རང་ལ་རོགས་རམ་བྱེད་པར། སྨན་པའམ་སྨན་ཞབས་ཚོས། གཤམ་གསལ་རྣམས་ཤེས་དགོས།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འདས་པའི་དུས་ཚོད་ནང་། ཁྱེད་རང་ག་དུས་ན་བ། 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ད་ལྟ་ཁྱེད་རང་གིས་སྨན་ག་རེ་བཟའ་བཞིན་ཡོད་མེད། སྨན་གྱི་རིགས་ཁ་ཤས་ཕན་ཚུན་མི་མཐུན་པས། མཉམ་དུ་བཟས་ན། ནད་གཞན་སློང་སྲིད་པའམ། སྔར་ཡོད་ནད་གཞི་ཇེ་སྡུག་ཏུ་གཏོང་སྲིད་པ་རེད། 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རང་གི་རྒྱུན་གཏན་གྱི་གནས་སྟངས་དང་། གནས་སྟངས་དེ་ལས་མ་འདྲ་བ་ཆགས་པ་ཡོད་ན་དེ་ཚོའི་སྐོར།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ཁྱེད་ཀྱིས་ལུས་སྦྱོང་བྱེད་མིན་དང་། ཨ་རག་གམ་མྱོས་རྫས་སྤྱོད་ཀྱི་ཡོད་མེད།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3815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སྨན་པ་དང་སྨན་ཞབས་ཚོས་གནས་ཚུལ་གལ་ཆེན་མང་པོ་ཞིག་གླེང་སྲིད་པ་དང་། དེ་ཚོ་རྟག་པར་གོ་སླ་པོ་དང་ངེས་བདེ་པོ་མིན།</a:t>
            </a:r>
          </a:p>
          <a:p>
            <a:pPr defTabSz="910651">
              <a:defRPr/>
            </a:pPr>
            <a:endParaRPr lang="en-AU" b="1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སྨན་པའམ་སྨན་ཞབས་ཀྱིས་གང་གསུངས་པ་དེ་གསལ་པོར་ཤེས་པར། ཁྱེད་ཀྱིས་གཤམ་གསལ་ལྟར་བྱ་དགོས།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འབྲི་དེབ་ཅིག་ཁྱེར་ནས་དོན་དག་རྣམས་ཡི་གེར་འབྲི་བ།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སྨན་པའམ་སྨན་ཞབས་ལ་དོན་དག་གལ་ཆེན་པོ་རྣམས་ཡི་གེར་འབྲི་རོགས་ཞུ་དགོས་པ་དང་། ཁྱད་པར་དུ་སྨན་གྱི་སྐོར་འབྲི་རོགས་ཞུ་དགོས།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ཤོག་བུའི་ཐོག་དཔར་བའི་གནས་ཚུལ་ཁྱེད་རང་གིས་ནང་ལ་འཁྱེར་ཆོག་པ་དེ་འདྲ་ཡོད་མེད་བཀའ་འདྲི་ཞུ་དགོས།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སྨན་པ་ཐུག་འཕྲད་ཁང་ནས་ཁ་མ་བྲལ་གོང་། རང་གིས་གང་དང་གང་བྱེད་དགོས་པ་རྣམས་གསལ་རྟོགས་བྱུང་ཡོད་མེད་ཏན་ཏན་ཏིག་ཏིག་བཟོ་ཆེད། བྱེད་སྒོ་ཁག་བསྐྱར་ཟློས་བྱེད་དགོས།</a:t>
            </a:r>
          </a:p>
          <a:p>
            <a:pPr marL="170747" indent="-170747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སྨན་པའམ་སྨན་ཞབས་ལ་དོན་དག་རྣམས་ཡང་བསྐྱར་འགྲེལ་བཤད་གནང་རོགས་ཞུས་ཆོག </a:t>
            </a:r>
          </a:p>
          <a:p>
            <a:pPr defTabSz="910651">
              <a:defRPr/>
            </a:pPr>
            <a:endParaRPr lang="en-AU" b="1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ང་རང་སྨན་བཅོས་དེ་ལ་མ་དགའ་ན། ག་རེ་བྱེད་དགོས་སམ།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སྨན་པའམ་སྨན་ཞབས་ཀྱིས་ཁྱེད་ལ་གནང་བའི་སྨན་བཅོས་འདོད་བབས་མ་བྱུང་ན། བཅོས་ཐབས་གཞན་ཡོད་མེད་དྲིས་ཆོག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སྨན་པའམ་སྨན་ཞབས་ལ་སྨན་བཅོས་རེ་རེའི་ལེགས་ཆ་དང་། སྐྱོན་ཆ་གང་ཡོད་འགྲེལ་བཤད་གནང་རོགས་ཞུ་དགོས། དེ་འདྲ་བྱས་ན་བློ་ཐག་མ་བཅད་སྔོན་དུ་གནས་ཚུལ་ཆ་ཚང་བ་ཤེས་ཐུབ།  </a:t>
            </a:r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རང་ལ་སྨན་བཅོས་དང་འབྲེལ་བའི་དཀའ་ངལ་བྱུང་ན། གཤམ་གསལ་རྣམས་དྲན་དགོས། </a:t>
            </a:r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དང་པོར་རང་གི་སྨན་པའམ་སྨན་ཞབས་ལ་བཀལ་མོལ་མ་ཞུས་པར་སྨན་བཅོས་བརྗེ་མི་རུང་། དེ་མིན་ཁྱེད་ཀྱི་ནད་གཞི་ཇེ་སྡུག་ཏུ་འགྲོ་སྲིད་པ་ཡིན།</a:t>
            </a:r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རང་གི་སྨན་བཅོས་དང་འབྲེལ་བའི་དཀའ་ངལ་གང་ཡོད་ཚང་མ་སྨན་པའམ་སྨན་ཞབས་ལ་ཞུ་དགོས།</a:t>
            </a:r>
          </a:p>
          <a:p>
            <a:pPr marL="227663" indent="-227663" rtl="0">
              <a:buFont typeface="+mj-lt"/>
              <a:buAutoNum type="arabicPeriod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སྨན་པའམ་སྨན་ཞབས་དང་མཉམ་དུ་མཉམ་ལས་བྱས་ཏེ་ཁྱེད་རང་ལ་ཕན་ཤོས་ཀྱི་བཅོས་ཐབས་འཚོལ་དགོས།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4787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o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མཐུན་རྐྱེན་སྦྱོར་མཁན་ལ་དྲན་གསོ་ཞུ་རྒྱུར།  ས་གནས་ཀྱི་འཕྲོད་བསྟེན་ཞབས་ཞུ་རྣམས་ཀྱི་འབྲེལ་གཏུགས་གནས་ཚུལ་མཁོ་སྤྲོད་གནང་།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3643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00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འཕྲོད་བསྟེན་བརྟག་དཔྱད་ཡང་ཡང་བྱེད་དགོས་སམ།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ཁྱེད་ཀྱིས་སྨན་པའམ་སྨན་ཞབས་དང་མཉམ་དུ་འཕྲོད་བསྟེན་བརྟག་དཔྱད་ལོ་གཅིག་ལ་ཐེངས་རེ་བྱེད་དགོས། ཐ་ན་ཁྱེད་རང་བདེ་ཐང་ཡིན་པའི་ཚོར་སྣང་ཡོད་ཀྱང་། བརྟག་དཔྱད་དེ་བྱེད་དགོས། ཁྱེད་རང་གིས་འཆར་ཅན་གྱི་འཕྲོད་བསྟེན་བརྟག་དཔྱད་བྱས་ན། འཕྲོད་བསྟེན་གྱི་དཀའ་ངལ་རྣམས་ཇེ་སྡུག་ཏུ་མ་སོང་གོང</a:t>
            </a:r>
            <a:r>
              <a:rPr lang="bo" sz="1200" b="0" i="0" u="none" strike="noStrike" dirty="0">
                <a:latin typeface="Calibri"/>
              </a:rPr>
              <a:t>་། གང་མགྱོགས་རྩད་གཅོད་ཐུབ་པ་ཡིན།</a:t>
            </a:r>
          </a:p>
          <a:p>
            <a:endParaRPr lang="en-AU" b="1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འཕྲོད་བསྟེན་བརྟག་དཔྱད་ཀྱི་སྐབས་སུ། སྨན་པའམ་སྨན་ཞབས་ཀྱིས་ཁྱེད་ལ་གཤམ་གསལ་རྣམས་འདྲི་གི་རེད།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ཁྱེད་ལ་ད་ལྟ་ཡོད་པའམ་དེ་སྔར་ཡོད་མྱོང་བའི་ན་ཚ་དང་ཡང་ན་སྨན་བཅོས་ཀྱི་སྐོར། འདི་ལ་ཁྱེད་རང་གི་སྨན་བཅོས་ལོ་རྒྱུས་ཟེར་བ་ཡིན།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ཁྱེད་རང་གི་ཨ་མ་དང་། ཨ་ཕ། གཅེན་གཅུང་སོགས་ཁྱིམ་རྒྱུད་ཀྱི་སྨན་བཅོས་ལོ་རྒྱུས། གལ་སྲིད་ཁྱེད་ཀྱི་ནང་མི་གཞན་དག་ལ་ན་ཚ་ངེས་ཅན་གྱི་རིགས་ཡོད་ཚེ། འཕྲོད་བསྟེན་བརྟག་དཔྱད་འདི་རིགས་དེ་བས་ཀྱང་གལ་ཆེན་པོ་ཡིན།</a:t>
            </a:r>
          </a:p>
          <a:p>
            <a:pPr marL="170747" indent="-170747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ཁྱེད་རང་གིས་ཟས་ག་རེ་ཟ་བ་དང་། ལུས་པོ་སྦྱོང་བརྡར་ག་ཚོད་བྱེད་པ། ཐ་མག་འཐེན་གྱི་ཡོད་མེད། ཨ་རག་འཐུང་གི་ཡོད་མེད་སྐོར་བཅས། </a:t>
            </a:r>
          </a:p>
          <a:p>
            <a:endParaRPr lang="en-AU" dirty="0"/>
          </a:p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མི་ཚང་མ་ལ་འཕྲོད་བསྟེན་བརྟག་དཔྱད་གཅིག་པ་འབྱུང་གི་རེད་དམ།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མི་དགོས། ཁྱེད་ཀྱི་མི་ཚེའི་དུས་སྐབས་མི་འདྲ་བ་ལ་འཕྲོད་བསྟེན་བརྟག་དཔྱད་དམ། བརྟག་ཞིབ་རིགས་མི་འདྲ་བ་དགོས་པ་ཡིན། དེའི་རྒྱུ་མཚན་ནི་ལོ་ཚད་མི་འདྲ་བའི་སྐབས་སུ་ལུས་པོ་ལ་དོན་དག་མི་འདྲ་བ་འབྱུང་སྲིད་པས་ཡིན།</a:t>
            </a:r>
            <a:endParaRPr lang="en-AU" b="1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ཁྱེད་ཀྱི་སྨན་པའམ་སྨན་ཞབས་ཀྱིས་ཁྱེད་རང་ལ་བརྟག་དཔྱད་གང་ཞིག་བྱེད་དགོས་པ་བཤད་ཀྱི་རེད། </a:t>
            </a:r>
          </a:p>
          <a:p>
            <a:endParaRPr lang="en-AU" strike="sngStrike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992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ང་རང་འཕྲོད་བསྟེན་བརྟག་དཔྱད་ལ་འགྲོ་དུས་སུ། སྨན་པའམ་སྨན་ཞབས་ལ་ག་རེ་ཞུ་དགོས་རེད།</a:t>
            </a:r>
            <a:endParaRPr lang="en-AU" sz="1200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ཨོ་སི་ཊོ་ལི་ཡའི་ནང་དུ། སྨན་པའམ་སྨན་ཞབས་ཀྱིས་ཁྱེད་རང་ལ་སེམས་ཁྲལ་ག་རེ་ཡོད་པ་ཚང་མ་ཁོང་ཚོར་ཤོད་པའི་རེ་བ་བྱེད་ཀྱི་ཡོད། ཁྱེད་ཀྱིས་གང་ཡང་མ་བཤད་ན། སྨན་པའམ་སྨན་ཞབས་ཀྱིས་ཁྱེད་རང་ལ་དཀའ་ངལ་ཡོད་མེད་ཤེས་ཀྱི་མ་རེད།</a:t>
            </a:r>
          </a:p>
          <a:p>
            <a:pPr lvl="0"/>
            <a:endParaRPr lang="en-AU" sz="1200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ཁྱེད་ཀྱིས་སྨན་པའམ་སྨན་ཞབས་ལ་བརྗོད་ཆོག་པའི་སྤྱིར་བཏང་གི་དོན་དག་རྣམས་གཤམ་གསལ།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རང་གི་ལུས་པོའི་སྟེང་དུ་བྱུང་བའི་ན་ཟུག་གི་སྐོར།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གསང་སྤྱོད་ལ་འགྲོ་རྒྱུའི་དཀའ་ངལ་གྱི་སྐོར། 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རང་སེམས་རྒྱུན་རིང་སྐྱོ་བའམ། སེམས་ཁྲལ་ལངས་པ་སོགས་ཚུད་པའི་སེམས་ཁམས་ཀྱི་གནས་སྟངས་སྐོར།</a:t>
            </a:r>
          </a:p>
          <a:p>
            <a:pPr marL="227663" indent="-227663" defTabSz="910651" rtl="0">
              <a:buFont typeface="Arial" panose="020B0604020202020204" pitchFamily="34" charset="0"/>
              <a:buChar char="•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ནང་མིའི་ལོ་རྒྱུས་ཏེ། དཔེར་ན། ཁྱེད་རང་གི་ཨ་མའམ་ཨ་ཕ་ལ་སྙིང་གཟེར་རམ། འབྲས་ནད། ཡང་ན་སེམས་སྡུག་གི་ནད་ལ་སོགས་པ་ལྟ་བུའི་འཕྲོད་བསྟེན་གྱི་དཀའ་ངལ་བྱུང་མྱོང་ཡོད་མེད།</a:t>
            </a:r>
          </a:p>
          <a:p>
            <a:pPr marL="227663" indent="-227663" rtl="0">
              <a:buFont typeface="Arial" panose="020B0604020202020204" pitchFamily="34" charset="0"/>
              <a:buChar char="•"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ཁྱེད་རང་གིས་ཟས་ག་རེ་བཟའ་བ་དང་། ལུས་པོ་སྦྱོང་བརྡར་ག་ཚོད་བྱེད་པ། ཐ་མག་འཐེན་གྱི་ཡོད་མེད། ཨ་རག་འཐུང་གི་ཡོད་མེད།</a:t>
            </a:r>
          </a:p>
          <a:p>
            <a:pPr marL="227663" indent="-227663">
              <a:buFont typeface="+mj-lt"/>
              <a:buAutoNum type="arabicPeriod"/>
            </a:pPr>
            <a:endParaRPr lang="en-AU" sz="1200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ཁྱེད་རང་ལ་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འབྲས་ནད་བརྟག་ཞིབ་ཀྱི་བརྟག་དཔྱད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་གང་ཞིག་དགོས་མིན་ཡང་སྨན་པའམ་སྨན་ཞབས་ལ་བརྗོད་ཆོག </a:t>
            </a:r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3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ཨོ་སི་ཊོ་ལི་ཡའི་ནང་ཐོབ་ཐུབ་པའི་འབྲས་ནད་བརྟག་ཞིབ་ཀྱི་བརྟག་དཔྱད་ག་རེ་ཡོད་པ་རེད།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བུད་མེད་རྣམས་ཀྱི་ཆེད་དུ་འབྲས་ནད་བརྟག་ཞིབ་ཀྱི་བརྟག་དཔྱད་གསུམ་ཡོད་པ་གཤམ་གསལ།</a:t>
            </a: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མངལ་ཁའི་བརྟག་ཞིབ།</a:t>
            </a: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ནུ་མའི་བརྟག་ཞིབ།</a:t>
            </a:r>
          </a:p>
          <a:p>
            <a:pPr marL="227663" indent="-227663" defTabSz="910651" rtl="0">
              <a:buFontTx/>
              <a:buAutoNum type="arabicPeriod"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རྒྱུ་མའི་བརྟག་ཞིབ། </a:t>
            </a:r>
          </a:p>
          <a:p>
            <a:endParaRPr lang="en-AU" dirty="0"/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བརྟག་ཞིབ་འདི་དག་གིས་འབྲས་ནད་ལྟ་བུའི་ནད་རིགས་ཚབས་ཆེན་གྱི་རིགས་ངོས་འཛིན་ཐུབ་པ་ཡིན།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རང་ཉིད་ལ་ནད་ཡོད་པ་སྔ་ཙམ་ནས་ཤེས་ཐུབ་ན། དྲག་བསྐྱེད་ཡོང་བའི་གོ་སྐབས་ཡག་པ་ཡོད།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728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བུ་སྣོད་ཀྱི་སྨད་ཆར་བརྟག་ཞིབ་བྱེད་པ་ཞིག་ཡིན།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5155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མངལ་ཁ་ཟེར་ན་ག་རེ་རེད།</a:t>
            </a:r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</a:p>
          <a:p>
            <a:pPr rtl="0"/>
            <a:r>
              <a:rPr lang="bo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མངལ་ཁ་ཟེར་ན་བུ་སྣོད་ཀྱི་སྒོ་རེད།</a:t>
            </a:r>
            <a:endParaRPr lang="en-AU" b="1" dirty="0"/>
          </a:p>
          <a:p>
            <a:pPr defTabSz="910651">
              <a:defRPr/>
            </a:pPr>
            <a:endParaRPr lang="en-AU" b="1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མངལ་ཁའི་འབྲས་ནད་ཟེར་ན་ག་རེ་རེད།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མངལ་ཁའི་འབྲས་ནད་ནི་བུ་སྣོད་ཀྱི་སྨད་ཆ་སྟེ་མངལ་སྒོའི་ནང་དུ་སྐྱེ་བའི་འབྲས་ནད་དམ། ཀན་སར་རེད། བུད་མེད་སུ་ཡིན་རུང་འབྲས་ནད་འདི་འབྱུང་སྲིད་པ་རེད། དེ་ནི། སྔོན་འགོག་བྱེད་སླ་ཤོས་ཀྱི་འབྲས་ནད་གྱི་རིགས་གཅིག་རེད། དེ་བཅོས་ཐབས་ཀྱང་སླ་བ་ཡིན།</a:t>
            </a:r>
            <a:endParaRPr lang="en-AU" strike="sngStrike" dirty="0"/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མངལ་ཁའི་འབྲས་ནད་སློང་རྐྱེན་ག་རེ་རེད།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དུས་རྒྱུན་འབྲས་ནད་འདི་ནི་རྒྱུན་མཐོང་གི་ནད་དུག་ HPV ཟེར་བ་ཞིག་གིས་སློང་བ་རེད། འཁྲིག་པ་སྤྱོད་དུས་སུ་མི་གཞན་གྱི་གསང་གནས་(མཚན་མ)་དང་འཕྲད་པ་བརྒྱུད་ནས་ཁྱེད་རང་ལ་ནད་དུག HPV འབྱུང་སྲིད་པ་ཡིན། མཚམས་རེར་ནད་དུག HPV ཡིས་འབྲས་ནད་སློང་སྲིད་པ་རེད།  </a:t>
            </a:r>
          </a:p>
          <a:p>
            <a:pPr defTabSz="910651">
              <a:defRPr/>
            </a:pPr>
            <a:endParaRPr lang="en-AU" dirty="0"/>
          </a:p>
          <a:p>
            <a:pPr defTabSz="910651" rtl="0">
              <a:defRPr/>
            </a:pPr>
            <a:r>
              <a:rPr lang="bo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*མཐུན་རྐྱེན་སྦྱོར་མཁན་ལ་དྲན་གསོ་བྱ་རྒྱུར།</a:t>
            </a:r>
            <a:r>
              <a:rPr lang="bo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པར་རིས་བསྟན་ཏེ་འགྲེལ་བཤད་གནང་།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322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མངལ་ཁ་ལ་བརྟག་ཞིབ་ཅེས་པ་དེ་ག་རེ་རེད།</a:t>
            </a:r>
            <a:endParaRPr lang="en-AU" dirty="0"/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མངལ་ཁའི་བརྟག་ཞིབ་ནི་མགྱོགས་པོ་དང་ལས་སླ་པོ་ཡིན། དེས་ཁྱེད་རང་ལ་འབྲས་ནད་སློང་བྱེད་ཀྱི་ནད་དུག HPV ཡོད་མེད་ལ་བརྟག་དཔྱད་བྱེད་ཀྱི་རེད། </a:t>
            </a:r>
          </a:p>
          <a:p>
            <a:pPr lvl="0"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སྨན་ཞབས་སམ་སྨན་པས་འཇམ་པོའི་ངང་ཁྱེད་ཀྱི་བུ་སྣོད་ཀྱི་ཁ་ནས་ཚོད་ལྟའི་མ་དཔེ་ལེན་གྱི་རེད། དེ་ཡང་ན་ཟུག་གང་ཡང་མེད་པར་སྐར་ཆ་ཁ་ཤས་ནང་ཚར་འགྲོ་གི་རེད།</a:t>
            </a:r>
          </a:p>
          <a:p>
            <a:pPr rtl="0"/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རང་གིས་རང་ལའང་བརྟག་ཞིབ་དེ་བྱེད་ཐུབ་སྲིད་པ་རེད། རང་གིས་རང་ལ་བརྟག་ཞིབ་དེ་བྱ་འདོད་ན། སྨན་པའམ་སྨན་ཞབས་ལ་དེའི་སྐོར་བཀའ་འདྲི་ཞུ་དགོས། </a:t>
            </a:r>
          </a:p>
          <a:p>
            <a:pPr defTabSz="910651" rtl="0">
              <a:defRPr/>
            </a:pP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བརྟག་དཔྱད་འདི་འཆར་ཅན་དུ་བྱེད་པ་ནི། མངལ་ཁའི་འབྲས་ནད་འབྱུང་བ་ལས་</a:t>
            </a:r>
            <a:r>
              <a:rPr lang="bo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སྐྱོབ་ཐབས་ཡག་ཤོས</a:t>
            </a:r>
            <a:r>
              <a:rPr lang="bo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་རེད།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666D4-A74B-467C-9BB5-3CE6FB8A949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7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092EE-9113-C1FE-70D3-74FC682F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3FA06-7186-4C0B-2151-BC2CF8A8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7835-6B0A-4107-B806-11A82F5F9060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C92F5-CF33-4B09-6740-F54F30FA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A7BCE-EA12-F2D3-EEBA-32A14520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D2B9-DDF7-44A8-B008-5CCC07B22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355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412EA-F32E-3568-50F9-1FF589E0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ADC15-424E-D74E-8535-F88672535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E0294-8070-1C01-9802-BBB9CC884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A37835-6B0A-4107-B806-11A82F5F9060}" type="datetimeFigureOut">
              <a:rPr lang="en-AU" smtClean="0"/>
              <a:t>8/10/2024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8F04-7221-5B64-1D76-85627CDE6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8A4F8-6357-2B03-96E4-E3FD9DFE2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0D2B9-DDF7-44A8-B008-5CCC07B22C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7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397F5C-27DF-E838-2092-AC0D453B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o-CN" sz="4600" b="1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འཕྲོད་བསྟེན་བརྟག་དཔྱད</a:t>
            </a:r>
            <a:endParaRPr lang="en-AU" sz="4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A72E80-51B3-4687-861E-10C221DFC8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1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F346FE-94B5-CB64-0117-F5B15D205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58A33-9AED-E001-1F63-EC4203DA98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47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BF2DA0-63D9-80F2-D9FE-F9D04AA44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68BCD-3025-CD6A-5F36-D990862A54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9140D4-4A38-FB01-DCE9-B374C5AB4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74A202-467F-6509-3BB1-D7482334BE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8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CCD525-4EFB-4DF5-6B52-045E027C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B4DAD1-A8A7-7B51-A73B-935086263B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09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6220C9-0DB2-07A6-6036-E71E3058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ནུ་མའི་བརྟག་ཞིབ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E28A1E-FA5F-3B88-E2A3-6EEDC60E69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31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48E5E8-94E7-1D9C-F90D-8A95BBBB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AD2CC-94F9-41EE-4A7A-44D9E916E3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90F6BF-48C3-5A94-A3B6-AEC6FBD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307B8-7D78-07EF-B4C3-CDF6A0A5D56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7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6688D1-1180-CFBD-744A-CD77D6233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209FA-A5F7-D5EC-5C9D-7E2EB53D6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9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F31C48-1B2E-ACF2-8709-522DB768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C1700-9C01-C2C2-6053-FF56FDD59B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6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345F7D-FCDB-1DCC-4072-FE5EAC61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2656B-D984-26D9-454C-CEA92EC024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9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D745A9-6C1D-6DD3-BB77-D99B2D94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1459C0-E65C-360E-A3B6-163C0BE32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4E23B5-FC46-6398-1444-95146376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རྒྱུ་མའི་འབྲས་ནད་བརྟག་ཞིབ</a:t>
            </a:r>
            <a:endParaRPr lang="bo" sz="3600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89ABF-55F3-9169-4C86-614D2C77309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36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9B90CC-97FF-D3B6-057A-D7C1EE609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795F3-11F4-60FB-4FBE-0B957867160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27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9019C6-DA8D-BFF4-AFFB-B400C31D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127D3-EF03-790B-A50F-3EC9A707DFA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D410F5-A1A6-8262-6462-49E0AE46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6E842-579B-DBB2-6AD4-EE21C6C2BA3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10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D3C77E-5F4A-57CA-9F28-220ECC725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B8F80-264D-F031-4C30-69817E5953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61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3CD48-5EA9-D179-9757-23C30C88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E2815-8914-ED28-EC72-577AED5DBC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09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F9E7B0-9313-B185-548C-5B309DBD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>
              <a:lnSpc>
                <a:spcPct val="150000"/>
              </a:lnSpc>
            </a:pPr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ཆགས་སྤྱོད་དང་འབྲེལ་བའི་འཕྲོད་བསྟེན་</a:t>
            </a:r>
            <a:br>
              <a:rPr lang="bo-CN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</a:br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བརྟག་དཔྱད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6C3F5A-7513-C247-4F49-A239D4653F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5EDB0-EB6A-1B36-1D46-45F7BB3B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C0AE6-6761-ED30-8F09-5BA3B3192A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2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672CE5-A492-A205-E8DC-09A8C33E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201894-9BA8-B8C3-9FA8-2A09B31747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4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DA854-BC33-8AA4-5890-C06D410A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72C25-2457-6F44-A7AE-CCCDAC109E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94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D8E066-39FD-18E8-F913-0F45123A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/>
              <a:t>My body. My health.</a:t>
            </a:r>
            <a:br>
              <a:rPr lang="en-AU" sz="4000"/>
            </a:br>
            <a:r>
              <a:rPr lang="en-AU" sz="3600"/>
              <a:t>A health education toolkit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58A7DD-26F1-9FCA-7731-A15E5F438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56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FCE00C-DDA3-92C1-9265-D77AF4947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73DFD5-F3E5-D24A-4100-6DA7476CF3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5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558071-6D10-389D-C68F-2A0B87C1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06153-9494-E323-68C3-834F958DA8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4FEE02-E5F3-0C5B-A9C0-936878DD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 དུས་ཚོད་བཟོས་ཏེ་རང་གི་སྨན་པ་བསྟེན་པ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43B8A7-3CB7-1BCF-4E45-79B68B1CE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56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50DBA7-2E9F-B7DB-FF8A-3E47A2C0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AB459-0B54-8743-1036-A083C01A24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517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182FD4-058B-FE4B-A4E6-D7F449AA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34E24-2D57-52E1-98BF-E411EA27A45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90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5862B6-22A6-E478-E4DE-E7AC3B7A5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F2F20-7122-D309-F92E-9DA3D252804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996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07D1AF-D787-291C-DF2A-55AA03749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D52B30-2055-BCA0-830C-31F5CFBAB9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92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489AFE-7053-A76E-AE5C-D6C541B22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6AFBD-2549-006B-6EC9-1265285935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88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99E04D-CA4D-3A2D-128F-49D4B371E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sz="3600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བརྗེད་མི་རུང་བ་ནི་ ་ ་</a:t>
            </a:r>
            <a:r>
              <a:rPr lang="bo" sz="3600" b="0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	</a:t>
            </a:r>
            <a:endParaRPr lang="bo" sz="3600" b="0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FFC53F-8223-8702-401F-873C0389E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937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D1A863-E94C-8F22-235E-D769AE3D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lnSpc>
                <a:spcPct val="150000"/>
              </a:lnSpc>
            </a:pPr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ས་གནས་ཀྱི་ཞབས་ཞུ་ཁག 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1D841-7103-6AD6-3376-BCEBCFF5658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3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CD6B97-3ADC-5B36-250F-E9EC0B7F2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bo" sz="36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ཡ་ད།</a:t>
            </a:r>
            <a:endParaRPr lang="bo" sz="36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DC297-268F-A46D-8829-E98053AC55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90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BEF7A-DB38-73C8-86DA-4D8FE9B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3FF43-3849-7A90-0461-201346736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9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CE251-FC26-A210-6AF2-B7C5DACB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CC172-174D-EE46-F65A-0CA73E99CD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2B963-9415-8175-809B-2C056E2D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9E694-7006-96A9-BA1C-1962D610E6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6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88593D-4AAD-1CBA-18B6-3BC526BF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F2522-A3DE-A8A2-7377-46185D0099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647CF1-25EC-949B-65FA-E64BA27AA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53475-DB15-C938-5744-6EB3FCCEA4B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6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C49BC-BFA7-C1CD-4596-74B8649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bo" b="1" i="0" u="none" strike="noStrike">
                <a:highlight>
                  <a:srgbClr val="000000">
                    <a:alpha val="0"/>
                  </a:srgbClr>
                </a:highlight>
                <a:latin typeface="Noto Sans Tibetan" panose="020B0502040504020204" pitchFamily="34" charset="0"/>
                <a:cs typeface="Noto Sans Tibetan" panose="020B0502040504020204" pitchFamily="34" charset="0"/>
              </a:rPr>
              <a:t>མངལ་ཁའི་བརྟག་ཞིབ</a:t>
            </a:r>
            <a:endParaRPr lang="bo" b="1" i="0" u="none" strike="noStrike" dirty="0">
              <a:highlight>
                <a:srgbClr val="000000">
                  <a:alpha val="0"/>
                </a:srgbClr>
              </a:highlight>
              <a:latin typeface="Noto Sans Tibetan" panose="020B0502040504020204" pitchFamily="34" charset="0"/>
              <a:cs typeface="Noto Sans Tibetan" panose="020B050204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6C9E0-D4E4-A7CC-CD31-971F75C637B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5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6722</Words>
  <Application>Microsoft Office PowerPoint</Application>
  <PresentationFormat>Widescreen</PresentationFormat>
  <Paragraphs>384</Paragraphs>
  <Slides>40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Aptos</vt:lpstr>
      <vt:lpstr>Aptos Display</vt:lpstr>
      <vt:lpstr>Arial</vt:lpstr>
      <vt:lpstr>Calibri</vt:lpstr>
      <vt:lpstr>Noto Sans Tibetan</vt:lpstr>
      <vt:lpstr>Office Theme</vt:lpstr>
      <vt:lpstr>འཕྲོད་བསྟེན་བརྟག་དཔྱད</vt:lpstr>
      <vt:lpstr>PowerPoint Presentation</vt:lpstr>
      <vt:lpstr>My body. My health. A health education toolkit</vt:lpstr>
      <vt:lpstr>ཡ་ད།</vt:lpstr>
      <vt:lpstr>PowerPoint Presentation</vt:lpstr>
      <vt:lpstr>PowerPoint Presentation</vt:lpstr>
      <vt:lpstr>PowerPoint Presentation</vt:lpstr>
      <vt:lpstr>PowerPoint Presentation</vt:lpstr>
      <vt:lpstr>མངལ་ཁའི་བརྟག་ཞིབ</vt:lpstr>
      <vt:lpstr>PowerPoint Presentation</vt:lpstr>
      <vt:lpstr>PowerPoint Presentation</vt:lpstr>
      <vt:lpstr>PowerPoint Presentation</vt:lpstr>
      <vt:lpstr>PowerPoint Presentation</vt:lpstr>
      <vt:lpstr>ནུ་མའི་བརྟག་ཞིབ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རྒྱུ་མའི་འབྲས་ནད་བརྟག་ཞིབ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ཆགས་སྤྱོད་དང་འབྲེལ་བའི་འཕྲོད་བསྟེན་ བརྟག་དཔྱད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དུས་ཚོད་བཟོས་ཏེ་རང་གི་སྨན་པ་བསྟེན་པ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བརྗེད་མི་རུང་བ་ནི་ ་ ་ </vt:lpstr>
      <vt:lpstr>ས་གནས་ཀྱི་ཞབས་ཞུ་ཁག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2024-09-02T02:46:01Z</dcterms:created>
  <dcterms:modified xsi:type="dcterms:W3CDTF">2024-10-08T02:42:13Z</dcterms:modified>
</cp:coreProperties>
</file>